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9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6" r:id="rId13"/>
    <p:sldId id="307" r:id="rId14"/>
    <p:sldId id="286" r:id="rId15"/>
    <p:sldId id="308" r:id="rId16"/>
    <p:sldId id="324" r:id="rId17"/>
    <p:sldId id="312" r:id="rId18"/>
    <p:sldId id="313" r:id="rId19"/>
    <p:sldId id="317" r:id="rId20"/>
    <p:sldId id="320" r:id="rId21"/>
    <p:sldId id="321" r:id="rId22"/>
    <p:sldId id="327" r:id="rId23"/>
    <p:sldId id="329" r:id="rId24"/>
    <p:sldId id="343" r:id="rId25"/>
    <p:sldId id="322" r:id="rId26"/>
    <p:sldId id="330" r:id="rId27"/>
    <p:sldId id="331" r:id="rId28"/>
    <p:sldId id="332" r:id="rId29"/>
    <p:sldId id="334" r:id="rId30"/>
    <p:sldId id="333" r:id="rId31"/>
    <p:sldId id="336" r:id="rId32"/>
    <p:sldId id="335" r:id="rId33"/>
    <p:sldId id="337" r:id="rId34"/>
    <p:sldId id="338" r:id="rId35"/>
    <p:sldId id="342" r:id="rId36"/>
    <p:sldId id="339" r:id="rId37"/>
    <p:sldId id="340" r:id="rId38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latkoDarko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94671" autoAdjust="0"/>
  </p:normalViewPr>
  <p:slideViewPr>
    <p:cSldViewPr>
      <p:cViewPr>
        <p:scale>
          <a:sx n="75" d="100"/>
          <a:sy n="75" d="100"/>
        </p:scale>
        <p:origin x="-1278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D9125-4024-4FAD-93B6-7D625B84007F}" type="datetimeFigureOut">
              <a:rPr lang="mk-MK" smtClean="0"/>
              <a:t>27.01.2017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7BA99-F2B5-4EE1-8131-7124E577080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8877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2F8AFF-149C-4D1D-BB60-494E920E9447}" type="datetimeFigureOut">
              <a:rPr lang="mk-MK" smtClean="0"/>
              <a:t>27.01.2017</a:t>
            </a:fld>
            <a:endParaRPr lang="mk-M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mk-MK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9F717-3370-45DD-B314-1BCCEE954DFB}" type="slidenum">
              <a:rPr lang="mk-MK" smtClean="0"/>
              <a:t>‹#›</a:t>
            </a:fld>
            <a:endParaRPr lang="mk-M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8AFF-149C-4D1D-BB60-494E920E9447}" type="datetimeFigureOut">
              <a:rPr lang="mk-MK" smtClean="0"/>
              <a:t>27.01.2017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F717-3370-45DD-B314-1BCCEE954DFB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2F8AFF-149C-4D1D-BB60-494E920E9447}" type="datetimeFigureOut">
              <a:rPr lang="mk-MK" smtClean="0"/>
              <a:t>27.01.2017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mk-MK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349F717-3370-45DD-B314-1BCCEE954DFB}" type="slidenum">
              <a:rPr lang="mk-MK" smtClean="0"/>
              <a:t>‹#›</a:t>
            </a:fld>
            <a:endParaRPr lang="mk-M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8AFF-149C-4D1D-BB60-494E920E9447}" type="datetimeFigureOut">
              <a:rPr lang="mk-MK" smtClean="0"/>
              <a:t>27.01.2017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49F717-3370-45DD-B314-1BCCEE954DFB}" type="slidenum">
              <a:rPr lang="mk-MK" smtClean="0"/>
              <a:t>‹#›</a:t>
            </a:fld>
            <a:endParaRPr lang="mk-M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8AFF-149C-4D1D-BB60-494E920E9447}" type="datetimeFigureOut">
              <a:rPr lang="mk-MK" smtClean="0"/>
              <a:t>27.01.2017</a:t>
            </a:fld>
            <a:endParaRPr lang="mk-MK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349F717-3370-45DD-B314-1BCCEE954DFB}" type="slidenum">
              <a:rPr lang="mk-MK" smtClean="0"/>
              <a:t>‹#›</a:t>
            </a:fld>
            <a:endParaRPr lang="mk-MK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mk-M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2F8AFF-149C-4D1D-BB60-494E920E9447}" type="datetimeFigureOut">
              <a:rPr lang="mk-MK" smtClean="0"/>
              <a:t>27.01.2017</a:t>
            </a:fld>
            <a:endParaRPr lang="mk-M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49F717-3370-45DD-B314-1BCCEE954DFB}" type="slidenum">
              <a:rPr lang="mk-MK" smtClean="0"/>
              <a:t>‹#›</a:t>
            </a:fld>
            <a:endParaRPr lang="mk-MK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2F8AFF-149C-4D1D-BB60-494E920E9447}" type="datetimeFigureOut">
              <a:rPr lang="mk-MK" smtClean="0"/>
              <a:t>27.01.2017</a:t>
            </a:fld>
            <a:endParaRPr lang="mk-MK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49F717-3370-45DD-B314-1BCCEE954DFB}" type="slidenum">
              <a:rPr lang="mk-MK" smtClean="0"/>
              <a:t>‹#›</a:t>
            </a:fld>
            <a:endParaRPr lang="mk-MK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mk-MK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8AFF-149C-4D1D-BB60-494E920E9447}" type="datetimeFigureOut">
              <a:rPr lang="mk-MK" smtClean="0"/>
              <a:t>27.01.2017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49F717-3370-45DD-B314-1BCCEE954DFB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8AFF-149C-4D1D-BB60-494E920E9447}" type="datetimeFigureOut">
              <a:rPr lang="mk-MK" smtClean="0"/>
              <a:t>27.01.2017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9F717-3370-45DD-B314-1BCCEE954DFB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8AFF-149C-4D1D-BB60-494E920E9447}" type="datetimeFigureOut">
              <a:rPr lang="mk-MK" smtClean="0"/>
              <a:t>27.01.2017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49F717-3370-45DD-B314-1BCCEE954DFB}" type="slidenum">
              <a:rPr lang="mk-MK" smtClean="0"/>
              <a:t>‹#›</a:t>
            </a:fld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2F8AFF-149C-4D1D-BB60-494E920E9447}" type="datetimeFigureOut">
              <a:rPr lang="mk-MK" smtClean="0"/>
              <a:t>27.01.2017</a:t>
            </a:fld>
            <a:endParaRPr lang="mk-MK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349F717-3370-45DD-B314-1BCCEE954DFB}" type="slidenum">
              <a:rPr lang="mk-MK" smtClean="0"/>
              <a:t>‹#›</a:t>
            </a:fld>
            <a:endParaRPr lang="mk-MK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2F8AFF-149C-4D1D-BB60-494E920E9447}" type="datetimeFigureOut">
              <a:rPr lang="mk-MK" smtClean="0"/>
              <a:t>27.01.2017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mk-MK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49F717-3370-45DD-B314-1BCCEE954DFB}" type="slidenum">
              <a:rPr lang="mk-MK" smtClean="0"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40160"/>
          </a:xfrm>
        </p:spPr>
        <p:txBody>
          <a:bodyPr>
            <a:normAutofit/>
          </a:bodyPr>
          <a:lstStyle/>
          <a:p>
            <a:pPr algn="ctr"/>
            <a:r>
              <a:rPr lang="mk-MK" sz="4000" dirty="0" smtClean="0"/>
              <a:t>Податочно </a:t>
            </a:r>
            <a:r>
              <a:rPr lang="mk-MK" sz="4000" dirty="0" smtClean="0"/>
              <a:t>рударство</a:t>
            </a:r>
            <a:r>
              <a:rPr lang="mk-MK" sz="4000" dirty="0" smtClean="0"/>
              <a:t/>
            </a:r>
            <a:br>
              <a:rPr lang="mk-MK" sz="4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mk-MK" sz="2000" dirty="0" smtClean="0"/>
              <a:t>Финална презентација</a:t>
            </a:r>
            <a:endParaRPr lang="mk-MK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82419" y="6125133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k-MK" sz="2400" dirty="0" smtClean="0"/>
              <a:t>Дарко Тосев, 111224</a:t>
            </a: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2484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/>
              <a:t>Графици на расејување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1" y="2204864"/>
            <a:ext cx="439169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588" y="2204864"/>
            <a:ext cx="428820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9361" y="5301208"/>
            <a:ext cx="3648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k-MK" sz="1600" dirty="0"/>
              <a:t>график на расејување помеѓу </a:t>
            </a:r>
            <a:r>
              <a:rPr lang="en-US" sz="1600" dirty="0"/>
              <a:t>mcg </a:t>
            </a:r>
            <a:r>
              <a:rPr lang="mk-MK" sz="1600" dirty="0"/>
              <a:t>и </a:t>
            </a:r>
            <a:r>
              <a:rPr lang="en-US" sz="1600" dirty="0" err="1"/>
              <a:t>gvh</a:t>
            </a:r>
            <a:endParaRPr lang="mk-MK" sz="1600" dirty="0"/>
          </a:p>
          <a:p>
            <a:pPr algn="ctr"/>
            <a:r>
              <a:rPr lang="mk-MK" sz="1600" dirty="0"/>
              <a:t>(</a:t>
            </a:r>
            <a:r>
              <a:rPr lang="en-US" sz="1600" dirty="0"/>
              <a:t>r=0,5834</a:t>
            </a:r>
            <a:r>
              <a:rPr lang="mk-MK" sz="1600" dirty="0"/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89" y="530120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mk-MK" sz="1600" dirty="0"/>
              <a:t>график на расејување помеѓу </a:t>
            </a:r>
            <a:r>
              <a:rPr lang="en-US" sz="1600" dirty="0" err="1" smtClean="0"/>
              <a:t>alm</a:t>
            </a:r>
            <a:r>
              <a:rPr lang="en-US" sz="1600" dirty="0" smtClean="0"/>
              <a:t> </a:t>
            </a:r>
            <a:r>
              <a:rPr lang="mk-MK" sz="1600" dirty="0"/>
              <a:t>и </a:t>
            </a:r>
            <a:r>
              <a:rPr lang="en-US" sz="1600" dirty="0" err="1"/>
              <a:t>gvh</a:t>
            </a:r>
            <a:endParaRPr lang="mk-MK" sz="1600" dirty="0"/>
          </a:p>
          <a:p>
            <a:pPr algn="ctr"/>
            <a:r>
              <a:rPr lang="mk-MK" sz="1600" dirty="0"/>
              <a:t>(</a:t>
            </a:r>
            <a:r>
              <a:rPr lang="en-US" sz="1600" dirty="0" smtClean="0"/>
              <a:t>r=-0,2611</a:t>
            </a:r>
            <a:r>
              <a:rPr lang="mk-MK" sz="1600" dirty="0" smtClean="0"/>
              <a:t>) </a:t>
            </a:r>
            <a:endParaRPr lang="mk-MK" sz="1600" dirty="0"/>
          </a:p>
        </p:txBody>
      </p:sp>
    </p:spTree>
    <p:extLst>
      <p:ext uri="{BB962C8B-B14F-4D97-AF65-F5344CB8AC3E}">
        <p14:creationId xmlns:p14="http://schemas.microsoft.com/office/powerpoint/2010/main" val="29296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Линеарна корелација-дискусија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8229600" cy="4752528"/>
          </a:xfrm>
        </p:spPr>
        <p:txBody>
          <a:bodyPr>
            <a:normAutofit lnSpcReduction="10000"/>
          </a:bodyPr>
          <a:lstStyle/>
          <a:p>
            <a:r>
              <a:rPr lang="mk-MK" sz="2000" dirty="0" smtClean="0"/>
              <a:t>Пирсоновиот коефициент на корелација</a:t>
            </a:r>
            <a:r>
              <a:rPr lang="en-US" sz="2000" dirty="0" smtClean="0"/>
              <a:t>(r) </a:t>
            </a:r>
            <a:r>
              <a:rPr lang="mk-MK" sz="2000" dirty="0" smtClean="0"/>
              <a:t>ни кажува дали имаме корелација меѓу атрибутите. </a:t>
            </a:r>
          </a:p>
          <a:p>
            <a:endParaRPr lang="mk-MK" sz="2000" dirty="0" smtClean="0"/>
          </a:p>
          <a:p>
            <a:r>
              <a:rPr lang="mk-MK" sz="2000" dirty="0" smtClean="0"/>
              <a:t>Вредност 1 значи дека имаме целосна позитивна корелација</a:t>
            </a:r>
            <a:r>
              <a:rPr lang="en-US" sz="2000" dirty="0" smtClean="0"/>
              <a:t>, </a:t>
            </a:r>
            <a:r>
              <a:rPr lang="mk-MK" sz="2000" dirty="0" smtClean="0"/>
              <a:t> вредност 0 дека немаме корелација и вредност -1 дека имаме негативна корелација.</a:t>
            </a:r>
          </a:p>
          <a:p>
            <a:endParaRPr lang="mk-MK" sz="2000" dirty="0" smtClean="0"/>
          </a:p>
          <a:p>
            <a:r>
              <a:rPr lang="mk-MK" sz="2000" dirty="0" smtClean="0"/>
              <a:t>Највисока вредност за </a:t>
            </a:r>
            <a:r>
              <a:rPr lang="en-US" sz="2000" dirty="0" smtClean="0"/>
              <a:t>r </a:t>
            </a:r>
            <a:r>
              <a:rPr lang="mk-MK" sz="2000" dirty="0" smtClean="0"/>
              <a:t>во нашето податочно множество е 0.5834</a:t>
            </a:r>
            <a:r>
              <a:rPr lang="en-US" sz="2000" dirty="0" smtClean="0"/>
              <a:t>, a </a:t>
            </a:r>
            <a:r>
              <a:rPr lang="mk-MK" sz="2000" dirty="0" smtClean="0"/>
              <a:t>најниска е -0.2611.</a:t>
            </a:r>
          </a:p>
          <a:p>
            <a:endParaRPr lang="mk-MK" sz="2000" dirty="0" smtClean="0"/>
          </a:p>
          <a:p>
            <a:r>
              <a:rPr lang="mk-MK" sz="2000" dirty="0" smtClean="0"/>
              <a:t>Според тоа немаме ниту висока позитивна, ниту негативна корелација, што може да се забележи визуелно и од графиците на расејување.</a:t>
            </a:r>
          </a:p>
          <a:p>
            <a:endParaRPr lang="mk-MK" sz="2000" dirty="0" smtClean="0"/>
          </a:p>
          <a:p>
            <a:r>
              <a:rPr lang="mk-MK" sz="2000" dirty="0" smtClean="0"/>
              <a:t>Не отстрануваме ниту еден од атрибутите.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8100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Детекција на </a:t>
            </a:r>
            <a:r>
              <a:rPr lang="mk-MK" sz="3600" dirty="0"/>
              <a:t>вредности што отстапуваат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2161"/>
            <a:ext cx="6124410" cy="316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Вредности </a:t>
            </a:r>
            <a:r>
              <a:rPr lang="mk-MK" sz="3600" dirty="0"/>
              <a:t>што отстапуваат -</a:t>
            </a:r>
            <a:r>
              <a:rPr lang="mk-MK" sz="3600" dirty="0" smtClean="0"/>
              <a:t>дискусија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mk-MK" sz="2000" dirty="0" smtClean="0"/>
              <a:t>Правилото на 3 сигми ги задржува инстанците кои спаѓаат во опсегот (просек-3*сигма, просек+3*сигма) и притоа би се задржале 99.7% од инстанците.</a:t>
            </a:r>
          </a:p>
          <a:p>
            <a:endParaRPr lang="mk-MK" sz="2000" dirty="0" smtClean="0"/>
          </a:p>
          <a:p>
            <a:r>
              <a:rPr lang="mk-MK" sz="2000" dirty="0" smtClean="0"/>
              <a:t>Правило на внатрешна граница ги задржува сите инстанци кои спаѓаат во опсегот</a:t>
            </a:r>
            <a:r>
              <a:rPr lang="en-US" sz="2000" dirty="0" smtClean="0"/>
              <a:t> </a:t>
            </a:r>
            <a:r>
              <a:rPr lang="mk-MK" sz="2000" dirty="0" smtClean="0"/>
              <a:t>(просек-1.5*</a:t>
            </a:r>
            <a:r>
              <a:rPr lang="en-US" sz="2000" dirty="0" smtClean="0"/>
              <a:t>IQR,</a:t>
            </a:r>
            <a:r>
              <a:rPr lang="mk-MK" sz="2000" dirty="0" smtClean="0"/>
              <a:t> просек+1.5*</a:t>
            </a:r>
            <a:r>
              <a:rPr lang="en-US" sz="2000" dirty="0" smtClean="0"/>
              <a:t>IQR)</a:t>
            </a:r>
            <a:r>
              <a:rPr lang="mk-MK" sz="2000" dirty="0" smtClean="0"/>
              <a:t>.</a:t>
            </a:r>
          </a:p>
          <a:p>
            <a:endParaRPr lang="en-US" sz="2000" dirty="0" smtClean="0"/>
          </a:p>
          <a:p>
            <a:r>
              <a:rPr lang="mk-MK" sz="2000" dirty="0" smtClean="0"/>
              <a:t>Правило на надворешна граница ги задржува сите кои спаѓаат во опсегот (просек-3*</a:t>
            </a:r>
            <a:r>
              <a:rPr lang="en-US" sz="2000" dirty="0" smtClean="0"/>
              <a:t>IQR, </a:t>
            </a:r>
            <a:r>
              <a:rPr lang="mk-MK" sz="2000" dirty="0" smtClean="0"/>
              <a:t>просек+3*</a:t>
            </a:r>
            <a:r>
              <a:rPr lang="en-US" sz="2000" dirty="0" smtClean="0"/>
              <a:t>IQR)</a:t>
            </a:r>
            <a:r>
              <a:rPr lang="mk-MK" sz="2000" dirty="0" smtClean="0"/>
              <a:t>.</a:t>
            </a:r>
          </a:p>
          <a:p>
            <a:endParaRPr lang="mk-MK" sz="2000" dirty="0" smtClean="0"/>
          </a:p>
          <a:p>
            <a:r>
              <a:rPr lang="mk-MK" sz="2000" dirty="0" smtClean="0"/>
              <a:t>Според правило на 3 сигми би се отстраниле 97 инстанци</a:t>
            </a:r>
          </a:p>
          <a:p>
            <a:r>
              <a:rPr lang="mk-MK" sz="2000" dirty="0" smtClean="0"/>
              <a:t>Според правило на внатрешна граница би се отстраниле 343 инстанци, што е премногу голем број на инстанци.</a:t>
            </a:r>
          </a:p>
          <a:p>
            <a:r>
              <a:rPr lang="mk-MK" sz="2000" dirty="0" smtClean="0"/>
              <a:t>Според правило на надворешна граница би се отстраниле 88 инстанци, што е најдобрата опција за нашето податочно множество.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0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Дискретизација</a:t>
            </a:r>
            <a:endParaRPr lang="mk-MK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772816"/>
            <a:ext cx="82089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Calibri" pitchFamily="34" charset="0"/>
              <a:buChar char="□"/>
            </a:pPr>
            <a:r>
              <a:rPr lang="mk-MK" sz="2000" dirty="0" smtClean="0"/>
              <a:t>Покрај оригиналното множество, ќе извршиме и дискретизација на множеството за да видиме дали ќе добиеме подобри модели, како и поради тоа што некои класификатори работат само со номинални атрибути.</a:t>
            </a:r>
          </a:p>
          <a:p>
            <a:endParaRPr lang="mk-M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40968"/>
            <a:ext cx="42576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3789040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Calibri" pitchFamily="34" charset="0"/>
              <a:buChar char="□"/>
            </a:pPr>
            <a:r>
              <a:rPr lang="mk-MK" sz="2000" dirty="0" smtClean="0"/>
              <a:t>Дискретизацијата ќе ја извршиме со следната конфигурација(се користат 10 бина по еднаква ширина)</a:t>
            </a:r>
          </a:p>
        </p:txBody>
      </p:sp>
    </p:spTree>
    <p:extLst>
      <p:ext uri="{BB962C8B-B14F-4D97-AF65-F5344CB8AC3E}">
        <p14:creationId xmlns:p14="http://schemas.microsoft.com/office/powerpoint/2010/main" val="33548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/>
              <a:t>Наивен Беасов класификатор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7" y="1988840"/>
            <a:ext cx="3446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Calibri" pitchFamily="34" charset="0"/>
              <a:buChar char="□"/>
            </a:pPr>
            <a:r>
              <a:rPr lang="mk-MK" dirty="0" smtClean="0"/>
              <a:t>Најдобри </a:t>
            </a:r>
            <a:r>
              <a:rPr lang="mk-MK" dirty="0"/>
              <a:t>резултати за Наивен Баес добиваме </a:t>
            </a:r>
            <a:r>
              <a:rPr lang="mk-MK" dirty="0" smtClean="0"/>
              <a:t>со </a:t>
            </a:r>
            <a:r>
              <a:rPr lang="en-US" dirty="0" smtClean="0"/>
              <a:t>kernel estimator</a:t>
            </a:r>
            <a:r>
              <a:rPr lang="mk-MK" dirty="0" smtClean="0"/>
              <a:t>, </a:t>
            </a:r>
            <a:r>
              <a:rPr lang="en-US" dirty="0" smtClean="0"/>
              <a:t>9-fold cross </a:t>
            </a:r>
            <a:r>
              <a:rPr lang="en-US" dirty="0" smtClean="0"/>
              <a:t>validation </a:t>
            </a:r>
            <a:r>
              <a:rPr lang="mk-MK" dirty="0" smtClean="0"/>
              <a:t>добиени над оригиналното множ.</a:t>
            </a:r>
            <a:endParaRPr lang="mk-M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88840"/>
            <a:ext cx="507430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5" y="3861048"/>
            <a:ext cx="377060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1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/>
              <a:t>Наивен Беасов </a:t>
            </a:r>
            <a:r>
              <a:rPr lang="mk-MK" sz="3600" dirty="0" smtClean="0"/>
              <a:t>класификатор-дискусија</a:t>
            </a:r>
            <a:endParaRPr lang="mk-MK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4608512"/>
          </a:xfrm>
        </p:spPr>
        <p:txBody>
          <a:bodyPr>
            <a:normAutofit lnSpcReduction="10000"/>
          </a:bodyPr>
          <a:lstStyle/>
          <a:p>
            <a:r>
              <a:rPr lang="mk-MK" sz="2200" dirty="0" smtClean="0"/>
              <a:t>Сите изградени модели со Баесовиот класификатор имаат прилично слична прецизност.</a:t>
            </a:r>
          </a:p>
          <a:p>
            <a:endParaRPr lang="mk-MK" sz="2200" dirty="0" smtClean="0"/>
          </a:p>
          <a:p>
            <a:r>
              <a:rPr lang="mk-MK" sz="2200" dirty="0" smtClean="0"/>
              <a:t>Најдобар модел добивме со </a:t>
            </a:r>
            <a:r>
              <a:rPr lang="en-US" sz="2200" dirty="0"/>
              <a:t>kernel estimator </a:t>
            </a:r>
            <a:r>
              <a:rPr lang="mk-MK" sz="2200" dirty="0" smtClean="0"/>
              <a:t>изграден врз оригиналното множество(59.5075 %).</a:t>
            </a:r>
          </a:p>
          <a:p>
            <a:pPr marL="0" indent="0">
              <a:buNone/>
            </a:pPr>
            <a:endParaRPr lang="mk-MK" sz="2200" dirty="0" smtClean="0"/>
          </a:p>
          <a:p>
            <a:r>
              <a:rPr lang="mk-MK" sz="2200" dirty="0" smtClean="0"/>
              <a:t>Дискретизација на множеството(</a:t>
            </a:r>
            <a:r>
              <a:rPr lang="en-US" sz="2200" dirty="0"/>
              <a:t>supervised </a:t>
            </a:r>
            <a:r>
              <a:rPr lang="mk-MK" sz="2200" dirty="0" smtClean="0"/>
              <a:t>или </a:t>
            </a:r>
            <a:r>
              <a:rPr lang="en-US" sz="2200" dirty="0" smtClean="0"/>
              <a:t>unsupervised</a:t>
            </a:r>
            <a:r>
              <a:rPr lang="mk-MK" sz="2200" dirty="0" smtClean="0"/>
              <a:t>)</a:t>
            </a:r>
            <a:r>
              <a:rPr lang="en-US" sz="2200" dirty="0" smtClean="0"/>
              <a:t> </a:t>
            </a:r>
            <a:r>
              <a:rPr lang="mk-MK" sz="2200" dirty="0" smtClean="0"/>
              <a:t>доведува до мало подобрување во општ случај кај изградените </a:t>
            </a:r>
            <a:r>
              <a:rPr lang="mk-MK" sz="2200" dirty="0" smtClean="0"/>
              <a:t>модели со Наивен Баес</a:t>
            </a:r>
            <a:r>
              <a:rPr lang="mk-MK" sz="2200" dirty="0" smtClean="0"/>
              <a:t>.</a:t>
            </a:r>
          </a:p>
          <a:p>
            <a:endParaRPr lang="mk-MK" sz="2200" dirty="0"/>
          </a:p>
          <a:p>
            <a:r>
              <a:rPr lang="mk-MK" sz="2200" dirty="0" smtClean="0"/>
              <a:t>Отфрлањето на вредности што отстапуваат не доведува до многу поразлични резултати.</a:t>
            </a:r>
            <a:endParaRPr lang="mk-MK" sz="2200" dirty="0" smtClean="0"/>
          </a:p>
          <a:p>
            <a:endParaRPr lang="mk-MK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93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ID3 </a:t>
            </a:r>
            <a:r>
              <a:rPr lang="mk-MK" sz="3600" dirty="0" smtClean="0"/>
              <a:t>дрва </a:t>
            </a:r>
            <a:r>
              <a:rPr lang="mk-MK" sz="3600" dirty="0"/>
              <a:t>на одлучување</a:t>
            </a:r>
            <a:endParaRPr 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844824"/>
            <a:ext cx="5040560" cy="4710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2" y="3212976"/>
            <a:ext cx="369761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2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ID3 </a:t>
            </a:r>
            <a:r>
              <a:rPr lang="mk-MK" sz="3600" dirty="0" smtClean="0"/>
              <a:t>дрва </a:t>
            </a:r>
            <a:r>
              <a:rPr lang="mk-MK" sz="3600" dirty="0"/>
              <a:t>на </a:t>
            </a:r>
            <a:r>
              <a:rPr lang="mk-MK" sz="3600" dirty="0" smtClean="0"/>
              <a:t>одлучување-дискусија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2132856"/>
            <a:ext cx="8153400" cy="3845024"/>
          </a:xfrm>
        </p:spPr>
        <p:txBody>
          <a:bodyPr>
            <a:normAutofit/>
          </a:bodyPr>
          <a:lstStyle/>
          <a:p>
            <a:r>
              <a:rPr lang="mk-MK" sz="2200" dirty="0" smtClean="0"/>
              <a:t>Алгоритмот дава многу слаби резултати. </a:t>
            </a:r>
          </a:p>
          <a:p>
            <a:endParaRPr lang="mk-MK" sz="2200" dirty="0" smtClean="0"/>
          </a:p>
          <a:p>
            <a:r>
              <a:rPr lang="mk-MK" sz="2200" dirty="0" smtClean="0"/>
              <a:t>Најдобри резултати добиваме при користење на </a:t>
            </a:r>
            <a:r>
              <a:rPr lang="en-US" sz="2200" dirty="0" smtClean="0"/>
              <a:t>13-fold cross-validation.</a:t>
            </a:r>
            <a:endParaRPr lang="mk-MK" sz="2200" dirty="0" smtClean="0"/>
          </a:p>
          <a:p>
            <a:endParaRPr lang="en-US" sz="2200" dirty="0" smtClean="0"/>
          </a:p>
          <a:p>
            <a:r>
              <a:rPr lang="mk-MK" sz="2200" dirty="0"/>
              <a:t>В</a:t>
            </a:r>
            <a:r>
              <a:rPr lang="mk-MK" sz="2200" dirty="0" smtClean="0"/>
              <a:t>редноста на </a:t>
            </a:r>
            <a:r>
              <a:rPr lang="en-US" sz="2200" dirty="0" smtClean="0"/>
              <a:t>accuracy </a:t>
            </a:r>
            <a:r>
              <a:rPr lang="mk-MK" sz="2200" dirty="0" smtClean="0"/>
              <a:t>е 41.3133 % и притоа како што може да се забележи се добиваат и голем број на некласифицирани инстанци(20.1094 </a:t>
            </a:r>
            <a:r>
              <a:rPr lang="en-US" sz="2200" dirty="0" smtClean="0"/>
              <a:t>%</a:t>
            </a:r>
            <a:r>
              <a:rPr lang="mk-MK" sz="2200" dirty="0" smtClean="0"/>
              <a:t>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00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sz="3600" dirty="0" smtClean="0"/>
              <a:t>Ј48(</a:t>
            </a:r>
            <a:r>
              <a:rPr lang="en-US" sz="3600" dirty="0" smtClean="0"/>
              <a:t>C4.5)</a:t>
            </a:r>
            <a:r>
              <a:rPr lang="mk-MK" sz="3600" dirty="0" smtClean="0"/>
              <a:t> дрва на одлучување (3)</a:t>
            </a:r>
            <a:endParaRPr lang="en-US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0" y="3068959"/>
            <a:ext cx="3759721" cy="369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90341" y="1628800"/>
            <a:ext cx="3797670" cy="144016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sz="4000" dirty="0" smtClean="0"/>
              <a:t>Најдобар модел за Ј48 изграден врз обичното множество добиваме со 10</a:t>
            </a:r>
            <a:r>
              <a:rPr lang="en-US" sz="4000" dirty="0" smtClean="0"/>
              <a:t>-fold cross validation</a:t>
            </a:r>
            <a:r>
              <a:rPr lang="mk-MK" sz="4000" dirty="0" smtClean="0"/>
              <a:t> и следните параметри</a:t>
            </a:r>
            <a:r>
              <a:rPr lang="en-US" sz="4000" dirty="0" smtClean="0"/>
              <a:t>.</a:t>
            </a:r>
            <a:r>
              <a:rPr lang="mk-MK" sz="2800" dirty="0" smtClean="0"/>
              <a:t/>
            </a:r>
            <a:br>
              <a:rPr lang="mk-MK" sz="2800" dirty="0" smtClean="0"/>
            </a:b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28800"/>
            <a:ext cx="456245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68" y="5229200"/>
            <a:ext cx="4057650" cy="153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2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mk-MK" sz="3600" dirty="0" smtClean="0"/>
              <a:t>Опис на податочното множество</a:t>
            </a:r>
            <a:endParaRPr lang="mk-M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988840"/>
            <a:ext cx="8153400" cy="4495800"/>
          </a:xfrm>
        </p:spPr>
        <p:txBody>
          <a:bodyPr>
            <a:normAutofit/>
          </a:bodyPr>
          <a:lstStyle/>
          <a:p>
            <a:r>
              <a:rPr lang="mk-MK" sz="2000" dirty="0" smtClean="0"/>
              <a:t>Податочното множество е составено од 1484 инстанци, каде што секоја инстанца претставува протеин од клетка на квасец.</a:t>
            </a:r>
          </a:p>
          <a:p>
            <a:endParaRPr lang="mk-MK" sz="2000" dirty="0" smtClean="0"/>
          </a:p>
          <a:p>
            <a:r>
              <a:rPr lang="mk-MK" sz="2000" dirty="0" smtClean="0"/>
              <a:t>Има 8 атрибути кои претставуваат претходно спроведени анализи врз структурата на протеинот.</a:t>
            </a:r>
          </a:p>
          <a:p>
            <a:endParaRPr lang="mk-MK" sz="2000" dirty="0" smtClean="0"/>
          </a:p>
          <a:p>
            <a:r>
              <a:rPr lang="mk-MK" sz="2000" dirty="0" smtClean="0"/>
              <a:t>Нема податоци што недостасуваат.</a:t>
            </a:r>
          </a:p>
          <a:p>
            <a:endParaRPr lang="mk-MK" sz="2000" dirty="0" smtClean="0"/>
          </a:p>
          <a:p>
            <a:r>
              <a:rPr lang="mk-MK" sz="2000" dirty="0" smtClean="0"/>
              <a:t>Целта е да се изгради модел со кој ке се предвиди локацијата на протеинот во клетката, што има голема примена во областа на медицината при откривање на нови лекови.</a:t>
            </a:r>
          </a:p>
          <a:p>
            <a:pPr marL="0" indent="0">
              <a:buNone/>
            </a:pPr>
            <a:endParaRPr lang="mk-MK" sz="2000" dirty="0"/>
          </a:p>
        </p:txBody>
      </p:sp>
    </p:spTree>
    <p:extLst>
      <p:ext uri="{BB962C8B-B14F-4D97-AF65-F5344CB8AC3E}">
        <p14:creationId xmlns:p14="http://schemas.microsoft.com/office/powerpoint/2010/main" val="233951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mk-MK" sz="3000" dirty="0" smtClean="0"/>
              <a:t>Визуелизација на дрвото од моделот </a:t>
            </a:r>
            <a:r>
              <a:rPr lang="mk-MK" sz="3000" dirty="0" smtClean="0"/>
              <a:t>(3) </a:t>
            </a:r>
            <a:r>
              <a:rPr lang="mk-MK" sz="3000" dirty="0" smtClean="0"/>
              <a:t/>
            </a:r>
            <a:br>
              <a:rPr lang="mk-MK" sz="3000" dirty="0" smtClean="0"/>
            </a:br>
            <a:r>
              <a:rPr lang="mk-MK" sz="3000" dirty="0" smtClean="0"/>
              <a:t>со </a:t>
            </a:r>
            <a:r>
              <a:rPr lang="en-US" sz="3000" dirty="0" smtClean="0"/>
              <a:t>binary splits</a:t>
            </a:r>
            <a:endParaRPr lang="en-US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44594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2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Дискусија на резултатите од </a:t>
            </a:r>
            <a:r>
              <a:rPr lang="en-US" sz="3600" dirty="0" smtClean="0"/>
              <a:t>j48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435280" cy="4608512"/>
          </a:xfrm>
        </p:spPr>
        <p:txBody>
          <a:bodyPr>
            <a:normAutofit fontScale="92500"/>
          </a:bodyPr>
          <a:lstStyle/>
          <a:p>
            <a:r>
              <a:rPr lang="mk-MK" sz="2300" dirty="0" smtClean="0"/>
              <a:t>Дискретизацијата и отфрлањето на вредности што отстапуваат </a:t>
            </a:r>
            <a:r>
              <a:rPr lang="mk-MK" sz="2300" dirty="0" smtClean="0"/>
              <a:t>ги влошува резултатите за ова множество.</a:t>
            </a:r>
          </a:p>
          <a:p>
            <a:endParaRPr lang="mk-MK" sz="2300" dirty="0" smtClean="0"/>
          </a:p>
          <a:p>
            <a:r>
              <a:rPr lang="mk-MK" sz="2300" dirty="0" smtClean="0"/>
              <a:t>Менувањето на опциите за минимален број на објекти во листовите може значително да ги подобри резултатите како и менувањето на </a:t>
            </a:r>
            <a:r>
              <a:rPr lang="en-US" sz="2300" dirty="0" smtClean="0"/>
              <a:t>confidence factor </a:t>
            </a:r>
            <a:r>
              <a:rPr lang="mk-MK" sz="2300" dirty="0" smtClean="0"/>
              <a:t>опцијата.</a:t>
            </a:r>
            <a:r>
              <a:rPr lang="en-US" sz="2300" dirty="0" smtClean="0"/>
              <a:t> </a:t>
            </a:r>
            <a:endParaRPr lang="mk-MK" sz="2300" dirty="0" smtClean="0"/>
          </a:p>
          <a:p>
            <a:endParaRPr lang="mk-MK" sz="2300" dirty="0" smtClean="0"/>
          </a:p>
          <a:p>
            <a:r>
              <a:rPr lang="mk-MK" sz="2300" dirty="0" smtClean="0"/>
              <a:t>Со менување на останатите опции најчесто се влошуваат резултатите.</a:t>
            </a:r>
          </a:p>
          <a:p>
            <a:endParaRPr lang="mk-MK" sz="2300" dirty="0" smtClean="0"/>
          </a:p>
          <a:p>
            <a:r>
              <a:rPr lang="mk-MK" sz="2300" dirty="0" smtClean="0"/>
              <a:t>Дополнително треба </a:t>
            </a:r>
            <a:r>
              <a:rPr lang="mk-MK" sz="2300" dirty="0"/>
              <a:t>да се анализира кој од </a:t>
            </a:r>
            <a:r>
              <a:rPr lang="mk-MK" sz="2300" dirty="0" smtClean="0"/>
              <a:t>моделите(со </a:t>
            </a:r>
            <a:r>
              <a:rPr lang="mk-MK" sz="2300" dirty="0"/>
              <a:t>или без </a:t>
            </a:r>
            <a:r>
              <a:rPr lang="en-US" sz="2300" dirty="0"/>
              <a:t>binary splits) </a:t>
            </a:r>
            <a:r>
              <a:rPr lang="mk-MK" sz="2300" dirty="0"/>
              <a:t>ќе биде </a:t>
            </a:r>
            <a:r>
              <a:rPr lang="mk-MK" sz="2300" dirty="0" smtClean="0"/>
              <a:t>поефикасен и истиот да се земе како најдобар.</a:t>
            </a:r>
            <a:endParaRPr lang="mk-MK" sz="2300" dirty="0"/>
          </a:p>
          <a:p>
            <a:endParaRPr lang="mk-MK" dirty="0" smtClean="0"/>
          </a:p>
          <a:p>
            <a:pPr marL="0" indent="0">
              <a:buNone/>
            </a:pPr>
            <a:endParaRPr lang="mk-MK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3960440" cy="5486958"/>
          </a:xfrm>
        </p:spPr>
        <p:txBody>
          <a:bodyPr>
            <a:normAutofit lnSpcReduction="10000"/>
          </a:bodyPr>
          <a:lstStyle/>
          <a:p>
            <a:r>
              <a:rPr lang="mk-MK" sz="1800" dirty="0" smtClean="0"/>
              <a:t>Најдобар </a:t>
            </a:r>
            <a:r>
              <a:rPr lang="mk-MK" sz="1800" dirty="0" smtClean="0"/>
              <a:t>модел се добива со 10</a:t>
            </a:r>
            <a:r>
              <a:rPr lang="en-US" sz="1800" dirty="0" smtClean="0"/>
              <a:t>-fold </a:t>
            </a:r>
            <a:r>
              <a:rPr lang="en-US" sz="1800" dirty="0"/>
              <a:t>cross </a:t>
            </a:r>
            <a:r>
              <a:rPr lang="en-US" sz="1800" dirty="0" smtClean="0"/>
              <a:t>validation</a:t>
            </a:r>
            <a:r>
              <a:rPr lang="mk-MK" sz="1800" dirty="0" smtClean="0"/>
              <a:t>, </a:t>
            </a:r>
            <a:r>
              <a:rPr lang="mk-MK" sz="1800" dirty="0" smtClean="0"/>
              <a:t>к=11, Евклидово растојание и тежини </a:t>
            </a:r>
            <a:r>
              <a:rPr lang="mk-MK" sz="1800" dirty="0"/>
              <a:t>поставени инверзни на </a:t>
            </a:r>
            <a:r>
              <a:rPr lang="mk-MK" sz="1800" dirty="0" smtClean="0"/>
              <a:t>растојанието изграден врз множ. со тргнати вредности што отстапуваат.</a:t>
            </a:r>
            <a:endParaRPr lang="mk-MK" sz="1800" dirty="0"/>
          </a:p>
          <a:p>
            <a:endParaRPr lang="mk-MK" sz="1800" dirty="0" smtClean="0"/>
          </a:p>
          <a:p>
            <a:r>
              <a:rPr lang="mk-MK" sz="1800" dirty="0" smtClean="0"/>
              <a:t>Користење на Менхетен растојание ги влошува резултатите</a:t>
            </a:r>
            <a:r>
              <a:rPr lang="mk-MK" sz="1800" dirty="0" smtClean="0"/>
              <a:t>.</a:t>
            </a:r>
          </a:p>
          <a:p>
            <a:endParaRPr lang="mk-MK" sz="1800" dirty="0"/>
          </a:p>
          <a:p>
            <a:r>
              <a:rPr lang="mk-MK" sz="1800" dirty="0"/>
              <a:t>Дискретизација на множеството, очекувано, ги влошува резултатите</a:t>
            </a:r>
            <a:r>
              <a:rPr lang="mk-MK" sz="1800" dirty="0" smtClean="0"/>
              <a:t>.</a:t>
            </a:r>
            <a:endParaRPr lang="mk-MK" sz="1800" dirty="0" smtClean="0"/>
          </a:p>
          <a:p>
            <a:endParaRPr lang="mk-MK" sz="1800" dirty="0" smtClean="0"/>
          </a:p>
          <a:p>
            <a:r>
              <a:rPr lang="mk-MK" sz="1800" dirty="0" smtClean="0"/>
              <a:t>Инстанците на класите ЕРЛ И ВАЦ ги класифицира на истиот начин.</a:t>
            </a:r>
            <a:endParaRPr lang="mk-MK" sz="1800" dirty="0"/>
          </a:p>
          <a:p>
            <a:endParaRPr lang="mk-MK" sz="2000" dirty="0" smtClean="0"/>
          </a:p>
          <a:p>
            <a:endParaRPr lang="en-US" sz="2000" dirty="0"/>
          </a:p>
        </p:txBody>
      </p:sp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sz="3600" dirty="0" smtClean="0"/>
              <a:t>К најблиски соседи</a:t>
            </a:r>
            <a:endParaRPr lang="en-US" sz="3600" dirty="0"/>
          </a:p>
        </p:txBody>
      </p:sp>
      <p:pic>
        <p:nvPicPr>
          <p:cNvPr id="2050" name="Picture 2" descr="C:\Users\VlatkoDarko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89034"/>
            <a:ext cx="4631060" cy="512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ROC </a:t>
            </a:r>
            <a:r>
              <a:rPr lang="mk-MK" sz="3600" dirty="0"/>
              <a:t>к</a:t>
            </a:r>
            <a:r>
              <a:rPr lang="mk-MK" sz="3600" dirty="0" smtClean="0"/>
              <a:t>рива за моделот</a:t>
            </a:r>
            <a:endParaRPr lang="mk-MK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573016"/>
            <a:ext cx="218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400" dirty="0" smtClean="0"/>
              <a:t>ROC </a:t>
            </a:r>
            <a:r>
              <a:rPr lang="mk-MK" sz="1400" dirty="0"/>
              <a:t>к</a:t>
            </a:r>
            <a:r>
              <a:rPr lang="mk-MK" sz="1400" dirty="0" smtClean="0"/>
              <a:t>рива за класата </a:t>
            </a:r>
            <a:r>
              <a:rPr lang="en-US" sz="1400" dirty="0" smtClean="0"/>
              <a:t>VAC</a:t>
            </a:r>
            <a:endParaRPr lang="mk-MK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1" y="1124744"/>
            <a:ext cx="897360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08104" y="3583282"/>
            <a:ext cx="2117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400" dirty="0" smtClean="0"/>
              <a:t>ROC </a:t>
            </a:r>
            <a:r>
              <a:rPr lang="mk-MK" sz="1400" dirty="0"/>
              <a:t>к</a:t>
            </a:r>
            <a:r>
              <a:rPr lang="mk-MK" sz="1400" dirty="0" smtClean="0"/>
              <a:t>рива за класата </a:t>
            </a:r>
            <a:r>
              <a:rPr lang="en-US" sz="1400" dirty="0" smtClean="0"/>
              <a:t>ERL</a:t>
            </a:r>
            <a:endParaRPr lang="mk-MK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80793"/>
            <a:ext cx="5724128" cy="24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86381" y="6322193"/>
            <a:ext cx="21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400" dirty="0" smtClean="0"/>
              <a:t>ROC </a:t>
            </a:r>
            <a:r>
              <a:rPr lang="mk-MK" sz="1400" dirty="0"/>
              <a:t>к</a:t>
            </a:r>
            <a:r>
              <a:rPr lang="mk-MK" sz="1400" dirty="0" smtClean="0"/>
              <a:t>рива за класата </a:t>
            </a:r>
            <a:r>
              <a:rPr lang="en-US" sz="1400" dirty="0" smtClean="0"/>
              <a:t>ME1</a:t>
            </a:r>
            <a:endParaRPr lang="mk-MK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6322192"/>
            <a:ext cx="21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400" dirty="0" smtClean="0"/>
              <a:t>ROC </a:t>
            </a:r>
            <a:r>
              <a:rPr lang="mk-MK" sz="1400" dirty="0"/>
              <a:t>к</a:t>
            </a:r>
            <a:r>
              <a:rPr lang="mk-MK" sz="1400" dirty="0" smtClean="0"/>
              <a:t>рива за класата </a:t>
            </a:r>
            <a:r>
              <a:rPr lang="en-US" sz="1400" dirty="0" smtClean="0"/>
              <a:t>ME3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17219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Сумирање на резултатите</a:t>
            </a:r>
            <a:endParaRPr lang="mk-MK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72912173"/>
              </p:ext>
            </p:extLst>
          </p:nvPr>
        </p:nvGraphicFramePr>
        <p:xfrm>
          <a:off x="107504" y="1628800"/>
          <a:ext cx="892899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152128"/>
                <a:gridCol w="2304256"/>
                <a:gridCol w="1224136"/>
                <a:gridCol w="792088"/>
                <a:gridCol w="792088"/>
                <a:gridCol w="1080120"/>
                <a:gridCol w="792088"/>
              </a:tblGrid>
              <a:tr h="370840">
                <a:tc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Множество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Параметри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Точност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mk-M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КНС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Outer fence rule</a:t>
                      </a:r>
                      <a:endParaRPr lang="mk-M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1600" dirty="0" smtClean="0"/>
                        <a:t>К=11, тежини инверзни на растојание, Евклидово растојание</a:t>
                      </a:r>
                      <a:endParaRPr lang="mk-M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60,4803%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0,605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0,133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0,597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0,824</a:t>
                      </a:r>
                      <a:endParaRPr lang="mk-M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mk-MK" dirty="0" smtClean="0"/>
                        <a:t>4.5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1600" dirty="0" smtClean="0"/>
                        <a:t>Оригинално</a:t>
                      </a:r>
                      <a:r>
                        <a:rPr lang="mk-MK" sz="1600" baseline="0" dirty="0" smtClean="0"/>
                        <a:t> множ.</a:t>
                      </a:r>
                      <a:endParaRPr lang="mk-M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Conf. factor=</a:t>
                      </a:r>
                      <a:r>
                        <a:rPr lang="en-US" sz="1600" baseline="0" dirty="0" smtClean="0"/>
                        <a:t>0.11, </a:t>
                      </a:r>
                      <a:r>
                        <a:rPr lang="mk-MK" sz="1600" baseline="0" dirty="0" smtClean="0"/>
                        <a:t>Мин. број на објекти во лист=6</a:t>
                      </a:r>
                      <a:endParaRPr lang="mk-M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60,3283%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0,603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0,131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0,593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0,798</a:t>
                      </a:r>
                      <a:endParaRPr lang="mk-M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ID3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1600" dirty="0" smtClean="0"/>
                        <a:t>Дискретизирано множ.</a:t>
                      </a:r>
                      <a:endParaRPr lang="mk-M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k-M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41,3133%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0,517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0,16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0,516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0,667</a:t>
                      </a:r>
                      <a:endParaRPr lang="mk-M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Bayes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sz="1600" dirty="0" smtClean="0"/>
                        <a:t>Оригинално</a:t>
                      </a:r>
                      <a:r>
                        <a:rPr lang="mk-MK" sz="1600" baseline="0" dirty="0" smtClean="0"/>
                        <a:t> множ.</a:t>
                      </a:r>
                      <a:endParaRPr lang="mk-MK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1600" dirty="0" smtClean="0"/>
                        <a:t>Кернел естиматор</a:t>
                      </a:r>
                      <a:endParaRPr lang="mk-M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59,5075%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0,595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0,13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0,597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0,834</a:t>
                      </a:r>
                      <a:endParaRPr lang="mk-M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RIPPER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sz="1600" dirty="0" smtClean="0"/>
                        <a:t>Оригинално</a:t>
                      </a:r>
                      <a:r>
                        <a:rPr lang="mk-MK" sz="1600" baseline="0" dirty="0" smtClean="0"/>
                        <a:t> множ.</a:t>
                      </a:r>
                      <a:endParaRPr lang="mk-MK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1600" dirty="0" smtClean="0"/>
                        <a:t>Проверка</a:t>
                      </a:r>
                      <a:r>
                        <a:rPr lang="mk-MK" sz="1600" baseline="0" dirty="0" smtClean="0"/>
                        <a:t> на рата на грешка, кастрење, оптимизации=2</a:t>
                      </a:r>
                      <a:endParaRPr lang="mk-M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58,8235%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0,588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0,142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0,59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0,783</a:t>
                      </a:r>
                      <a:endParaRPr lang="mk-M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496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Дискусија за моделите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752528"/>
          </a:xfrm>
        </p:spPr>
        <p:txBody>
          <a:bodyPr>
            <a:noAutofit/>
          </a:bodyPr>
          <a:lstStyle/>
          <a:p>
            <a:r>
              <a:rPr lang="mk-MK" sz="1350" dirty="0" smtClean="0"/>
              <a:t>Според повеќе метрики, најдобар </a:t>
            </a:r>
            <a:r>
              <a:rPr lang="mk-MK" sz="1350" dirty="0" smtClean="0"/>
              <a:t>модел </a:t>
            </a:r>
            <a:r>
              <a:rPr lang="mk-MK" sz="1350" dirty="0" smtClean="0"/>
              <a:t>се изгради со КНН класификаторот(60.4803 %). </a:t>
            </a:r>
          </a:p>
          <a:p>
            <a:endParaRPr lang="mk-MK" sz="1350" dirty="0"/>
          </a:p>
          <a:p>
            <a:r>
              <a:rPr lang="mk-MK" sz="1350" dirty="0" smtClean="0"/>
              <a:t>Моделот добиен со </a:t>
            </a:r>
            <a:r>
              <a:rPr lang="en-US" sz="1350" dirty="0" smtClean="0"/>
              <a:t>C4.5</a:t>
            </a:r>
            <a:r>
              <a:rPr lang="mk-MK" sz="1350" dirty="0" smtClean="0"/>
              <a:t> е исто така приближно добар како и КНС моделот и можно е да има поголемо подобрување во зависност од подесувањето на параметрите.</a:t>
            </a:r>
            <a:endParaRPr lang="mk-MK" sz="1350" dirty="0" smtClean="0"/>
          </a:p>
          <a:p>
            <a:endParaRPr lang="mk-MK" sz="1350" dirty="0" smtClean="0"/>
          </a:p>
          <a:p>
            <a:r>
              <a:rPr lang="mk-MK" sz="1350" dirty="0" smtClean="0"/>
              <a:t>Наивен Баес алгоритмот гради модел кој вади приближно исти </a:t>
            </a:r>
            <a:r>
              <a:rPr lang="mk-MK" sz="1350" dirty="0" smtClean="0"/>
              <a:t>резултати како КНС и </a:t>
            </a:r>
            <a:r>
              <a:rPr lang="en-US" sz="1350" dirty="0" smtClean="0"/>
              <a:t>C4.5</a:t>
            </a:r>
            <a:r>
              <a:rPr lang="mk-MK" sz="1350" dirty="0"/>
              <a:t> </a:t>
            </a:r>
            <a:r>
              <a:rPr lang="mk-MK" sz="1350" dirty="0" smtClean="0"/>
              <a:t>кој исто така ја има предноста на поедноставен модел</a:t>
            </a:r>
            <a:r>
              <a:rPr lang="mk-MK" sz="1350" dirty="0" smtClean="0"/>
              <a:t>.</a:t>
            </a:r>
            <a:endParaRPr lang="mk-MK" sz="1350" dirty="0" smtClean="0"/>
          </a:p>
          <a:p>
            <a:endParaRPr lang="mk-MK" sz="1350" dirty="0" smtClean="0"/>
          </a:p>
          <a:p>
            <a:r>
              <a:rPr lang="mk-MK" sz="1350" dirty="0" smtClean="0"/>
              <a:t>Разликата меѓу </a:t>
            </a:r>
            <a:r>
              <a:rPr lang="mk-MK" sz="1350" dirty="0" smtClean="0"/>
              <a:t>сите</a:t>
            </a:r>
            <a:r>
              <a:rPr lang="mk-MK" sz="1350" dirty="0" smtClean="0"/>
              <a:t> овие модели е </a:t>
            </a:r>
            <a:r>
              <a:rPr lang="mk-MK" sz="1350" dirty="0" smtClean="0"/>
              <a:t>многу мала и неможеме да заклучиме дека некој од нив е многу подобар за множеството бидејќи можно е со нови податоци за тестирање резултатите да се променат</a:t>
            </a:r>
            <a:r>
              <a:rPr lang="mk-MK" sz="1350" dirty="0" smtClean="0"/>
              <a:t>. Според тоа, било кој од овие модели може да се користи за понатамошно предвидување на податоците. Ако имаме поголемо множ. </a:t>
            </a:r>
            <a:r>
              <a:rPr lang="mk-MK" sz="1350" dirty="0" smtClean="0"/>
              <a:t>со поголема рамномерност на распределбата на класите, претпоставувам дека некој од моделите ќе се издвои од останатите.</a:t>
            </a:r>
            <a:endParaRPr lang="mk-MK" sz="1350" dirty="0" smtClean="0"/>
          </a:p>
          <a:p>
            <a:endParaRPr lang="mk-MK" sz="1350" dirty="0" smtClean="0"/>
          </a:p>
          <a:p>
            <a:r>
              <a:rPr lang="en-US" sz="1350" dirty="0" smtClean="0"/>
              <a:t>ID</a:t>
            </a:r>
            <a:r>
              <a:rPr lang="mk-MK" sz="1350" dirty="0" smtClean="0"/>
              <a:t>3 алгоритмот дава значително полоши резултати и не успева да класифицира голем број од инстанците и затоа не би препорачал да се </a:t>
            </a:r>
            <a:r>
              <a:rPr lang="mk-MK" sz="1350" dirty="0" smtClean="0"/>
              <a:t>користи.</a:t>
            </a:r>
          </a:p>
          <a:p>
            <a:endParaRPr lang="mk-MK" sz="1350" b="1" dirty="0"/>
          </a:p>
          <a:p>
            <a:r>
              <a:rPr lang="en-US" sz="1350" dirty="0" smtClean="0"/>
              <a:t>RIPPER </a:t>
            </a:r>
            <a:r>
              <a:rPr lang="mk-MK" sz="1350" dirty="0" smtClean="0"/>
              <a:t>исто така не дава задоволителни резултати, и имајќи ја во предвид неговата комплексност на градење во споредба со Наивниот Баес којшто дава подобри резултати, исто така не би го препорачал да се користи.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250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/>
              <a:t>Правила за асоцијација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/>
          </a:bodyPr>
          <a:lstStyle/>
          <a:p>
            <a:r>
              <a:rPr lang="mk-MK" sz="2600" dirty="0"/>
              <a:t>Го користиме </a:t>
            </a:r>
            <a:r>
              <a:rPr lang="en-US" sz="2600" dirty="0" err="1"/>
              <a:t>Apriori</a:t>
            </a:r>
            <a:r>
              <a:rPr lang="en-US" sz="2600" dirty="0"/>
              <a:t> </a:t>
            </a:r>
            <a:r>
              <a:rPr lang="mk-MK" sz="2600" dirty="0"/>
              <a:t>алгоритмот за наоѓање на правилата</a:t>
            </a:r>
            <a:r>
              <a:rPr lang="mk-MK" sz="2600" dirty="0" smtClean="0"/>
              <a:t>.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mk-MK" sz="2200" dirty="0"/>
              <a:t>За потребите на алгоритмот се користи истата дискретизација како и во претходните случаеви.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mk-MK" sz="2200" dirty="0"/>
              <a:t>Користени мерки на еваулација се </a:t>
            </a:r>
            <a:r>
              <a:rPr lang="en-US" sz="2200" dirty="0"/>
              <a:t>Confidence</a:t>
            </a:r>
            <a:r>
              <a:rPr lang="mk-MK" sz="2200" dirty="0"/>
              <a:t> (со минимално ниво од 0.95)</a:t>
            </a:r>
            <a:r>
              <a:rPr lang="en-US" sz="2200" dirty="0"/>
              <a:t> </a:t>
            </a:r>
            <a:r>
              <a:rPr lang="mk-MK" sz="2200" dirty="0"/>
              <a:t>и</a:t>
            </a:r>
            <a:r>
              <a:rPr lang="en-US" sz="2200" dirty="0"/>
              <a:t> Lift</a:t>
            </a:r>
            <a:r>
              <a:rPr lang="mk-MK" sz="2200" dirty="0"/>
              <a:t>.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mk-MK" sz="2200" dirty="0"/>
              <a:t>Горната граница на произведени правила од алгоритмот е 100</a:t>
            </a:r>
            <a:r>
              <a:rPr lang="mk-MK" sz="2200" dirty="0" smtClean="0"/>
              <a:t>.</a:t>
            </a:r>
          </a:p>
          <a:p>
            <a:r>
              <a:rPr lang="mk-MK" sz="2600" dirty="0" smtClean="0"/>
              <a:t>Интересни правила </a:t>
            </a:r>
            <a:r>
              <a:rPr lang="mk-MK" sz="2600" dirty="0"/>
              <a:t>не беа најдени (правила на асоцијација каде што класата се наоѓа на десната страна од правилото</a:t>
            </a:r>
            <a:r>
              <a:rPr lang="mk-MK" sz="2600" dirty="0" smtClean="0"/>
              <a:t>).</a:t>
            </a:r>
          </a:p>
          <a:p>
            <a:r>
              <a:rPr lang="mk-MK" sz="2600" dirty="0"/>
              <a:t>Дел од добиените правила соодветно се прикажани на следните слајдови. Поголемиот број на правила ги вклучуваат двата </a:t>
            </a:r>
            <a:r>
              <a:rPr lang="mk-MK" sz="2600" dirty="0" smtClean="0"/>
              <a:t>атрибути </a:t>
            </a:r>
            <a:r>
              <a:rPr lang="en-US" sz="2600" dirty="0" smtClean="0"/>
              <a:t>ERL </a:t>
            </a:r>
            <a:r>
              <a:rPr lang="mk-MK" sz="2600" dirty="0" smtClean="0"/>
              <a:t>и</a:t>
            </a:r>
            <a:r>
              <a:rPr lang="en-US" sz="2600" dirty="0" smtClean="0"/>
              <a:t> POX.</a:t>
            </a:r>
            <a:endParaRPr lang="mk-MK" sz="2600" dirty="0"/>
          </a:p>
          <a:p>
            <a:endParaRPr lang="en-US" sz="3200" dirty="0" smtClean="0"/>
          </a:p>
          <a:p>
            <a:pPr marL="800100" lvl="1" indent="-342900">
              <a:buFont typeface="Courier New" pitchFamily="49" charset="0"/>
              <a:buChar char="o"/>
            </a:pPr>
            <a:endParaRPr lang="mk-MK" sz="2800" dirty="0"/>
          </a:p>
          <a:p>
            <a:pPr lvl="1"/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197658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/>
              <a:t>Правила за асоцијација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208912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17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/>
              <a:t>Правила за асоцијација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6" y="1556792"/>
            <a:ext cx="9146456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605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K-Means </a:t>
            </a:r>
            <a:r>
              <a:rPr lang="mk-MK" sz="3600" dirty="0"/>
              <a:t>кластерирање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62500" lnSpcReduction="20000"/>
          </a:bodyPr>
          <a:lstStyle/>
          <a:p>
            <a:r>
              <a:rPr lang="mk-MK" sz="3000" dirty="0"/>
              <a:t>Со оглед на тоа што класите на инстанците ни се познати, можеме да го евалуираме кластерирањето со опцијата </a:t>
            </a:r>
            <a:r>
              <a:rPr lang="en-US" sz="3000" dirty="0"/>
              <a:t>Classes to clusters evaluation</a:t>
            </a:r>
            <a:r>
              <a:rPr lang="mk-MK" sz="3000" dirty="0"/>
              <a:t>. Со оваа евалуација прво се генерираат кластерите (со игнорирање на класниот атрибут), па потоа се доделуваат класите на кластерите врз основа на тоа која класа е најзастапена во секој кластер</a:t>
            </a:r>
            <a:r>
              <a:rPr lang="mk-MK" sz="3000" dirty="0" smtClean="0"/>
              <a:t>.</a:t>
            </a:r>
          </a:p>
          <a:p>
            <a:endParaRPr lang="mk-MK" sz="30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mk-MK" sz="3000" dirty="0"/>
              <a:t>Како број на кластери, со оглед на тоа што </a:t>
            </a:r>
            <a:r>
              <a:rPr lang="mk-MK" sz="3000" dirty="0" smtClean="0"/>
              <a:t>класата има </a:t>
            </a:r>
            <a:r>
              <a:rPr lang="mk-MK" sz="3000" dirty="0"/>
              <a:t>10 вредности, тестирано е со 5 до 10 </a:t>
            </a:r>
            <a:r>
              <a:rPr lang="mk-MK" sz="3000" dirty="0" smtClean="0"/>
              <a:t>кластери.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mk-MK" sz="30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mk-MK" sz="3000" dirty="0"/>
              <a:t>Како мерка на </a:t>
            </a:r>
            <a:r>
              <a:rPr lang="mk-MK" sz="3000" dirty="0" smtClean="0"/>
              <a:t>растојание е тестирано со Евклидово и Менхетен растојание.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mk-MK" sz="30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mk-MK" sz="3000" dirty="0" smtClean="0"/>
              <a:t>Притоа користени се оригиналното множество, оригиналното множество-дискретизирано и оригиналното множество со тргнати вредности што отстапуваат.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mk-MK" sz="30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mk-MK" sz="3000" dirty="0" smtClean="0"/>
              <a:t>На следните слајдови се прикажани најдобрите резултати.</a:t>
            </a:r>
            <a:endParaRPr lang="mk-MK" sz="3000" dirty="0"/>
          </a:p>
          <a:p>
            <a:endParaRPr lang="mk-MK" sz="3200" dirty="0" smtClean="0"/>
          </a:p>
          <a:p>
            <a:endParaRPr lang="mk-MK" sz="3200" dirty="0" smtClean="0"/>
          </a:p>
          <a:p>
            <a:endParaRPr lang="mk-MK" sz="3200" dirty="0"/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95352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Опис на атрибути</a:t>
            </a:r>
            <a:endParaRPr lang="mk-M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916832"/>
            <a:ext cx="8153400" cy="4608512"/>
          </a:xfrm>
        </p:spPr>
        <p:txBody>
          <a:bodyPr>
            <a:normAutofit fontScale="92500" lnSpcReduction="20000"/>
          </a:bodyPr>
          <a:lstStyle/>
          <a:p>
            <a:r>
              <a:rPr lang="mk-MK" sz="2000" dirty="0" smtClean="0"/>
              <a:t>1. </a:t>
            </a:r>
            <a:r>
              <a:rPr lang="en-US" sz="2000" dirty="0" smtClean="0"/>
              <a:t>Sequence </a:t>
            </a:r>
            <a:r>
              <a:rPr lang="en-US" sz="2000" dirty="0"/>
              <a:t>Name: Accession number for the SWISS-PROT database </a:t>
            </a:r>
            <a:endParaRPr lang="mk-MK" sz="2000" dirty="0" smtClean="0"/>
          </a:p>
          <a:p>
            <a:r>
              <a:rPr lang="en-US" sz="2000" dirty="0" smtClean="0"/>
              <a:t>2. mcg</a:t>
            </a:r>
            <a:r>
              <a:rPr lang="en-US" sz="2000" dirty="0"/>
              <a:t>: </a:t>
            </a:r>
            <a:r>
              <a:rPr lang="en-US" sz="2000" dirty="0" err="1"/>
              <a:t>McGeoch's</a:t>
            </a:r>
            <a:r>
              <a:rPr lang="en-US" sz="2000" dirty="0"/>
              <a:t> method for signal sequence recognition. </a:t>
            </a:r>
            <a:endParaRPr lang="mk-MK" sz="2000" dirty="0" smtClean="0"/>
          </a:p>
          <a:p>
            <a:r>
              <a:rPr lang="en-US" sz="2000" dirty="0" smtClean="0"/>
              <a:t>3. </a:t>
            </a:r>
            <a:r>
              <a:rPr lang="en-US" sz="2000" dirty="0" err="1" smtClean="0"/>
              <a:t>gvh</a:t>
            </a:r>
            <a:r>
              <a:rPr lang="en-US" sz="2000" dirty="0"/>
              <a:t>: von </a:t>
            </a:r>
            <a:r>
              <a:rPr lang="en-US" sz="2000" dirty="0" err="1"/>
              <a:t>Heijne's</a:t>
            </a:r>
            <a:r>
              <a:rPr lang="en-US" sz="2000" dirty="0"/>
              <a:t> method for signal sequence recognition. </a:t>
            </a:r>
            <a:endParaRPr lang="mk-MK" sz="2000" dirty="0" smtClean="0"/>
          </a:p>
          <a:p>
            <a:r>
              <a:rPr lang="en-US" sz="2000" dirty="0" smtClean="0"/>
              <a:t>4. </a:t>
            </a:r>
            <a:r>
              <a:rPr lang="en-US" sz="2000" dirty="0" err="1" smtClean="0"/>
              <a:t>alm</a:t>
            </a:r>
            <a:r>
              <a:rPr lang="en-US" sz="2000" dirty="0"/>
              <a:t>: Score of the ALOM membrane spanning region prediction program</a:t>
            </a:r>
            <a:r>
              <a:rPr lang="en-US" sz="2000" dirty="0" smtClean="0"/>
              <a:t>.</a:t>
            </a:r>
            <a:endParaRPr lang="mk-MK" sz="2000" dirty="0" smtClean="0"/>
          </a:p>
          <a:p>
            <a:r>
              <a:rPr lang="en-US" sz="2000" dirty="0" smtClean="0"/>
              <a:t>5. </a:t>
            </a:r>
            <a:r>
              <a:rPr lang="en-US" sz="2000" dirty="0" err="1" smtClean="0"/>
              <a:t>mit</a:t>
            </a:r>
            <a:r>
              <a:rPr lang="en-US" sz="2000" dirty="0"/>
              <a:t>: Score of discriminant analysis of the amino acid content of the N-terminal region (20 residues long) of mitochondrial and non-mitochondrial proteins. </a:t>
            </a:r>
            <a:endParaRPr lang="mk-MK" sz="2000" dirty="0" smtClean="0"/>
          </a:p>
          <a:p>
            <a:r>
              <a:rPr lang="en-US" sz="2000" dirty="0" smtClean="0"/>
              <a:t>6</a:t>
            </a:r>
            <a:r>
              <a:rPr lang="en-US" sz="2000" dirty="0"/>
              <a:t>. </a:t>
            </a:r>
            <a:r>
              <a:rPr lang="en-US" sz="2000" dirty="0" err="1"/>
              <a:t>erl</a:t>
            </a:r>
            <a:r>
              <a:rPr lang="en-US" sz="2000" dirty="0"/>
              <a:t>: Presence of "HDEL" substring (thought to act as a signal for retention in the endoplasmic reticulum lumen). Binary attribute. </a:t>
            </a:r>
            <a:endParaRPr lang="mk-MK" sz="2000" dirty="0" smtClean="0"/>
          </a:p>
          <a:p>
            <a:r>
              <a:rPr lang="en-US" sz="2000" dirty="0" smtClean="0"/>
              <a:t>7</a:t>
            </a:r>
            <a:r>
              <a:rPr lang="en-US" sz="2000" dirty="0"/>
              <a:t>. pox: </a:t>
            </a:r>
            <a:r>
              <a:rPr lang="en-US" sz="2000" dirty="0" err="1"/>
              <a:t>Peroxisomal</a:t>
            </a:r>
            <a:r>
              <a:rPr lang="en-US" sz="2000" dirty="0"/>
              <a:t> targeting signal in the C-terminus. </a:t>
            </a:r>
            <a:endParaRPr lang="mk-MK" sz="2000" dirty="0" smtClean="0"/>
          </a:p>
          <a:p>
            <a:r>
              <a:rPr lang="en-US" sz="2000" dirty="0" smtClean="0"/>
              <a:t>8</a:t>
            </a:r>
            <a:r>
              <a:rPr lang="en-US" sz="2000" dirty="0"/>
              <a:t>. </a:t>
            </a:r>
            <a:r>
              <a:rPr lang="en-US" sz="2000" dirty="0" err="1"/>
              <a:t>vac</a:t>
            </a:r>
            <a:r>
              <a:rPr lang="en-US" sz="2000" dirty="0"/>
              <a:t>: Score of discriminant analysis of the amino acid content of vacuolar and extracellular proteins. </a:t>
            </a:r>
            <a:endParaRPr lang="mk-MK" sz="2000" dirty="0" smtClean="0"/>
          </a:p>
          <a:p>
            <a:r>
              <a:rPr lang="en-US" sz="2000" dirty="0" smtClean="0"/>
              <a:t>9</a:t>
            </a:r>
            <a:r>
              <a:rPr lang="en-US" sz="2000" dirty="0"/>
              <a:t>. </a:t>
            </a:r>
            <a:r>
              <a:rPr lang="en-US" sz="2000" dirty="0" err="1"/>
              <a:t>nuc</a:t>
            </a:r>
            <a:r>
              <a:rPr lang="en-US" sz="2000" dirty="0"/>
              <a:t>: Score of discriminant analysis of nuclear localization signals of nuclear and non-nuclear proteins</a:t>
            </a:r>
            <a:r>
              <a:rPr lang="en-US" sz="2000" dirty="0" smtClean="0"/>
              <a:t>.</a:t>
            </a:r>
            <a:endParaRPr lang="mk-MK" sz="2000" dirty="0" smtClean="0"/>
          </a:p>
          <a:p>
            <a:r>
              <a:rPr lang="mk-MK" sz="2000" dirty="0" smtClean="0"/>
              <a:t>10. </a:t>
            </a:r>
            <a:r>
              <a:rPr lang="en-US" sz="2000" dirty="0" smtClean="0"/>
              <a:t>class</a:t>
            </a:r>
            <a:r>
              <a:rPr lang="en-US" sz="2000" dirty="0"/>
              <a:t>: </a:t>
            </a:r>
            <a:r>
              <a:rPr lang="en-US" sz="2000" dirty="0" smtClean="0"/>
              <a:t>Localization site inside cell.</a:t>
            </a:r>
            <a:endParaRPr lang="mk-MK" sz="2000" dirty="0"/>
          </a:p>
        </p:txBody>
      </p:sp>
    </p:spTree>
    <p:extLst>
      <p:ext uri="{BB962C8B-B14F-4D97-AF65-F5344CB8AC3E}">
        <p14:creationId xmlns:p14="http://schemas.microsoft.com/office/powerpoint/2010/main" val="13301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K-Means </a:t>
            </a:r>
            <a:r>
              <a:rPr lang="mk-MK" sz="3600" dirty="0" smtClean="0"/>
              <a:t>кластерирање</a:t>
            </a:r>
            <a:endParaRPr lang="mk-M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3096344" cy="5040560"/>
          </a:xfrm>
        </p:spPr>
        <p:txBody>
          <a:bodyPr>
            <a:normAutofit/>
          </a:bodyPr>
          <a:lstStyle/>
          <a:p>
            <a:r>
              <a:rPr lang="mk-MK" sz="2000" dirty="0" smtClean="0"/>
              <a:t>Извршено кластерирање врз оригиналното множество</a:t>
            </a:r>
          </a:p>
          <a:p>
            <a:endParaRPr lang="mk-MK" sz="2000" dirty="0" smtClean="0"/>
          </a:p>
          <a:p>
            <a:r>
              <a:rPr lang="mk-MK" sz="2000" dirty="0" smtClean="0"/>
              <a:t>Бројот на кластери е к=5</a:t>
            </a:r>
          </a:p>
          <a:p>
            <a:endParaRPr lang="mk-MK" sz="2000" dirty="0" smtClean="0"/>
          </a:p>
          <a:p>
            <a:r>
              <a:rPr lang="mk-MK" sz="2000" dirty="0"/>
              <a:t>М</a:t>
            </a:r>
            <a:r>
              <a:rPr lang="mk-MK" sz="2000" dirty="0" smtClean="0"/>
              <a:t>ерката на растојание е Евклидово растојание</a:t>
            </a:r>
          </a:p>
          <a:p>
            <a:endParaRPr lang="mk-MK" sz="3200" dirty="0" smtClean="0"/>
          </a:p>
          <a:p>
            <a:endParaRPr lang="mk-MK" sz="3200" dirty="0"/>
          </a:p>
          <a:p>
            <a:endParaRPr lang="mk-M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73932"/>
            <a:ext cx="5528159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291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K-Means </a:t>
            </a:r>
            <a:r>
              <a:rPr lang="mk-MK" sz="3600" dirty="0"/>
              <a:t>кластерирање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3096344" cy="5040560"/>
          </a:xfrm>
        </p:spPr>
        <p:txBody>
          <a:bodyPr>
            <a:normAutofit/>
          </a:bodyPr>
          <a:lstStyle/>
          <a:p>
            <a:r>
              <a:rPr lang="mk-MK" sz="2000" dirty="0" smtClean="0"/>
              <a:t>Извршено кластерирање врз оригиналното множество со тргнати вредности што отстапуваат</a:t>
            </a:r>
          </a:p>
          <a:p>
            <a:endParaRPr lang="mk-MK" sz="2000" dirty="0" smtClean="0"/>
          </a:p>
          <a:p>
            <a:r>
              <a:rPr lang="mk-MK" sz="2000" dirty="0" smtClean="0"/>
              <a:t>Бројот на кластери е к=6</a:t>
            </a:r>
          </a:p>
          <a:p>
            <a:endParaRPr lang="mk-MK" sz="2000" dirty="0" smtClean="0"/>
          </a:p>
          <a:p>
            <a:r>
              <a:rPr lang="mk-MK" sz="2000" dirty="0"/>
              <a:t>М</a:t>
            </a:r>
            <a:r>
              <a:rPr lang="mk-MK" sz="2000" dirty="0" smtClean="0"/>
              <a:t>ерката на растојание е Евклидово растојание</a:t>
            </a:r>
          </a:p>
          <a:p>
            <a:endParaRPr lang="mk-MK" sz="3200" dirty="0" smtClean="0"/>
          </a:p>
          <a:p>
            <a:endParaRPr lang="mk-MK" sz="3200" dirty="0"/>
          </a:p>
          <a:p>
            <a:endParaRPr lang="mk-M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56792"/>
            <a:ext cx="5616624" cy="52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476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Дискусија на </a:t>
            </a:r>
            <a:r>
              <a:rPr lang="en-US" sz="3600" dirty="0" smtClean="0"/>
              <a:t>K-Means </a:t>
            </a:r>
            <a:r>
              <a:rPr lang="mk-MK" sz="3600" dirty="0" smtClean="0"/>
              <a:t>кластерирање</a:t>
            </a:r>
            <a:endParaRPr lang="mk-M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mk-MK" sz="2500" dirty="0" smtClean="0"/>
              <a:t>Генерално добиваме лоша кластеризација за нашето множество, каде што </a:t>
            </a:r>
            <a:r>
              <a:rPr lang="mk-MK" sz="2500" dirty="0"/>
              <a:t>најдобрата кластерира </a:t>
            </a:r>
            <a:r>
              <a:rPr lang="mk-MK" sz="2500" dirty="0" smtClean="0"/>
              <a:t>53.762% од инстанците погрешно, но сепак разбирливо поради оригиналната распределба на множеството.</a:t>
            </a:r>
          </a:p>
          <a:p>
            <a:endParaRPr lang="mk-MK" sz="25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mk-MK" sz="2500" dirty="0" smtClean="0"/>
              <a:t>Дискретизацијата значително ги влошува резултатите</a:t>
            </a:r>
            <a:r>
              <a:rPr lang="mk-MK" sz="2500" dirty="0" smtClean="0"/>
              <a:t>.</a:t>
            </a:r>
            <a:endParaRPr lang="mk-MK" sz="25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mk-MK" sz="2500" dirty="0"/>
          </a:p>
          <a:p>
            <a:r>
              <a:rPr lang="mk-MK" sz="2500" dirty="0" smtClean="0"/>
              <a:t>Со Менхетен растојанието како мерка добиваме полоши резултати во сите случаеви.</a:t>
            </a:r>
          </a:p>
          <a:p>
            <a:endParaRPr lang="mk-MK" sz="3200" dirty="0"/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339644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Хиерархиско</a:t>
            </a:r>
            <a:r>
              <a:rPr lang="en-US" sz="3600" dirty="0" smtClean="0"/>
              <a:t> </a:t>
            </a:r>
            <a:r>
              <a:rPr lang="mk-MK" sz="3600" dirty="0"/>
              <a:t>кластерирање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770832"/>
            <a:ext cx="8153400" cy="5069160"/>
          </a:xfrm>
        </p:spPr>
        <p:txBody>
          <a:bodyPr>
            <a:normAutofit fontScale="62500" lnSpcReduction="20000"/>
          </a:bodyPr>
          <a:lstStyle/>
          <a:p>
            <a:r>
              <a:rPr lang="mk-MK" sz="3200" dirty="0"/>
              <a:t>Го евалуираме кластерирањето со опцијата </a:t>
            </a:r>
            <a:r>
              <a:rPr lang="en-US" sz="3200" dirty="0"/>
              <a:t>Classes to clusters evaluation</a:t>
            </a:r>
            <a:r>
              <a:rPr lang="mk-MK" sz="3200" dirty="0"/>
              <a:t> заради истата причина </a:t>
            </a:r>
            <a:r>
              <a:rPr lang="mk-MK" sz="3200" dirty="0" smtClean="0"/>
              <a:t>како кај кластерирањето </a:t>
            </a:r>
            <a:r>
              <a:rPr lang="mk-MK" sz="3200" dirty="0"/>
              <a:t>со </a:t>
            </a:r>
            <a:r>
              <a:rPr lang="en-US" sz="3200" dirty="0" smtClean="0"/>
              <a:t>K-Means</a:t>
            </a:r>
            <a:r>
              <a:rPr lang="mk-MK" sz="3200" dirty="0" smtClean="0"/>
              <a:t>.</a:t>
            </a:r>
          </a:p>
          <a:p>
            <a:endParaRPr lang="mk-MK" sz="32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mk-MK" sz="3200" dirty="0"/>
              <a:t>Како број на </a:t>
            </a:r>
            <a:r>
              <a:rPr lang="mk-MK" sz="3200" dirty="0" smtClean="0"/>
              <a:t>кластери, </a:t>
            </a:r>
            <a:r>
              <a:rPr lang="mk-MK" sz="3200" dirty="0"/>
              <a:t>тестирано е со 5 до 10 </a:t>
            </a:r>
            <a:r>
              <a:rPr lang="mk-MK" sz="3200" dirty="0" smtClean="0"/>
              <a:t>кластери.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mk-MK" sz="32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mk-MK" sz="3200" dirty="0"/>
              <a:t>Како </a:t>
            </a:r>
            <a:r>
              <a:rPr lang="en-US" sz="3200" dirty="0" err="1"/>
              <a:t>linkType</a:t>
            </a:r>
            <a:r>
              <a:rPr lang="mk-MK" sz="3200" dirty="0"/>
              <a:t> тестирано е со</a:t>
            </a:r>
            <a:r>
              <a:rPr lang="en-US" sz="3200" dirty="0"/>
              <a:t> Single, Complete, </a:t>
            </a:r>
            <a:r>
              <a:rPr lang="en-US" sz="3200" dirty="0" smtClean="0"/>
              <a:t>Average</a:t>
            </a:r>
            <a:r>
              <a:rPr lang="mk-MK" sz="3200" dirty="0" smtClean="0"/>
              <a:t>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mk-MK" sz="32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mk-MK" sz="3200" dirty="0"/>
              <a:t>Како мерка на </a:t>
            </a:r>
            <a:r>
              <a:rPr lang="mk-MK" sz="3200" dirty="0" smtClean="0"/>
              <a:t>растојание е тестирано со Евклидово и Менхетен растојание.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mk-MK" sz="32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mk-MK" sz="3200" dirty="0" smtClean="0"/>
              <a:t>Притоа користени се оригиналното множество, оригиналното множество-дискретизирано и оригиналното множество со тргнати вредности што отстапуваат.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mk-MK" sz="32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mk-MK" sz="3200" dirty="0" smtClean="0"/>
              <a:t>На следните слајдови се прикажани најдобрите резултати.</a:t>
            </a:r>
            <a:endParaRPr lang="mk-MK" sz="3200" dirty="0"/>
          </a:p>
          <a:p>
            <a:endParaRPr lang="mk-MK" sz="3200" dirty="0" smtClean="0"/>
          </a:p>
          <a:p>
            <a:endParaRPr lang="mk-MK" sz="3200" dirty="0" smtClean="0"/>
          </a:p>
          <a:p>
            <a:endParaRPr lang="mk-MK" sz="3200" dirty="0"/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986971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/>
              <a:t>Хиерархиско</a:t>
            </a:r>
            <a:r>
              <a:rPr lang="en-US" sz="3600" dirty="0"/>
              <a:t> </a:t>
            </a:r>
            <a:r>
              <a:rPr lang="mk-MK" sz="3600" dirty="0" smtClean="0"/>
              <a:t>кластерирање (1)</a:t>
            </a:r>
            <a:endParaRPr lang="mk-M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3096344" cy="5040560"/>
          </a:xfrm>
        </p:spPr>
        <p:txBody>
          <a:bodyPr>
            <a:normAutofit/>
          </a:bodyPr>
          <a:lstStyle/>
          <a:p>
            <a:r>
              <a:rPr lang="mk-MK" sz="2000" dirty="0" smtClean="0"/>
              <a:t>Извршено кластерирање врз оригиналното множество</a:t>
            </a:r>
          </a:p>
          <a:p>
            <a:endParaRPr lang="mk-MK" sz="2000" dirty="0" smtClean="0"/>
          </a:p>
          <a:p>
            <a:r>
              <a:rPr lang="mk-MK" sz="2000" dirty="0" smtClean="0"/>
              <a:t>Бројот на кластери е к=9</a:t>
            </a:r>
            <a:endParaRPr lang="en-US" sz="2000" dirty="0" smtClean="0"/>
          </a:p>
          <a:p>
            <a:endParaRPr lang="mk-MK" sz="2000" dirty="0" smtClean="0"/>
          </a:p>
          <a:p>
            <a:r>
              <a:rPr lang="mk-MK" sz="2000" dirty="0"/>
              <a:t>Се користи </a:t>
            </a:r>
            <a:r>
              <a:rPr lang="en-US" sz="2000" dirty="0" err="1"/>
              <a:t>LinkType</a:t>
            </a:r>
            <a:r>
              <a:rPr lang="en-US" sz="2000" dirty="0"/>
              <a:t>=Complete</a:t>
            </a:r>
            <a:endParaRPr lang="mk-MK" sz="2000" dirty="0"/>
          </a:p>
          <a:p>
            <a:endParaRPr lang="mk-MK" sz="2000" dirty="0" smtClean="0"/>
          </a:p>
          <a:p>
            <a:r>
              <a:rPr lang="mk-MK" sz="2000" dirty="0"/>
              <a:t>М</a:t>
            </a:r>
            <a:r>
              <a:rPr lang="mk-MK" sz="2000" dirty="0" smtClean="0"/>
              <a:t>ерката на растојание е Евклидово растојание</a:t>
            </a:r>
          </a:p>
          <a:p>
            <a:endParaRPr lang="mk-MK" sz="3200" dirty="0"/>
          </a:p>
          <a:p>
            <a:endParaRPr lang="mk-M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56792"/>
            <a:ext cx="5667797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319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mk-MK" sz="3600" dirty="0"/>
              <a:t>Хиерархиско</a:t>
            </a:r>
            <a:r>
              <a:rPr lang="en-US" sz="3600" dirty="0"/>
              <a:t> </a:t>
            </a:r>
            <a:r>
              <a:rPr lang="mk-MK" sz="3600" dirty="0"/>
              <a:t>кластерирање (1</a:t>
            </a:r>
            <a:r>
              <a:rPr lang="mk-MK" sz="3600" dirty="0" smtClean="0"/>
              <a:t>) - дендограм</a:t>
            </a:r>
            <a:endParaRPr lang="mk-MK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487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104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/>
              <a:t>Хиерархиско</a:t>
            </a:r>
            <a:r>
              <a:rPr lang="en-US" sz="3600" dirty="0"/>
              <a:t> </a:t>
            </a:r>
            <a:r>
              <a:rPr lang="mk-MK" sz="3600" dirty="0"/>
              <a:t>кластерирање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3096344" cy="5040560"/>
          </a:xfrm>
        </p:spPr>
        <p:txBody>
          <a:bodyPr>
            <a:normAutofit lnSpcReduction="10000"/>
          </a:bodyPr>
          <a:lstStyle/>
          <a:p>
            <a:r>
              <a:rPr lang="mk-MK" sz="2000" dirty="0" smtClean="0"/>
              <a:t>Извршено кластерирање врз оригиналното множество со тргнати вредности што отстапуваат</a:t>
            </a:r>
          </a:p>
          <a:p>
            <a:endParaRPr lang="mk-MK" sz="2000" dirty="0" smtClean="0"/>
          </a:p>
          <a:p>
            <a:r>
              <a:rPr lang="mk-MK" sz="2000" dirty="0" smtClean="0"/>
              <a:t>Бројот на кластери е к=</a:t>
            </a:r>
            <a:r>
              <a:rPr lang="en-US" sz="2000" dirty="0" smtClean="0"/>
              <a:t>9</a:t>
            </a:r>
            <a:endParaRPr lang="mk-MK" sz="2000" dirty="0" smtClean="0"/>
          </a:p>
          <a:p>
            <a:endParaRPr lang="en-US" sz="2000" dirty="0" smtClean="0"/>
          </a:p>
          <a:p>
            <a:r>
              <a:rPr lang="mk-MK" sz="2000" dirty="0"/>
              <a:t>Се користи </a:t>
            </a:r>
            <a:r>
              <a:rPr lang="en-US" sz="2000" dirty="0" err="1" smtClean="0"/>
              <a:t>LinkType</a:t>
            </a:r>
            <a:r>
              <a:rPr lang="en-US" sz="2000" dirty="0" smtClean="0"/>
              <a:t>=Complete</a:t>
            </a:r>
          </a:p>
          <a:p>
            <a:endParaRPr lang="mk-MK" sz="2000" dirty="0" smtClean="0"/>
          </a:p>
          <a:p>
            <a:r>
              <a:rPr lang="mk-MK" sz="2000" dirty="0"/>
              <a:t>М</a:t>
            </a:r>
            <a:r>
              <a:rPr lang="mk-MK" sz="2000" dirty="0" smtClean="0"/>
              <a:t>ерката на растојание е Евклидово растојание</a:t>
            </a:r>
          </a:p>
          <a:p>
            <a:endParaRPr lang="mk-MK" sz="3200" dirty="0" smtClean="0"/>
          </a:p>
          <a:p>
            <a:endParaRPr lang="mk-MK" sz="3200" dirty="0"/>
          </a:p>
          <a:p>
            <a:endParaRPr lang="mk-M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56792"/>
            <a:ext cx="576064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109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Дискусија на хиерархиско</a:t>
            </a:r>
            <a:r>
              <a:rPr lang="en-US" sz="3600" dirty="0" smtClean="0"/>
              <a:t> </a:t>
            </a:r>
            <a:r>
              <a:rPr lang="mk-MK" sz="3600" dirty="0"/>
              <a:t>кластерирање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85000" lnSpcReduction="20000"/>
          </a:bodyPr>
          <a:lstStyle/>
          <a:p>
            <a:r>
              <a:rPr lang="mk-MK" sz="2700" dirty="0"/>
              <a:t>Повторно добиваме генерално полоша </a:t>
            </a:r>
            <a:r>
              <a:rPr lang="mk-MK" sz="2700" dirty="0" smtClean="0"/>
              <a:t>кластеризација-полоша од онаа со </a:t>
            </a:r>
            <a:r>
              <a:rPr lang="en-US" sz="2700" dirty="0"/>
              <a:t>K-Means</a:t>
            </a:r>
            <a:r>
              <a:rPr lang="mk-MK" sz="2700" dirty="0" smtClean="0"/>
              <a:t>, </a:t>
            </a:r>
            <a:r>
              <a:rPr lang="mk-MK" sz="2700" dirty="0"/>
              <a:t>со голем број на погрешно кластерирани </a:t>
            </a:r>
            <a:r>
              <a:rPr lang="mk-MK" sz="2700" dirty="0" smtClean="0"/>
              <a:t>инстанци(59.8495</a:t>
            </a:r>
            <a:r>
              <a:rPr lang="mk-MK" sz="2700" dirty="0"/>
              <a:t> </a:t>
            </a:r>
            <a:r>
              <a:rPr lang="mk-MK" sz="2700" dirty="0" smtClean="0"/>
              <a:t>%) како најдобар резултат.</a:t>
            </a:r>
          </a:p>
          <a:p>
            <a:endParaRPr lang="en-US" sz="2700" dirty="0" smtClean="0"/>
          </a:p>
          <a:p>
            <a:r>
              <a:rPr lang="mk-MK" sz="2700" dirty="0" smtClean="0"/>
              <a:t>Сепак во однос на </a:t>
            </a:r>
            <a:r>
              <a:rPr lang="en-US" sz="2700" dirty="0"/>
              <a:t>K-Means </a:t>
            </a:r>
            <a:r>
              <a:rPr lang="mk-MK" sz="2700" dirty="0" smtClean="0"/>
              <a:t>кластерирањето, бројот на кластерите за коишто се добива најдобар резултат е поблизок до основната класна поделба(9).</a:t>
            </a:r>
          </a:p>
          <a:p>
            <a:endParaRPr lang="mk-MK" sz="2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mk-MK" sz="2700" dirty="0" smtClean="0"/>
              <a:t>Во однос на параметрите, донесуваме исти заклучоци како и кај </a:t>
            </a:r>
            <a:r>
              <a:rPr lang="en-US" sz="2700" dirty="0" smtClean="0"/>
              <a:t>K-Means</a:t>
            </a:r>
            <a:r>
              <a:rPr lang="mk-MK" sz="2700" dirty="0" smtClean="0"/>
              <a:t>(дискретизацијата, Менхетен растојанието и отфрлањето на вредности што отстапуваат ги влошува резултатите).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mk-MK" sz="2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mk-MK" sz="2700" dirty="0" smtClean="0"/>
              <a:t>За ова множество како најдобар начин за пресметување на различноста меѓу кластерите се добива дека е </a:t>
            </a:r>
            <a:r>
              <a:rPr lang="en-US" sz="2700" dirty="0" smtClean="0"/>
              <a:t>Complete-link</a:t>
            </a:r>
            <a:r>
              <a:rPr lang="mk-MK" sz="2700" dirty="0" smtClean="0"/>
              <a:t>.</a:t>
            </a:r>
            <a:endParaRPr lang="mk-MK" sz="2700" dirty="0"/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31874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/>
              <a:t>Анализа на атрибути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844824"/>
            <a:ext cx="8153400" cy="40324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Sequence name </a:t>
            </a:r>
            <a:r>
              <a:rPr lang="mk-MK" sz="2000" dirty="0" smtClean="0"/>
              <a:t>ги </a:t>
            </a:r>
            <a:r>
              <a:rPr lang="mk-MK" sz="2000" dirty="0"/>
              <a:t>претставува ознаките на секој протеин во базата од кај што се земени податоците, при што секоја ознака е уникатна и затоа нема да ни користи при класификацијата/кластерирањето па затоа нема да го користам </a:t>
            </a:r>
            <a:r>
              <a:rPr lang="mk-MK" sz="2000" dirty="0" smtClean="0"/>
              <a:t>понатаму</a:t>
            </a:r>
            <a:r>
              <a:rPr lang="en-US" sz="2000" dirty="0" smtClean="0"/>
              <a:t>.</a:t>
            </a:r>
            <a:endParaRPr lang="mk-MK" sz="2000" dirty="0" smtClean="0"/>
          </a:p>
          <a:p>
            <a:endParaRPr lang="en-US" sz="2000" dirty="0" smtClean="0"/>
          </a:p>
          <a:p>
            <a:r>
              <a:rPr lang="mk-MK" sz="2000" dirty="0" smtClean="0"/>
              <a:t>Поради тоа што овој атрибут е уникатен за секој протеин лесно се виде дека има инстанци што се повторуваат(инстанци со исти вредности за сите атрибути, вклучително исти и за </a:t>
            </a:r>
            <a:r>
              <a:rPr lang="en-US" sz="2000" dirty="0"/>
              <a:t>Sequence name</a:t>
            </a:r>
            <a:r>
              <a:rPr lang="mk-MK" sz="2000" dirty="0" smtClean="0"/>
              <a:t>).</a:t>
            </a:r>
          </a:p>
          <a:p>
            <a:endParaRPr lang="mk-MK" sz="2000" dirty="0" smtClean="0"/>
          </a:p>
          <a:p>
            <a:r>
              <a:rPr lang="mk-MK" sz="2000" dirty="0" smtClean="0"/>
              <a:t>Откако ги тргнав тие, множеството има 1462 инстанци.</a:t>
            </a:r>
            <a:endParaRPr lang="mk-MK" sz="2000" dirty="0"/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59191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Анализа на атрибути</a:t>
            </a:r>
            <a:endParaRPr lang="mk-MK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8445818"/>
              </p:ext>
            </p:extLst>
          </p:nvPr>
        </p:nvGraphicFramePr>
        <p:xfrm>
          <a:off x="1619672" y="1772815"/>
          <a:ext cx="6172200" cy="437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496064"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Атрибут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Тип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Опсег/Вредности</a:t>
                      </a:r>
                      <a:endParaRPr lang="mk-M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mcg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непрекинат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0.11-1</a:t>
                      </a:r>
                      <a:endParaRPr lang="mk-M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gvh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непрекинат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0.13-1</a:t>
                      </a:r>
                      <a:endParaRPr lang="mk-M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alm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непрекинат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0.21-1</a:t>
                      </a:r>
                      <a:endParaRPr lang="mk-M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mit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непрекинат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0-1</a:t>
                      </a:r>
                      <a:endParaRPr lang="mk-M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erl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дискретен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0.5,1</a:t>
                      </a:r>
                      <a:endParaRPr lang="mk-M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pox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непрекинат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0-0.83</a:t>
                      </a:r>
                      <a:endParaRPr lang="mk-M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vac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непрекинат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0-0.73</a:t>
                      </a:r>
                      <a:endParaRPr lang="mk-M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nuc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dirty="0" smtClean="0"/>
                        <a:t>непрекинат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0-1</a:t>
                      </a:r>
                      <a:endParaRPr lang="mk-M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dirty="0" smtClean="0"/>
                        <a:t>дискретен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MIT,NUC,CYT,ME1,ME2,ME3,EXC,VAC,POX,ERL</a:t>
                      </a:r>
                      <a:endParaRPr lang="mk-MK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/>
              <a:t>Анализа на атрибути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45505082"/>
              </p:ext>
            </p:extLst>
          </p:nvPr>
        </p:nvGraphicFramePr>
        <p:xfrm>
          <a:off x="1043608" y="1916832"/>
          <a:ext cx="720080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67"/>
                <a:gridCol w="2400267"/>
                <a:gridCol w="2400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Атрибут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Средна вредност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Стандардна девијација</a:t>
                      </a:r>
                      <a:endParaRPr lang="mk-M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mcg</a:t>
                      </a:r>
                      <a:endParaRPr lang="mk-M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0.501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0.138</a:t>
                      </a:r>
                      <a:endParaRPr lang="mk-M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gvh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0.501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0.124</a:t>
                      </a:r>
                      <a:endParaRPr lang="mk-M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alm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0.499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0.085</a:t>
                      </a:r>
                      <a:endParaRPr lang="mk-M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mit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0.261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0.137</a:t>
                      </a:r>
                      <a:endParaRPr lang="mk-M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pox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0.008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0.076</a:t>
                      </a:r>
                      <a:endParaRPr lang="mk-M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vac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0.501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0.056</a:t>
                      </a:r>
                      <a:endParaRPr lang="mk-M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nuc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0.277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0.106</a:t>
                      </a:r>
                      <a:endParaRPr lang="mk-MK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0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sz="3600" dirty="0" smtClean="0"/>
              <a:t>Хистограми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89" y="1628799"/>
            <a:ext cx="8163247" cy="511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72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Хистограми-дискусија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mk-MK" sz="2000" dirty="0" smtClean="0"/>
              <a:t>Од хистограмите, </a:t>
            </a:r>
            <a:r>
              <a:rPr lang="mk-MK" sz="2000" dirty="0"/>
              <a:t>з</a:t>
            </a:r>
            <a:r>
              <a:rPr lang="mk-MK" sz="2000" dirty="0" smtClean="0"/>
              <a:t>а атрибутите </a:t>
            </a:r>
            <a:r>
              <a:rPr lang="en-US" sz="2000" dirty="0" smtClean="0"/>
              <a:t>mcg </a:t>
            </a:r>
            <a:r>
              <a:rPr lang="mk-MK" sz="2000" dirty="0" smtClean="0"/>
              <a:t>и </a:t>
            </a:r>
            <a:r>
              <a:rPr lang="en-US" sz="2000" dirty="0" err="1" smtClean="0"/>
              <a:t>gvh</a:t>
            </a:r>
            <a:r>
              <a:rPr lang="en-US" sz="2000" dirty="0" smtClean="0"/>
              <a:t> </a:t>
            </a:r>
            <a:r>
              <a:rPr lang="mk-MK" sz="2000" dirty="0" smtClean="0"/>
              <a:t>можеме да забележиме дека двата атрибута имаат приближно нормална распределба.</a:t>
            </a:r>
          </a:p>
          <a:p>
            <a:endParaRPr lang="mk-MK" sz="2000" dirty="0" smtClean="0"/>
          </a:p>
          <a:p>
            <a:r>
              <a:rPr lang="mk-MK" sz="2000" dirty="0"/>
              <a:t>Х</a:t>
            </a:r>
            <a:r>
              <a:rPr lang="mk-MK" sz="2000" dirty="0" smtClean="0"/>
              <a:t>истограмот за атрибутот </a:t>
            </a:r>
            <a:r>
              <a:rPr lang="en-US" sz="2000" dirty="0" err="1" smtClean="0"/>
              <a:t>mit</a:t>
            </a:r>
            <a:r>
              <a:rPr lang="mk-MK" sz="2000" dirty="0" smtClean="0"/>
              <a:t> наликува на некој вид на гама распределба.</a:t>
            </a:r>
          </a:p>
          <a:p>
            <a:endParaRPr lang="mk-MK" sz="2000" dirty="0" smtClean="0"/>
          </a:p>
          <a:p>
            <a:r>
              <a:rPr lang="mk-MK" sz="2000" dirty="0" smtClean="0"/>
              <a:t>За </a:t>
            </a:r>
            <a:r>
              <a:rPr lang="en-US" sz="2000" dirty="0" err="1" smtClean="0"/>
              <a:t>erl</a:t>
            </a:r>
            <a:r>
              <a:rPr lang="en-US" sz="2000" dirty="0" smtClean="0"/>
              <a:t> </a:t>
            </a:r>
            <a:r>
              <a:rPr lang="mk-MK" sz="2000" dirty="0" smtClean="0"/>
              <a:t>и </a:t>
            </a:r>
            <a:r>
              <a:rPr lang="en-US" sz="2000" dirty="0" smtClean="0"/>
              <a:t>pox </a:t>
            </a:r>
            <a:r>
              <a:rPr lang="mk-MK" sz="2000" dirty="0" smtClean="0"/>
              <a:t>атрибутите од хистограмите може да забележиме дека инстанците кои немаат вредност 0</a:t>
            </a:r>
            <a:r>
              <a:rPr lang="en-US" sz="2000" dirty="0" smtClean="0"/>
              <a:t>,</a:t>
            </a:r>
            <a:r>
              <a:rPr lang="mk-MK" sz="2000" dirty="0" smtClean="0"/>
              <a:t> односно 0.5, за </a:t>
            </a:r>
            <a:r>
              <a:rPr lang="en-US" sz="2000" dirty="0" smtClean="0"/>
              <a:t>pox </a:t>
            </a:r>
            <a:r>
              <a:rPr lang="mk-MK" sz="2000" dirty="0" smtClean="0"/>
              <a:t>или </a:t>
            </a:r>
            <a:r>
              <a:rPr lang="en-US" sz="2000" dirty="0" err="1" smtClean="0"/>
              <a:t>erl</a:t>
            </a:r>
            <a:r>
              <a:rPr lang="mk-MK" sz="2000" dirty="0" smtClean="0"/>
              <a:t> соодветно,</a:t>
            </a:r>
            <a:r>
              <a:rPr lang="en-US" sz="2000" dirty="0" smtClean="0"/>
              <a:t> </a:t>
            </a:r>
            <a:r>
              <a:rPr lang="mk-MK" sz="2000" dirty="0" smtClean="0"/>
              <a:t>би ни биле детектирани како вредности што отстапуваат.</a:t>
            </a:r>
          </a:p>
          <a:p>
            <a:endParaRPr lang="mk-MK" sz="2000" dirty="0" smtClean="0"/>
          </a:p>
          <a:p>
            <a:r>
              <a:rPr lang="mk-MK" sz="2000" dirty="0" smtClean="0"/>
              <a:t>Според претходното, или би ги отстраниле целосно двата атрибута бидејќи ќе остане само една вредност и нема да ни носат никаква информација атрубутите, или не би ги вклучиле во тестот за </a:t>
            </a:r>
            <a:r>
              <a:rPr lang="mk-MK" sz="2000" dirty="0"/>
              <a:t>вредности што отстапуваат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475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Линеарна корелација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184" y="1582162"/>
            <a:ext cx="4713251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902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3739</TotalTime>
  <Words>1943</Words>
  <Application>Microsoft Office PowerPoint</Application>
  <PresentationFormat>On-screen Show (4:3)</PresentationFormat>
  <Paragraphs>305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Median</vt:lpstr>
      <vt:lpstr>Податочно рударство  Финална презентација</vt:lpstr>
      <vt:lpstr>Опис на податочното множество</vt:lpstr>
      <vt:lpstr>Опис на атрибути</vt:lpstr>
      <vt:lpstr>Анализа на атрибути</vt:lpstr>
      <vt:lpstr>Анализа на атрибути</vt:lpstr>
      <vt:lpstr>Анализа на атрибути</vt:lpstr>
      <vt:lpstr>Хистограми</vt:lpstr>
      <vt:lpstr>Хистограми-дискусија</vt:lpstr>
      <vt:lpstr>Линеарна корелација</vt:lpstr>
      <vt:lpstr>Графици на расејување</vt:lpstr>
      <vt:lpstr>Линеарна корелација-дискусија</vt:lpstr>
      <vt:lpstr>Детекција на вредности што отстапуваат</vt:lpstr>
      <vt:lpstr>Вредности што отстапуваат -дискусија</vt:lpstr>
      <vt:lpstr>Дискретизација</vt:lpstr>
      <vt:lpstr>Наивен Беасов класификатор</vt:lpstr>
      <vt:lpstr>Наивен Беасов класификатор-дискусија</vt:lpstr>
      <vt:lpstr>ID3 дрва на одлучување</vt:lpstr>
      <vt:lpstr>ID3 дрва на одлучување-дискусија</vt:lpstr>
      <vt:lpstr>Ј48(C4.5) дрва на одлучување (3)</vt:lpstr>
      <vt:lpstr>Визуелизација на дрвото од моделот (3)  со binary splits</vt:lpstr>
      <vt:lpstr>Дискусија на резултатите од j48</vt:lpstr>
      <vt:lpstr>К најблиски соседи</vt:lpstr>
      <vt:lpstr>ROC крива за моделот</vt:lpstr>
      <vt:lpstr>Сумирање на резултатите</vt:lpstr>
      <vt:lpstr>Дискусија за моделите</vt:lpstr>
      <vt:lpstr>Правила за асоцијација</vt:lpstr>
      <vt:lpstr>Правила за асоцијација</vt:lpstr>
      <vt:lpstr>Правила за асоцијација</vt:lpstr>
      <vt:lpstr>K-Means кластерирање</vt:lpstr>
      <vt:lpstr>K-Means кластерирање</vt:lpstr>
      <vt:lpstr>K-Means кластерирање</vt:lpstr>
      <vt:lpstr>Дискусија на K-Means кластерирање</vt:lpstr>
      <vt:lpstr>Хиерархиско кластерирање</vt:lpstr>
      <vt:lpstr>Хиерархиско кластерирање (1)</vt:lpstr>
      <vt:lpstr>Хиерархиско кластерирање (1) - дендограм</vt:lpstr>
      <vt:lpstr>Хиерархиско кластерирање</vt:lpstr>
      <vt:lpstr>Дискусија на хиерархиско кластерирање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Податочно рударство</dc:title>
  <dc:creator>VlatkoDarko</dc:creator>
  <cp:lastModifiedBy>VlatkoDarko</cp:lastModifiedBy>
  <cp:revision>151</cp:revision>
  <dcterms:created xsi:type="dcterms:W3CDTF">2014-03-04T22:47:20Z</dcterms:created>
  <dcterms:modified xsi:type="dcterms:W3CDTF">2017-01-27T06:46:51Z</dcterms:modified>
</cp:coreProperties>
</file>