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2"/>
  </p:notesMasterIdLst>
  <p:sldIdLst>
    <p:sldId id="375" r:id="rId2"/>
    <p:sldId id="381" r:id="rId3"/>
    <p:sldId id="385" r:id="rId4"/>
    <p:sldId id="386" r:id="rId5"/>
    <p:sldId id="387" r:id="rId6"/>
    <p:sldId id="437" r:id="rId7"/>
    <p:sldId id="435" r:id="rId8"/>
    <p:sldId id="428" r:id="rId9"/>
    <p:sldId id="432" r:id="rId10"/>
    <p:sldId id="429" r:id="rId11"/>
    <p:sldId id="433" r:id="rId12"/>
    <p:sldId id="395" r:id="rId13"/>
    <p:sldId id="393" r:id="rId14"/>
    <p:sldId id="427" r:id="rId15"/>
    <p:sldId id="396" r:id="rId16"/>
    <p:sldId id="436" r:id="rId17"/>
    <p:sldId id="409" r:id="rId18"/>
    <p:sldId id="425" r:id="rId19"/>
    <p:sldId id="434" r:id="rId20"/>
    <p:sldId id="384" r:id="rId2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D9D9"/>
    <a:srgbClr val="212529"/>
    <a:srgbClr val="FFFFFF"/>
    <a:srgbClr val="F9F9F9"/>
    <a:srgbClr val="2A9250"/>
    <a:srgbClr val="DF4B42"/>
    <a:srgbClr val="E63246"/>
    <a:srgbClr val="55B432"/>
    <a:srgbClr val="874BA0"/>
    <a:srgbClr val="4B6E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65" d="100"/>
          <a:sy n="65" d="100"/>
        </p:scale>
        <p:origin x="-72" y="-5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441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pPr/>
              <a:t>24.03.2020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7071223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Gilroy ExtraBold" pitchFamily="50" charset="-52"/>
              </a:rPr>
              <a:t>Информационный портал </a:t>
            </a:r>
            <a:r>
              <a:rPr lang="en-US" sz="2800" dirty="0">
                <a:solidFill>
                  <a:schemeClr val="bg1"/>
                </a:solidFill>
                <a:latin typeface="Gilroy ExtraBold" pitchFamily="50" charset="-52"/>
              </a:rPr>
              <a:t>“E-</a:t>
            </a:r>
            <a:r>
              <a:rPr lang="ru-RU" sz="2800" dirty="0">
                <a:solidFill>
                  <a:schemeClr val="bg1"/>
                </a:solidFill>
                <a:latin typeface="Gilroy ExtraBold" pitchFamily="50" charset="-52"/>
              </a:rPr>
              <a:t>Занятость</a:t>
            </a:r>
            <a:r>
              <a:rPr lang="en-US" sz="2800" dirty="0">
                <a:solidFill>
                  <a:schemeClr val="bg1"/>
                </a:solidFill>
                <a:latin typeface="Gilroy SemiBold" pitchFamily="50" charset="-52"/>
              </a:rPr>
              <a:t>”</a:t>
            </a:r>
            <a:endParaRPr lang="ru-RU" sz="2800" dirty="0">
              <a:solidFill>
                <a:schemeClr val="bg1"/>
              </a:solidFill>
              <a:latin typeface="Gilroy SemiBold" pitchFamily="50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19" r="15048" b="26743"/>
          <a:stretch>
            <a:fillRect/>
          </a:stretch>
        </p:blipFill>
        <p:spPr>
          <a:xfrm>
            <a:off x="2915816" y="5517232"/>
            <a:ext cx="720080" cy="72008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635896" y="5517232"/>
            <a:ext cx="2160240" cy="72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panose="020B0500000000000000" pitchFamily="34" charset="0"/>
              <a:buNone/>
              <a:tabLst/>
              <a:defRPr/>
            </a:pPr>
            <a:r>
              <a:rPr kumimoji="0" lang="en-US" altLang="ru-RU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E-</a:t>
            </a:r>
            <a:r>
              <a:rPr kumimoji="0" lang="ru-RU" altLang="ru-RU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Занятость</a:t>
            </a:r>
            <a:endParaRPr kumimoji="0" lang="ru-RU" altLang="ru-RU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Информация об отчетах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980728"/>
            <a:ext cx="7632848" cy="38884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1800" b="1" dirty="0">
                <a:latin typeface="Gilroy Light" pitchFamily="50" charset="-52"/>
              </a:rPr>
              <a:t>Отчет «Охват дополнительным образованием по обучающимся»</a:t>
            </a:r>
            <a:endParaRPr lang="ru-RU" sz="1800" dirty="0">
              <a:latin typeface="Gilroy Light" pitchFamily="50" charset="-52"/>
            </a:endParaRPr>
          </a:p>
          <a:p>
            <a:pPr marL="0" indent="0">
              <a:buNone/>
            </a:pPr>
            <a:r>
              <a:rPr lang="ru-RU" sz="1800" dirty="0">
                <a:latin typeface="Gilroy Light" pitchFamily="50" charset="-52"/>
              </a:rPr>
              <a:t>Данный отчет доступен пользователям с ролью «Администрация», «Директор».</a:t>
            </a:r>
          </a:p>
          <a:p>
            <a:pPr marL="0" indent="0">
              <a:buNone/>
            </a:pPr>
            <a:r>
              <a:rPr lang="ru-RU" sz="1800" dirty="0">
                <a:latin typeface="Gilroy Light" pitchFamily="50" charset="-52"/>
              </a:rPr>
              <a:t>В качестве результата формируется отчет, о посещении обучающимся спортивных секций, кружков, творческих объединений, с указанием образовательных организаций, а также дней и времени занятий.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4AEABA95-B0A0-4F44-9110-AC831135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0" t="48889" r="27520" b="4444"/>
          <a:stretch>
            <a:fillRect/>
          </a:stretch>
        </p:blipFill>
        <p:spPr>
          <a:xfrm>
            <a:off x="251520" y="3356992"/>
            <a:ext cx="8754114" cy="26642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19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Информация об отчетах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980728"/>
            <a:ext cx="7725544" cy="38884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1800" b="1" dirty="0" smtClean="0">
                <a:latin typeface="Gilroy Light" pitchFamily="50" charset="-52"/>
              </a:rPr>
              <a:t>Отчет </a:t>
            </a:r>
            <a:r>
              <a:rPr lang="ru-RU" sz="1800" b="1" dirty="0">
                <a:latin typeface="Gilroy Light" pitchFamily="50" charset="-52"/>
              </a:rPr>
              <a:t>«Традиционные мероприятия»</a:t>
            </a:r>
            <a:endParaRPr lang="ru-RU" sz="1800" dirty="0">
              <a:latin typeface="Gilroy Light" pitchFamily="50" charset="-52"/>
            </a:endParaRPr>
          </a:p>
          <a:p>
            <a:pPr marL="0" indent="0">
              <a:buNone/>
            </a:pPr>
            <a:r>
              <a:rPr lang="ru-RU" sz="1800" dirty="0">
                <a:latin typeface="Gilroy Light" pitchFamily="50" charset="-52"/>
              </a:rPr>
              <a:t>Данный отчет доступен пользователям с ролью «Администрация», «Директор».</a:t>
            </a:r>
          </a:p>
          <a:p>
            <a:pPr marL="0" indent="0">
              <a:buNone/>
            </a:pPr>
            <a:r>
              <a:rPr lang="ru-RU" sz="1800" dirty="0">
                <a:latin typeface="Gilroy Light" pitchFamily="50" charset="-52"/>
              </a:rPr>
              <a:t>В качестве результата формируется отчет по всем мероприятиям.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59D34418-2181-449F-9ADC-F2CC3CC6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7" t="38479" r="2239"/>
          <a:stretch>
            <a:fillRect/>
          </a:stretch>
        </p:blipFill>
        <p:spPr>
          <a:xfrm>
            <a:off x="0" y="2564904"/>
            <a:ext cx="9144000" cy="3117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17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Основные функции сайта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99592" y="1340768"/>
            <a:ext cx="7797552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Создание </a:t>
            </a:r>
            <a:r>
              <a:rPr lang="ru-RU" sz="1800" dirty="0"/>
              <a:t>отчетов об учениках и их посещаемости.</a:t>
            </a:r>
            <a:endParaRPr lang="en-US" sz="1800" dirty="0"/>
          </a:p>
          <a:p>
            <a:r>
              <a:rPr lang="ru-RU" sz="1800" dirty="0"/>
              <a:t>Экспорт </a:t>
            </a:r>
            <a:r>
              <a:rPr lang="ru-RU" sz="1800" dirty="0" smtClean="0"/>
              <a:t>отчетов</a:t>
            </a:r>
            <a:endParaRPr lang="en-US" sz="1800" dirty="0" smtClean="0"/>
          </a:p>
          <a:p>
            <a:r>
              <a:rPr lang="ru-RU" sz="1800" dirty="0" smtClean="0"/>
              <a:t>Импорт данных из внешних </a:t>
            </a:r>
            <a:r>
              <a:rPr lang="en-US" sz="1800" dirty="0" smtClean="0"/>
              <a:t>.</a:t>
            </a:r>
            <a:r>
              <a:rPr lang="en-US" sz="1800" dirty="0" err="1" smtClean="0"/>
              <a:t>xls</a:t>
            </a:r>
            <a:r>
              <a:rPr lang="en-US" sz="1800" dirty="0" smtClean="0"/>
              <a:t>(.</a:t>
            </a:r>
            <a:r>
              <a:rPr lang="en-US" sz="1800" dirty="0" err="1" smtClean="0"/>
              <a:t>xlsx</a:t>
            </a:r>
            <a:r>
              <a:rPr lang="en-US" sz="1800" dirty="0" smtClean="0"/>
              <a:t>) </a:t>
            </a:r>
            <a:r>
              <a:rPr lang="ru-RU" sz="1800" dirty="0" smtClean="0"/>
              <a:t>файлов</a:t>
            </a:r>
            <a:endParaRPr lang="ru-RU" sz="1800" dirty="0"/>
          </a:p>
          <a:p>
            <a:endParaRPr lang="ru-RU" sz="1800" dirty="0"/>
          </a:p>
          <a:p>
            <a:pPr fontAlgn="base"/>
            <a:endParaRPr lang="ru-RU" sz="1800" dirty="0"/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endParaRPr lang="ru-RU" sz="1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899592" y="503759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33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2924944"/>
            <a:ext cx="3456384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ru-RU" sz="1800" dirty="0" smtClean="0"/>
              <a:t>Схема предыдущей версии базы данных. </a:t>
            </a:r>
          </a:p>
          <a:p>
            <a:pPr marL="0" indent="0" fontAlgn="base">
              <a:buNone/>
            </a:pPr>
            <a:r>
              <a:rPr lang="ru-RU" sz="1800" dirty="0" smtClean="0"/>
              <a:t>На данный момент сайт использует её</a:t>
            </a: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cs typeface="Arial"/>
              </a:rPr>
              <a:t>Организация</a:t>
            </a:r>
            <a:r>
              <a:rPr lang="ru-RU" sz="2000" b="1" dirty="0">
                <a:solidFill>
                  <a:srgbClr val="E63246"/>
                </a:solidFill>
                <a:cs typeface="Arial"/>
              </a:rPr>
              <a:t> </a:t>
            </a:r>
            <a:r>
              <a:rPr lang="ru-RU" sz="2000" b="1" dirty="0">
                <a:cs typeface="Arial"/>
              </a:rPr>
              <a:t>и хранение данных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936DEC8-1CFC-4087-8858-D234751E5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" r="2696"/>
          <a:stretch/>
        </p:blipFill>
        <p:spPr>
          <a:xfrm>
            <a:off x="3923928" y="980728"/>
            <a:ext cx="4680520" cy="52031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87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latin typeface="Gilroy Bold"/>
                <a:cs typeface="Arial"/>
              </a:rPr>
              <a:t>Организация</a:t>
            </a:r>
            <a:r>
              <a:rPr lang="ru-RU" sz="2000" b="1" dirty="0">
                <a:solidFill>
                  <a:srgbClr val="E63246"/>
                </a:solidFill>
                <a:latin typeface="Gilroy Bold"/>
                <a:cs typeface="Arial"/>
              </a:rPr>
              <a:t> </a:t>
            </a:r>
            <a:r>
              <a:rPr lang="ru-RU" sz="2000" b="1" dirty="0">
                <a:latin typeface="Gilroy Bold"/>
                <a:cs typeface="Arial"/>
              </a:rPr>
              <a:t>и хранение данных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/>
          <p:cNvSpPr txBox="1">
            <a:spLocks/>
          </p:cNvSpPr>
          <p:nvPr/>
        </p:nvSpPr>
        <p:spPr>
          <a:xfrm>
            <a:off x="467544" y="2708920"/>
            <a:ext cx="288032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ru-RU" sz="1800" dirty="0" smtClean="0"/>
              <a:t>Схема новой версии базы данных.</a:t>
            </a:r>
          </a:p>
          <a:p>
            <a:pPr marL="0" indent="0" fontAlgn="base">
              <a:buNone/>
            </a:pPr>
            <a:r>
              <a:rPr lang="ru-RU" sz="1800" dirty="0" smtClean="0"/>
              <a:t>На данный момент готовится переход на данную версию </a:t>
            </a: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709CB8C-B0BD-40DC-AF11-0722FC7A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6" b="1764"/>
          <a:stretch/>
        </p:blipFill>
        <p:spPr>
          <a:xfrm>
            <a:off x="4066989" y="1052736"/>
            <a:ext cx="5077011" cy="5805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6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15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cs typeface="Arial"/>
              </a:rPr>
              <a:t>Главная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6792"/>
            <a:ext cx="9144000" cy="452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79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16</a:t>
            </a:fld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cs typeface="Arial"/>
              </a:rPr>
              <a:t>Аутентификация</a:t>
            </a:r>
            <a:endParaRPr lang="ru-RU" sz="2000" b="1" dirty="0">
              <a:cs typeface="Arial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7797552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latin typeface="Gilroy Light" pitchFamily="50" charset="-52"/>
                <a:cs typeface="Arial"/>
              </a:rPr>
              <a:t>Аутентификация производится с помощью логина и пароля выданного администратором сервиса. </a:t>
            </a:r>
            <a:r>
              <a:rPr lang="ru-RU" altLang="ru-RU" sz="1800" dirty="0" err="1" smtClean="0">
                <a:latin typeface="Gilroy Light" pitchFamily="50" charset="-52"/>
                <a:cs typeface="Arial"/>
              </a:rPr>
              <a:t>Скриншот</a:t>
            </a:r>
            <a:r>
              <a:rPr lang="ru-RU" altLang="ru-RU" sz="1800" dirty="0" smtClean="0">
                <a:latin typeface="Gilroy Light" pitchFamily="50" charset="-52"/>
                <a:cs typeface="Arial"/>
              </a:rPr>
              <a:t> текущей страницы авторизации приведён ниже</a:t>
            </a:r>
            <a:endParaRPr lang="ru-RU" altLang="ru-RU" sz="1800" dirty="0">
              <a:latin typeface="Gilroy Light" pitchFamily="50" charset="-52"/>
              <a:cs typeface="Arial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r="869" b="2843"/>
          <a:stretch>
            <a:fillRect/>
          </a:stretch>
        </p:blipFill>
        <p:spPr bwMode="auto">
          <a:xfrm>
            <a:off x="0" y="2060848"/>
            <a:ext cx="9144000" cy="414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17</a:t>
            </a:fld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cs typeface="Arial"/>
              </a:rPr>
              <a:t>Новая страница аутентификации</a:t>
            </a:r>
            <a:endParaRPr lang="ru-RU" sz="2000" b="1" dirty="0">
              <a:cs typeface="Arial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60848"/>
            <a:ext cx="9143999" cy="407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7797552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latin typeface="Gilroy Light" pitchFamily="50" charset="-52"/>
                <a:cs typeface="Arial"/>
              </a:rPr>
              <a:t>В ходе работы был разработан новый дизайн страницы аутентификации (на данный момент не введён в действие).</a:t>
            </a:r>
            <a:endParaRPr lang="ru-RU" altLang="ru-RU" sz="1800" dirty="0">
              <a:latin typeface="Gilroy Light" pitchFamily="50" charset="-52"/>
              <a:cs typeface="Arial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18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cs typeface="Arial"/>
              </a:rPr>
              <a:t>Личный Кабинет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413" y="1916832"/>
            <a:ext cx="916041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899592" y="1196752"/>
            <a:ext cx="779755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sz="1800" dirty="0" smtClean="0">
                <a:latin typeface="Gilroy Light" pitchFamily="50" charset="-52"/>
              </a:rPr>
              <a:t>Ниже приведён </a:t>
            </a:r>
            <a:r>
              <a:rPr lang="ru-RU" sz="1800" dirty="0" err="1" smtClean="0">
                <a:latin typeface="Gilroy Light" pitchFamily="50" charset="-52"/>
              </a:rPr>
              <a:t>скриншот</a:t>
            </a:r>
            <a:r>
              <a:rPr lang="ru-RU" sz="1800" dirty="0" smtClean="0">
                <a:latin typeface="Gilroy Light" pitchFamily="50" charset="-52"/>
              </a:rPr>
              <a:t> страницы профиля пользователя.</a:t>
            </a:r>
            <a:endParaRPr lang="ru-RU" sz="1800" dirty="0">
              <a:latin typeface="Gilroy Light" pitchFamily="50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52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latin typeface="Gilroy Bold"/>
                <a:cs typeface="Arial"/>
              </a:rPr>
              <a:t>Заключение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99592" y="1340768"/>
            <a:ext cx="8244408" cy="46084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Проведен </a:t>
            </a:r>
            <a:r>
              <a:rPr lang="ru-RU" sz="1800" dirty="0"/>
              <a:t>анализ приложений, использующихся в образовании, и установлены их достоинства и </a:t>
            </a:r>
            <a:r>
              <a:rPr lang="ru-RU" sz="1800" dirty="0" smtClean="0"/>
              <a:t>недостатки.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Изучена </a:t>
            </a:r>
            <a:r>
              <a:rPr lang="ru-RU" sz="1800" dirty="0"/>
              <a:t>предметная область. В результате этого выделены ключевые процессы, проанализированы объекты и потоки данных, возникающих между ними.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Спроектирована </a:t>
            </a:r>
            <a:r>
              <a:rPr lang="ru-RU" sz="1800" dirty="0"/>
              <a:t>и разработана структура базы данных программного продукта, позволяющая поддерживать работоспособное его состояние.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С </a:t>
            </a:r>
            <a:r>
              <a:rPr lang="ru-RU" sz="1800" dirty="0"/>
              <a:t>помощью средств PHP, </a:t>
            </a:r>
            <a:r>
              <a:rPr lang="ru-RU" sz="1800" dirty="0" err="1"/>
              <a:t>JavaScript</a:t>
            </a:r>
            <a:r>
              <a:rPr lang="ru-RU" sz="1800" dirty="0"/>
              <a:t>, CSS, </a:t>
            </a:r>
            <a:r>
              <a:rPr lang="ru-RU" sz="1800" dirty="0" smtClean="0"/>
              <a:t>HTML и </a:t>
            </a:r>
            <a:r>
              <a:rPr lang="en-US" sz="1800" dirty="0" smtClean="0"/>
              <a:t>Python</a:t>
            </a:r>
            <a:r>
              <a:rPr lang="ru-RU" sz="1800" dirty="0" smtClean="0"/>
              <a:t> </a:t>
            </a:r>
            <a:r>
              <a:rPr lang="ru-RU" sz="1800" dirty="0"/>
              <a:t>разработан программный продукт.</a:t>
            </a:r>
          </a:p>
          <a:p>
            <a:pPr>
              <a:buNone/>
            </a:pPr>
            <a:r>
              <a:rPr lang="ru-RU" sz="2300" dirty="0" smtClean="0">
                <a:latin typeface="+mj-lt"/>
              </a:rPr>
              <a:t>Таким </a:t>
            </a:r>
            <a:r>
              <a:rPr lang="ru-RU" sz="2300" dirty="0">
                <a:latin typeface="+mj-lt"/>
              </a:rPr>
              <a:t>образом, </a:t>
            </a:r>
            <a:r>
              <a:rPr lang="ru-RU" sz="2300" dirty="0" smtClean="0">
                <a:latin typeface="+mj-lt"/>
              </a:rPr>
              <a:t>все поставленные </a:t>
            </a:r>
            <a:r>
              <a:rPr lang="ru-RU" sz="2300" dirty="0">
                <a:latin typeface="+mj-lt"/>
              </a:rPr>
              <a:t>задачи выполнены</a:t>
            </a:r>
          </a:p>
          <a:p>
            <a:pPr marL="0" indent="0" fontAlgn="base">
              <a:buNone/>
            </a:pPr>
            <a:endParaRPr lang="ru-RU" sz="1800" dirty="0"/>
          </a:p>
          <a:p>
            <a:pPr lvl="0"/>
            <a:endParaRPr lang="ru-RU" sz="1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99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Предметная область</a:t>
            </a:r>
          </a:p>
        </p:txBody>
      </p: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2" y="1313011"/>
            <a:ext cx="7797552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ru-RU" sz="1800" dirty="0">
                <a:latin typeface="Gilroy Light" pitchFamily="50" charset="-52"/>
                <a:cs typeface="Arial"/>
              </a:rPr>
              <a:t>E-</a:t>
            </a:r>
            <a:r>
              <a:rPr lang="ru-RU" altLang="ru-RU" sz="1800" dirty="0">
                <a:latin typeface="Gilroy Light" pitchFamily="50" charset="-52"/>
                <a:cs typeface="Arial"/>
              </a:rPr>
              <a:t>Занятость – это система документооборота по внеурочной деятельности города Муравленко. Сбор информации об учебных учреждениях, мероприятиях, учениках и составление журнала их посещения секций и кружков.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"/>
          <p:cNvSpPr txBox="1">
            <a:spLocks/>
          </p:cNvSpPr>
          <p:nvPr/>
        </p:nvSpPr>
        <p:spPr>
          <a:xfrm>
            <a:off x="654285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D0990C-240E-4F6D-96E9-50DBAF192F56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19" r="15048" b="26743"/>
          <a:stretch>
            <a:fillRect/>
          </a:stretch>
        </p:blipFill>
        <p:spPr>
          <a:xfrm>
            <a:off x="2915816" y="5517232"/>
            <a:ext cx="720080" cy="72008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3635896" y="5661248"/>
            <a:ext cx="216024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panose="020B0500000000000000" pitchFamily="34" charset="0"/>
              <a:buNone/>
              <a:tabLst/>
              <a:defRPr/>
            </a:pPr>
            <a:r>
              <a:rPr kumimoji="0" lang="en-US" altLang="ru-RU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E-</a:t>
            </a:r>
            <a:r>
              <a:rPr kumimoji="0" lang="ru-RU" altLang="ru-RU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Занятость</a:t>
            </a:r>
            <a:endParaRPr kumimoji="0" lang="ru-RU" altLang="ru-RU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Назначение сайта</a:t>
            </a:r>
          </a:p>
        </p:txBody>
      </p: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7797552" cy="2016224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Gilroy Light" pitchFamily="50" charset="-52"/>
              </a:rPr>
              <a:t>Предоставление информации местных учебных заведениях, центрах внеурочной деятельности, а также ближайших мероприятиях;</a:t>
            </a:r>
          </a:p>
          <a:p>
            <a:r>
              <a:rPr lang="ru-RU" sz="1800" dirty="0">
                <a:latin typeface="Gilroy Light" pitchFamily="50" charset="-52"/>
              </a:rPr>
              <a:t>Создания отчётов по ученикам, их посещаемости, школам и кружкам;</a:t>
            </a:r>
          </a:p>
          <a:p>
            <a:r>
              <a:rPr lang="ru-RU" sz="1800" dirty="0">
                <a:latin typeface="Gilroy Light" pitchFamily="50" charset="-52"/>
              </a:rPr>
              <a:t>Отметка посещаемости учеников преподавателями.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899592" y="3330925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Цель разработки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99592" y="4005064"/>
            <a:ext cx="779755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sz="1800" dirty="0">
                <a:latin typeface="Gilroy Light" pitchFamily="50" charset="-52"/>
              </a:rPr>
              <a:t>Создание многостраничного сайта с информацией об внеурочной деятельности города Муравленко и системой автоматизированного сбора данных и документооборота, составления и выгрузки отчетов.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E6A84B0-0B9E-4758-AAD0-554EAF45C1D3}"/>
              </a:ext>
            </a:extLst>
          </p:cNvPr>
          <p:cNvCxnSpPr/>
          <p:nvPr/>
        </p:nvCxnSpPr>
        <p:spPr>
          <a:xfrm>
            <a:off x="683568" y="3801529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="" xmlns:a16="http://schemas.microsoft.com/office/drawing/2014/main" id="{CA08D948-EC32-4F06-85FD-14783276B92D}"/>
              </a:ext>
            </a:extLst>
          </p:cNvPr>
          <p:cNvCxnSpPr/>
          <p:nvPr/>
        </p:nvCxnSpPr>
        <p:spPr>
          <a:xfrm flipV="1">
            <a:off x="899592" y="3297473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2" y="1340769"/>
            <a:ext cx="7776864" cy="2160239"/>
          </a:xfrm>
        </p:spPr>
        <p:txBody>
          <a:bodyPr>
            <a:normAutofit/>
          </a:bodyPr>
          <a:lstStyle/>
          <a:p>
            <a:pPr lvl="0" fontAlgn="base"/>
            <a:r>
              <a:rPr lang="ru-RU" sz="1800" dirty="0">
                <a:latin typeface="Gilroy Light" pitchFamily="50" charset="-52"/>
              </a:rPr>
              <a:t>Преподаватели города Муравленко, которые участвуют в неурочной деятельности.</a:t>
            </a:r>
          </a:p>
          <a:p>
            <a:pPr lvl="0" fontAlgn="base"/>
            <a:r>
              <a:rPr lang="ru-RU" sz="1800" dirty="0">
                <a:latin typeface="Gilroy Light" pitchFamily="50" charset="-52"/>
              </a:rPr>
              <a:t>Директора школ и внеурочных заведений и администрация города Муравленко, которые просматривают отчеты посещаемости.</a:t>
            </a:r>
          </a:p>
          <a:p>
            <a:pPr lvl="0" fontAlgn="base"/>
            <a:endParaRPr lang="ru-RU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Целевая аудитория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Роли в нашей команде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99592" y="980728"/>
            <a:ext cx="7797552" cy="4968552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>
                <a:latin typeface="Gilroy Light" pitchFamily="50" charset="-52"/>
              </a:rPr>
              <a:t>Менеджер проекта – </a:t>
            </a:r>
            <a:r>
              <a:rPr lang="ru-RU" sz="1700" dirty="0" err="1">
                <a:latin typeface="Gilroy Light" pitchFamily="50" charset="-52"/>
              </a:rPr>
              <a:t>Смиянов</a:t>
            </a:r>
            <a:r>
              <a:rPr lang="ru-RU" sz="1700" dirty="0">
                <a:latin typeface="Gilroy Light" pitchFamily="50" charset="-52"/>
              </a:rPr>
              <a:t> Денис</a:t>
            </a:r>
            <a:r>
              <a:rPr lang="en-US" sz="1700" dirty="0">
                <a:latin typeface="Gilroy Light" pitchFamily="50" charset="-52"/>
              </a:rPr>
              <a:t>;</a:t>
            </a:r>
            <a:endParaRPr lang="ru-RU" sz="1700" dirty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>
                <a:latin typeface="Gilroy Light" pitchFamily="50" charset="-52"/>
              </a:rPr>
              <a:t>Ответственный за коммуникацию – </a:t>
            </a:r>
            <a:r>
              <a:rPr lang="ru-RU" sz="1700" dirty="0" err="1">
                <a:latin typeface="Gilroy Light" pitchFamily="50" charset="-52"/>
              </a:rPr>
              <a:t>Поцелуйко</a:t>
            </a:r>
            <a:r>
              <a:rPr lang="ru-RU" sz="1700" dirty="0">
                <a:latin typeface="Gilroy Light" pitchFamily="50" charset="-52"/>
              </a:rPr>
              <a:t> Анна</a:t>
            </a:r>
            <a:r>
              <a:rPr lang="en-US" sz="1700" dirty="0">
                <a:latin typeface="Gilroy Light" pitchFamily="50" charset="-52"/>
              </a:rPr>
              <a:t>;</a:t>
            </a:r>
            <a:endParaRPr lang="ru-RU" sz="1700" dirty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>
                <a:latin typeface="Gilroy Light" pitchFamily="50" charset="-52"/>
              </a:rPr>
              <a:t>Дизайнеры – Свобода Павел, Кузяева Евгения</a:t>
            </a:r>
            <a:r>
              <a:rPr lang="en-US" sz="1700" dirty="0">
                <a:latin typeface="Gilroy Light" pitchFamily="50" charset="-52"/>
              </a:rPr>
              <a:t>;</a:t>
            </a:r>
            <a:endParaRPr lang="ru-RU" sz="1700" dirty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sz="1700" dirty="0">
                <a:latin typeface="Gilroy Light" pitchFamily="50" charset="-52"/>
              </a:rPr>
              <a:t>Front</a:t>
            </a:r>
            <a:r>
              <a:rPr lang="ru-RU" sz="1700" dirty="0">
                <a:latin typeface="Gilroy Light" pitchFamily="50" charset="-52"/>
              </a:rPr>
              <a:t>-</a:t>
            </a:r>
            <a:r>
              <a:rPr lang="en-US" sz="1700" dirty="0">
                <a:latin typeface="Gilroy Light" pitchFamily="50" charset="-52"/>
              </a:rPr>
              <a:t>end</a:t>
            </a:r>
            <a:r>
              <a:rPr lang="ru-RU" sz="1700" dirty="0">
                <a:latin typeface="Gilroy Light" pitchFamily="50" charset="-52"/>
              </a:rPr>
              <a:t> </a:t>
            </a:r>
            <a:r>
              <a:rPr lang="en-US" sz="1700" dirty="0">
                <a:latin typeface="Gilroy Light" pitchFamily="50" charset="-52"/>
              </a:rPr>
              <a:t>(</a:t>
            </a:r>
            <a:r>
              <a:rPr lang="ru-RU" sz="1700" dirty="0">
                <a:latin typeface="Gilroy Light" pitchFamily="50" charset="-52"/>
              </a:rPr>
              <a:t>верстка) – Расулов </a:t>
            </a:r>
            <a:r>
              <a:rPr lang="ru-RU" sz="1700" dirty="0" err="1" smtClean="0">
                <a:latin typeface="Gilroy Light" pitchFamily="50" charset="-52"/>
              </a:rPr>
              <a:t>Гасанбег</a:t>
            </a:r>
            <a:r>
              <a:rPr lang="en-US" sz="1700" dirty="0" smtClean="0">
                <a:latin typeface="Gilroy Light" pitchFamily="50" charset="-52"/>
              </a:rPr>
              <a:t>;</a:t>
            </a:r>
            <a:endParaRPr lang="ru-RU" sz="1700" dirty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sz="1700" dirty="0">
                <a:latin typeface="Gilroy Light" pitchFamily="50" charset="-52"/>
              </a:rPr>
              <a:t>Front-end</a:t>
            </a:r>
            <a:r>
              <a:rPr lang="ru-RU" sz="1700" dirty="0">
                <a:latin typeface="Gilroy Light" pitchFamily="50" charset="-52"/>
              </a:rPr>
              <a:t> (</a:t>
            </a:r>
            <a:r>
              <a:rPr lang="en-US" sz="1700" dirty="0">
                <a:latin typeface="Gilroy Light" pitchFamily="50" charset="-52"/>
              </a:rPr>
              <a:t>Java Script ) – </a:t>
            </a:r>
            <a:r>
              <a:rPr lang="ru-RU" sz="1700" dirty="0" err="1">
                <a:latin typeface="Gilroy Light" pitchFamily="50" charset="-52"/>
              </a:rPr>
              <a:t>Букарев</a:t>
            </a:r>
            <a:r>
              <a:rPr lang="ru-RU" sz="1700" dirty="0">
                <a:latin typeface="Gilroy Light" pitchFamily="50" charset="-52"/>
              </a:rPr>
              <a:t> Семен</a:t>
            </a:r>
            <a:r>
              <a:rPr lang="en-US" sz="1700" dirty="0">
                <a:latin typeface="Gilroy Light" pitchFamily="50" charset="-52"/>
              </a:rPr>
              <a:t>;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sz="1700" dirty="0">
                <a:latin typeface="Gilroy Light" pitchFamily="50" charset="-52"/>
              </a:rPr>
              <a:t>Back-end (Python) – </a:t>
            </a:r>
            <a:r>
              <a:rPr lang="ru-RU" sz="1700" dirty="0" err="1">
                <a:latin typeface="Gilroy Light" pitchFamily="50" charset="-52"/>
              </a:rPr>
              <a:t>Шельгова</a:t>
            </a:r>
            <a:r>
              <a:rPr lang="ru-RU" sz="1700" dirty="0">
                <a:latin typeface="Gilroy Light" pitchFamily="50" charset="-52"/>
              </a:rPr>
              <a:t> Дарья, </a:t>
            </a:r>
            <a:r>
              <a:rPr lang="ru-RU" sz="1700" dirty="0" err="1">
                <a:latin typeface="Gilroy Light" pitchFamily="50" charset="-52"/>
              </a:rPr>
              <a:t>Мирченко</a:t>
            </a:r>
            <a:r>
              <a:rPr lang="ru-RU" sz="1700" dirty="0">
                <a:latin typeface="Gilroy Light" pitchFamily="50" charset="-52"/>
              </a:rPr>
              <a:t> Анна</a:t>
            </a:r>
            <a:r>
              <a:rPr lang="en-US" sz="1700" dirty="0">
                <a:latin typeface="Gilroy Light" pitchFamily="50" charset="-52"/>
              </a:rPr>
              <a:t>;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en-US" sz="1700" dirty="0">
                <a:latin typeface="Gilroy Light" pitchFamily="50" charset="-52"/>
              </a:rPr>
              <a:t>Back-end (PHP) –</a:t>
            </a:r>
            <a:r>
              <a:rPr lang="ru-RU" sz="1700" dirty="0">
                <a:latin typeface="Gilroy Light" pitchFamily="50" charset="-52"/>
              </a:rPr>
              <a:t> Свирин Сергей</a:t>
            </a:r>
            <a:r>
              <a:rPr lang="en-US" sz="1700" dirty="0" smtClean="0">
                <a:latin typeface="Gilroy Light" pitchFamily="50" charset="-52"/>
              </a:rPr>
              <a:t>;</a:t>
            </a:r>
            <a:endParaRPr lang="ru-RU" sz="1700" dirty="0" smtClean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 smtClean="0">
                <a:latin typeface="Gilroy Light" pitchFamily="50" charset="-52"/>
              </a:rPr>
              <a:t>Проектирование базы данных – Наумов Лев, Смиянов Денис</a:t>
            </a:r>
            <a:r>
              <a:rPr lang="en-US" sz="1700" dirty="0" smtClean="0">
                <a:latin typeface="Gilroy Light" pitchFamily="50" charset="-52"/>
              </a:rPr>
              <a:t>;</a:t>
            </a:r>
            <a:endParaRPr lang="en-US" sz="1700" dirty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>
                <a:latin typeface="Gilroy Light" pitchFamily="50" charset="-52"/>
              </a:rPr>
              <a:t>Администрирование сервера – Свирин Сергей, Плотарев Дмитрий</a:t>
            </a:r>
            <a:r>
              <a:rPr lang="en-US" sz="1700" dirty="0">
                <a:latin typeface="Gilroy Light" pitchFamily="50" charset="-52"/>
              </a:rPr>
              <a:t>;</a:t>
            </a:r>
            <a:endParaRPr lang="ru-RU" sz="1700" dirty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>
                <a:latin typeface="Gilroy Light" pitchFamily="50" charset="-52"/>
              </a:rPr>
              <a:t>Написание скриптов </a:t>
            </a:r>
            <a:r>
              <a:rPr lang="en-US" sz="1700" dirty="0">
                <a:latin typeface="Gilroy Light" pitchFamily="50" charset="-52"/>
              </a:rPr>
              <a:t>Python – </a:t>
            </a:r>
            <a:r>
              <a:rPr lang="ru-RU" sz="1700" dirty="0" err="1">
                <a:latin typeface="Gilroy Light" pitchFamily="50" charset="-52"/>
              </a:rPr>
              <a:t>Смиянов</a:t>
            </a:r>
            <a:r>
              <a:rPr lang="ru-RU" sz="1700" dirty="0">
                <a:latin typeface="Gilroy Light" pitchFamily="50" charset="-52"/>
              </a:rPr>
              <a:t> Денис</a:t>
            </a:r>
            <a:r>
              <a:rPr lang="en-US" sz="1700" dirty="0">
                <a:latin typeface="Gilroy Light" pitchFamily="50" charset="-52"/>
              </a:rPr>
              <a:t>;</a:t>
            </a: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>
                <a:latin typeface="Gilroy Light" pitchFamily="50" charset="-52"/>
              </a:rPr>
              <a:t>Технический писатель – </a:t>
            </a:r>
            <a:r>
              <a:rPr lang="ru-RU" sz="1700" dirty="0" err="1">
                <a:latin typeface="Gilroy Light" pitchFamily="50" charset="-52"/>
              </a:rPr>
              <a:t>Поцелуйко</a:t>
            </a:r>
            <a:r>
              <a:rPr lang="ru-RU" sz="1700" dirty="0">
                <a:latin typeface="Gilroy Light" pitchFamily="50" charset="-52"/>
              </a:rPr>
              <a:t> Анна</a:t>
            </a:r>
            <a:r>
              <a:rPr lang="en-US" sz="1700" dirty="0">
                <a:latin typeface="Gilroy Light" pitchFamily="50" charset="-52"/>
              </a:rPr>
              <a:t>,</a:t>
            </a:r>
            <a:r>
              <a:rPr lang="ru-RU" sz="1700" dirty="0">
                <a:latin typeface="Gilroy Light" pitchFamily="50" charset="-52"/>
              </a:rPr>
              <a:t> Варнавин Даниил</a:t>
            </a:r>
            <a:r>
              <a:rPr lang="en-US" sz="1700" dirty="0">
                <a:latin typeface="Gilroy Light" pitchFamily="50" charset="-52"/>
              </a:rPr>
              <a:t>;</a:t>
            </a:r>
            <a:endParaRPr lang="ru-RU" sz="1700" dirty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>
                <a:latin typeface="Gilroy Light" pitchFamily="50" charset="-52"/>
              </a:rPr>
              <a:t>Работа со школьниками – Мухин Павел</a:t>
            </a:r>
            <a:r>
              <a:rPr lang="en-US" sz="1700" dirty="0">
                <a:latin typeface="Gilroy Light" pitchFamily="50" charset="-52"/>
              </a:rPr>
              <a:t>;</a:t>
            </a:r>
            <a:endParaRPr lang="ru-RU" sz="1700" dirty="0">
              <a:latin typeface="Gilroy Light" pitchFamily="50" charset="-52"/>
            </a:endParaRPr>
          </a:p>
          <a:p>
            <a:pPr>
              <a:spcBef>
                <a:spcPts val="1000"/>
              </a:spcBef>
              <a:buFont typeface="+mj-lt"/>
              <a:buAutoNum type="arabicPeriod"/>
            </a:pPr>
            <a:r>
              <a:rPr lang="ru-RU" sz="1700" dirty="0">
                <a:latin typeface="Gilroy Light" pitchFamily="50" charset="-52"/>
              </a:rPr>
              <a:t>Создание презентации продукта – Плотарев Дмитрий</a:t>
            </a:r>
            <a:r>
              <a:rPr lang="en-US" sz="1700" dirty="0">
                <a:latin typeface="Gilroy Light" pitchFamily="50" charset="-52"/>
              </a:rPr>
              <a:t>.</a:t>
            </a:r>
            <a:endParaRPr lang="ru-RU" sz="1700" dirty="0">
              <a:latin typeface="Gilroy Light" pitchFamily="50" charset="-52"/>
            </a:endParaRPr>
          </a:p>
          <a:p>
            <a:pPr marL="0" indent="0">
              <a:spcBef>
                <a:spcPts val="1000"/>
              </a:spcBef>
              <a:buNone/>
            </a:pPr>
            <a:endParaRPr lang="ru-RU" sz="18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4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7776864" cy="4896544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ru-RU" sz="1800" dirty="0" smtClean="0"/>
              <a:t>Получение исходного кода и других материалов от предыдущей команды.</a:t>
            </a:r>
          </a:p>
          <a:p>
            <a:pPr lvl="0" fontAlgn="base">
              <a:buFont typeface="+mj-lt"/>
              <a:buAutoNum type="arabicPeriod"/>
            </a:pPr>
            <a:r>
              <a:rPr lang="ru-RU" sz="1800" dirty="0" smtClean="0"/>
              <a:t>Уточнение требований заказчика.</a:t>
            </a:r>
          </a:p>
          <a:p>
            <a:pPr lvl="0" fontAlgn="base">
              <a:buFont typeface="+mj-lt"/>
              <a:buAutoNum type="arabicPeriod"/>
            </a:pPr>
            <a:r>
              <a:rPr lang="ru-RU" sz="1800" dirty="0" smtClean="0"/>
              <a:t>Ознакомление с новыми инструментами разработки.</a:t>
            </a:r>
          </a:p>
          <a:p>
            <a:pPr lvl="0" fontAlgn="base">
              <a:buFont typeface="+mj-lt"/>
              <a:buAutoNum type="arabicPeriod"/>
            </a:pPr>
            <a:r>
              <a:rPr lang="ru-RU" sz="1800" dirty="0" smtClean="0"/>
              <a:t>Доработка проекта:</a:t>
            </a:r>
          </a:p>
          <a:p>
            <a:pPr lvl="1" fontAlgn="base">
              <a:buFont typeface="+mj-lt"/>
              <a:buAutoNum type="arabicPeriod"/>
            </a:pPr>
            <a:r>
              <a:rPr lang="ru-RU" sz="1400" dirty="0" smtClean="0"/>
              <a:t>Проектирование нового дизайна сайта;</a:t>
            </a:r>
          </a:p>
          <a:p>
            <a:pPr lvl="1" fontAlgn="base">
              <a:buFont typeface="+mj-lt"/>
              <a:buAutoNum type="arabicPeriod"/>
            </a:pPr>
            <a:r>
              <a:rPr lang="ru-RU" sz="1400" dirty="0" smtClean="0"/>
              <a:t>Подключение базы данных к </a:t>
            </a:r>
            <a:r>
              <a:rPr lang="ru-RU" sz="1400" dirty="0" err="1" smtClean="0"/>
              <a:t>скриптам</a:t>
            </a:r>
            <a:r>
              <a:rPr lang="ru-RU" sz="1400" dirty="0" smtClean="0"/>
              <a:t> формирования отчётов;</a:t>
            </a:r>
          </a:p>
          <a:p>
            <a:pPr lvl="1" fontAlgn="base">
              <a:buFont typeface="+mj-lt"/>
              <a:buAutoNum type="arabicPeriod"/>
            </a:pPr>
            <a:r>
              <a:rPr lang="ru-RU" sz="1400" dirty="0" smtClean="0"/>
              <a:t>Реализация возможности отметки посещаемости;</a:t>
            </a:r>
          </a:p>
          <a:p>
            <a:pPr lvl="1" fontAlgn="base">
              <a:buFont typeface="+mj-lt"/>
              <a:buAutoNum type="arabicPeriod"/>
            </a:pPr>
            <a:r>
              <a:rPr lang="ru-RU" sz="1400" dirty="0" smtClean="0"/>
              <a:t>Реализация возможности выдачи домашнего задания;</a:t>
            </a:r>
          </a:p>
          <a:p>
            <a:pPr lvl="1" fontAlgn="base">
              <a:buFont typeface="+mj-lt"/>
              <a:buAutoNum type="arabicPeriod"/>
            </a:pPr>
            <a:r>
              <a:rPr lang="ru-RU" sz="1400" dirty="0" smtClean="0"/>
              <a:t>Реализация возможности экспорта отчётов в </a:t>
            </a:r>
            <a:r>
              <a:rPr lang="en-US" sz="1400" dirty="0" err="1" smtClean="0"/>
              <a:t>csv</a:t>
            </a:r>
            <a:r>
              <a:rPr lang="en-US" sz="1400" dirty="0" smtClean="0"/>
              <a:t> </a:t>
            </a:r>
            <a:r>
              <a:rPr lang="ru-RU" sz="1400" dirty="0" smtClean="0"/>
              <a:t>файл;</a:t>
            </a:r>
          </a:p>
          <a:p>
            <a:pPr lvl="1" fontAlgn="base">
              <a:buFont typeface="+mj-lt"/>
              <a:buAutoNum type="arabicPeriod"/>
            </a:pPr>
            <a:r>
              <a:rPr lang="ru-RU" sz="1400" dirty="0" smtClean="0"/>
              <a:t>Создание новой базы данных для возможности реализации функций прописанных в ТЗ.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latin typeface="Gilroy ExtraBold" pitchFamily="50" charset="-52"/>
                <a:cs typeface="Arial"/>
              </a:rPr>
              <a:t>Этапы работы</a:t>
            </a:r>
            <a:endParaRPr lang="ru-RU" sz="2000" b="1" dirty="0">
              <a:latin typeface="Gilroy ExtraBold" pitchFamily="50" charset="-52"/>
              <a:cs typeface="Arial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DD0990C-240E-4F6D-96E9-50DBAF192F56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cs typeface="Arial"/>
              </a:rPr>
              <a:t>Техническая реализация</a:t>
            </a:r>
            <a:endParaRPr lang="ru-RU" sz="2000" b="1" dirty="0">
              <a:cs typeface="Arial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8244408" cy="468052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800" dirty="0"/>
              <a:t>Сайт был написан на языке текстовой разметки HTML, стилизован при помощи языка описания внешнего вида документа CSS. Все клиентские скрипты на сайте были написаны на языке программирования </a:t>
            </a:r>
            <a:r>
              <a:rPr lang="ru-RU" sz="1800" dirty="0" err="1"/>
              <a:t>JavaScript</a:t>
            </a:r>
            <a:r>
              <a:rPr lang="ru-RU" sz="1800" dirty="0"/>
              <a:t>, а все программные модули сайта были написаны при помощи языка программирования PHP. Скрипты экспорта отчетов в CSV написаны на </a:t>
            </a:r>
            <a:r>
              <a:rPr lang="ru-RU" sz="1800" dirty="0" err="1"/>
              <a:t>Python</a:t>
            </a:r>
            <a:r>
              <a:rPr lang="ru-RU" sz="1800" dirty="0"/>
              <a:t>. </a:t>
            </a:r>
            <a:r>
              <a:rPr lang="ru-RU" sz="1800" dirty="0" smtClean="0"/>
              <a:t>База данных работает под управлением СУБД </a:t>
            </a:r>
            <a:r>
              <a:rPr lang="en-US" sz="1800" dirty="0" err="1" smtClean="0"/>
              <a:t>MariaDB</a:t>
            </a:r>
            <a:endParaRPr lang="ru-RU" sz="1800" dirty="0"/>
          </a:p>
          <a:p>
            <a:pPr marL="0" lvl="0" indent="0">
              <a:spcBef>
                <a:spcPts val="1200"/>
              </a:spcBef>
              <a:buNone/>
            </a:pPr>
            <a:r>
              <a:rPr lang="ru-RU" sz="1800" dirty="0"/>
              <a:t>Дополнительно были разработаны, но на данный момент не включены в основную версию сайта: новые страница аутентификации и модуль аутентификации на </a:t>
            </a:r>
            <a:r>
              <a:rPr lang="ru-RU" sz="1800" dirty="0" err="1"/>
              <a:t>Python</a:t>
            </a:r>
            <a:r>
              <a:rPr lang="ru-RU" sz="1800" dirty="0"/>
              <a:t> с использованием фреймворка </a:t>
            </a:r>
            <a:r>
              <a:rPr lang="ru-RU" sz="1800" dirty="0" err="1"/>
              <a:t>Django</a:t>
            </a:r>
            <a:r>
              <a:rPr lang="ru-RU" sz="1800" dirty="0"/>
              <a:t>, была создана с нуля альтернативная версия базы данных и заполнена данными, был разработан новый дизайн сайта.</a:t>
            </a:r>
          </a:p>
          <a:p>
            <a:pPr marL="0" lvl="0" indent="0">
              <a:spcBef>
                <a:spcPts val="1200"/>
              </a:spcBef>
              <a:buNone/>
            </a:pPr>
            <a:endParaRPr lang="ru-RU" sz="1800" dirty="0"/>
          </a:p>
          <a:p>
            <a:pPr marL="0" indent="0" fontAlgn="base">
              <a:buNone/>
            </a:pPr>
            <a:endParaRPr lang="ru-RU" sz="1800" dirty="0"/>
          </a:p>
          <a:p>
            <a:pPr lvl="0"/>
            <a:endParaRPr lang="ru-RU" sz="1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B9D17DF-7FCA-492D-9C9C-2BD6E968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69160"/>
            <a:ext cx="4644007" cy="11374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7DB36889-FD72-4E20-9A1F-89B0E150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869160"/>
            <a:ext cx="1836203" cy="12241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4C632FBF-7EA3-4BAA-9D30-A23AAC527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5085184"/>
            <a:ext cx="994875" cy="9700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007075D9-95BF-4D1C-8F7F-EB8AC0FE1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384" y="5085184"/>
            <a:ext cx="994874" cy="970202"/>
          </a:xfrm>
          <a:prstGeom prst="rect">
            <a:avLst/>
          </a:prstGeom>
        </p:spPr>
      </p:pic>
      <p:pic>
        <p:nvPicPr>
          <p:cNvPr id="14338" name="Picture 2" descr="Картинки по запросу mariad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8104" y="4797152"/>
            <a:ext cx="1584176" cy="1584176"/>
          </a:xfrm>
          <a:prstGeom prst="rect">
            <a:avLst/>
          </a:prstGeom>
          <a:noFill/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9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65951CC0-5662-4377-89EB-B7DAB3EF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" t="17718" r="6568" b="13714"/>
          <a:stretch>
            <a:fillRect/>
          </a:stretch>
        </p:blipFill>
        <p:spPr>
          <a:xfrm>
            <a:off x="171296" y="2465220"/>
            <a:ext cx="8865200" cy="365575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Информация об отчетах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980728"/>
            <a:ext cx="7776864" cy="21602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1800" b="1" dirty="0">
                <a:latin typeface="Gilroy Light" pitchFamily="50" charset="-52"/>
              </a:rPr>
              <a:t>Отчет «Охват дополнительным образованием по классам»</a:t>
            </a:r>
            <a:endParaRPr lang="ru-RU" sz="1800" dirty="0">
              <a:latin typeface="Gilroy Light" pitchFamily="50" charset="-52"/>
            </a:endParaRPr>
          </a:p>
          <a:p>
            <a:pPr marL="0" indent="0">
              <a:buNone/>
            </a:pPr>
            <a:r>
              <a:rPr lang="ru-RU" sz="1800" dirty="0">
                <a:latin typeface="Gilroy Light" pitchFamily="50" charset="-52"/>
              </a:rPr>
              <a:t>Данный отчет доступен пользователям с ролью «Администрация», «Директор».</a:t>
            </a:r>
          </a:p>
          <a:p>
            <a:pPr marL="0" indent="0">
              <a:buNone/>
            </a:pPr>
            <a:r>
              <a:rPr lang="ru-RU" sz="1800" dirty="0">
                <a:latin typeface="Gilroy Light" pitchFamily="50" charset="-52"/>
              </a:rPr>
              <a:t>В качестве результата формируется отчет по количеству обучающихся, охваченных дополнительным образованием.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76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latin typeface="Gilroy ExtraBold" pitchFamily="50" charset="-52"/>
                <a:cs typeface="Arial"/>
              </a:rPr>
              <a:t>Информация об отчетах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980728"/>
            <a:ext cx="7725544" cy="38884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1800" b="1" dirty="0">
                <a:latin typeface="Gilroy Light" pitchFamily="50" charset="-52"/>
              </a:rPr>
              <a:t>Отчет «Охват дополнительным образованием по статусам»</a:t>
            </a:r>
            <a:endParaRPr lang="ru-RU" sz="1800" dirty="0">
              <a:latin typeface="Gilroy Light" pitchFamily="50" charset="-52"/>
            </a:endParaRPr>
          </a:p>
          <a:p>
            <a:pPr marL="0" indent="0">
              <a:buNone/>
            </a:pPr>
            <a:r>
              <a:rPr lang="ru-RU" sz="1800" dirty="0">
                <a:latin typeface="Gilroy Light" pitchFamily="50" charset="-52"/>
              </a:rPr>
              <a:t>Данный отчет доступен пользователям с ролью «Администрация», «Директор».</a:t>
            </a:r>
          </a:p>
          <a:p>
            <a:pPr marL="0" indent="0">
              <a:buNone/>
            </a:pPr>
            <a:r>
              <a:rPr lang="ru-RU" sz="1800" dirty="0">
                <a:latin typeface="Gilroy Light" pitchFamily="50" charset="-52"/>
              </a:rPr>
              <a:t>В качестве результата формируется отчет по количеству обучающихся, охваченных дополнительным образованием.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026A4ED7-297F-4C1B-B93A-04C4C2726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" t="15469" r="5682" b="15216"/>
          <a:stretch/>
        </p:blipFill>
        <p:spPr>
          <a:xfrm>
            <a:off x="179512" y="2492896"/>
            <a:ext cx="8855968" cy="36309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8C48202-D460-42C5-BCB6-E46D5341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9" r="15048" b="26743"/>
          <a:stretch>
            <a:fillRect/>
          </a:stretch>
        </p:blipFill>
        <p:spPr>
          <a:xfrm>
            <a:off x="2051720" y="623731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61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roy">
      <a:majorFont>
        <a:latin typeface="Gilroy ExtraBold"/>
        <a:ea typeface=""/>
        <a:cs typeface=""/>
      </a:majorFont>
      <a:minorFont>
        <a:latin typeface="Gilroy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2755</TotalTime>
  <Words>776</Words>
  <Application>Microsoft Office PowerPoint</Application>
  <PresentationFormat>Экран (4:3)</PresentationFormat>
  <Paragraphs>112</Paragraphs>
  <Slides>20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Николаенко_ААИ-2015</vt:lpstr>
      <vt:lpstr>Слайд 1</vt:lpstr>
      <vt:lpstr>Предметная область</vt:lpstr>
      <vt:lpstr>Назначение сайта</vt:lpstr>
      <vt:lpstr>Слайд 4</vt:lpstr>
      <vt:lpstr>Роли в нашей команде</vt:lpstr>
      <vt:lpstr>Слайд 6</vt:lpstr>
      <vt:lpstr>Техническая реализация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Заключение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Денис Смиянов</cp:lastModifiedBy>
  <cp:revision>269</cp:revision>
  <cp:lastPrinted>2016-06-06T19:02:34Z</cp:lastPrinted>
  <dcterms:created xsi:type="dcterms:W3CDTF">2015-04-17T11:13:20Z</dcterms:created>
  <dcterms:modified xsi:type="dcterms:W3CDTF">2020-03-24T16:59:05Z</dcterms:modified>
</cp:coreProperties>
</file>