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0" r:id="rId1"/>
  </p:sldMasterIdLst>
  <p:sldIdLst>
    <p:sldId id="256" r:id="rId2"/>
    <p:sldId id="293" r:id="rId3"/>
    <p:sldId id="258" r:id="rId4"/>
    <p:sldId id="292" r:id="rId5"/>
    <p:sldId id="257" r:id="rId6"/>
    <p:sldId id="262" r:id="rId7"/>
    <p:sldId id="260" r:id="rId8"/>
    <p:sldId id="296" r:id="rId9"/>
    <p:sldId id="263" r:id="rId10"/>
    <p:sldId id="295" r:id="rId11"/>
    <p:sldId id="294" r:id="rId12"/>
    <p:sldId id="264" r:id="rId13"/>
    <p:sldId id="261" r:id="rId14"/>
    <p:sldId id="266" r:id="rId15"/>
    <p:sldId id="265" r:id="rId16"/>
    <p:sldId id="267" r:id="rId17"/>
    <p:sldId id="268" r:id="rId18"/>
    <p:sldId id="269" r:id="rId19"/>
    <p:sldId id="270" r:id="rId20"/>
    <p:sldId id="271" r:id="rId21"/>
    <p:sldId id="272" r:id="rId22"/>
    <p:sldId id="290" r:id="rId23"/>
    <p:sldId id="276" r:id="rId24"/>
    <p:sldId id="277" r:id="rId25"/>
    <p:sldId id="278" r:id="rId26"/>
    <p:sldId id="279" r:id="rId27"/>
    <p:sldId id="280" r:id="rId28"/>
    <p:sldId id="281" r:id="rId29"/>
    <p:sldId id="282" r:id="rId30"/>
    <p:sldId id="284" r:id="rId31"/>
    <p:sldId id="286" r:id="rId32"/>
    <p:sldId id="288" r:id="rId33"/>
    <p:sldId id="291" r:id="rId34"/>
    <p:sldId id="287" r:id="rId35"/>
    <p:sldId id="297"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ABDB7665-AAFB-412F-BD93-E2CD79B94A28}">
          <p14:sldIdLst>
            <p14:sldId id="293"/>
            <p14:sldId id="256"/>
            <p14:sldId id="258"/>
            <p14:sldId id="292"/>
            <p14:sldId id="257"/>
            <p14:sldId id="262"/>
            <p14:sldId id="260"/>
            <p14:sldId id="263"/>
            <p14:sldId id="264"/>
            <p14:sldId id="261"/>
            <p14:sldId id="266"/>
            <p14:sldId id="265"/>
            <p14:sldId id="267"/>
            <p14:sldId id="268"/>
            <p14:sldId id="269"/>
            <p14:sldId id="270"/>
            <p14:sldId id="271"/>
            <p14:sldId id="272"/>
            <p14:sldId id="290"/>
            <p14:sldId id="274"/>
            <p14:sldId id="276"/>
            <p14:sldId id="277"/>
            <p14:sldId id="278"/>
            <p14:sldId id="279"/>
            <p14:sldId id="280"/>
            <p14:sldId id="281"/>
            <p14:sldId id="282"/>
            <p14:sldId id="284"/>
            <p14:sldId id="286"/>
            <p14:sldId id="288"/>
            <p14:sldId id="291"/>
            <p14:sldId id="287"/>
          </p14:sldIdLst>
        </p14:section>
      </p14:sectionLst>
    </p:ex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CC"/>
    <a:srgbClr val="00FFFF"/>
    <a:srgbClr val="FFFF00"/>
    <a:srgbClr val="FF66CC"/>
    <a:srgbClr val="CC0099"/>
    <a:srgbClr val="D60093"/>
    <a:srgbClr val="FF7C80"/>
    <a:srgbClr val="FF0000"/>
    <a:srgbClr val="FF6600"/>
    <a:srgbClr val="FF33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756" y="-10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388312301"/>
      </p:ext>
    </p:extLst>
  </p:cSld>
  <p:clrMapOvr>
    <a:masterClrMapping/>
  </p:clrMapOvr>
  <p:transition spd="med">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916021242"/>
      </p:ext>
    </p:extLst>
  </p:cSld>
  <p:clrMapOvr>
    <a:masterClrMapping/>
  </p:clrMapOvr>
  <p:transition spd="med">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283041610"/>
      </p:ext>
    </p:extLst>
  </p:cSld>
  <p:clrMapOvr>
    <a:masterClrMapping/>
  </p:clrMapOvr>
  <p:transition spd="med">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833767329"/>
      </p:ext>
    </p:extLst>
  </p:cSld>
  <p:clrMapOvr>
    <a:masterClrMapping/>
  </p:clrMapOvr>
  <p:transition spd="med">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4163040860"/>
      </p:ext>
    </p:extLst>
  </p:cSld>
  <p:clrMapOvr>
    <a:masterClrMapping/>
  </p:clrMapOvr>
  <p:transition spd="med">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655964123"/>
      </p:ext>
    </p:extLst>
  </p:cSld>
  <p:clrMapOvr>
    <a:masterClrMapping/>
  </p:clrMapOvr>
  <p:transition spd="med">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643320284"/>
      </p:ext>
    </p:extLst>
  </p:cSld>
  <p:clrMapOvr>
    <a:masterClrMapping/>
  </p:clrMapOvr>
  <p:transition spd="med">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553408852"/>
      </p:ext>
    </p:extLst>
  </p:cSld>
  <p:clrMapOvr>
    <a:masterClrMapping/>
  </p:clrMapOvr>
  <p:transition spd="med">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224429231"/>
      </p:ext>
    </p:extLst>
  </p:cSld>
  <p:clrMapOvr>
    <a:masterClrMapping/>
  </p:clrMapOvr>
  <p:transition spd="med">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000304725"/>
      </p:ext>
    </p:extLst>
  </p:cSld>
  <p:clrMapOvr>
    <a:masterClrMapping/>
  </p:clrMapOvr>
  <p:transition spd="med">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198257314"/>
      </p:ext>
    </p:extLst>
  </p:cSld>
  <p:clrMapOvr>
    <a:masterClrMapping/>
  </p:clrMapOvr>
  <p:transition spd="med">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728748537"/>
      </p:ext>
    </p:extLst>
  </p:cSld>
  <p:clrMapOvr>
    <a:masterClrMapping/>
  </p:clrMapOvr>
  <p:transition spd="med">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4225232886"/>
      </p:ext>
    </p:extLst>
  </p:cSld>
  <p:clrMapOvr>
    <a:masterClrMapping/>
  </p:clrMapOvr>
  <p:transition spd="med">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901879383"/>
      </p:ext>
    </p:extLst>
  </p:cSld>
  <p:clrMapOvr>
    <a:masterClrMapping/>
  </p:clrMapOvr>
  <p:transition spd="med">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560732998"/>
      </p:ext>
    </p:extLst>
  </p:cSld>
  <p:clrMapOvr>
    <a:masterClrMapping/>
  </p:clrMapOvr>
  <p:transition spd="med">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4/8/2019</a:t>
            </a:fld>
            <a:endParaRPr lang="en-US" dirty="0"/>
          </a:p>
        </p:txBody>
      </p:sp>
    </p:spTree>
    <p:extLst>
      <p:ext uri="{BB962C8B-B14F-4D97-AF65-F5344CB8AC3E}">
        <p14:creationId xmlns:p14="http://schemas.microsoft.com/office/powerpoint/2010/main" xmlns="" val="2175914848"/>
      </p:ext>
    </p:extLst>
  </p:cSld>
  <p:clrMapOvr>
    <a:masterClrMapping/>
  </p:clrMapOvr>
  <p:transition spd="med">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4/8/2019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986945047"/>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Lst>
  <p:transition spd="med">
    <p:random/>
  </p:transition>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flipH="1">
            <a:off x="12931601" y="6165304"/>
            <a:ext cx="398031" cy="692696"/>
          </a:xfrm>
        </p:spPr>
        <p:txBody>
          <a:bodyPr/>
          <a:lstStyle/>
          <a:p>
            <a:endParaRPr lang="en-US" dirty="0"/>
          </a:p>
        </p:txBody>
      </p:sp>
      <p:sp>
        <p:nvSpPr>
          <p:cNvPr id="4" name="Title 3"/>
          <p:cNvSpPr>
            <a:spLocks noGrp="1"/>
          </p:cNvSpPr>
          <p:nvPr>
            <p:ph type="ctrTitle"/>
          </p:nvPr>
        </p:nvSpPr>
        <p:spPr>
          <a:xfrm>
            <a:off x="666712" y="0"/>
            <a:ext cx="9858444" cy="1643074"/>
          </a:xfrm>
        </p:spPr>
        <p:txBody>
          <a:bodyPr/>
          <a:lstStyle/>
          <a:p>
            <a:pPr algn="ctr"/>
            <a:r>
              <a:rPr lang="en-IN" sz="9600" dirty="0" smtClean="0">
                <a:solidFill>
                  <a:schemeClr val="accent2">
                    <a:lumMod val="50000"/>
                  </a:schemeClr>
                </a:solidFill>
                <a:effectLst>
                  <a:outerShdw blurRad="38100" dist="38100" dir="2700000" algn="tl">
                    <a:srgbClr val="000000">
                      <a:alpha val="43137"/>
                    </a:srgbClr>
                  </a:outerShdw>
                </a:effectLst>
                <a:latin typeface="Palatino Linotype" pitchFamily="18" charset="0"/>
              </a:rPr>
              <a:t>KBC GAME</a:t>
            </a:r>
            <a:endParaRPr lang="en-US" sz="9600" dirty="0">
              <a:solidFill>
                <a:schemeClr val="accent2">
                  <a:lumMod val="50000"/>
                </a:schemeClr>
              </a:solidFill>
              <a:effectLst>
                <a:outerShdw blurRad="38100" dist="38100" dir="2700000" algn="tl">
                  <a:srgbClr val="000000">
                    <a:alpha val="43137"/>
                  </a:srgbClr>
                </a:outerShdw>
              </a:effectLst>
              <a:latin typeface="Palatino Linotype" pitchFamily="18" charset="0"/>
            </a:endParaRPr>
          </a:p>
        </p:txBody>
      </p:sp>
      <p:pic>
        <p:nvPicPr>
          <p:cNvPr id="3074" name="Picture 2" descr="C:\Users\rohan yadav\Desktop\ezgif.com-video-to-gif.gif"/>
          <p:cNvPicPr>
            <a:picLocks noChangeAspect="1" noChangeArrowheads="1" noCrop="1"/>
          </p:cNvPicPr>
          <p:nvPr/>
        </p:nvPicPr>
        <p:blipFill>
          <a:blip r:embed="rId2"/>
          <a:srcRect/>
          <a:stretch>
            <a:fillRect/>
          </a:stretch>
        </p:blipFill>
        <p:spPr bwMode="auto">
          <a:xfrm>
            <a:off x="1452530" y="1785926"/>
            <a:ext cx="8498326" cy="4371982"/>
          </a:xfrm>
          <a:prstGeom prst="rect">
            <a:avLst/>
          </a:prstGeom>
          <a:noFill/>
        </p:spPr>
      </p:pic>
    </p:spTree>
    <p:extLst>
      <p:ext uri="{BB962C8B-B14F-4D97-AF65-F5344CB8AC3E}">
        <p14:creationId xmlns:p14="http://schemas.microsoft.com/office/powerpoint/2010/main" xmlns="" val="4192141999"/>
      </p:ext>
    </p:extLst>
  </p:cSld>
  <p:clrMapOvr>
    <a:masterClrMapping/>
  </p:clrMapOvr>
  <p:transition spd="med">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rohan yadav\Desktop\Picture1 - Copy.jpg"/>
          <p:cNvPicPr>
            <a:picLocks noChangeAspect="1" noChangeArrowheads="1"/>
          </p:cNvPicPr>
          <p:nvPr/>
        </p:nvPicPr>
        <p:blipFill>
          <a:blip r:embed="rId2"/>
          <a:srcRect/>
          <a:stretch>
            <a:fillRect/>
          </a:stretch>
        </p:blipFill>
        <p:spPr bwMode="auto">
          <a:xfrm>
            <a:off x="881025" y="857232"/>
            <a:ext cx="8860671" cy="5214974"/>
          </a:xfrm>
          <a:prstGeom prst="rect">
            <a:avLst/>
          </a:prstGeom>
          <a:noFill/>
        </p:spPr>
      </p:pic>
    </p:spTree>
  </p:cSld>
  <p:clrMapOvr>
    <a:masterClrMapping/>
  </p:clrMapOvr>
  <p:transition spd="med">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74" y="1571612"/>
            <a:ext cx="9276318" cy="3676656"/>
          </a:xfrm>
        </p:spPr>
        <p:txBody>
          <a:bodyPr>
            <a:normAutofit/>
          </a:bodyPr>
          <a:lstStyle/>
          <a:p>
            <a:r>
              <a:rPr lang="en-IN" sz="9600" dirty="0" smtClean="0">
                <a:effectLst>
                  <a:outerShdw blurRad="38100" dist="38100" dir="2700000" algn="tl">
                    <a:srgbClr val="000000">
                      <a:alpha val="43137"/>
                    </a:srgbClr>
                  </a:outerShdw>
                </a:effectLst>
                <a:latin typeface="Berlin Sans FB Demi" pitchFamily="34" charset="0"/>
              </a:rPr>
              <a:t>PROJECT AT A GLANCE</a:t>
            </a:r>
            <a:endParaRPr lang="en-US" sz="9600" dirty="0">
              <a:effectLst>
                <a:outerShdw blurRad="38100" dist="38100" dir="2700000" algn="tl">
                  <a:srgbClr val="000000">
                    <a:alpha val="43137"/>
                  </a:srgbClr>
                </a:outerShdw>
              </a:effectLst>
              <a:latin typeface="Berlin Sans FB Demi" pitchFamily="34" charset="0"/>
            </a:endParaRPr>
          </a:p>
        </p:txBody>
      </p:sp>
    </p:spTree>
  </p:cSld>
  <p:clrMapOvr>
    <a:masterClrMapping/>
  </p:clrMapOvr>
  <p:transition spd="med">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81026" y="0"/>
            <a:ext cx="8739544" cy="1928802"/>
          </a:xfrm>
        </p:spPr>
        <p:txBody>
          <a:bodyPr>
            <a:normAutofit/>
          </a:bodyPr>
          <a:lstStyle/>
          <a:p>
            <a:pPr algn="ctr"/>
            <a:r>
              <a:rPr lang="en-US" sz="6000" dirty="0" smtClean="0">
                <a:effectLst>
                  <a:outerShdw blurRad="38100" dist="38100" dir="2700000" algn="tl">
                    <a:srgbClr val="000000">
                      <a:alpha val="43137"/>
                    </a:srgbClr>
                  </a:outerShdw>
                </a:effectLst>
                <a:latin typeface="Berlin Sans FB Demi" pitchFamily="34" charset="0"/>
              </a:rPr>
              <a:t> FRONT PAGE</a:t>
            </a:r>
            <a:r>
              <a:rPr lang="en-US" u="sng" dirty="0" smtClean="0"/>
              <a:t/>
            </a:r>
            <a:br>
              <a:rPr lang="en-US" u="sng" dirty="0" smtClean="0"/>
            </a:br>
            <a:endParaRPr lang="en-US" dirty="0"/>
          </a:p>
        </p:txBody>
      </p:sp>
      <p:sp>
        <p:nvSpPr>
          <p:cNvPr id="3" name="Content Placeholder 2"/>
          <p:cNvSpPr>
            <a:spLocks noGrp="1"/>
          </p:cNvSpPr>
          <p:nvPr>
            <p:ph idx="1"/>
          </p:nvPr>
        </p:nvSpPr>
        <p:spPr>
          <a:xfrm>
            <a:off x="677334" y="1357298"/>
            <a:ext cx="9204880" cy="4929221"/>
          </a:xfrm>
        </p:spPr>
        <p:txBody>
          <a:bodyPr>
            <a:normAutofit fontScale="92500" lnSpcReduction="10000"/>
          </a:bodyPr>
          <a:lstStyle/>
          <a:p>
            <a:pPr marL="0" indent="0">
              <a:lnSpc>
                <a:spcPct val="150000"/>
              </a:lnSpc>
              <a:buNone/>
            </a:pPr>
            <a:r>
              <a:rPr lang="en-US" sz="2400" dirty="0">
                <a:latin typeface="+mj-lt"/>
              </a:rPr>
              <a:t>	 </a:t>
            </a:r>
          </a:p>
          <a:p>
            <a:pPr marL="0" indent="0" algn="ctr">
              <a:lnSpc>
                <a:spcPct val="150000"/>
              </a:lnSpc>
              <a:buNone/>
            </a:pPr>
            <a:r>
              <a:rPr lang="en-US" sz="2400" spc="300" dirty="0">
                <a:latin typeface="+mj-lt"/>
              </a:rPr>
              <a:t>	</a:t>
            </a:r>
            <a:r>
              <a:rPr lang="en-US" sz="3300" spc="300" dirty="0">
                <a:latin typeface="Baskerville Old Face" pitchFamily="18" charset="0"/>
              </a:rPr>
              <a:t>T</a:t>
            </a:r>
            <a:r>
              <a:rPr lang="en-US" sz="3300" dirty="0">
                <a:latin typeface="Baskerville Old Face" pitchFamily="18" charset="0"/>
              </a:rPr>
              <a:t>his is the opening page of our program which consists 	of the main logo of our project its title and the presenter’s name. it is basically a fully graphical 	representation of the c++ programming language , and depicts its graphical usage &amp; implementation on point.</a:t>
            </a:r>
          </a:p>
          <a:p>
            <a:pPr marL="0" indent="0">
              <a:buNone/>
            </a:pPr>
            <a:endParaRPr lang="en-US" sz="3200" dirty="0"/>
          </a:p>
          <a:p>
            <a:pPr marL="0" indent="0">
              <a:buNone/>
            </a:pPr>
            <a:r>
              <a:rPr lang="en-US" dirty="0"/>
              <a:t>                            </a:t>
            </a:r>
          </a:p>
        </p:txBody>
      </p:sp>
    </p:spTree>
    <p:extLst>
      <p:ext uri="{BB962C8B-B14F-4D97-AF65-F5344CB8AC3E}">
        <p14:creationId xmlns:p14="http://schemas.microsoft.com/office/powerpoint/2010/main" xmlns="" val="1811484833"/>
      </p:ext>
    </p:extLst>
  </p:cSld>
  <p:clrMapOvr>
    <a:masterClrMapping/>
  </p:clrMapOvr>
  <p:transition spd="med">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75763"/>
          </a:xfrm>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p:spPr>
      </p:pic>
    </p:spTree>
    <p:extLst>
      <p:ext uri="{BB962C8B-B14F-4D97-AF65-F5344CB8AC3E}">
        <p14:creationId xmlns:p14="http://schemas.microsoft.com/office/powerpoint/2010/main" xmlns="" val="1738998152"/>
      </p:ext>
    </p:extLst>
  </p:cSld>
  <p:clrMapOvr>
    <a:masterClrMapping/>
  </p:clrMapOvr>
  <p:transition spd="med">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0" y="-45718"/>
            <a:ext cx="12192000" cy="45719"/>
          </a:xfrm>
        </p:spPr>
        <p:txBody>
          <a:bodyPr>
            <a:normAutofit fontScale="90000"/>
          </a:bodyPr>
          <a:lstStyle/>
          <a:p>
            <a:endParaRPr lang="en-US" dirty="0"/>
          </a:p>
        </p:txBody>
      </p:sp>
      <p:sp>
        <p:nvSpPr>
          <p:cNvPr id="3" name="Content Placeholder 2"/>
          <p:cNvSpPr>
            <a:spLocks noGrp="1"/>
          </p:cNvSpPr>
          <p:nvPr>
            <p:ph idx="1"/>
          </p:nvPr>
        </p:nvSpPr>
        <p:spPr>
          <a:xfrm>
            <a:off x="380960" y="1"/>
            <a:ext cx="10072758" cy="6858000"/>
          </a:xfrm>
        </p:spPr>
        <p:txBody>
          <a:bodyPr>
            <a:normAutofit/>
          </a:bodyPr>
          <a:lstStyle/>
          <a:p>
            <a:pPr marL="0" indent="0">
              <a:buNone/>
            </a:pPr>
            <a:r>
              <a:rPr lang="en-US" sz="6000" b="1" dirty="0">
                <a:solidFill>
                  <a:schemeClr val="accent1"/>
                </a:solidFill>
                <a:latin typeface="Comic Sans MS" panose="030F0702030302020204" pitchFamily="66" charset="0"/>
              </a:rPr>
              <a:t>    </a:t>
            </a:r>
            <a:r>
              <a:rPr lang="en-US" sz="6000" b="1" dirty="0" smtClean="0">
                <a:solidFill>
                  <a:schemeClr val="accent1"/>
                </a:solidFill>
                <a:latin typeface="Comic Sans MS" panose="030F0702030302020204" pitchFamily="66" charset="0"/>
              </a:rPr>
              <a:t>  </a:t>
            </a:r>
            <a:r>
              <a:rPr lang="en-US" sz="6000" b="1" dirty="0" smtClean="0">
                <a:solidFill>
                  <a:schemeClr val="accent1"/>
                </a:solidFill>
                <a:effectLst>
                  <a:outerShdw blurRad="38100" dist="38100" dir="2700000" algn="tl">
                    <a:srgbClr val="000000">
                      <a:alpha val="43137"/>
                    </a:srgbClr>
                  </a:outerShdw>
                </a:effectLst>
                <a:latin typeface="Berlin Sans FB Demi" panose="020E0802020502020306" pitchFamily="34" charset="0"/>
              </a:rPr>
              <a:t>WELCOME </a:t>
            </a:r>
            <a:r>
              <a:rPr lang="en-US" sz="6000" b="1" dirty="0">
                <a:solidFill>
                  <a:schemeClr val="accent1"/>
                </a:solidFill>
                <a:effectLst>
                  <a:outerShdw blurRad="38100" dist="38100" dir="2700000" algn="tl">
                    <a:srgbClr val="000000">
                      <a:alpha val="43137"/>
                    </a:srgbClr>
                  </a:outerShdw>
                </a:effectLst>
                <a:latin typeface="Berlin Sans FB Demi" panose="020E0802020502020306" pitchFamily="34" charset="0"/>
              </a:rPr>
              <a:t>SCREEN</a:t>
            </a:r>
          </a:p>
          <a:p>
            <a:pPr marL="0" indent="0">
              <a:lnSpc>
                <a:spcPct val="150000"/>
              </a:lnSpc>
              <a:buNone/>
            </a:pPr>
            <a:r>
              <a:rPr lang="en-US" sz="3200" dirty="0"/>
              <a:t>	  </a:t>
            </a:r>
          </a:p>
          <a:p>
            <a:pPr marL="0" indent="0" algn="ctr">
              <a:lnSpc>
                <a:spcPct val="150000"/>
              </a:lnSpc>
              <a:buNone/>
            </a:pPr>
            <a:r>
              <a:rPr lang="en-US" sz="3200" dirty="0" smtClean="0">
                <a:latin typeface="Baskerville Old Face" pitchFamily="18" charset="0"/>
              </a:rPr>
              <a:t> This </a:t>
            </a:r>
            <a:r>
              <a:rPr lang="en-US" sz="3200" dirty="0">
                <a:latin typeface="Baskerville Old Face" pitchFamily="18" charset="0"/>
              </a:rPr>
              <a:t>frame is one of the most important frames because this </a:t>
            </a:r>
            <a:r>
              <a:rPr lang="en-US" sz="3200" dirty="0" smtClean="0">
                <a:latin typeface="Baskerville Old Face" pitchFamily="18" charset="0"/>
              </a:rPr>
              <a:t> screen </a:t>
            </a:r>
            <a:r>
              <a:rPr lang="en-US" sz="3200" dirty="0">
                <a:latin typeface="Baskerville Old Face" pitchFamily="18" charset="0"/>
              </a:rPr>
              <a:t>provides us the touch of user accessibility of a </a:t>
            </a:r>
            <a:r>
              <a:rPr lang="en-US" sz="3200" dirty="0" err="1">
                <a:latin typeface="Baskerville Old Face" pitchFamily="18" charset="0"/>
              </a:rPr>
              <a:t>c++</a:t>
            </a:r>
            <a:r>
              <a:rPr lang="en-US" sz="3200" dirty="0">
                <a:latin typeface="Baskerville Old Face" pitchFamily="18" charset="0"/>
              </a:rPr>
              <a:t> </a:t>
            </a:r>
            <a:r>
              <a:rPr lang="en-US" sz="3200" dirty="0" smtClean="0">
                <a:latin typeface="Baskerville Old Face" pitchFamily="18" charset="0"/>
              </a:rPr>
              <a:t>  program</a:t>
            </a:r>
            <a:r>
              <a:rPr lang="en-US" sz="3200" dirty="0">
                <a:latin typeface="Baskerville Old Face" pitchFamily="18" charset="0"/>
              </a:rPr>
              <a:t>. this screen gets the input from the user regarding his/her name and address. later the screen also depicts the rough glance of the actual game.</a:t>
            </a:r>
          </a:p>
          <a:p>
            <a:pPr marL="0" indent="0">
              <a:buNone/>
            </a:pPr>
            <a:endParaRPr lang="en-US" sz="3200" dirty="0"/>
          </a:p>
          <a:p>
            <a:pPr marL="0" indent="0">
              <a:buNone/>
            </a:pPr>
            <a:endParaRPr lang="en-US" sz="3200" dirty="0"/>
          </a:p>
          <a:p>
            <a:pPr marL="0" indent="0">
              <a:buNone/>
            </a:pPr>
            <a:endParaRPr lang="en-US" sz="3200" dirty="0"/>
          </a:p>
        </p:txBody>
      </p:sp>
    </p:spTree>
    <p:extLst>
      <p:ext uri="{BB962C8B-B14F-4D97-AF65-F5344CB8AC3E}">
        <p14:creationId xmlns:p14="http://schemas.microsoft.com/office/powerpoint/2010/main" xmlns="" val="2193524699"/>
      </p:ext>
    </p:extLst>
  </p:cSld>
  <p:clrMapOvr>
    <a:masterClrMapping/>
  </p:clrMapOvr>
  <p:transition spd="med">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xmlns="" val="1385919026"/>
      </p:ext>
    </p:extLst>
  </p:cSld>
  <p:clrMapOvr>
    <a:masterClrMapping/>
  </p:clrMapOvr>
  <p:transition spd="med">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8150" y="214290"/>
            <a:ext cx="9501254" cy="6858000"/>
          </a:xfrm>
        </p:spPr>
        <p:txBody>
          <a:bodyPr>
            <a:normAutofit/>
          </a:bodyPr>
          <a:lstStyle/>
          <a:p>
            <a:pPr marL="0" indent="0">
              <a:buNone/>
            </a:pPr>
            <a:r>
              <a:rPr lang="en-US" sz="6000" dirty="0">
                <a:latin typeface="Comic Sans MS" panose="030F0702030302020204" pitchFamily="66" charset="0"/>
              </a:rPr>
              <a:t>    </a:t>
            </a:r>
            <a:r>
              <a:rPr lang="en-US" sz="6000" b="1" dirty="0" smtClean="0">
                <a:solidFill>
                  <a:schemeClr val="accent1"/>
                </a:solidFill>
                <a:effectLst>
                  <a:outerShdw blurRad="38100" dist="38100" dir="2700000" algn="tl">
                    <a:srgbClr val="000000">
                      <a:alpha val="43137"/>
                    </a:srgbClr>
                  </a:outerShdw>
                </a:effectLst>
                <a:latin typeface="Berlin Sans FB Demi" panose="020E0802020502020306" pitchFamily="34" charset="0"/>
              </a:rPr>
              <a:t>INSTRUCTION </a:t>
            </a:r>
            <a:r>
              <a:rPr lang="en-US" sz="6000" b="1" dirty="0">
                <a:solidFill>
                  <a:schemeClr val="accent1"/>
                </a:solidFill>
                <a:effectLst>
                  <a:outerShdw blurRad="38100" dist="38100" dir="2700000" algn="tl">
                    <a:srgbClr val="000000">
                      <a:alpha val="43137"/>
                    </a:srgbClr>
                  </a:outerShdw>
                </a:effectLst>
                <a:latin typeface="Berlin Sans FB Demi" panose="020E0802020502020306" pitchFamily="34" charset="0"/>
              </a:rPr>
              <a:t>SCREEN</a:t>
            </a:r>
            <a:endParaRPr lang="en-US" sz="4400" b="1" dirty="0">
              <a:solidFill>
                <a:schemeClr val="accent1"/>
              </a:solidFill>
              <a:effectLst>
                <a:outerShdw blurRad="38100" dist="38100" dir="2700000" algn="tl">
                  <a:srgbClr val="000000">
                    <a:alpha val="43137"/>
                  </a:srgbClr>
                </a:outerShdw>
              </a:effectLst>
              <a:latin typeface="Berlin Sans FB Demi" panose="020E0802020502020306" pitchFamily="34" charset="0"/>
            </a:endParaRPr>
          </a:p>
          <a:p>
            <a:pPr marL="0" indent="0">
              <a:buNone/>
            </a:pPr>
            <a:r>
              <a:rPr lang="en-US" sz="3200" dirty="0"/>
              <a:t>		</a:t>
            </a:r>
          </a:p>
          <a:p>
            <a:pPr marL="0" indent="0" algn="ctr">
              <a:lnSpc>
                <a:spcPct val="150000"/>
              </a:lnSpc>
              <a:buNone/>
            </a:pPr>
            <a:r>
              <a:rPr lang="en-US" sz="3200" dirty="0" smtClean="0">
                <a:latin typeface="Baskerville Old Face" pitchFamily="18" charset="0"/>
              </a:rPr>
              <a:t>This </a:t>
            </a:r>
            <a:r>
              <a:rPr lang="en-US" sz="3200" dirty="0">
                <a:latin typeface="Baskerville Old Face" pitchFamily="18" charset="0"/>
              </a:rPr>
              <a:t>screen is again very important according to the players perspective as it gives them the set of rules to be followed during the gameplay the instructions fall on the screen one by one ,so that the user gets appropriate time to read </a:t>
            </a:r>
            <a:r>
              <a:rPr lang="en-US" sz="3200" dirty="0"/>
              <a:t>.  </a:t>
            </a:r>
          </a:p>
        </p:txBody>
      </p:sp>
    </p:spTree>
    <p:extLst>
      <p:ext uri="{BB962C8B-B14F-4D97-AF65-F5344CB8AC3E}">
        <p14:creationId xmlns:p14="http://schemas.microsoft.com/office/powerpoint/2010/main" xmlns="" val="1057265014"/>
      </p:ext>
    </p:extLst>
  </p:cSld>
  <p:clrMapOvr>
    <a:masterClrMapping/>
  </p:clrMapOvr>
  <p:transition spd="med">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xmlns="" val="4177276988"/>
      </p:ext>
    </p:extLst>
  </p:cSld>
  <p:clrMapOvr>
    <a:masterClrMapping/>
  </p:clrMapOvr>
  <p:transition spd="med">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2398" y="214290"/>
            <a:ext cx="9929882" cy="6643709"/>
          </a:xfrm>
        </p:spPr>
        <p:txBody>
          <a:bodyPr>
            <a:normAutofit/>
          </a:bodyPr>
          <a:lstStyle/>
          <a:p>
            <a:pPr marL="0" indent="0">
              <a:buNone/>
            </a:pPr>
            <a:r>
              <a:rPr lang="en-US" sz="6000" dirty="0">
                <a:latin typeface="Comic Sans MS" panose="030F0702030302020204" pitchFamily="66" charset="0"/>
              </a:rPr>
              <a:t>         </a:t>
            </a:r>
            <a:r>
              <a:rPr lang="en-US" sz="6000" dirty="0" smtClean="0">
                <a:latin typeface="Comic Sans MS" panose="030F0702030302020204" pitchFamily="66" charset="0"/>
              </a:rPr>
              <a:t>   </a:t>
            </a:r>
            <a:r>
              <a:rPr lang="en-US" sz="6000" b="1" dirty="0" smtClean="0">
                <a:solidFill>
                  <a:schemeClr val="accent1"/>
                </a:solidFill>
                <a:effectLst>
                  <a:outerShdw blurRad="38100" dist="38100" dir="2700000" algn="tl">
                    <a:srgbClr val="000000">
                      <a:alpha val="43137"/>
                    </a:srgbClr>
                  </a:outerShdw>
                </a:effectLst>
                <a:latin typeface="Berlin Sans FB Demi" panose="020E0802020502020306" pitchFamily="34" charset="0"/>
              </a:rPr>
              <a:t>MAIN </a:t>
            </a:r>
            <a:r>
              <a:rPr lang="en-US" sz="6000" b="1" dirty="0">
                <a:solidFill>
                  <a:schemeClr val="accent1"/>
                </a:solidFill>
                <a:effectLst>
                  <a:outerShdw blurRad="38100" dist="38100" dir="2700000" algn="tl">
                    <a:srgbClr val="000000">
                      <a:alpha val="43137"/>
                    </a:srgbClr>
                  </a:outerShdw>
                </a:effectLst>
                <a:latin typeface="Berlin Sans FB Demi" panose="020E0802020502020306" pitchFamily="34" charset="0"/>
              </a:rPr>
              <a:t>SCREEN</a:t>
            </a:r>
          </a:p>
          <a:p>
            <a:pPr marL="0" indent="0" algn="ctr">
              <a:buNone/>
            </a:pPr>
            <a:r>
              <a:rPr lang="en-US" sz="3200" dirty="0" smtClean="0">
                <a:latin typeface="Baskerville Old Face" pitchFamily="18" charset="0"/>
              </a:rPr>
              <a:t>This </a:t>
            </a:r>
            <a:r>
              <a:rPr lang="en-US" sz="3200" dirty="0">
                <a:latin typeface="Baskerville Old Face" pitchFamily="18" charset="0"/>
              </a:rPr>
              <a:t>screen is the main screen and the actual space where the real gameplay or the actual program implementation is being occurred.</a:t>
            </a:r>
          </a:p>
          <a:p>
            <a:pPr marL="0" indent="0">
              <a:buNone/>
            </a:pPr>
            <a:endParaRPr lang="en-US" sz="3200" dirty="0">
              <a:latin typeface="Baskerville Old Face" pitchFamily="18" charset="0"/>
            </a:endParaRPr>
          </a:p>
          <a:p>
            <a:pPr marL="0" indent="0" algn="ctr">
              <a:buNone/>
            </a:pPr>
            <a:r>
              <a:rPr lang="en-US" sz="3200" dirty="0">
                <a:latin typeface="Baskerville Old Face" pitchFamily="18" charset="0"/>
              </a:rPr>
              <a:t>This screen consists of a side table that defines life lines and achievements , also it consists a set of polygons below called the question containing area, it provides the user with questions and its four option out which the user has to choose one correct option to win</a:t>
            </a:r>
            <a:r>
              <a:rPr lang="en-US" sz="2600" dirty="0">
                <a:latin typeface="+mj-lt"/>
              </a:rPr>
              <a:t>.</a:t>
            </a:r>
          </a:p>
        </p:txBody>
      </p:sp>
    </p:spTree>
    <p:extLst>
      <p:ext uri="{BB962C8B-B14F-4D97-AF65-F5344CB8AC3E}">
        <p14:creationId xmlns:p14="http://schemas.microsoft.com/office/powerpoint/2010/main" xmlns="" val="3050115716"/>
      </p:ext>
    </p:extLst>
  </p:cSld>
  <p:clrMapOvr>
    <a:masterClrMapping/>
  </p:clrMapOvr>
  <p:transition spd="med">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xmlns="" val="1400161803"/>
      </p:ext>
    </p:extLst>
  </p:cSld>
  <p:clrMapOvr>
    <a:masterClrMapping/>
  </p:clrMapOvr>
  <p:transition spd="med">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 xmlns:a16="http://schemas.microsoft.com/office/drawing/2014/main" id="{128542B0-DCED-4CE7-B975-0D14E8D01CA5}"/>
              </a:ext>
            </a:extLst>
          </p:cNvPr>
          <p:cNvSpPr/>
          <p:nvPr/>
        </p:nvSpPr>
        <p:spPr>
          <a:xfrm>
            <a:off x="254000" y="18189"/>
            <a:ext cx="11684000" cy="707886"/>
          </a:xfrm>
          <a:prstGeom prst="rect">
            <a:avLst/>
          </a:prstGeom>
        </p:spPr>
        <p:txBody>
          <a:bodyPr wrap="square">
            <a:spAutoFit/>
          </a:bodyPr>
          <a:lstStyle/>
          <a:p>
            <a:r>
              <a:rPr lang="en-IN" sz="4000" b="1" kern="1400" cap="small" spc="25" dirty="0">
                <a:solidFill>
                  <a:srgbClr val="262626"/>
                </a:solidFill>
                <a:latin typeface="Cambria" panose="02040503050406030204" pitchFamily="18" charset="0"/>
                <a:ea typeface="Times New Roman" panose="02020603050405020304" pitchFamily="18" charset="0"/>
                <a:cs typeface="Mangal" panose="02040503050203030202" pitchFamily="18" charset="0"/>
              </a:rPr>
              <a:t>       </a:t>
            </a:r>
            <a:r>
              <a:rPr lang="en-IN" sz="4000" b="1" kern="1400" cap="small" spc="25" dirty="0">
                <a:solidFill>
                  <a:srgbClr val="262626"/>
                </a:solidFill>
                <a:effectLst>
                  <a:outerShdw blurRad="38100" dist="38100" dir="2700000" algn="tl">
                    <a:srgbClr val="000000">
                      <a:alpha val="43137"/>
                    </a:srgbClr>
                  </a:outerShdw>
                </a:effectLst>
                <a:latin typeface="Cambria" panose="02040503050406030204" pitchFamily="18" charset="0"/>
                <a:ea typeface="Times New Roman" panose="02020603050405020304" pitchFamily="18" charset="0"/>
                <a:cs typeface="Mangal" panose="02040503050203030202" pitchFamily="18" charset="0"/>
              </a:rPr>
              <a:t>Shri Vaishnav Vidyapeeth Vishwavidyalaya</a:t>
            </a:r>
            <a:endParaRPr lang="en-IN" sz="4000" dirty="0">
              <a:effectLst>
                <a:outerShdw blurRad="38100" dist="38100" dir="2700000" algn="tl">
                  <a:srgbClr val="000000">
                    <a:alpha val="43137"/>
                  </a:srgbClr>
                </a:outerShdw>
              </a:effectLst>
            </a:endParaRPr>
          </a:p>
        </p:txBody>
      </p:sp>
      <p:pic>
        <p:nvPicPr>
          <p:cNvPr id="13" name="Picture 12">
            <a:extLst>
              <a:ext uri="{FF2B5EF4-FFF2-40B4-BE49-F238E27FC236}">
                <a16:creationId xmlns="" xmlns:a16="http://schemas.microsoft.com/office/drawing/2014/main" id="{720CB166-8379-4859-95C5-523E61458EC5}"/>
              </a:ext>
            </a:extLst>
          </p:cNvPr>
          <p:cNvPicPr>
            <a:picLocks noChangeAspect="1"/>
          </p:cNvPicPr>
          <p:nvPr/>
        </p:nvPicPr>
        <p:blipFill>
          <a:blip r:embed="rId2"/>
          <a:stretch>
            <a:fillRect/>
          </a:stretch>
        </p:blipFill>
        <p:spPr>
          <a:xfrm>
            <a:off x="4595802" y="500042"/>
            <a:ext cx="2716992" cy="2585161"/>
          </a:xfrm>
          <a:prstGeom prst="rect">
            <a:avLst/>
          </a:prstGeom>
        </p:spPr>
      </p:pic>
      <p:sp>
        <p:nvSpPr>
          <p:cNvPr id="14" name="Rectangle 13">
            <a:extLst>
              <a:ext uri="{FF2B5EF4-FFF2-40B4-BE49-F238E27FC236}">
                <a16:creationId xmlns="" xmlns:a16="http://schemas.microsoft.com/office/drawing/2014/main" id="{C4377E22-50D9-472A-8D65-186C1D6FC439}"/>
              </a:ext>
            </a:extLst>
          </p:cNvPr>
          <p:cNvSpPr/>
          <p:nvPr/>
        </p:nvSpPr>
        <p:spPr>
          <a:xfrm>
            <a:off x="145144" y="2793798"/>
            <a:ext cx="12046856" cy="1336263"/>
          </a:xfrm>
          <a:prstGeom prst="rect">
            <a:avLst/>
          </a:prstGeom>
        </p:spPr>
        <p:txBody>
          <a:bodyPr wrap="square">
            <a:spAutoFit/>
          </a:bodyPr>
          <a:lstStyle/>
          <a:p>
            <a:pPr marL="540385" marR="600710" algn="ctr">
              <a:spcAft>
                <a:spcPts val="1500"/>
              </a:spcAft>
            </a:pPr>
            <a:r>
              <a:rPr lang="en-IN" sz="2400" b="1" kern="1400" cap="small" spc="25" dirty="0" smtClean="0">
                <a:solidFill>
                  <a:srgbClr val="17365D"/>
                </a:solidFill>
                <a:effectLst>
                  <a:outerShdw blurRad="38100" dist="38100" dir="2700000" algn="tl">
                    <a:srgbClr val="000000">
                      <a:alpha val="43137"/>
                    </a:srgbClr>
                  </a:outerShdw>
                </a:effectLst>
                <a:latin typeface="Cambria" panose="02040503050406030204" pitchFamily="18" charset="0"/>
                <a:ea typeface="Times New Roman" panose="02020603050405020304" pitchFamily="18" charset="0"/>
                <a:cs typeface="Mangal" panose="02040503050203030202" pitchFamily="18" charset="0"/>
              </a:rPr>
              <a:t>KBC Quiz </a:t>
            </a:r>
            <a:r>
              <a:rPr lang="en-IN" sz="2400" b="1" kern="1400" cap="small" spc="25" dirty="0" err="1" smtClean="0">
                <a:solidFill>
                  <a:srgbClr val="17365D"/>
                </a:solidFill>
                <a:effectLst>
                  <a:outerShdw blurRad="38100" dist="38100" dir="2700000" algn="tl">
                    <a:srgbClr val="000000">
                      <a:alpha val="43137"/>
                    </a:srgbClr>
                  </a:outerShdw>
                </a:effectLst>
                <a:latin typeface="Cambria" panose="02040503050406030204" pitchFamily="18" charset="0"/>
                <a:ea typeface="Times New Roman" panose="02020603050405020304" pitchFamily="18" charset="0"/>
                <a:cs typeface="Mangal" panose="02040503050203030202" pitchFamily="18" charset="0"/>
              </a:rPr>
              <a:t>Gameplay</a:t>
            </a:r>
            <a:endParaRPr lang="en-IN" sz="2400" kern="1400" spc="25" dirty="0">
              <a:solidFill>
                <a:srgbClr val="17365D"/>
              </a:solidFill>
              <a:effectLst>
                <a:outerShdw blurRad="38100" dist="38100" dir="2700000" algn="tl">
                  <a:srgbClr val="000000">
                    <a:alpha val="43137"/>
                  </a:srgbClr>
                </a:outerShdw>
              </a:effectLst>
              <a:latin typeface="Cambria" panose="02040503050406030204" pitchFamily="18" charset="0"/>
              <a:ea typeface="Times New Roman" panose="02020603050405020304" pitchFamily="18" charset="0"/>
              <a:cs typeface="Mangal" panose="02040503050203030202" pitchFamily="18" charset="0"/>
            </a:endParaRPr>
          </a:p>
          <a:p>
            <a:pPr marL="630555">
              <a:spcAft>
                <a:spcPts val="1000"/>
              </a:spcAft>
            </a:pPr>
            <a:r>
              <a:rPr lang="en-IN" b="1" cap="small" spc="25" dirty="0">
                <a:solidFill>
                  <a:srgbClr val="17365D"/>
                </a:solidFill>
                <a:effectLst>
                  <a:outerShdw blurRad="38100" dist="38100" dir="2700000" algn="tl">
                    <a:srgbClr val="000000">
                      <a:alpha val="43137"/>
                    </a:srgbClr>
                  </a:outerShdw>
                </a:effectLst>
                <a:latin typeface="Cambria" panose="02040503050406030204" pitchFamily="18" charset="0"/>
                <a:ea typeface="Calibri" panose="020F0502020204030204" pitchFamily="34" charset="0"/>
                <a:cs typeface="Mangal" panose="02040503050203030202" pitchFamily="18" charset="0"/>
              </a:rPr>
              <a:t>				 </a:t>
            </a:r>
            <a:r>
              <a:rPr lang="en-IN" b="1" cap="small" spc="25" dirty="0" smtClean="0">
                <a:solidFill>
                  <a:srgbClr val="17365D"/>
                </a:solidFill>
                <a:effectLst>
                  <a:outerShdw blurRad="38100" dist="38100" dir="2700000" algn="tl">
                    <a:srgbClr val="000000">
                      <a:alpha val="43137"/>
                    </a:srgbClr>
                  </a:outerShdw>
                </a:effectLst>
                <a:latin typeface="Cambria" panose="02040503050406030204" pitchFamily="18" charset="0"/>
                <a:ea typeface="Calibri" panose="020F0502020204030204" pitchFamily="34" charset="0"/>
                <a:cs typeface="Mangal" panose="02040503050203030202" pitchFamily="18" charset="0"/>
              </a:rPr>
              <a:t>           Class      </a:t>
            </a:r>
            <a:r>
              <a:rPr lang="en-IN" b="1" cap="small" spc="25" dirty="0" smtClean="0">
                <a:solidFill>
                  <a:srgbClr val="262626"/>
                </a:solidFill>
                <a:effectLst>
                  <a:outerShdw blurRad="38100" dist="38100" dir="2700000" algn="tl">
                    <a:srgbClr val="000000">
                      <a:alpha val="43137"/>
                    </a:srgbClr>
                  </a:outerShdw>
                </a:effectLst>
                <a:latin typeface="Cambria" panose="02040503050406030204" pitchFamily="18" charset="0"/>
                <a:ea typeface="Calibri" panose="020F0502020204030204" pitchFamily="34" charset="0"/>
                <a:cs typeface="Mangal" panose="02040503050203030202" pitchFamily="18" charset="0"/>
              </a:rPr>
              <a:t>                   </a:t>
            </a:r>
            <a:r>
              <a:rPr lang="en-IN" b="1" cap="small" spc="25" dirty="0">
                <a:solidFill>
                  <a:srgbClr val="262626"/>
                </a:solidFill>
                <a:effectLst>
                  <a:outerShdw blurRad="38100" dist="38100" dir="2700000" algn="tl">
                    <a:srgbClr val="000000">
                      <a:alpha val="43137"/>
                    </a:srgbClr>
                  </a:outerShdw>
                </a:effectLst>
                <a:latin typeface="Cambria" panose="02040503050406030204" pitchFamily="18" charset="0"/>
                <a:ea typeface="Calibri" panose="020F0502020204030204" pitchFamily="34" charset="0"/>
                <a:cs typeface="Mangal" panose="02040503050203030202" pitchFamily="18" charset="0"/>
              </a:rPr>
              <a:t>-   B.TECH, Computer Science Engineering</a:t>
            </a:r>
            <a:endParaRPr lang="en-IN" sz="11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Mangal" panose="02040503050203030202" pitchFamily="18" charset="0"/>
            </a:endParaRPr>
          </a:p>
          <a:p>
            <a:pPr marL="630555">
              <a:spcAft>
                <a:spcPts val="1000"/>
              </a:spcAft>
            </a:pPr>
            <a:r>
              <a:rPr lang="en-IN" b="1" cap="small" spc="25" dirty="0">
                <a:solidFill>
                  <a:srgbClr val="17365D"/>
                </a:solidFill>
                <a:effectLst>
                  <a:outerShdw blurRad="38100" dist="38100" dir="2700000" algn="tl">
                    <a:srgbClr val="000000">
                      <a:alpha val="43137"/>
                    </a:srgbClr>
                  </a:outerShdw>
                </a:effectLst>
                <a:latin typeface="Cambria" panose="02040503050406030204" pitchFamily="18" charset="0"/>
                <a:ea typeface="Calibri" panose="020F0502020204030204" pitchFamily="34" charset="0"/>
                <a:cs typeface="Mangal" panose="02040503050203030202" pitchFamily="18" charset="0"/>
              </a:rPr>
              <a:t>				</a:t>
            </a:r>
            <a:r>
              <a:rPr lang="en-IN" b="1" cap="small" spc="25" dirty="0" smtClean="0">
                <a:solidFill>
                  <a:srgbClr val="17365D"/>
                </a:solidFill>
                <a:effectLst>
                  <a:outerShdw blurRad="38100" dist="38100" dir="2700000" algn="tl">
                    <a:srgbClr val="000000">
                      <a:alpha val="43137"/>
                    </a:srgbClr>
                  </a:outerShdw>
                </a:effectLst>
                <a:latin typeface="Cambria" panose="02040503050406030204" pitchFamily="18" charset="0"/>
                <a:ea typeface="Calibri" panose="020F0502020204030204" pitchFamily="34" charset="0"/>
                <a:cs typeface="Mangal" panose="02040503050203030202" pitchFamily="18" charset="0"/>
              </a:rPr>
              <a:t>            Specialization        </a:t>
            </a:r>
            <a:r>
              <a:rPr lang="en-IN" b="1" cap="small" spc="25" dirty="0">
                <a:solidFill>
                  <a:srgbClr val="262626"/>
                </a:solidFill>
                <a:effectLst>
                  <a:outerShdw blurRad="38100" dist="38100" dir="2700000" algn="tl">
                    <a:srgbClr val="000000">
                      <a:alpha val="43137"/>
                    </a:srgbClr>
                  </a:outerShdw>
                </a:effectLst>
                <a:latin typeface="Cambria" panose="02040503050406030204" pitchFamily="18" charset="0"/>
                <a:ea typeface="Calibri" panose="020F0502020204030204" pitchFamily="34" charset="0"/>
                <a:cs typeface="Mangal" panose="02040503050203030202" pitchFamily="18" charset="0"/>
              </a:rPr>
              <a:t>- ARTIFICIAL INTELLIGENCE</a:t>
            </a:r>
            <a:endParaRPr lang="en-IN" sz="11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Mangal" panose="02040503050203030202" pitchFamily="18" charset="0"/>
            </a:endParaRPr>
          </a:p>
        </p:txBody>
      </p:sp>
      <p:sp>
        <p:nvSpPr>
          <p:cNvPr id="15" name="Rectangle 14">
            <a:extLst>
              <a:ext uri="{FF2B5EF4-FFF2-40B4-BE49-F238E27FC236}">
                <a16:creationId xmlns="" xmlns:a16="http://schemas.microsoft.com/office/drawing/2014/main" id="{6DCAEE1F-56B9-408A-890E-C12E583E4286}"/>
              </a:ext>
            </a:extLst>
          </p:cNvPr>
          <p:cNvSpPr/>
          <p:nvPr/>
        </p:nvSpPr>
        <p:spPr>
          <a:xfrm>
            <a:off x="1939637" y="3819597"/>
            <a:ext cx="7065818" cy="3082895"/>
          </a:xfrm>
          <a:prstGeom prst="rect">
            <a:avLst/>
          </a:prstGeom>
        </p:spPr>
        <p:txBody>
          <a:bodyPr wrap="square">
            <a:spAutoFit/>
          </a:bodyPr>
          <a:lstStyle/>
          <a:p>
            <a:pPr marL="630555">
              <a:spcAft>
                <a:spcPts val="1000"/>
              </a:spcAft>
            </a:pPr>
            <a:r>
              <a:rPr lang="en-IN" sz="2000" b="1" cap="small" spc="25" dirty="0">
                <a:solidFill>
                  <a:srgbClr val="17365D"/>
                </a:solidFill>
                <a:latin typeface="Cambria" panose="02040503050406030204" pitchFamily="18" charset="0"/>
                <a:ea typeface="Calibri" panose="020F0502020204030204" pitchFamily="34" charset="0"/>
                <a:cs typeface="Mangal" panose="02040503050203030202" pitchFamily="18" charset="0"/>
              </a:rPr>
              <a:t>                    </a:t>
            </a:r>
          </a:p>
          <a:p>
            <a:pPr marL="630555">
              <a:spcAft>
                <a:spcPts val="1000"/>
              </a:spcAft>
            </a:pPr>
            <a:r>
              <a:rPr lang="en-IN" sz="2000" b="1" cap="small" spc="25" dirty="0">
                <a:solidFill>
                  <a:srgbClr val="17365D"/>
                </a:solidFill>
                <a:effectLst>
                  <a:outerShdw blurRad="38100" dist="38100" dir="2700000" algn="tl">
                    <a:srgbClr val="000000">
                      <a:alpha val="43137"/>
                    </a:srgbClr>
                  </a:outerShdw>
                </a:effectLst>
                <a:latin typeface="Cambria" panose="02040503050406030204" pitchFamily="18" charset="0"/>
                <a:ea typeface="Calibri" panose="020F0502020204030204" pitchFamily="34" charset="0"/>
                <a:cs typeface="Mangal" panose="02040503050203030202" pitchFamily="18" charset="0"/>
              </a:rPr>
              <a:t>                           </a:t>
            </a:r>
            <a:r>
              <a:rPr lang="en-IN" sz="2000" b="1" cap="small" spc="25" dirty="0" smtClean="0">
                <a:solidFill>
                  <a:srgbClr val="17365D"/>
                </a:solidFill>
                <a:effectLst>
                  <a:outerShdw blurRad="38100" dist="38100" dir="2700000" algn="tl">
                    <a:srgbClr val="000000">
                      <a:alpha val="43137"/>
                    </a:srgbClr>
                  </a:outerShdw>
                </a:effectLst>
                <a:latin typeface="Cambria" panose="02040503050406030204" pitchFamily="18" charset="0"/>
                <a:ea typeface="Calibri" panose="020F0502020204030204" pitchFamily="34" charset="0"/>
                <a:cs typeface="Mangal" panose="02040503050203030202" pitchFamily="18" charset="0"/>
              </a:rPr>
              <a:t>        -----     </a:t>
            </a:r>
            <a:r>
              <a:rPr lang="en-IN" sz="2000" b="1" cap="small" spc="25" dirty="0" smtClean="0">
                <a:solidFill>
                  <a:srgbClr val="17365D"/>
                </a:solidFill>
                <a:effectLst>
                  <a:outerShdw blurRad="38100" dist="38100" dir="2700000" algn="tl">
                    <a:srgbClr val="000000">
                      <a:alpha val="43137"/>
                    </a:srgbClr>
                  </a:outerShdw>
                </a:effectLst>
                <a:latin typeface="Cambria" panose="02040503050406030204" pitchFamily="18" charset="0"/>
                <a:ea typeface="Calibri" panose="020F0502020204030204" pitchFamily="34" charset="0"/>
                <a:cs typeface="Mangal" panose="02040503050203030202" pitchFamily="18" charset="0"/>
              </a:rPr>
              <a:t>Developed </a:t>
            </a:r>
            <a:r>
              <a:rPr lang="en-IN" sz="2000" b="1" cap="small" spc="25" dirty="0">
                <a:solidFill>
                  <a:srgbClr val="17365D"/>
                </a:solidFill>
                <a:effectLst>
                  <a:outerShdw blurRad="38100" dist="38100" dir="2700000" algn="tl">
                    <a:srgbClr val="000000">
                      <a:alpha val="43137"/>
                    </a:srgbClr>
                  </a:outerShdw>
                </a:effectLst>
                <a:latin typeface="Cambria" panose="02040503050406030204" pitchFamily="18" charset="0"/>
                <a:ea typeface="Calibri" panose="020F0502020204030204" pitchFamily="34" charset="0"/>
                <a:cs typeface="Mangal" panose="02040503050203030202" pitchFamily="18" charset="0"/>
              </a:rPr>
              <a:t>By      </a:t>
            </a:r>
            <a:r>
              <a:rPr lang="en-IN" sz="2000" b="1" cap="small" spc="25" dirty="0">
                <a:solidFill>
                  <a:srgbClr val="262626"/>
                </a:solidFill>
                <a:effectLst>
                  <a:outerShdw blurRad="38100" dist="38100" dir="2700000" algn="tl">
                    <a:srgbClr val="000000">
                      <a:alpha val="43137"/>
                    </a:srgbClr>
                  </a:outerShdw>
                </a:effectLst>
                <a:latin typeface="Cambria" panose="02040503050406030204" pitchFamily="18" charset="0"/>
                <a:ea typeface="Calibri" panose="020F0502020204030204" pitchFamily="34" charset="0"/>
                <a:cs typeface="Mangal" panose="02040503050203030202" pitchFamily="18" charset="0"/>
              </a:rPr>
              <a:t>-----</a:t>
            </a:r>
            <a:endParaRPr lang="en-IN" sz="12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Mangal" panose="02040503050203030202" pitchFamily="18" charset="0"/>
            </a:endParaRPr>
          </a:p>
          <a:p>
            <a:pPr marL="1177290">
              <a:spcAft>
                <a:spcPts val="1000"/>
              </a:spcAft>
            </a:pPr>
            <a:r>
              <a:rPr lang="en-IN" sz="1600" b="1" cap="small" spc="25" dirty="0" smtClean="0">
                <a:solidFill>
                  <a:srgbClr val="17365D"/>
                </a:solidFill>
                <a:effectLst>
                  <a:outerShdw blurRad="38100" dist="38100" dir="2700000" algn="tl">
                    <a:srgbClr val="000000">
                      <a:alpha val="43137"/>
                    </a:srgbClr>
                  </a:outerShdw>
                </a:effectLst>
                <a:latin typeface="Cambria" panose="02040503050406030204" pitchFamily="18" charset="0"/>
                <a:ea typeface="Calibri" panose="020F0502020204030204" pitchFamily="34" charset="0"/>
                <a:cs typeface="Mangal" panose="02040503050203030202" pitchFamily="18" charset="0"/>
              </a:rPr>
              <a:t>         18100BTCSAII02860</a:t>
            </a:r>
            <a:r>
              <a:rPr lang="en-IN" sz="1600" b="1" cap="small" spc="25" dirty="0">
                <a:solidFill>
                  <a:srgbClr val="17365D"/>
                </a:solidFill>
                <a:effectLst>
                  <a:outerShdw blurRad="38100" dist="38100" dir="2700000" algn="tl">
                    <a:srgbClr val="000000">
                      <a:alpha val="43137"/>
                    </a:srgbClr>
                  </a:outerShdw>
                </a:effectLst>
                <a:latin typeface="Cambria" panose="02040503050406030204" pitchFamily="18" charset="0"/>
                <a:ea typeface="Calibri" panose="020F0502020204030204" pitchFamily="34" charset="0"/>
                <a:cs typeface="Mangal" panose="02040503050203030202" pitchFamily="18" charset="0"/>
              </a:rPr>
              <a:t>				Sajal Jain</a:t>
            </a:r>
            <a:endParaRPr lang="en-IN" sz="12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Mangal" panose="02040503050203030202" pitchFamily="18" charset="0"/>
            </a:endParaRPr>
          </a:p>
          <a:p>
            <a:pPr marL="1177290">
              <a:spcAft>
                <a:spcPts val="1000"/>
              </a:spcAft>
            </a:pPr>
            <a:r>
              <a:rPr lang="en-IN" sz="1600" b="1" cap="small" spc="25" dirty="0" smtClean="0">
                <a:solidFill>
                  <a:srgbClr val="17365D"/>
                </a:solidFill>
                <a:effectLst>
                  <a:outerShdw blurRad="38100" dist="38100" dir="2700000" algn="tl">
                    <a:srgbClr val="000000">
                      <a:alpha val="43137"/>
                    </a:srgbClr>
                  </a:outerShdw>
                </a:effectLst>
                <a:latin typeface="Cambria" panose="02040503050406030204" pitchFamily="18" charset="0"/>
                <a:ea typeface="Calibri" panose="020F0502020204030204" pitchFamily="34" charset="0"/>
                <a:cs typeface="Mangal" panose="02040503050203030202" pitchFamily="18" charset="0"/>
              </a:rPr>
              <a:t>         18100BTCSAII02868</a:t>
            </a:r>
            <a:r>
              <a:rPr lang="en-IN" sz="1600" b="1" cap="small" spc="25" dirty="0">
                <a:solidFill>
                  <a:srgbClr val="17365D"/>
                </a:solidFill>
                <a:effectLst>
                  <a:outerShdw blurRad="38100" dist="38100" dir="2700000" algn="tl">
                    <a:srgbClr val="000000">
                      <a:alpha val="43137"/>
                    </a:srgbClr>
                  </a:outerShdw>
                </a:effectLst>
                <a:latin typeface="Cambria" panose="02040503050406030204" pitchFamily="18" charset="0"/>
                <a:ea typeface="Calibri" panose="020F0502020204030204" pitchFamily="34" charset="0"/>
                <a:cs typeface="Mangal" panose="02040503050203030202" pitchFamily="18" charset="0"/>
              </a:rPr>
              <a:t>				Sparsh Tiwari</a:t>
            </a:r>
            <a:endParaRPr lang="en-IN" sz="12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Mangal" panose="02040503050203030202" pitchFamily="18" charset="0"/>
            </a:endParaRPr>
          </a:p>
          <a:p>
            <a:pPr marL="1177290">
              <a:spcAft>
                <a:spcPts val="1000"/>
              </a:spcAft>
            </a:pPr>
            <a:r>
              <a:rPr lang="en-IN" sz="1600" b="1" cap="small" spc="25" dirty="0" smtClean="0">
                <a:solidFill>
                  <a:srgbClr val="17365D"/>
                </a:solidFill>
                <a:effectLst>
                  <a:outerShdw blurRad="38100" dist="38100" dir="2700000" algn="tl">
                    <a:srgbClr val="000000">
                      <a:alpha val="43137"/>
                    </a:srgbClr>
                  </a:outerShdw>
                </a:effectLst>
                <a:latin typeface="Cambria" panose="02040503050406030204" pitchFamily="18" charset="0"/>
                <a:ea typeface="Calibri" panose="020F0502020204030204" pitchFamily="34" charset="0"/>
                <a:cs typeface="Mangal" panose="02040503050203030202" pitchFamily="18" charset="0"/>
              </a:rPr>
              <a:t>         18100BTCSAII02859</a:t>
            </a:r>
            <a:r>
              <a:rPr lang="en-IN" sz="1600" b="1" cap="small" spc="25" dirty="0">
                <a:solidFill>
                  <a:srgbClr val="17365D"/>
                </a:solidFill>
                <a:effectLst>
                  <a:outerShdw blurRad="38100" dist="38100" dir="2700000" algn="tl">
                    <a:srgbClr val="000000">
                      <a:alpha val="43137"/>
                    </a:srgbClr>
                  </a:outerShdw>
                </a:effectLst>
                <a:latin typeface="Cambria" panose="02040503050406030204" pitchFamily="18" charset="0"/>
                <a:ea typeface="Calibri" panose="020F0502020204030204" pitchFamily="34" charset="0"/>
                <a:cs typeface="Mangal" panose="02040503050203030202" pitchFamily="18" charset="0"/>
              </a:rPr>
              <a:t>				Rohan Yadav</a:t>
            </a:r>
            <a:endParaRPr lang="en-IN" sz="12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Mangal" panose="02040503050203030202" pitchFamily="18" charset="0"/>
            </a:endParaRPr>
          </a:p>
          <a:p>
            <a:pPr marL="1177290">
              <a:spcAft>
                <a:spcPts val="1000"/>
              </a:spcAft>
            </a:pPr>
            <a:r>
              <a:rPr lang="en-IN" sz="1600" b="1" cap="small" spc="25" dirty="0" smtClean="0">
                <a:solidFill>
                  <a:srgbClr val="17365D"/>
                </a:solidFill>
                <a:effectLst>
                  <a:outerShdw blurRad="38100" dist="38100" dir="2700000" algn="tl">
                    <a:srgbClr val="000000">
                      <a:alpha val="43137"/>
                    </a:srgbClr>
                  </a:outerShdw>
                </a:effectLst>
                <a:latin typeface="Cambria" panose="02040503050406030204" pitchFamily="18" charset="0"/>
                <a:ea typeface="Calibri" panose="020F0502020204030204" pitchFamily="34" charset="0"/>
                <a:cs typeface="Mangal" panose="02040503050203030202" pitchFamily="18" charset="0"/>
              </a:rPr>
              <a:t>         18100BTCSAII02873</a:t>
            </a:r>
            <a:r>
              <a:rPr lang="en-IN" sz="1600" b="1" cap="small" spc="25" dirty="0">
                <a:solidFill>
                  <a:srgbClr val="17365D"/>
                </a:solidFill>
                <a:effectLst>
                  <a:outerShdw blurRad="38100" dist="38100" dir="2700000" algn="tl">
                    <a:srgbClr val="000000">
                      <a:alpha val="43137"/>
                    </a:srgbClr>
                  </a:outerShdw>
                </a:effectLst>
                <a:latin typeface="Cambria" panose="02040503050406030204" pitchFamily="18" charset="0"/>
                <a:ea typeface="Calibri" panose="020F0502020204030204" pitchFamily="34" charset="0"/>
                <a:cs typeface="Mangal" panose="02040503050203030202" pitchFamily="18" charset="0"/>
              </a:rPr>
              <a:t>				Viral </a:t>
            </a:r>
            <a:r>
              <a:rPr lang="en-IN" sz="1600" b="1" cap="small" spc="25" dirty="0" err="1" smtClean="0">
                <a:solidFill>
                  <a:srgbClr val="17365D"/>
                </a:solidFill>
                <a:effectLst>
                  <a:outerShdw blurRad="38100" dist="38100" dir="2700000" algn="tl">
                    <a:srgbClr val="000000">
                      <a:alpha val="43137"/>
                    </a:srgbClr>
                  </a:outerShdw>
                </a:effectLst>
                <a:latin typeface="Cambria" panose="02040503050406030204" pitchFamily="18" charset="0"/>
                <a:ea typeface="Calibri" panose="020F0502020204030204" pitchFamily="34" charset="0"/>
                <a:cs typeface="Mangal" panose="02040503050203030202" pitchFamily="18" charset="0"/>
              </a:rPr>
              <a:t>Khatri</a:t>
            </a:r>
            <a:endParaRPr lang="en-IN" sz="1200" b="1" cap="small" spc="25" dirty="0">
              <a:solidFill>
                <a:srgbClr val="17365D"/>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Mangal" panose="02040503050203030202" pitchFamily="18" charset="0"/>
            </a:endParaRPr>
          </a:p>
          <a:p>
            <a:pPr marL="1177290">
              <a:spcAft>
                <a:spcPts val="1000"/>
              </a:spcAft>
            </a:pPr>
            <a:r>
              <a:rPr lang="en-IN" sz="1600" b="1" cap="small" spc="25" dirty="0" smtClean="0">
                <a:solidFill>
                  <a:srgbClr val="17365D"/>
                </a:solidFill>
                <a:effectLst>
                  <a:outerShdw blurRad="38100" dist="38100" dir="2700000" algn="tl">
                    <a:srgbClr val="000000">
                      <a:alpha val="43137"/>
                    </a:srgbClr>
                  </a:outerShdw>
                </a:effectLst>
                <a:latin typeface="Cambria" panose="02040503050406030204" pitchFamily="18" charset="0"/>
                <a:ea typeface="Calibri" panose="020F0502020204030204" pitchFamily="34" charset="0"/>
                <a:cs typeface="Mangal" panose="02040503050203030202" pitchFamily="18" charset="0"/>
              </a:rPr>
              <a:t>         18100BTCSAII02852</a:t>
            </a:r>
            <a:r>
              <a:rPr lang="en-IN" sz="1600" b="1" cap="small" spc="25" dirty="0">
                <a:solidFill>
                  <a:srgbClr val="17365D"/>
                </a:solidFill>
                <a:effectLst>
                  <a:outerShdw blurRad="38100" dist="38100" dir="2700000" algn="tl">
                    <a:srgbClr val="000000">
                      <a:alpha val="43137"/>
                    </a:srgbClr>
                  </a:outerShdw>
                </a:effectLst>
                <a:latin typeface="Cambria" panose="02040503050406030204" pitchFamily="18" charset="0"/>
                <a:ea typeface="Calibri" panose="020F0502020204030204" pitchFamily="34" charset="0"/>
                <a:cs typeface="Mangal" panose="02040503050203030202" pitchFamily="18" charset="0"/>
              </a:rPr>
              <a:t>				Pragya Jain</a:t>
            </a:r>
            <a:endParaRPr lang="en-IN" sz="12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Mangal" panose="02040503050203030202" pitchFamily="18" charset="0"/>
            </a:endParaRPr>
          </a:p>
          <a:p>
            <a:r>
              <a:rPr lang="en-IN" sz="1600" b="1" cap="small" spc="25" dirty="0">
                <a:solidFill>
                  <a:srgbClr val="17365D"/>
                </a:solidFill>
                <a:effectLst>
                  <a:outerShdw blurRad="38100" dist="38100" dir="2700000" algn="tl">
                    <a:srgbClr val="000000">
                      <a:alpha val="43137"/>
                    </a:srgbClr>
                  </a:outerShdw>
                </a:effectLst>
                <a:latin typeface="Cambria" panose="02040503050406030204" pitchFamily="18" charset="0"/>
                <a:ea typeface="Calibri" panose="020F0502020204030204" pitchFamily="34" charset="0"/>
                <a:cs typeface="Mangal" panose="02040503050203030202" pitchFamily="18" charset="0"/>
              </a:rPr>
              <a:t>		      </a:t>
            </a:r>
            <a:r>
              <a:rPr lang="en-IN" sz="1600" b="1" cap="small" spc="25" dirty="0" smtClean="0">
                <a:solidFill>
                  <a:srgbClr val="17365D"/>
                </a:solidFill>
                <a:effectLst>
                  <a:outerShdw blurRad="38100" dist="38100" dir="2700000" algn="tl">
                    <a:srgbClr val="000000">
                      <a:alpha val="43137"/>
                    </a:srgbClr>
                  </a:outerShdw>
                </a:effectLst>
                <a:latin typeface="Cambria" panose="02040503050406030204" pitchFamily="18" charset="0"/>
                <a:ea typeface="Calibri" panose="020F0502020204030204" pitchFamily="34" charset="0"/>
                <a:cs typeface="Mangal" panose="02040503050203030202" pitchFamily="18" charset="0"/>
              </a:rPr>
              <a:t>         18100BTCSAII02873</a:t>
            </a:r>
            <a:r>
              <a:rPr lang="en-IN" sz="1600" b="1" cap="small" spc="25" dirty="0">
                <a:solidFill>
                  <a:srgbClr val="17365D"/>
                </a:solidFill>
                <a:effectLst>
                  <a:outerShdw blurRad="38100" dist="38100" dir="2700000" algn="tl">
                    <a:srgbClr val="000000">
                      <a:alpha val="43137"/>
                    </a:srgbClr>
                  </a:outerShdw>
                </a:effectLst>
                <a:latin typeface="Cambria" panose="02040503050406030204" pitchFamily="18" charset="0"/>
                <a:ea typeface="Calibri" panose="020F0502020204030204" pitchFamily="34" charset="0"/>
                <a:cs typeface="Mangal" panose="02040503050203030202" pitchFamily="18" charset="0"/>
              </a:rPr>
              <a:t>			</a:t>
            </a:r>
            <a:r>
              <a:rPr lang="en-IN" sz="1600" b="1" cap="small" spc="25" dirty="0" smtClean="0">
                <a:solidFill>
                  <a:srgbClr val="17365D"/>
                </a:solidFill>
                <a:effectLst>
                  <a:outerShdw blurRad="38100" dist="38100" dir="2700000" algn="tl">
                    <a:srgbClr val="000000">
                      <a:alpha val="43137"/>
                    </a:srgbClr>
                  </a:outerShdw>
                </a:effectLst>
                <a:latin typeface="Cambria" panose="02040503050406030204" pitchFamily="18" charset="0"/>
                <a:ea typeface="Calibri" panose="020F0502020204030204" pitchFamily="34" charset="0"/>
                <a:cs typeface="Mangal" panose="02040503050203030202" pitchFamily="18" charset="0"/>
              </a:rPr>
              <a:t>          </a:t>
            </a:r>
            <a:r>
              <a:rPr lang="en-IN" sz="1600" b="1" cap="small" spc="25" dirty="0" err="1" smtClean="0">
                <a:solidFill>
                  <a:srgbClr val="17365D"/>
                </a:solidFill>
                <a:effectLst>
                  <a:outerShdw blurRad="38100" dist="38100" dir="2700000" algn="tl">
                    <a:srgbClr val="000000">
                      <a:alpha val="43137"/>
                    </a:srgbClr>
                  </a:outerShdw>
                </a:effectLst>
                <a:latin typeface="Cambria" panose="02040503050406030204" pitchFamily="18" charset="0"/>
                <a:ea typeface="Calibri" panose="020F0502020204030204" pitchFamily="34" charset="0"/>
                <a:cs typeface="Mangal" panose="02040503050203030202" pitchFamily="18" charset="0"/>
              </a:rPr>
              <a:t>Vibhor</a:t>
            </a:r>
            <a:r>
              <a:rPr lang="en-IN" sz="1600" b="1" cap="small" spc="25" dirty="0" smtClean="0">
                <a:solidFill>
                  <a:srgbClr val="17365D"/>
                </a:solidFill>
                <a:effectLst>
                  <a:outerShdw blurRad="38100" dist="38100" dir="2700000" algn="tl">
                    <a:srgbClr val="000000">
                      <a:alpha val="43137"/>
                    </a:srgbClr>
                  </a:outerShdw>
                </a:effectLst>
                <a:latin typeface="Cambria" panose="02040503050406030204" pitchFamily="18" charset="0"/>
                <a:ea typeface="Calibri" panose="020F0502020204030204" pitchFamily="34" charset="0"/>
                <a:cs typeface="Mangal" panose="02040503050203030202" pitchFamily="18" charset="0"/>
              </a:rPr>
              <a:t> </a:t>
            </a:r>
            <a:r>
              <a:rPr lang="en-IN" sz="1600" b="1" cap="small" spc="25" dirty="0">
                <a:solidFill>
                  <a:srgbClr val="17365D"/>
                </a:solidFill>
                <a:effectLst>
                  <a:outerShdw blurRad="38100" dist="38100" dir="2700000" algn="tl">
                    <a:srgbClr val="000000">
                      <a:alpha val="43137"/>
                    </a:srgbClr>
                  </a:outerShdw>
                </a:effectLst>
                <a:latin typeface="Cambria" panose="02040503050406030204" pitchFamily="18" charset="0"/>
                <a:ea typeface="Calibri" panose="020F0502020204030204" pitchFamily="34" charset="0"/>
                <a:cs typeface="Mangal" panose="02040503050203030202" pitchFamily="18" charset="0"/>
              </a:rPr>
              <a:t>Joshi</a:t>
            </a:r>
            <a:endParaRPr lang="en-IN" sz="20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203700611"/>
      </p:ext>
    </p:extLst>
  </p:cSld>
  <p:clrMapOvr>
    <a:masterClrMapping/>
  </p:clrMapOvr>
  <p:transition spd="med">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0960" y="142852"/>
            <a:ext cx="10358510" cy="6715147"/>
          </a:xfrm>
        </p:spPr>
        <p:txBody>
          <a:bodyPr>
            <a:normAutofit lnSpcReduction="10000"/>
          </a:bodyPr>
          <a:lstStyle/>
          <a:p>
            <a:pPr marL="0" indent="0">
              <a:buNone/>
            </a:pPr>
            <a:r>
              <a:rPr lang="en-US" sz="6000" dirty="0">
                <a:latin typeface="Comic Sans MS" panose="030F0702030302020204" pitchFamily="66" charset="0"/>
              </a:rPr>
              <a:t>        </a:t>
            </a:r>
            <a:r>
              <a:rPr lang="en-US" sz="6000" dirty="0" smtClean="0">
                <a:latin typeface="Comic Sans MS" panose="030F0702030302020204" pitchFamily="66" charset="0"/>
              </a:rPr>
              <a:t>   </a:t>
            </a:r>
            <a:r>
              <a:rPr lang="en-US" sz="6000" b="1" dirty="0" smtClean="0">
                <a:solidFill>
                  <a:schemeClr val="accent1"/>
                </a:solidFill>
                <a:effectLst>
                  <a:outerShdw blurRad="38100" dist="38100" dir="2700000" algn="tl">
                    <a:srgbClr val="000000">
                      <a:alpha val="43137"/>
                    </a:srgbClr>
                  </a:outerShdw>
                </a:effectLst>
                <a:latin typeface="Berlin Sans FB Demi" panose="020E0802020502020306" pitchFamily="34" charset="0"/>
              </a:rPr>
              <a:t>MAIN </a:t>
            </a:r>
            <a:r>
              <a:rPr lang="en-US" sz="6000" b="1" dirty="0">
                <a:solidFill>
                  <a:schemeClr val="accent1"/>
                </a:solidFill>
                <a:effectLst>
                  <a:outerShdw blurRad="38100" dist="38100" dir="2700000" algn="tl">
                    <a:srgbClr val="000000">
                      <a:alpha val="43137"/>
                    </a:srgbClr>
                  </a:outerShdw>
                </a:effectLst>
                <a:latin typeface="Berlin Sans FB Demi" panose="020E0802020502020306" pitchFamily="34" charset="0"/>
              </a:rPr>
              <a:t>SCREEN </a:t>
            </a:r>
            <a:r>
              <a:rPr lang="en-US" sz="6000" b="1" dirty="0" smtClean="0">
                <a:solidFill>
                  <a:schemeClr val="accent1"/>
                </a:solidFill>
                <a:effectLst>
                  <a:outerShdw blurRad="38100" dist="38100" dir="2700000" algn="tl">
                    <a:srgbClr val="000000">
                      <a:alpha val="43137"/>
                    </a:srgbClr>
                  </a:outerShdw>
                </a:effectLst>
                <a:latin typeface="Berlin Sans FB Demi" panose="020E0802020502020306" pitchFamily="34" charset="0"/>
              </a:rPr>
              <a:t>II</a:t>
            </a:r>
          </a:p>
          <a:p>
            <a:pPr marL="0" indent="0" algn="ctr">
              <a:lnSpc>
                <a:spcPct val="150000"/>
              </a:lnSpc>
              <a:buNone/>
            </a:pPr>
            <a:r>
              <a:rPr lang="en-US" sz="3200" dirty="0" smtClean="0">
                <a:latin typeface="Baskerville Old Face" pitchFamily="18" charset="0"/>
              </a:rPr>
              <a:t>This </a:t>
            </a:r>
            <a:r>
              <a:rPr lang="en-US" sz="3200" dirty="0">
                <a:latin typeface="Baskerville Old Face" pitchFamily="18" charset="0"/>
              </a:rPr>
              <a:t>is the part of main screen that shows what are the graphical implementations of c++ used here in the main frame.</a:t>
            </a:r>
          </a:p>
          <a:p>
            <a:pPr marL="0" indent="0" algn="ctr">
              <a:lnSpc>
                <a:spcPct val="150000"/>
              </a:lnSpc>
              <a:buNone/>
            </a:pPr>
            <a:r>
              <a:rPr lang="en-US" sz="3200" dirty="0">
                <a:latin typeface="Baskerville Old Face" pitchFamily="18" charset="0"/>
              </a:rPr>
              <a:t>The gameplay provides a mouse controlled input procedure which ease the user to access the game , it also contain a side table which always shows a pointer of the achievement money that has been unlocked till now and if u give the correct answer the prize money flashes on the screen</a:t>
            </a:r>
            <a:r>
              <a:rPr lang="en-US" sz="2800" dirty="0" smtClean="0">
                <a:latin typeface="Baskerville Old Face" pitchFamily="18" charset="0"/>
              </a:rPr>
              <a:t>.</a:t>
            </a:r>
          </a:p>
          <a:p>
            <a:pPr marL="0" indent="0" algn="ctr">
              <a:buNone/>
            </a:pPr>
            <a:r>
              <a:rPr lang="en-US" sz="2400" dirty="0"/>
              <a:t> </a:t>
            </a:r>
            <a:r>
              <a:rPr lang="en-US" sz="2400" dirty="0" smtClean="0"/>
              <a:t>                                             </a:t>
            </a:r>
            <a:endParaRPr lang="en-US" sz="2400" dirty="0"/>
          </a:p>
        </p:txBody>
      </p:sp>
    </p:spTree>
    <p:extLst>
      <p:ext uri="{BB962C8B-B14F-4D97-AF65-F5344CB8AC3E}">
        <p14:creationId xmlns:p14="http://schemas.microsoft.com/office/powerpoint/2010/main" xmlns="" val="4066583170"/>
      </p:ext>
    </p:extLst>
  </p:cSld>
  <p:clrMapOvr>
    <a:masterClrMapping/>
  </p:clrMapOvr>
  <p:transition spd="med">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xmlns="" val="3460578533"/>
      </p:ext>
    </p:extLst>
  </p:cSld>
  <p:clrMapOvr>
    <a:masterClrMapping/>
  </p:clrMapOvr>
  <p:transition spd="med">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 xmlns:a16="http://schemas.microsoft.com/office/drawing/2014/main" id="{8721CB2E-9EC4-45E1-BBB9-8A3A80826400}"/>
              </a:ext>
            </a:extLst>
          </p:cNvPr>
          <p:cNvSpPr>
            <a:spLocks noGrp="1"/>
          </p:cNvSpPr>
          <p:nvPr>
            <p:ph idx="1"/>
          </p:nvPr>
        </p:nvSpPr>
        <p:spPr>
          <a:xfrm>
            <a:off x="263352" y="0"/>
            <a:ext cx="10513168" cy="6858000"/>
          </a:xfrm>
        </p:spPr>
        <p:txBody>
          <a:bodyPr>
            <a:normAutofit/>
          </a:bodyPr>
          <a:lstStyle/>
          <a:p>
            <a:pPr marL="0" indent="0">
              <a:buNone/>
            </a:pPr>
            <a:r>
              <a:rPr lang="en-IN" sz="6000" b="1" dirty="0">
                <a:solidFill>
                  <a:schemeClr val="accent1"/>
                </a:solidFill>
                <a:latin typeface="Comic Sans MS" panose="030F0702030302020204" pitchFamily="66" charset="0"/>
              </a:rPr>
              <a:t>        </a:t>
            </a:r>
            <a:r>
              <a:rPr lang="en-IN" sz="6000" b="1" dirty="0" smtClean="0">
                <a:solidFill>
                  <a:schemeClr val="accent1"/>
                </a:solidFill>
                <a:latin typeface="Comic Sans MS" panose="030F0702030302020204" pitchFamily="66" charset="0"/>
              </a:rPr>
              <a:t>  </a:t>
            </a:r>
            <a:r>
              <a:rPr lang="en-IN" sz="6000" b="1" dirty="0" smtClean="0">
                <a:solidFill>
                  <a:schemeClr val="accent1"/>
                </a:solidFill>
                <a:effectLst>
                  <a:outerShdw blurRad="38100" dist="38100" dir="2700000" algn="tl">
                    <a:srgbClr val="000000">
                      <a:alpha val="43137"/>
                    </a:srgbClr>
                  </a:outerShdw>
                </a:effectLst>
                <a:latin typeface="Berlin Sans FB Demi" panose="020E0802020502020306" pitchFamily="34" charset="0"/>
              </a:rPr>
              <a:t>LIFE </a:t>
            </a:r>
            <a:r>
              <a:rPr lang="en-IN" sz="6000" b="1" dirty="0">
                <a:solidFill>
                  <a:schemeClr val="accent1"/>
                </a:solidFill>
                <a:effectLst>
                  <a:outerShdw blurRad="38100" dist="38100" dir="2700000" algn="tl">
                    <a:srgbClr val="000000">
                      <a:alpha val="43137"/>
                    </a:srgbClr>
                  </a:outerShdw>
                </a:effectLst>
                <a:latin typeface="Berlin Sans FB Demi" panose="020E0802020502020306" pitchFamily="34" charset="0"/>
              </a:rPr>
              <a:t>LINES</a:t>
            </a:r>
          </a:p>
          <a:p>
            <a:pPr marL="0" indent="0">
              <a:buNone/>
            </a:pPr>
            <a:endParaRPr lang="en-IN" sz="2400" dirty="0"/>
          </a:p>
          <a:p>
            <a:pPr marL="0" indent="0">
              <a:buNone/>
            </a:pPr>
            <a:r>
              <a:rPr lang="en-IN" sz="2800" dirty="0" smtClean="0">
                <a:latin typeface="Baskerville Old Face" pitchFamily="18" charset="0"/>
              </a:rPr>
              <a:t>The </a:t>
            </a:r>
            <a:r>
              <a:rPr lang="en-IN" sz="2800" dirty="0">
                <a:latin typeface="Baskerville Old Face" pitchFamily="18" charset="0"/>
              </a:rPr>
              <a:t>gameplay allows the user some chances to get the correct answers for the question and these chances are known as life lines </a:t>
            </a:r>
          </a:p>
          <a:p>
            <a:pPr marL="0" indent="0">
              <a:buNone/>
            </a:pPr>
            <a:r>
              <a:rPr lang="en-IN" sz="2800" dirty="0">
                <a:latin typeface="Baskerville Old Face" pitchFamily="18" charset="0"/>
              </a:rPr>
              <a:t>it has three life lines:-</a:t>
            </a:r>
          </a:p>
          <a:p>
            <a:pPr marL="0" indent="0">
              <a:buNone/>
            </a:pPr>
            <a:endParaRPr lang="en-IN" sz="2400" dirty="0"/>
          </a:p>
          <a:p>
            <a:pPr marL="0" indent="0">
              <a:buNone/>
            </a:pPr>
            <a:r>
              <a:rPr lang="en-IN" sz="3000" b="1" dirty="0" smtClean="0">
                <a:solidFill>
                  <a:schemeClr val="accent2">
                    <a:lumMod val="50000"/>
                  </a:schemeClr>
                </a:solidFill>
                <a:effectLst>
                  <a:outerShdw blurRad="38100" dist="38100" dir="2700000" algn="tl">
                    <a:srgbClr val="000000">
                      <a:alpha val="43137"/>
                    </a:srgbClr>
                  </a:outerShdw>
                </a:effectLst>
                <a:latin typeface="Baskerville Old Face" pitchFamily="18" charset="0"/>
              </a:rPr>
              <a:t>A) 50-50 LIFE LINE</a:t>
            </a:r>
          </a:p>
          <a:p>
            <a:pPr marL="0" indent="0">
              <a:buNone/>
            </a:pPr>
            <a:r>
              <a:rPr lang="en-IN" sz="2400" dirty="0"/>
              <a:t>					</a:t>
            </a:r>
            <a:r>
              <a:rPr lang="en-IN" sz="2800" dirty="0">
                <a:latin typeface="Baskerville Old Face" pitchFamily="18" charset="0"/>
              </a:rPr>
              <a:t>This life line eliminates two incorrect options out of the four options so that the user arrives at a lesser risky part to win </a:t>
            </a:r>
            <a:r>
              <a:rPr lang="en-IN" sz="2800" dirty="0" smtClean="0">
                <a:latin typeface="Baskerville Old Face" pitchFamily="18" charset="0"/>
              </a:rPr>
              <a:t>.</a:t>
            </a:r>
            <a:endParaRPr lang="en-IN" sz="2800" dirty="0">
              <a:latin typeface="Baskerville Old Face" pitchFamily="18" charset="0"/>
            </a:endParaRPr>
          </a:p>
        </p:txBody>
      </p:sp>
    </p:spTree>
    <p:extLst>
      <p:ext uri="{BB962C8B-B14F-4D97-AF65-F5344CB8AC3E}">
        <p14:creationId xmlns:p14="http://schemas.microsoft.com/office/powerpoint/2010/main" xmlns="" val="1089536153"/>
      </p:ext>
    </p:extLst>
  </p:cSld>
  <p:clrMapOvr>
    <a:masterClrMapping/>
  </p:clrMapOvr>
  <p:transition spd="med">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xmlns="" val="2692969848"/>
      </p:ext>
    </p:extLst>
  </p:cSld>
  <p:clrMapOvr>
    <a:masterClrMapping/>
  </p:clrMapOvr>
  <p:transition spd="med">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2398" y="0"/>
            <a:ext cx="9244002" cy="6857999"/>
          </a:xfrm>
        </p:spPr>
        <p:txBody>
          <a:bodyPr>
            <a:normAutofit fontScale="92500" lnSpcReduction="10000"/>
          </a:bodyPr>
          <a:lstStyle/>
          <a:p>
            <a:pPr marL="0" indent="0">
              <a:buNone/>
            </a:pPr>
            <a:endParaRPr lang="en-US" sz="2400" dirty="0"/>
          </a:p>
          <a:p>
            <a:pPr marL="0" indent="0">
              <a:buNone/>
            </a:pPr>
            <a:r>
              <a:rPr lang="en-US" sz="3500" b="1" dirty="0" smtClean="0">
                <a:solidFill>
                  <a:schemeClr val="accent2">
                    <a:lumMod val="50000"/>
                  </a:schemeClr>
                </a:solidFill>
                <a:effectLst>
                  <a:outerShdw blurRad="38100" dist="38100" dir="2700000" algn="tl">
                    <a:srgbClr val="000000">
                      <a:alpha val="43137"/>
                    </a:srgbClr>
                  </a:outerShdw>
                </a:effectLst>
                <a:latin typeface="Baskerville Old Face" pitchFamily="18" charset="0"/>
                <a:ea typeface="Arial Unicode MS" pitchFamily="34" charset="-128"/>
                <a:cs typeface="Arial Unicode MS" pitchFamily="34" charset="-128"/>
              </a:rPr>
              <a:t>B) AUDIENCE POLL</a:t>
            </a:r>
          </a:p>
          <a:p>
            <a:pPr marL="0" indent="0">
              <a:buNone/>
            </a:pPr>
            <a:r>
              <a:rPr lang="en-US" sz="2400" dirty="0" smtClean="0">
                <a:latin typeface="Baskerville Old Face" pitchFamily="18" charset="0"/>
              </a:rPr>
              <a:t>					</a:t>
            </a:r>
            <a:r>
              <a:rPr lang="en-US" sz="3300" dirty="0" smtClean="0">
                <a:latin typeface="Baskerville Old Face" pitchFamily="18" charset="0"/>
              </a:rPr>
              <a:t>Audience Poll helps the player to reach the correct option. It is the data obtained by general public opinions, it is completely based on international surveys on mass people. Usually this data helps the user to find the correct answer easily. This lifeline totally depends on public polls i.e. people vote for the correct option out of the given four options as per their knowledge to help the player. The option that gets the most percent of votes is considered to be as the correct answer but is not totally reliable , this is done to give the program a realistic touch. As the user uses the lifeline another window appears showing the polling results depicted by a graph.</a:t>
            </a:r>
          </a:p>
          <a:p>
            <a:pPr marL="0" indent="0">
              <a:buNone/>
            </a:pPr>
            <a:r>
              <a:rPr lang="en-US" sz="2800" dirty="0">
                <a:latin typeface="Baskerville Old Face" pitchFamily="18" charset="0"/>
              </a:rPr>
              <a:t>							</a:t>
            </a:r>
          </a:p>
        </p:txBody>
      </p:sp>
    </p:spTree>
    <p:extLst>
      <p:ext uri="{BB962C8B-B14F-4D97-AF65-F5344CB8AC3E}">
        <p14:creationId xmlns:p14="http://schemas.microsoft.com/office/powerpoint/2010/main" xmlns="" val="4170630030"/>
      </p:ext>
    </p:extLst>
  </p:cSld>
  <p:clrMapOvr>
    <a:masterClrMapping/>
  </p:clrMapOvr>
  <p:transition spd="med">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xmlns="" val="3022651284"/>
      </p:ext>
    </p:extLst>
  </p:cSld>
  <p:clrMapOvr>
    <a:masterClrMapping/>
  </p:clrMapOvr>
  <p:transition spd="med">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xmlns="" val="3499772175"/>
      </p:ext>
    </p:extLst>
  </p:cSld>
  <p:clrMapOvr>
    <a:masterClrMapping/>
  </p:clrMapOvr>
  <p:transition spd="med">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2398" y="0"/>
            <a:ext cx="9429816" cy="6857999"/>
          </a:xfrm>
        </p:spPr>
        <p:txBody>
          <a:bodyPr>
            <a:normAutofit/>
          </a:bodyPr>
          <a:lstStyle/>
          <a:p>
            <a:pPr marL="0" indent="0">
              <a:buNone/>
            </a:pPr>
            <a:endParaRPr lang="en-US" sz="3000" b="1" dirty="0" smtClean="0">
              <a:effectLst>
                <a:outerShdw blurRad="38100" dist="38100" dir="2700000" algn="tl">
                  <a:srgbClr val="000000">
                    <a:alpha val="43137"/>
                  </a:srgbClr>
                </a:outerShdw>
              </a:effectLst>
              <a:latin typeface="Baskerville Old Face" pitchFamily="18" charset="0"/>
            </a:endParaRPr>
          </a:p>
          <a:p>
            <a:pPr marL="0" indent="0">
              <a:buNone/>
            </a:pPr>
            <a:r>
              <a:rPr lang="en-US" sz="3000" b="1" dirty="0" smtClean="0">
                <a:effectLst>
                  <a:outerShdw blurRad="38100" dist="38100" dir="2700000" algn="tl">
                    <a:srgbClr val="000000">
                      <a:alpha val="43137"/>
                    </a:srgbClr>
                  </a:outerShdw>
                </a:effectLst>
                <a:latin typeface="Baskerville Old Face" pitchFamily="18" charset="0"/>
              </a:rPr>
              <a:t>C) PHONE A FRIEND </a:t>
            </a:r>
          </a:p>
          <a:p>
            <a:pPr marL="0" indent="0">
              <a:buNone/>
            </a:pPr>
            <a:r>
              <a:rPr lang="en-US" sz="3200" b="1" dirty="0" smtClean="0">
                <a:effectLst>
                  <a:outerShdw blurRad="38100" dist="38100" dir="2700000" algn="tl">
                    <a:srgbClr val="000000">
                      <a:alpha val="43137"/>
                    </a:srgbClr>
                  </a:outerShdw>
                </a:effectLst>
                <a:latin typeface="Baskerville Old Face" pitchFamily="18" charset="0"/>
              </a:rPr>
              <a:t>                         </a:t>
            </a:r>
            <a:r>
              <a:rPr lang="en-US" sz="3200" dirty="0" smtClean="0">
                <a:latin typeface="Baskerville Old Face" pitchFamily="18" charset="0"/>
              </a:rPr>
              <a:t>It </a:t>
            </a:r>
            <a:r>
              <a:rPr lang="en-US" sz="3200" dirty="0">
                <a:latin typeface="Baskerville Old Face" pitchFamily="18" charset="0"/>
              </a:rPr>
              <a:t>is one the three lifelines that gives the user a chance to find out the correct answer with the help of his/her friend or companion. In this lifeline the user is provided with 30 seconds so that the user could contact his/her companion to find out the correct answer, as soon as the time is over the user had to cut the communication between the user and companion and answer immediately.</a:t>
            </a:r>
          </a:p>
          <a:p>
            <a:pPr marL="0" indent="0">
              <a:buNone/>
            </a:pPr>
            <a:r>
              <a:rPr lang="en-US" sz="3200" dirty="0">
                <a:latin typeface="Baskerville Old Face" pitchFamily="18" charset="0"/>
              </a:rPr>
              <a:t>										</a:t>
            </a:r>
            <a:endParaRPr lang="en-US" sz="2800" dirty="0">
              <a:latin typeface="Baskerville Old Face" pitchFamily="18" charset="0"/>
            </a:endParaRPr>
          </a:p>
        </p:txBody>
      </p:sp>
    </p:spTree>
    <p:extLst>
      <p:ext uri="{BB962C8B-B14F-4D97-AF65-F5344CB8AC3E}">
        <p14:creationId xmlns:p14="http://schemas.microsoft.com/office/powerpoint/2010/main" xmlns="" val="817181506"/>
      </p:ext>
    </p:extLst>
  </p:cSld>
  <p:clrMapOvr>
    <a:masterClrMapping/>
  </p:clrMapOvr>
  <p:transition spd="med">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xmlns="" val="2244908019"/>
      </p:ext>
    </p:extLst>
  </p:cSld>
  <p:clrMapOvr>
    <a:masterClrMapping/>
  </p:clrMapOvr>
  <p:transition spd="med">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xmlns="" val="754756552"/>
      </p:ext>
    </p:extLst>
  </p:cSld>
  <p:clrMapOvr>
    <a:masterClrMapping/>
  </p:clrMapOvr>
  <p:transition spd="med">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1217" y="0"/>
            <a:ext cx="10991407" cy="1094509"/>
          </a:xfrm>
        </p:spPr>
        <p:txBody>
          <a:bodyPr/>
          <a:lstStyle/>
          <a:p>
            <a:pPr algn="l"/>
            <a:r>
              <a:rPr lang="en-US" sz="6000" b="1" dirty="0" smtClean="0">
                <a:effectLst>
                  <a:outerShdw blurRad="38100" dist="38100" dir="2700000" algn="tl">
                    <a:srgbClr val="000000">
                      <a:alpha val="43137"/>
                    </a:srgbClr>
                  </a:outerShdw>
                </a:effectLst>
                <a:latin typeface="Berlin Sans FB Demi" panose="020E0802020502020306" pitchFamily="34" charset="0"/>
                <a:cs typeface="Arial" panose="020B0604020202020204" pitchFamily="34" charset="0"/>
              </a:rPr>
              <a:t>      ACKNOWLEDGEMENT</a:t>
            </a:r>
            <a:endParaRPr lang="en-US" sz="6000" b="1" dirty="0">
              <a:effectLst>
                <a:outerShdw blurRad="38100" dist="38100" dir="2700000" algn="tl">
                  <a:srgbClr val="000000">
                    <a:alpha val="43137"/>
                  </a:srgbClr>
                </a:outerShdw>
              </a:effectLst>
              <a:latin typeface="Berlin Sans FB Demi" panose="020E0802020502020306" pitchFamily="34" charset="0"/>
              <a:cs typeface="Arial" panose="020B0604020202020204" pitchFamily="34" charset="0"/>
            </a:endParaRPr>
          </a:p>
        </p:txBody>
      </p:sp>
      <p:sp>
        <p:nvSpPr>
          <p:cNvPr id="3" name="Subtitle 2"/>
          <p:cNvSpPr>
            <a:spLocks noGrp="1"/>
          </p:cNvSpPr>
          <p:nvPr>
            <p:ph type="subTitle" idx="1"/>
          </p:nvPr>
        </p:nvSpPr>
        <p:spPr>
          <a:xfrm>
            <a:off x="0" y="1094509"/>
            <a:ext cx="12192000" cy="5763491"/>
          </a:xfrm>
        </p:spPr>
        <p:txBody>
          <a:bodyPr>
            <a:noAutofit/>
          </a:bodyPr>
          <a:lstStyle/>
          <a:p>
            <a:pPr algn="ctr"/>
            <a:r>
              <a:rPr lang="en-US" sz="2400" dirty="0">
                <a:solidFill>
                  <a:schemeClr val="tx1"/>
                </a:solidFill>
                <a:latin typeface="Baskerville Old Face" pitchFamily="18" charset="0"/>
              </a:rPr>
              <a:t>We have taken efforts in this project. However, it would not have been possible without the kind support and help of many individuals. We would like to extend our sincere thanks to all of them.</a:t>
            </a:r>
          </a:p>
          <a:p>
            <a:pPr algn="ctr"/>
            <a:r>
              <a:rPr lang="en-US" sz="2400" dirty="0">
                <a:solidFill>
                  <a:schemeClr val="tx1"/>
                </a:solidFill>
                <a:latin typeface="Baskerville Old Face" pitchFamily="18" charset="0"/>
              </a:rPr>
              <a:t>					 We are highly indebted to “SHRI VAISHNAV VIDYAPEETH VISHWAVIDYALAYA” for their guidance and constant supervision as well as for providing necessary information regarding the project and also for their support in completing the project. </a:t>
            </a:r>
          </a:p>
          <a:p>
            <a:pPr algn="ctr"/>
            <a:r>
              <a:rPr lang="en-US" sz="2400" dirty="0">
                <a:solidFill>
                  <a:schemeClr val="tx1"/>
                </a:solidFill>
                <a:latin typeface="Baskerville Old Face" pitchFamily="18" charset="0"/>
              </a:rPr>
              <a:t>				</a:t>
            </a:r>
            <a:r>
              <a:rPr lang="en-US" sz="2400" dirty="0" smtClean="0">
                <a:solidFill>
                  <a:schemeClr val="tx1"/>
                </a:solidFill>
                <a:latin typeface="Baskerville Old Face" pitchFamily="18" charset="0"/>
              </a:rPr>
              <a:t>We </a:t>
            </a:r>
            <a:r>
              <a:rPr lang="en-US" sz="2400" dirty="0">
                <a:solidFill>
                  <a:schemeClr val="tx1"/>
                </a:solidFill>
                <a:latin typeface="Baskerville Old Face" pitchFamily="18" charset="0"/>
              </a:rPr>
              <a:t>would like to express our special thanks of gratitude to our professor </a:t>
            </a:r>
            <a:r>
              <a:rPr lang="en-US" sz="2400" dirty="0" smtClean="0">
                <a:solidFill>
                  <a:schemeClr val="tx1"/>
                </a:solidFill>
                <a:latin typeface="Baskerville Old Face" pitchFamily="18" charset="0"/>
              </a:rPr>
              <a:t>“Mr. </a:t>
            </a:r>
            <a:r>
              <a:rPr lang="en-US" sz="2400" dirty="0" err="1" smtClean="0">
                <a:solidFill>
                  <a:schemeClr val="tx1"/>
                </a:solidFill>
                <a:latin typeface="Baskerville Old Face" pitchFamily="18" charset="0"/>
              </a:rPr>
              <a:t>Gurpreet</a:t>
            </a:r>
            <a:r>
              <a:rPr lang="en-US" sz="2400" dirty="0" smtClean="0">
                <a:solidFill>
                  <a:schemeClr val="tx1"/>
                </a:solidFill>
                <a:latin typeface="Baskerville Old Face" pitchFamily="18" charset="0"/>
              </a:rPr>
              <a:t> </a:t>
            </a:r>
            <a:r>
              <a:rPr lang="en-US" sz="2400" dirty="0">
                <a:solidFill>
                  <a:schemeClr val="tx1"/>
                </a:solidFill>
                <a:latin typeface="Baskerville Old Face" pitchFamily="18" charset="0"/>
              </a:rPr>
              <a:t>Singh” who gave us the golden opportunity to do this wonderful project on the topic “QUIZ MANAGEMENT SYSTEM”.</a:t>
            </a:r>
          </a:p>
          <a:p>
            <a:pPr algn="ctr"/>
            <a:r>
              <a:rPr lang="en-US" sz="2400" dirty="0">
                <a:solidFill>
                  <a:schemeClr val="tx1"/>
                </a:solidFill>
                <a:latin typeface="Baskerville Old Face" pitchFamily="18" charset="0"/>
              </a:rPr>
              <a:t>					</a:t>
            </a:r>
            <a:r>
              <a:rPr lang="en-US" sz="2400" dirty="0" smtClean="0">
                <a:solidFill>
                  <a:schemeClr val="tx1"/>
                </a:solidFill>
                <a:latin typeface="Baskerville Old Face" pitchFamily="18" charset="0"/>
              </a:rPr>
              <a:t>We </a:t>
            </a:r>
            <a:r>
              <a:rPr lang="en-US" sz="2400" dirty="0">
                <a:solidFill>
                  <a:schemeClr val="tx1"/>
                </a:solidFill>
                <a:latin typeface="Baskerville Old Face" pitchFamily="18" charset="0"/>
              </a:rPr>
              <a:t>would like to express our gratitude to our parents and members of our group for their kind cooperation and encouragement which help us in completion of this project.</a:t>
            </a:r>
          </a:p>
          <a:p>
            <a:pPr algn="ctr"/>
            <a:r>
              <a:rPr lang="en-US" sz="2400" dirty="0">
                <a:solidFill>
                  <a:schemeClr val="tx1"/>
                </a:solidFill>
                <a:latin typeface="Baskerville Old Face" pitchFamily="18" charset="0"/>
              </a:rPr>
              <a:t>					  </a:t>
            </a:r>
          </a:p>
          <a:p>
            <a:pPr algn="ctr"/>
            <a:r>
              <a:rPr lang="en-US" sz="2400" dirty="0">
                <a:solidFill>
                  <a:schemeClr val="tx1"/>
                </a:solidFill>
                <a:latin typeface="Baskerville Old Face" pitchFamily="18" charset="0"/>
              </a:rPr>
              <a:t> 					Our thanks and appreciation also go to the people who are directly or indirectly helped us out in developing the project.</a:t>
            </a:r>
          </a:p>
        </p:txBody>
      </p:sp>
    </p:spTree>
    <p:extLst>
      <p:ext uri="{BB962C8B-B14F-4D97-AF65-F5344CB8AC3E}">
        <p14:creationId xmlns:p14="http://schemas.microsoft.com/office/powerpoint/2010/main" xmlns="" val="147836414"/>
      </p:ext>
    </p:extLst>
  </p:cSld>
  <p:clrMapOvr>
    <a:masterClrMapping/>
  </p:clrMapOvr>
  <p:transition spd="med">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xmlns="" val="3739593377"/>
      </p:ext>
    </p:extLst>
  </p:cSld>
  <p:clrMapOvr>
    <a:masterClrMapping/>
  </p:clrMapOvr>
  <p:transition spd="med">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xmlns="" val="2386688620"/>
      </p:ext>
    </p:extLst>
  </p:cSld>
  <p:clrMapOvr>
    <a:masterClrMapping/>
  </p:clrMapOvr>
  <p:transition spd="med">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 xmlns:a16="http://schemas.microsoft.com/office/drawing/2014/main" id="{C7BB8D9D-CA23-4FEB-A9D4-7E512B926A09}"/>
              </a:ext>
            </a:extLst>
          </p:cNvPr>
          <p:cNvSpPr>
            <a:spLocks noGrp="1"/>
          </p:cNvSpPr>
          <p:nvPr>
            <p:ph idx="1"/>
          </p:nvPr>
        </p:nvSpPr>
        <p:spPr>
          <a:xfrm>
            <a:off x="623392" y="214290"/>
            <a:ext cx="9616012" cy="6643710"/>
          </a:xfrm>
        </p:spPr>
        <p:txBody>
          <a:bodyPr>
            <a:normAutofit fontScale="55000" lnSpcReduction="20000"/>
          </a:bodyPr>
          <a:lstStyle/>
          <a:p>
            <a:pPr marL="0" indent="0">
              <a:buNone/>
            </a:pPr>
            <a:r>
              <a:rPr lang="en-IN" sz="6000" b="1" dirty="0">
                <a:solidFill>
                  <a:schemeClr val="accent1"/>
                </a:solidFill>
                <a:latin typeface="Comic Sans MS" panose="030F0702030302020204" pitchFamily="66" charset="0"/>
              </a:rPr>
              <a:t>         </a:t>
            </a:r>
            <a:r>
              <a:rPr lang="en-IN" sz="6000" b="1" dirty="0" smtClean="0">
                <a:solidFill>
                  <a:schemeClr val="accent1"/>
                </a:solidFill>
                <a:latin typeface="Comic Sans MS" panose="030F0702030302020204" pitchFamily="66" charset="0"/>
              </a:rPr>
              <a:t>    </a:t>
            </a:r>
            <a:r>
              <a:rPr lang="en-IN" sz="10900" b="1" dirty="0" smtClean="0">
                <a:solidFill>
                  <a:schemeClr val="accent1"/>
                </a:solidFill>
                <a:effectLst>
                  <a:outerShdw blurRad="38100" dist="38100" dir="2700000" algn="tl">
                    <a:srgbClr val="000000">
                      <a:alpha val="43137"/>
                    </a:srgbClr>
                  </a:outerShdw>
                </a:effectLst>
                <a:latin typeface="Berlin Sans FB Demi" panose="020E0802020502020306" pitchFamily="34" charset="0"/>
              </a:rPr>
              <a:t>CONCLUSION</a:t>
            </a:r>
            <a:endParaRPr lang="en-IN" sz="10900" dirty="0" smtClean="0">
              <a:effectLst>
                <a:outerShdw blurRad="38100" dist="38100" dir="2700000" algn="tl">
                  <a:srgbClr val="000000">
                    <a:alpha val="43137"/>
                  </a:srgbClr>
                </a:outerShdw>
              </a:effectLst>
              <a:latin typeface="Berlin Sans FB Demi" panose="020E0802020502020306" pitchFamily="34" charset="0"/>
            </a:endParaRPr>
          </a:p>
          <a:p>
            <a:pPr marL="0" indent="0">
              <a:buNone/>
            </a:pPr>
            <a:endParaRPr lang="en-IN" sz="2400" dirty="0"/>
          </a:p>
          <a:p>
            <a:pPr marL="0" indent="0">
              <a:buNone/>
            </a:pPr>
            <a:endParaRPr lang="en-IN" sz="2400" dirty="0"/>
          </a:p>
          <a:p>
            <a:pPr marL="0" indent="0" algn="ctr">
              <a:lnSpc>
                <a:spcPct val="150000"/>
              </a:lnSpc>
              <a:buNone/>
            </a:pPr>
            <a:r>
              <a:rPr lang="en-IN" sz="5100" dirty="0">
                <a:latin typeface="Baskerville Old Face" pitchFamily="18" charset="0"/>
              </a:rPr>
              <a:t>Our project is only a humble venture to satisfy the needs to manage their project work. several user friendly coding have also adopted. This package shall prove to be a powerful package in satisfying all the requirements of the school. The objective of software planning is to provide a frame work that enables the manger to make reasonable estimates made within a limited time frame at the beginning of the software project and should be updated regularly as the project progresses.</a:t>
            </a:r>
          </a:p>
        </p:txBody>
      </p:sp>
    </p:spTree>
    <p:extLst>
      <p:ext uri="{BB962C8B-B14F-4D97-AF65-F5344CB8AC3E}">
        <p14:creationId xmlns:p14="http://schemas.microsoft.com/office/powerpoint/2010/main" xmlns="" val="2574528286"/>
      </p:ext>
    </p:extLst>
  </p:cSld>
  <p:clrMapOvr>
    <a:masterClrMapping/>
  </p:clrMapOvr>
  <p:transition spd="med">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71EDEF-DDF3-4B20-9A79-463C01DBF7B7}"/>
              </a:ext>
            </a:extLst>
          </p:cNvPr>
          <p:cNvSpPr>
            <a:spLocks noGrp="1"/>
          </p:cNvSpPr>
          <p:nvPr>
            <p:ph type="title"/>
          </p:nvPr>
        </p:nvSpPr>
        <p:spPr>
          <a:xfrm>
            <a:off x="-150114" y="116632"/>
            <a:ext cx="12342114" cy="1007165"/>
          </a:xfrm>
        </p:spPr>
        <p:txBody>
          <a:bodyPr/>
          <a:lstStyle/>
          <a:p>
            <a:r>
              <a:rPr lang="en-IN" dirty="0"/>
              <a:t>       </a:t>
            </a:r>
            <a:r>
              <a:rPr lang="en-IN" dirty="0" smtClean="0"/>
              <a:t>        </a:t>
            </a:r>
            <a:r>
              <a:rPr lang="en-IN" sz="6000" b="1" dirty="0" smtClean="0">
                <a:effectLst>
                  <a:outerShdw blurRad="38100" dist="38100" dir="2700000" algn="tl">
                    <a:srgbClr val="000000">
                      <a:alpha val="43137"/>
                    </a:srgbClr>
                  </a:outerShdw>
                </a:effectLst>
                <a:latin typeface="Berlin Sans FB Demi" panose="020E0802020502020306" pitchFamily="34" charset="0"/>
              </a:rPr>
              <a:t>CONCLUDED </a:t>
            </a:r>
            <a:r>
              <a:rPr lang="en-IN" sz="6000" b="1" dirty="0">
                <a:effectLst>
                  <a:outerShdw blurRad="38100" dist="38100" dir="2700000" algn="tl">
                    <a:srgbClr val="000000">
                      <a:alpha val="43137"/>
                    </a:srgbClr>
                  </a:outerShdw>
                </a:effectLst>
                <a:latin typeface="Berlin Sans FB Demi" panose="020E0802020502020306" pitchFamily="34" charset="0"/>
              </a:rPr>
              <a:t>POINTS</a:t>
            </a:r>
          </a:p>
        </p:txBody>
      </p:sp>
      <p:sp>
        <p:nvSpPr>
          <p:cNvPr id="3" name="Content Placeholder 2">
            <a:extLst>
              <a:ext uri="{FF2B5EF4-FFF2-40B4-BE49-F238E27FC236}">
                <a16:creationId xmlns="" xmlns:a16="http://schemas.microsoft.com/office/drawing/2014/main" id="{71AAA444-3398-49DD-AA4D-AB6A7A693F11}"/>
              </a:ext>
            </a:extLst>
          </p:cNvPr>
          <p:cNvSpPr>
            <a:spLocks noGrp="1"/>
          </p:cNvSpPr>
          <p:nvPr>
            <p:ph idx="1"/>
          </p:nvPr>
        </p:nvSpPr>
        <p:spPr>
          <a:xfrm>
            <a:off x="0" y="1007165"/>
            <a:ext cx="12150770" cy="5850835"/>
          </a:xfrm>
        </p:spPr>
        <p:txBody>
          <a:bodyPr>
            <a:normAutofit fontScale="92500" lnSpcReduction="20000"/>
          </a:bodyPr>
          <a:lstStyle/>
          <a:p>
            <a:pPr lvl="0"/>
            <a:endParaRPr lang="en-IN" dirty="0"/>
          </a:p>
          <a:p>
            <a:pPr lvl="0"/>
            <a:r>
              <a:rPr lang="en-IN" sz="3300" dirty="0">
                <a:latin typeface="Baskerville Old Face" pitchFamily="18" charset="0"/>
              </a:rPr>
              <a:t>A description of the background and context of the project and its relation to work already done in the area.</a:t>
            </a:r>
          </a:p>
          <a:p>
            <a:pPr marL="0" indent="0">
              <a:buNone/>
            </a:pPr>
            <a:r>
              <a:rPr lang="en-IN" sz="3300" dirty="0">
                <a:latin typeface="Baskerville Old Face" pitchFamily="18" charset="0"/>
              </a:rPr>
              <a:t> </a:t>
            </a:r>
          </a:p>
          <a:p>
            <a:pPr lvl="0"/>
            <a:r>
              <a:rPr lang="en-IN" sz="3300" dirty="0">
                <a:latin typeface="Baskerville Old Face" pitchFamily="18" charset="0"/>
              </a:rPr>
              <a:t>Made statement of the aims and objectives of the project.</a:t>
            </a:r>
          </a:p>
          <a:p>
            <a:pPr marL="0" indent="0">
              <a:buNone/>
            </a:pPr>
            <a:r>
              <a:rPr lang="en-IN" sz="3300" dirty="0">
                <a:latin typeface="Baskerville Old Face" pitchFamily="18" charset="0"/>
              </a:rPr>
              <a:t> </a:t>
            </a:r>
          </a:p>
          <a:p>
            <a:pPr lvl="0"/>
            <a:r>
              <a:rPr lang="en-IN" sz="3300" dirty="0">
                <a:latin typeface="Baskerville Old Face" pitchFamily="18" charset="0"/>
              </a:rPr>
              <a:t>The description of Purpose, Scope, and applicability.</a:t>
            </a:r>
          </a:p>
          <a:p>
            <a:pPr marL="0" indent="0">
              <a:buNone/>
            </a:pPr>
            <a:r>
              <a:rPr lang="en-IN" sz="3300" dirty="0">
                <a:latin typeface="Baskerville Old Face" pitchFamily="18" charset="0"/>
              </a:rPr>
              <a:t>  </a:t>
            </a:r>
          </a:p>
          <a:p>
            <a:pPr lvl="0"/>
            <a:r>
              <a:rPr lang="en-IN" sz="3300" dirty="0">
                <a:latin typeface="Baskerville Old Face" pitchFamily="18" charset="0"/>
              </a:rPr>
              <a:t>We describe the requirement Specifications of the system and the actions that can be done on these things.</a:t>
            </a:r>
          </a:p>
          <a:p>
            <a:pPr marL="0" indent="0">
              <a:buNone/>
            </a:pPr>
            <a:r>
              <a:rPr lang="en-IN" sz="3300" dirty="0">
                <a:latin typeface="Baskerville Old Face" pitchFamily="18" charset="0"/>
              </a:rPr>
              <a:t>  </a:t>
            </a:r>
          </a:p>
          <a:p>
            <a:pPr lvl="0"/>
            <a:r>
              <a:rPr lang="en-IN" sz="3300" dirty="0">
                <a:latin typeface="Baskerville Old Face" pitchFamily="18" charset="0"/>
              </a:rPr>
              <a:t>We included features and operations in detail, including screen </a:t>
            </a:r>
            <a:r>
              <a:rPr lang="en-IN" sz="3300">
                <a:latin typeface="Baskerville Old Face" pitchFamily="18" charset="0"/>
              </a:rPr>
              <a:t>layouts</a:t>
            </a:r>
            <a:r>
              <a:rPr lang="en-IN" sz="3300" smtClean="0">
                <a:latin typeface="Baskerville Old Face" pitchFamily="18" charset="0"/>
              </a:rPr>
              <a:t>.</a:t>
            </a:r>
            <a:endParaRPr lang="en-IN" sz="3300" dirty="0">
              <a:latin typeface="Baskerville Old Face" pitchFamily="18" charset="0"/>
            </a:endParaRPr>
          </a:p>
          <a:p>
            <a:endParaRPr lang="en-IN" sz="3300" dirty="0">
              <a:latin typeface="Baskerville Old Face" pitchFamily="18" charset="0"/>
            </a:endParaRPr>
          </a:p>
        </p:txBody>
      </p:sp>
    </p:spTree>
    <p:extLst>
      <p:ext uri="{BB962C8B-B14F-4D97-AF65-F5344CB8AC3E}">
        <p14:creationId xmlns:p14="http://schemas.microsoft.com/office/powerpoint/2010/main" xmlns="" val="1724430427"/>
      </p:ext>
    </p:extLst>
  </p:cSld>
  <p:clrMapOvr>
    <a:masterClrMapping/>
  </p:clrMapOvr>
  <p:transition spd="med">
    <p:rand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2" y="0"/>
            <a:ext cx="12196682" cy="965915"/>
          </a:xfrm>
        </p:spPr>
        <p:txBody>
          <a:bodyPr>
            <a:normAutofit fontScale="90000"/>
          </a:bodyPr>
          <a:lstStyle/>
          <a:p>
            <a:pPr algn="ctr"/>
            <a:r>
              <a:rPr lang="en-US" altLang="en-US" sz="6700" b="1" dirty="0" smtClean="0">
                <a:effectLst>
                  <a:outerShdw blurRad="38100" dist="38100" dir="2700000" algn="tl">
                    <a:srgbClr val="000000">
                      <a:alpha val="43137"/>
                    </a:srgbClr>
                  </a:outerShdw>
                </a:effectLst>
                <a:latin typeface="Bahnschrift SemiBold" pitchFamily="34" charset="0"/>
                <a:ea typeface="Arial" panose="020B0604020202020204" pitchFamily="34" charset="0"/>
              </a:rPr>
              <a:t>FUTURE SCOPE OF THE PROJECT</a:t>
            </a:r>
            <a:r>
              <a:rPr lang="en-US" altLang="en-US" sz="2800" dirty="0">
                <a:solidFill>
                  <a:schemeClr val="tx1"/>
                </a:solidFill>
                <a:effectLst>
                  <a:outerShdw blurRad="38100" dist="38100" dir="2700000" algn="tl">
                    <a:srgbClr val="000000">
                      <a:alpha val="43137"/>
                    </a:srgbClr>
                  </a:outerShdw>
                </a:effectLst>
                <a:latin typeface="Berlin Sans FB Demi" panose="020E0802020502020306" pitchFamily="34" charset="0"/>
              </a:rPr>
              <a:t/>
            </a:r>
            <a:br>
              <a:rPr lang="en-US" altLang="en-US" sz="2800" dirty="0">
                <a:solidFill>
                  <a:schemeClr val="tx1"/>
                </a:solidFill>
                <a:effectLst>
                  <a:outerShdw blurRad="38100" dist="38100" dir="2700000" algn="tl">
                    <a:srgbClr val="000000">
                      <a:alpha val="43137"/>
                    </a:srgbClr>
                  </a:outerShdw>
                </a:effectLst>
                <a:latin typeface="Berlin Sans FB Demi" panose="020E0802020502020306" pitchFamily="34" charset="0"/>
              </a:rPr>
            </a:br>
            <a:endParaRPr lang="en-US" dirty="0">
              <a:effectLst>
                <a:outerShdw blurRad="38100" dist="38100" dir="2700000" algn="tl">
                  <a:srgbClr val="000000">
                    <a:alpha val="43137"/>
                  </a:srgbClr>
                </a:outerShdw>
              </a:effectLst>
              <a:latin typeface="Berlin Sans FB Demi" panose="020E0802020502020306" pitchFamily="34" charset="0"/>
            </a:endParaRPr>
          </a:p>
        </p:txBody>
      </p:sp>
      <p:sp>
        <p:nvSpPr>
          <p:cNvPr id="3" name="Content Placeholder 2"/>
          <p:cNvSpPr>
            <a:spLocks noGrp="1"/>
          </p:cNvSpPr>
          <p:nvPr>
            <p:ph idx="1"/>
          </p:nvPr>
        </p:nvSpPr>
        <p:spPr>
          <a:xfrm>
            <a:off x="166646" y="1285860"/>
            <a:ext cx="11526982" cy="5214951"/>
          </a:xfrm>
        </p:spPr>
        <p:txBody>
          <a:bodyPr>
            <a:normAutofit/>
          </a:bodyPr>
          <a:lstStyle/>
          <a:p>
            <a:pPr marL="0" lvl="0" indent="457200" defTabSz="914400" eaLnBrk="0" fontAlgn="base" hangingPunct="0">
              <a:spcBef>
                <a:spcPct val="0"/>
              </a:spcBef>
              <a:spcAft>
                <a:spcPct val="0"/>
              </a:spcAft>
              <a:buClrTx/>
              <a:buSzTx/>
              <a:buNone/>
              <a:tabLst>
                <a:tab pos="457200" algn="l"/>
              </a:tabLst>
            </a:pPr>
            <a:endParaRPr lang="en-US" altLang="en-US" dirty="0">
              <a:solidFill>
                <a:schemeClr val="tx1"/>
              </a:solidFill>
              <a:ea typeface="Arial" panose="020B0604020202020204" pitchFamily="34" charset="0"/>
            </a:endParaRPr>
          </a:p>
          <a:p>
            <a:pPr marL="0" lvl="0" indent="457200" defTabSz="914400" eaLnBrk="0" fontAlgn="base" hangingPunct="0">
              <a:spcBef>
                <a:spcPct val="0"/>
              </a:spcBef>
              <a:spcAft>
                <a:spcPct val="0"/>
              </a:spcAft>
              <a:buClrTx/>
              <a:buSzTx/>
              <a:buNone/>
              <a:tabLst>
                <a:tab pos="457200" algn="l"/>
              </a:tabLst>
            </a:pPr>
            <a:r>
              <a:rPr lang="en-US" altLang="en-US" sz="2800" dirty="0">
                <a:solidFill>
                  <a:schemeClr val="tx1"/>
                </a:solidFill>
                <a:latin typeface="Baskerville Old Face" pitchFamily="18" charset="0"/>
                <a:ea typeface="Arial" panose="020B0604020202020204" pitchFamily="34" charset="0"/>
              </a:rPr>
              <a:t>In a nutshell, it can be summarized that the future scope of the project circles around maintaining information regarding</a:t>
            </a:r>
            <a:r>
              <a:rPr lang="en-US" altLang="en-US" sz="2800" dirty="0" smtClean="0">
                <a:solidFill>
                  <a:schemeClr val="tx1"/>
                </a:solidFill>
                <a:latin typeface="Baskerville Old Face" pitchFamily="18" charset="0"/>
                <a:ea typeface="Arial" panose="020B0604020202020204" pitchFamily="34" charset="0"/>
              </a:rPr>
              <a:t>:</a:t>
            </a:r>
            <a:endParaRPr lang="en-US" altLang="en-US" sz="2800" dirty="0">
              <a:solidFill>
                <a:schemeClr val="tx1"/>
              </a:solidFill>
              <a:latin typeface="Baskerville Old Face" pitchFamily="18" charset="0"/>
            </a:endParaRPr>
          </a:p>
          <a:p>
            <a:pPr marL="0" lvl="0" indent="457200" defTabSz="914400" eaLnBrk="0" fontAlgn="base" hangingPunct="0">
              <a:spcBef>
                <a:spcPct val="0"/>
              </a:spcBef>
              <a:spcAft>
                <a:spcPct val="0"/>
              </a:spcAft>
              <a:buClrTx/>
              <a:buSzTx/>
              <a:buFontTx/>
              <a:buChar char="•"/>
              <a:tabLst>
                <a:tab pos="457200" algn="l"/>
              </a:tabLst>
            </a:pPr>
            <a:r>
              <a:rPr lang="en-US" altLang="en-US" sz="2800" dirty="0">
                <a:solidFill>
                  <a:schemeClr val="tx1"/>
                </a:solidFill>
                <a:latin typeface="Baskerville Old Face" pitchFamily="18" charset="0"/>
                <a:ea typeface="Arial" panose="020B0604020202020204" pitchFamily="34" charset="0"/>
              </a:rPr>
              <a:t>We can give more advance software for KBC Quiz System including more </a:t>
            </a:r>
            <a:r>
              <a:rPr lang="en-US" altLang="en-US" sz="2800" dirty="0" smtClean="0">
                <a:solidFill>
                  <a:schemeClr val="tx1"/>
                </a:solidFill>
                <a:latin typeface="Baskerville Old Face" pitchFamily="18" charset="0"/>
                <a:ea typeface="Arial" panose="020B0604020202020204" pitchFamily="34" charset="0"/>
              </a:rPr>
              <a:t>facilities like including one more lifeline i.e. expert’s advice.</a:t>
            </a:r>
            <a:endParaRPr lang="en-US" altLang="en-US" sz="2800" dirty="0">
              <a:solidFill>
                <a:schemeClr val="tx1"/>
              </a:solidFill>
              <a:latin typeface="Baskerville Old Face" pitchFamily="18" charset="0"/>
            </a:endParaRPr>
          </a:p>
          <a:p>
            <a:pPr marL="0" lvl="0" indent="457200" defTabSz="914400" eaLnBrk="0" fontAlgn="base" hangingPunct="0">
              <a:spcBef>
                <a:spcPct val="0"/>
              </a:spcBef>
              <a:spcAft>
                <a:spcPct val="0"/>
              </a:spcAft>
              <a:buClrTx/>
              <a:buSzTx/>
              <a:buFontTx/>
              <a:buChar char="•"/>
              <a:tabLst>
                <a:tab pos="457200" algn="l"/>
              </a:tabLst>
            </a:pPr>
            <a:r>
              <a:rPr lang="en-US" altLang="en-US" sz="2800" dirty="0">
                <a:solidFill>
                  <a:schemeClr val="tx1"/>
                </a:solidFill>
                <a:latin typeface="Baskerville Old Face" pitchFamily="18" charset="0"/>
                <a:ea typeface="Arial" panose="020B0604020202020204" pitchFamily="34" charset="0"/>
              </a:rPr>
              <a:t>We will host the platform on online servers to make it accessible </a:t>
            </a:r>
            <a:r>
              <a:rPr lang="en-US" altLang="en-US" sz="2800" dirty="0" smtClean="0">
                <a:solidFill>
                  <a:schemeClr val="tx1"/>
                </a:solidFill>
                <a:latin typeface="Baskerville Old Face" pitchFamily="18" charset="0"/>
                <a:ea typeface="Arial" panose="020B0604020202020204" pitchFamily="34" charset="0"/>
              </a:rPr>
              <a:t>worldwide</a:t>
            </a:r>
            <a:endParaRPr lang="en-US" altLang="en-US" sz="2800" dirty="0">
              <a:solidFill>
                <a:schemeClr val="tx1"/>
              </a:solidFill>
              <a:latin typeface="Baskerville Old Face" pitchFamily="18" charset="0"/>
            </a:endParaRPr>
          </a:p>
          <a:p>
            <a:pPr marL="0" lvl="0" indent="457200" defTabSz="914400" eaLnBrk="0" fontAlgn="base" hangingPunct="0">
              <a:spcBef>
                <a:spcPct val="0"/>
              </a:spcBef>
              <a:spcAft>
                <a:spcPct val="0"/>
              </a:spcAft>
              <a:buClrTx/>
              <a:buSzTx/>
              <a:buFontTx/>
              <a:buChar char="•"/>
              <a:tabLst>
                <a:tab pos="457200" algn="l"/>
              </a:tabLst>
            </a:pPr>
            <a:r>
              <a:rPr lang="en-US" altLang="en-US" sz="2800" dirty="0">
                <a:solidFill>
                  <a:schemeClr val="tx1"/>
                </a:solidFill>
                <a:latin typeface="Baskerville Old Face" pitchFamily="18" charset="0"/>
                <a:ea typeface="Arial" panose="020B0604020202020204" pitchFamily="34" charset="0"/>
              </a:rPr>
              <a:t>Create the master and slave database structure to reduce the overload of the database queries</a:t>
            </a:r>
            <a:endParaRPr lang="en-US" altLang="en-US" sz="2800" dirty="0">
              <a:solidFill>
                <a:schemeClr val="tx1"/>
              </a:solidFill>
              <a:latin typeface="Baskerville Old Face" pitchFamily="18" charset="0"/>
            </a:endParaRPr>
          </a:p>
          <a:p>
            <a:pPr marL="0" lvl="0" indent="457200" defTabSz="914400" eaLnBrk="0" fontAlgn="base" hangingPunct="0">
              <a:spcBef>
                <a:spcPct val="0"/>
              </a:spcBef>
              <a:spcAft>
                <a:spcPct val="0"/>
              </a:spcAft>
              <a:buClrTx/>
              <a:buSzTx/>
              <a:buFontTx/>
              <a:buChar char="•"/>
              <a:tabLst>
                <a:tab pos="457200" algn="l"/>
              </a:tabLst>
            </a:pPr>
            <a:r>
              <a:rPr lang="en-US" altLang="en-US" sz="2800" dirty="0">
                <a:solidFill>
                  <a:schemeClr val="tx1"/>
                </a:solidFill>
                <a:latin typeface="Baskerville Old Face" pitchFamily="18" charset="0"/>
                <a:ea typeface="Arial" panose="020B0604020202020204" pitchFamily="34" charset="0"/>
              </a:rPr>
              <a:t>Implement the backup mechanism for taking backup of codebase and database on regular basis on different servers</a:t>
            </a:r>
          </a:p>
          <a:p>
            <a:pPr marL="0" lvl="0" indent="457200" defTabSz="914400" eaLnBrk="0" fontAlgn="base" hangingPunct="0">
              <a:spcBef>
                <a:spcPct val="0"/>
              </a:spcBef>
              <a:spcAft>
                <a:spcPct val="0"/>
              </a:spcAft>
              <a:buClrTx/>
              <a:buSzTx/>
              <a:buFontTx/>
              <a:buChar char="•"/>
              <a:tabLst>
                <a:tab pos="457200" algn="l"/>
              </a:tabLst>
            </a:pPr>
            <a:endParaRPr lang="en-US" altLang="en-US" sz="2600" dirty="0">
              <a:solidFill>
                <a:schemeClr val="tx1"/>
              </a:solidFill>
              <a:latin typeface="Baskerville Old Face" pitchFamily="18" charset="0"/>
            </a:endParaRPr>
          </a:p>
          <a:p>
            <a:pPr marL="0" lvl="0" indent="457200" defTabSz="914400" eaLnBrk="0" fontAlgn="base" hangingPunct="0">
              <a:spcBef>
                <a:spcPct val="0"/>
              </a:spcBef>
              <a:spcAft>
                <a:spcPct val="0"/>
              </a:spcAft>
              <a:buClrTx/>
              <a:buSzTx/>
              <a:buNone/>
              <a:tabLst>
                <a:tab pos="457200" algn="l"/>
              </a:tabLst>
            </a:pPr>
            <a:endParaRPr lang="en-US" altLang="en-US" sz="2800" dirty="0">
              <a:solidFill>
                <a:schemeClr val="tx1"/>
              </a:solidFill>
              <a:latin typeface="Arial" panose="020B0604020202020204" pitchFamily="34" charset="0"/>
            </a:endParaRPr>
          </a:p>
          <a:p>
            <a:endParaRPr lang="en-US" dirty="0"/>
          </a:p>
        </p:txBody>
      </p:sp>
      <p:sp>
        <p:nvSpPr>
          <p:cNvPr id="5" name="Rectangle 3">
            <a:extLst>
              <a:ext uri="{FF2B5EF4-FFF2-40B4-BE49-F238E27FC236}">
                <a16:creationId xmlns="" xmlns:a16="http://schemas.microsoft.com/office/drawing/2014/main" id="{ACFEAD57-E01F-4E82-91D4-DDCFADD9A12F}"/>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r>
            <a:br>
              <a:rPr kumimoji="0" lang="en-US" altLang="en-US" sz="11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br>
            <a:endParaRPr kumimoji="0" lang="en-US" altLang="en-US"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2851704035"/>
      </p:ext>
    </p:extLst>
  </p:cSld>
  <p:clrMapOvr>
    <a:masterClrMapping/>
  </p:clrMapOvr>
  <p:transition spd="med">
    <p:rand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28605"/>
            <a:ext cx="8596668" cy="5612758"/>
          </a:xfrm>
        </p:spPr>
        <p:txBody>
          <a:bodyPr>
            <a:normAutofit lnSpcReduction="10000"/>
          </a:bodyPr>
          <a:lstStyle/>
          <a:p>
            <a:pPr marL="0" lvl="0" indent="457200" defTabSz="914400" eaLnBrk="0" fontAlgn="base" hangingPunct="0">
              <a:spcBef>
                <a:spcPct val="0"/>
              </a:spcBef>
              <a:spcAft>
                <a:spcPct val="0"/>
              </a:spcAft>
              <a:buClrTx/>
              <a:buSzTx/>
              <a:buNone/>
              <a:tabLst>
                <a:tab pos="457200" algn="l"/>
              </a:tabLst>
            </a:pPr>
            <a:r>
              <a:rPr lang="en-US" altLang="en-US" sz="2800" dirty="0" smtClean="0">
                <a:solidFill>
                  <a:schemeClr val="tx1"/>
                </a:solidFill>
                <a:latin typeface="Baskerville Old Face" pitchFamily="18" charset="0"/>
                <a:ea typeface="Arial" panose="020B0604020202020204" pitchFamily="34" charset="0"/>
              </a:rPr>
              <a:t>The above mentioned points are the enhancements which can be done to increase the applicability and usage of this project. Here we can maintain the records of Questions and Answers. </a:t>
            </a:r>
          </a:p>
          <a:p>
            <a:pPr marL="0" lvl="0" indent="457200" defTabSz="914400" eaLnBrk="0" fontAlgn="base" hangingPunct="0">
              <a:spcBef>
                <a:spcPct val="0"/>
              </a:spcBef>
              <a:spcAft>
                <a:spcPct val="0"/>
              </a:spcAft>
              <a:buClrTx/>
              <a:buSzTx/>
              <a:buNone/>
              <a:tabLst>
                <a:tab pos="457200" algn="l"/>
              </a:tabLst>
            </a:pPr>
            <a:endParaRPr lang="en-US" altLang="en-US" sz="2800" dirty="0" smtClean="0">
              <a:solidFill>
                <a:schemeClr val="tx1"/>
              </a:solidFill>
              <a:latin typeface="Baskerville Old Face" pitchFamily="18" charset="0"/>
              <a:ea typeface="Arial" panose="020B0604020202020204" pitchFamily="34" charset="0"/>
            </a:endParaRPr>
          </a:p>
          <a:p>
            <a:pPr marL="0" lvl="0" indent="457200" defTabSz="914400" eaLnBrk="0" fontAlgn="base" hangingPunct="0">
              <a:spcBef>
                <a:spcPct val="0"/>
              </a:spcBef>
              <a:spcAft>
                <a:spcPct val="0"/>
              </a:spcAft>
              <a:buClrTx/>
              <a:buSzTx/>
              <a:buNone/>
              <a:tabLst>
                <a:tab pos="457200" algn="l"/>
              </a:tabLst>
            </a:pPr>
            <a:r>
              <a:rPr lang="en-US" altLang="en-US" sz="2800" dirty="0" smtClean="0">
                <a:solidFill>
                  <a:schemeClr val="tx1"/>
                </a:solidFill>
                <a:latin typeface="Baskerville Old Face" pitchFamily="18" charset="0"/>
                <a:ea typeface="Arial" panose="020B0604020202020204" pitchFamily="34" charset="0"/>
              </a:rPr>
              <a:t>We have left all the options open so that if there is any other future requirement in the system by the user for the enhancement of the system then it is possible to implement them. In the last we would like to thanks all the persons involved in the development of the system directly or indirectly. We hope that the project will serve its purpose for which it is develop there by underlining success of process.</a:t>
            </a:r>
            <a:endParaRPr lang="en-US" altLang="en-US" sz="2800" dirty="0" smtClean="0">
              <a:solidFill>
                <a:schemeClr val="tx1"/>
              </a:solidFill>
              <a:latin typeface="Baskerville Old Face" pitchFamily="18" charset="0"/>
            </a:endParaRPr>
          </a:p>
          <a:p>
            <a:endParaRPr lang="en-US" dirty="0"/>
          </a:p>
        </p:txBody>
      </p:sp>
    </p:spTree>
  </p:cSld>
  <p:clrMapOvr>
    <a:masterClrMapping/>
  </p:clrMapOvr>
  <p:transition spd="med">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4E72A4-37EE-47BC-A4BE-100EACB3EF10}"/>
              </a:ext>
            </a:extLst>
          </p:cNvPr>
          <p:cNvSpPr>
            <a:spLocks noGrp="1"/>
          </p:cNvSpPr>
          <p:nvPr>
            <p:ph type="title"/>
          </p:nvPr>
        </p:nvSpPr>
        <p:spPr>
          <a:xfrm>
            <a:off x="0" y="0"/>
            <a:ext cx="12192000" cy="927652"/>
          </a:xfrm>
        </p:spPr>
        <p:txBody>
          <a:bodyPr>
            <a:normAutofit fontScale="90000"/>
          </a:bodyPr>
          <a:lstStyle/>
          <a:p>
            <a:r>
              <a:rPr lang="en-IN" sz="6000" b="1" dirty="0">
                <a:effectLst>
                  <a:outerShdw blurRad="38100" dist="38100" dir="2700000" algn="tl">
                    <a:srgbClr val="000000">
                      <a:alpha val="43137"/>
                    </a:srgbClr>
                  </a:outerShdw>
                </a:effectLst>
                <a:latin typeface="Berlin Sans FB Demi" panose="020E0802020502020306" pitchFamily="34" charset="0"/>
              </a:rPr>
              <a:t>                       </a:t>
            </a:r>
            <a:r>
              <a:rPr lang="en-IN" sz="6000" b="1" dirty="0" smtClean="0">
                <a:effectLst>
                  <a:outerShdw blurRad="38100" dist="38100" dir="2700000" algn="tl">
                    <a:srgbClr val="000000">
                      <a:alpha val="43137"/>
                    </a:srgbClr>
                  </a:outerShdw>
                </a:effectLst>
                <a:latin typeface="Berlin Sans FB Demi" panose="020E0802020502020306" pitchFamily="34" charset="0"/>
              </a:rPr>
              <a:t>  </a:t>
            </a:r>
            <a:r>
              <a:rPr lang="en-IN" sz="6700" b="1" dirty="0" smtClean="0">
                <a:effectLst>
                  <a:outerShdw blurRad="38100" dist="38100" dir="2700000" algn="tl">
                    <a:srgbClr val="000000">
                      <a:alpha val="43137"/>
                    </a:srgbClr>
                  </a:outerShdw>
                </a:effectLst>
                <a:latin typeface="Berlin Sans FB Demi" panose="020E0802020502020306" pitchFamily="34" charset="0"/>
              </a:rPr>
              <a:t>INDEX</a:t>
            </a:r>
            <a:endParaRPr lang="en-IN" sz="6700" b="1" dirty="0">
              <a:effectLst>
                <a:outerShdw blurRad="38100" dist="38100" dir="2700000" algn="tl">
                  <a:srgbClr val="000000">
                    <a:alpha val="43137"/>
                  </a:srgbClr>
                </a:outerShdw>
              </a:effectLst>
              <a:latin typeface="Berlin Sans FB Demi" panose="020E0802020502020306" pitchFamily="34" charset="0"/>
            </a:endParaRPr>
          </a:p>
        </p:txBody>
      </p:sp>
      <p:sp>
        <p:nvSpPr>
          <p:cNvPr id="3" name="Content Placeholder 2">
            <a:extLst>
              <a:ext uri="{FF2B5EF4-FFF2-40B4-BE49-F238E27FC236}">
                <a16:creationId xmlns="" xmlns:a16="http://schemas.microsoft.com/office/drawing/2014/main" id="{AE7DC060-E163-4C2C-9E7C-14EBFC687CF8}"/>
              </a:ext>
            </a:extLst>
          </p:cNvPr>
          <p:cNvSpPr>
            <a:spLocks noGrp="1"/>
          </p:cNvSpPr>
          <p:nvPr>
            <p:ph idx="1"/>
          </p:nvPr>
        </p:nvSpPr>
        <p:spPr>
          <a:xfrm>
            <a:off x="191345" y="908720"/>
            <a:ext cx="12000654" cy="5949279"/>
          </a:xfrm>
        </p:spPr>
        <p:txBody>
          <a:bodyPr>
            <a:normAutofit fontScale="85000" lnSpcReduction="20000"/>
          </a:bodyPr>
          <a:lstStyle/>
          <a:p>
            <a:pPr marL="0" indent="0">
              <a:buNone/>
            </a:pPr>
            <a:endParaRPr lang="en-IN" sz="2400" dirty="0"/>
          </a:p>
          <a:p>
            <a:r>
              <a:rPr lang="en-IN" sz="2800" dirty="0">
                <a:latin typeface="Baskerville Old Face" pitchFamily="18" charset="0"/>
              </a:rPr>
              <a:t>Introduction</a:t>
            </a:r>
          </a:p>
          <a:p>
            <a:r>
              <a:rPr lang="en-IN" sz="2800" dirty="0">
                <a:latin typeface="Baskerville Old Face" pitchFamily="18" charset="0"/>
              </a:rPr>
              <a:t>Features</a:t>
            </a:r>
          </a:p>
          <a:p>
            <a:r>
              <a:rPr lang="en-IN" sz="2800" dirty="0">
                <a:latin typeface="Baskerville Old Face" pitchFamily="18" charset="0"/>
              </a:rPr>
              <a:t>Scope of </a:t>
            </a:r>
            <a:r>
              <a:rPr lang="en-IN" sz="2800" dirty="0" smtClean="0">
                <a:latin typeface="Baskerville Old Face" pitchFamily="18" charset="0"/>
              </a:rPr>
              <a:t>Project</a:t>
            </a:r>
          </a:p>
          <a:p>
            <a:r>
              <a:rPr lang="en-IN" sz="2800" dirty="0" smtClean="0">
                <a:latin typeface="Baskerville Old Face" pitchFamily="18" charset="0"/>
              </a:rPr>
              <a:t>Flowchart</a:t>
            </a:r>
            <a:endParaRPr lang="en-IN" sz="2800" dirty="0">
              <a:latin typeface="Baskerville Old Face" pitchFamily="18" charset="0"/>
            </a:endParaRPr>
          </a:p>
          <a:p>
            <a:r>
              <a:rPr lang="en-IN" sz="2800" dirty="0">
                <a:latin typeface="Baskerville Old Face" pitchFamily="18" charset="0"/>
              </a:rPr>
              <a:t>Project at Glance</a:t>
            </a:r>
          </a:p>
          <a:p>
            <a:r>
              <a:rPr lang="en-IN" sz="2800" dirty="0">
                <a:latin typeface="Baskerville Old Face" pitchFamily="18" charset="0"/>
              </a:rPr>
              <a:t>Welcome Screen</a:t>
            </a:r>
          </a:p>
          <a:p>
            <a:r>
              <a:rPr lang="en-IN" sz="2800" dirty="0">
                <a:latin typeface="Baskerville Old Face" pitchFamily="18" charset="0"/>
              </a:rPr>
              <a:t>Instruction Screen</a:t>
            </a:r>
          </a:p>
          <a:p>
            <a:r>
              <a:rPr lang="en-IN" sz="2800" dirty="0">
                <a:latin typeface="Baskerville Old Face" pitchFamily="18" charset="0"/>
              </a:rPr>
              <a:t>Main Screen</a:t>
            </a:r>
          </a:p>
          <a:p>
            <a:r>
              <a:rPr lang="en-IN" sz="2800" dirty="0">
                <a:latin typeface="Baskerville Old Face" pitchFamily="18" charset="0"/>
              </a:rPr>
              <a:t>Main Screen II</a:t>
            </a:r>
          </a:p>
          <a:p>
            <a:r>
              <a:rPr lang="en-IN" sz="2800" dirty="0">
                <a:latin typeface="Baskerville Old Face" pitchFamily="18" charset="0"/>
              </a:rPr>
              <a:t>Lifelines</a:t>
            </a:r>
          </a:p>
          <a:p>
            <a:r>
              <a:rPr lang="en-IN" sz="2800" dirty="0">
                <a:latin typeface="Baskerville Old Face" pitchFamily="18" charset="0"/>
              </a:rPr>
              <a:t>Conclusion</a:t>
            </a:r>
          </a:p>
          <a:p>
            <a:r>
              <a:rPr lang="en-IN" sz="2800" dirty="0">
                <a:latin typeface="Baskerville Old Face" pitchFamily="18" charset="0"/>
              </a:rPr>
              <a:t>Concluded Points</a:t>
            </a:r>
          </a:p>
          <a:p>
            <a:r>
              <a:rPr lang="en-IN" sz="2800" dirty="0">
                <a:latin typeface="Baskerville Old Face" pitchFamily="18" charset="0"/>
              </a:rPr>
              <a:t>Future scope of Project</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xmlns="" val="4154769581"/>
      </p:ext>
    </p:extLst>
  </p:cSld>
  <p:clrMapOvr>
    <a:masterClrMapping/>
  </p:clrMapOvr>
  <p:transition spd="med">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914" y="-1"/>
            <a:ext cx="8911687" cy="1171977"/>
          </a:xfrm>
        </p:spPr>
        <p:txBody>
          <a:bodyPr/>
          <a:lstStyle/>
          <a:p>
            <a:pPr algn="ctr"/>
            <a:r>
              <a:rPr lang="en-US" b="1" dirty="0">
                <a:effectLst>
                  <a:outerShdw blurRad="38100" dist="38100" dir="2700000" algn="tl">
                    <a:srgbClr val="000000">
                      <a:alpha val="43137"/>
                    </a:srgbClr>
                  </a:outerShdw>
                </a:effectLst>
              </a:rPr>
              <a:t>      </a:t>
            </a:r>
            <a:r>
              <a:rPr lang="en-US" b="1" dirty="0" smtClean="0">
                <a:effectLst>
                  <a:outerShdw blurRad="38100" dist="38100" dir="2700000" algn="tl">
                    <a:srgbClr val="000000">
                      <a:alpha val="43137"/>
                    </a:srgbClr>
                  </a:outerShdw>
                </a:effectLst>
              </a:rPr>
              <a:t>       </a:t>
            </a:r>
            <a:r>
              <a:rPr lang="en-US" sz="6000" b="1" dirty="0" smtClean="0">
                <a:effectLst>
                  <a:outerShdw blurRad="38100" dist="38100" dir="2700000" algn="tl">
                    <a:srgbClr val="000000">
                      <a:alpha val="43137"/>
                    </a:srgbClr>
                  </a:outerShdw>
                </a:effectLst>
                <a:latin typeface="Berlin Sans FB Demi" panose="020E0802020502020306" pitchFamily="34" charset="0"/>
              </a:rPr>
              <a:t>INTRODUCTION</a:t>
            </a:r>
            <a:endParaRPr lang="en-US" sz="6000" b="1" dirty="0">
              <a:effectLst>
                <a:outerShdw blurRad="38100" dist="38100" dir="2700000" algn="tl">
                  <a:srgbClr val="000000">
                    <a:alpha val="43137"/>
                  </a:srgbClr>
                </a:outerShdw>
              </a:effectLst>
              <a:latin typeface="Berlin Sans FB Demi" panose="020E0802020502020306" pitchFamily="34" charset="0"/>
            </a:endParaRPr>
          </a:p>
        </p:txBody>
      </p:sp>
      <p:sp>
        <p:nvSpPr>
          <p:cNvPr id="3" name="Content Placeholder 2"/>
          <p:cNvSpPr>
            <a:spLocks noGrp="1"/>
          </p:cNvSpPr>
          <p:nvPr>
            <p:ph idx="1"/>
          </p:nvPr>
        </p:nvSpPr>
        <p:spPr>
          <a:xfrm>
            <a:off x="623392" y="1484784"/>
            <a:ext cx="9646276" cy="4713666"/>
          </a:xfrm>
        </p:spPr>
        <p:txBody>
          <a:bodyPr>
            <a:normAutofit fontScale="92500" lnSpcReduction="10000"/>
          </a:bodyPr>
          <a:lstStyle/>
          <a:p>
            <a:pPr algn="ctr"/>
            <a:r>
              <a:rPr lang="en-US" sz="2400" dirty="0">
                <a:latin typeface="Baskerville Old Face" pitchFamily="18" charset="0"/>
              </a:rPr>
              <a:t>The "KBC Quiz System" has been developed to over right the problems prevailing in the practicing manual system. This software is supported to eliminate and in some cases reduce the hardships faced by this existing system. Moreover this system is designed for the particular need of the company to carry out operations in a smooth and effective manner.</a:t>
            </a:r>
          </a:p>
          <a:p>
            <a:pPr algn="ctr"/>
            <a:endParaRPr lang="en-US" dirty="0">
              <a:latin typeface="+mj-lt"/>
            </a:endParaRPr>
          </a:p>
          <a:p>
            <a:pPr algn="ctr"/>
            <a:endParaRPr lang="en-US" dirty="0">
              <a:latin typeface="+mj-lt"/>
            </a:endParaRPr>
          </a:p>
          <a:p>
            <a:pPr algn="ctr"/>
            <a:r>
              <a:rPr lang="en-US" sz="2400" dirty="0">
                <a:latin typeface="Baskerville Old Face" pitchFamily="18" charset="0"/>
              </a:rPr>
              <a:t>The application is reduced as much as possible to avoid errors while entering the data. It also provides error message while entering invalid data. No formal knowledge is needed for the user to use this system. Thus by this all it proves it is user-friendly. KBC Quiz System , as described above, can lead to error free, secure, reliable and fast management system. It can assist the user to concentrate on their other activities rather to concentrate on the record keeping. Thus it will help organization in better utilization of resources</a:t>
            </a:r>
            <a:r>
              <a:rPr lang="en-US" dirty="0">
                <a:latin typeface="+mj-lt"/>
              </a:rPr>
              <a:t>.</a:t>
            </a:r>
          </a:p>
          <a:p>
            <a:endParaRPr lang="en-US" dirty="0">
              <a:latin typeface="+mj-lt"/>
            </a:endParaRPr>
          </a:p>
        </p:txBody>
      </p:sp>
    </p:spTree>
    <p:extLst>
      <p:ext uri="{BB962C8B-B14F-4D97-AF65-F5344CB8AC3E}">
        <p14:creationId xmlns:p14="http://schemas.microsoft.com/office/powerpoint/2010/main" xmlns="" val="3059501734"/>
      </p:ext>
    </p:extLst>
  </p:cSld>
  <p:clrMapOvr>
    <a:masterClrMapping/>
  </p:clrMapOvr>
  <p:transition spd="med">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304" y="0"/>
            <a:ext cx="12011695" cy="811369"/>
          </a:xfrm>
        </p:spPr>
        <p:txBody>
          <a:bodyPr>
            <a:normAutofit fontScale="90000"/>
          </a:bodyPr>
          <a:lstStyle/>
          <a:p>
            <a:r>
              <a:rPr lang="en-US" dirty="0">
                <a:latin typeface="Arial Rounded MT Bold" panose="020F0704030504030204" pitchFamily="34" charset="0"/>
              </a:rPr>
              <a:t>                             </a:t>
            </a:r>
            <a:r>
              <a:rPr lang="en-US" dirty="0" smtClean="0">
                <a:latin typeface="Arial Rounded MT Bold" panose="020F0704030504030204" pitchFamily="34" charset="0"/>
              </a:rPr>
              <a:t>        </a:t>
            </a:r>
            <a:r>
              <a:rPr lang="en-US" sz="6000" b="1" dirty="0" smtClean="0">
                <a:effectLst>
                  <a:outerShdw blurRad="38100" dist="38100" dir="2700000" algn="tl">
                    <a:srgbClr val="000000">
                      <a:alpha val="43137"/>
                    </a:srgbClr>
                  </a:outerShdw>
                </a:effectLst>
                <a:latin typeface="Berlin Sans FB Demi" panose="020E0802020502020306" pitchFamily="34" charset="0"/>
              </a:rPr>
              <a:t>FEATURES</a:t>
            </a:r>
            <a:endParaRPr lang="en-US" sz="6000" b="1" dirty="0">
              <a:effectLst>
                <a:outerShdw blurRad="38100" dist="38100" dir="2700000" algn="tl">
                  <a:srgbClr val="000000">
                    <a:alpha val="43137"/>
                  </a:srgbClr>
                </a:outerShdw>
              </a:effectLst>
              <a:latin typeface="Berlin Sans FB Demi" panose="020E0802020502020306" pitchFamily="34" charset="0"/>
            </a:endParaRPr>
          </a:p>
        </p:txBody>
      </p:sp>
      <p:sp>
        <p:nvSpPr>
          <p:cNvPr id="3" name="Content Placeholder 2"/>
          <p:cNvSpPr>
            <a:spLocks noGrp="1"/>
          </p:cNvSpPr>
          <p:nvPr>
            <p:ph idx="1"/>
          </p:nvPr>
        </p:nvSpPr>
        <p:spPr>
          <a:xfrm>
            <a:off x="180304" y="1339403"/>
            <a:ext cx="12011696" cy="5518597"/>
          </a:xfrm>
        </p:spPr>
        <p:txBody>
          <a:bodyPr>
            <a:normAutofit/>
          </a:bodyPr>
          <a:lstStyle/>
          <a:p>
            <a:pPr lvl="0"/>
            <a:r>
              <a:rPr lang="en-US" sz="2400" dirty="0" smtClean="0">
                <a:solidFill>
                  <a:schemeClr val="tx1"/>
                </a:solidFill>
                <a:latin typeface="Baskerville Old Face" pitchFamily="18" charset="0"/>
              </a:rPr>
              <a:t>Have three lifelines for help.</a:t>
            </a:r>
            <a:endParaRPr lang="en-US" sz="2400" dirty="0">
              <a:solidFill>
                <a:schemeClr val="tx1"/>
              </a:solidFill>
              <a:latin typeface="Baskerville Old Face" pitchFamily="18" charset="0"/>
            </a:endParaRPr>
          </a:p>
          <a:p>
            <a:pPr marL="0" indent="0">
              <a:buNone/>
            </a:pPr>
            <a:r>
              <a:rPr lang="en-US" sz="2400" dirty="0">
                <a:solidFill>
                  <a:schemeClr val="tx1"/>
                </a:solidFill>
                <a:latin typeface="Baskerville Old Face" pitchFamily="18" charset="0"/>
              </a:rPr>
              <a:t> </a:t>
            </a:r>
          </a:p>
          <a:p>
            <a:pPr lvl="0"/>
            <a:r>
              <a:rPr lang="en-US" sz="2400" dirty="0" smtClean="0">
                <a:solidFill>
                  <a:schemeClr val="tx1"/>
                </a:solidFill>
                <a:latin typeface="Baskerville Old Face" pitchFamily="18" charset="0"/>
              </a:rPr>
              <a:t>Admin can add or remove the questions as per their need.</a:t>
            </a:r>
            <a:endParaRPr lang="en-US" sz="2400" dirty="0">
              <a:solidFill>
                <a:schemeClr val="tx1"/>
              </a:solidFill>
              <a:latin typeface="Baskerville Old Face" pitchFamily="18" charset="0"/>
            </a:endParaRPr>
          </a:p>
          <a:p>
            <a:pPr marL="0" indent="0">
              <a:buNone/>
            </a:pPr>
            <a:r>
              <a:rPr lang="en-US" sz="2400" dirty="0">
                <a:solidFill>
                  <a:schemeClr val="tx1"/>
                </a:solidFill>
                <a:latin typeface="Baskerville Old Face" pitchFamily="18" charset="0"/>
              </a:rPr>
              <a:t> </a:t>
            </a:r>
          </a:p>
          <a:p>
            <a:pPr lvl="0"/>
            <a:r>
              <a:rPr lang="en-US" sz="2400" dirty="0" smtClean="0">
                <a:solidFill>
                  <a:schemeClr val="tx1"/>
                </a:solidFill>
                <a:latin typeface="Baskerville Old Face" pitchFamily="18" charset="0"/>
              </a:rPr>
              <a:t>User Friendly.</a:t>
            </a:r>
            <a:endParaRPr lang="en-US" sz="2400" dirty="0" smtClean="0">
              <a:solidFill>
                <a:schemeClr val="tx1"/>
              </a:solidFill>
              <a:latin typeface="Baskerville Old Face" pitchFamily="18" charset="0"/>
            </a:endParaRPr>
          </a:p>
          <a:p>
            <a:endParaRPr lang="en-US" sz="2400" dirty="0" smtClean="0">
              <a:solidFill>
                <a:schemeClr val="tx1"/>
              </a:solidFill>
              <a:latin typeface="Baskerville Old Face" pitchFamily="18" charset="0"/>
            </a:endParaRPr>
          </a:p>
          <a:p>
            <a:pPr lvl="0"/>
            <a:r>
              <a:rPr lang="en-US" sz="2400" dirty="0" smtClean="0">
                <a:solidFill>
                  <a:schemeClr val="tx1"/>
                </a:solidFill>
                <a:latin typeface="Baskerville Old Face" pitchFamily="18" charset="0"/>
              </a:rPr>
              <a:t>Mouse pointer control available.</a:t>
            </a:r>
            <a:endParaRPr lang="en-US" sz="2400" dirty="0">
              <a:solidFill>
                <a:schemeClr val="tx1"/>
              </a:solidFill>
              <a:latin typeface="Baskerville Old Face" pitchFamily="18" charset="0"/>
            </a:endParaRPr>
          </a:p>
          <a:p>
            <a:pPr lvl="0"/>
            <a:endParaRPr lang="en-US" sz="2400" dirty="0">
              <a:solidFill>
                <a:schemeClr val="tx1"/>
              </a:solidFill>
              <a:latin typeface="Baskerville Old Face" pitchFamily="18" charset="0"/>
            </a:endParaRPr>
          </a:p>
          <a:p>
            <a:pPr lvl="0"/>
            <a:r>
              <a:rPr lang="en-US" sz="2400" dirty="0">
                <a:solidFill>
                  <a:schemeClr val="tx1"/>
                </a:solidFill>
                <a:latin typeface="Baskerville Old Face" pitchFamily="18" charset="0"/>
              </a:rPr>
              <a:t>Simple Status &amp; Resolutions</a:t>
            </a:r>
          </a:p>
          <a:p>
            <a:pPr lvl="0"/>
            <a:endParaRPr lang="en-US" sz="2400" dirty="0">
              <a:solidFill>
                <a:schemeClr val="tx1"/>
              </a:solidFill>
              <a:latin typeface="Baskerville Old Face" pitchFamily="18" charset="0"/>
            </a:endParaRPr>
          </a:p>
          <a:p>
            <a:pPr lvl="0"/>
            <a:r>
              <a:rPr lang="en-US" sz="2400" dirty="0" smtClean="0">
                <a:solidFill>
                  <a:schemeClr val="tx1"/>
                </a:solidFill>
                <a:latin typeface="Baskerville Old Face" pitchFamily="18" charset="0"/>
              </a:rPr>
              <a:t>Interactive and Entertaining</a:t>
            </a:r>
            <a:endParaRPr lang="en-US" dirty="0">
              <a:solidFill>
                <a:schemeClr val="tx1"/>
              </a:solidFill>
            </a:endParaRPr>
          </a:p>
        </p:txBody>
      </p:sp>
    </p:spTree>
    <p:extLst>
      <p:ext uri="{BB962C8B-B14F-4D97-AF65-F5344CB8AC3E}">
        <p14:creationId xmlns:p14="http://schemas.microsoft.com/office/powerpoint/2010/main" xmlns="" val="3935092742"/>
      </p:ext>
    </p:extLst>
  </p:cSld>
  <p:clrMapOvr>
    <a:masterClrMapping/>
  </p:clrMapOvr>
  <p:transition spd="med">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5818" y="0"/>
            <a:ext cx="8596668" cy="1320800"/>
          </a:xfrm>
        </p:spPr>
        <p:txBody>
          <a:bodyPr>
            <a:normAutofit/>
          </a:bodyPr>
          <a:lstStyle/>
          <a:p>
            <a:pPr algn="ctr"/>
            <a:r>
              <a:rPr lang="en-US" sz="6000" b="1" dirty="0" smtClean="0">
                <a:effectLst>
                  <a:outerShdw blurRad="38100" dist="38100" dir="2700000" algn="tl">
                    <a:srgbClr val="000000">
                      <a:alpha val="43137"/>
                    </a:srgbClr>
                  </a:outerShdw>
                </a:effectLst>
                <a:latin typeface="Berlin Sans FB Demi" panose="020E0802020502020306" pitchFamily="34" charset="0"/>
              </a:rPr>
              <a:t>        SCOPE </a:t>
            </a:r>
            <a:r>
              <a:rPr lang="en-US" sz="6000" b="1" dirty="0">
                <a:effectLst>
                  <a:outerShdw blurRad="38100" dist="38100" dir="2700000" algn="tl">
                    <a:srgbClr val="000000">
                      <a:alpha val="43137"/>
                    </a:srgbClr>
                  </a:outerShdw>
                </a:effectLst>
                <a:latin typeface="Berlin Sans FB Demi" panose="020E0802020502020306" pitchFamily="34" charset="0"/>
              </a:rPr>
              <a:t>OF PROJECT</a:t>
            </a:r>
          </a:p>
        </p:txBody>
      </p:sp>
      <p:sp>
        <p:nvSpPr>
          <p:cNvPr id="3" name="Content Placeholder 2"/>
          <p:cNvSpPr>
            <a:spLocks noGrp="1"/>
          </p:cNvSpPr>
          <p:nvPr>
            <p:ph idx="1"/>
          </p:nvPr>
        </p:nvSpPr>
        <p:spPr>
          <a:xfrm>
            <a:off x="0" y="980728"/>
            <a:ext cx="12072664" cy="5877272"/>
          </a:xfrm>
        </p:spPr>
        <p:txBody>
          <a:bodyPr>
            <a:normAutofit fontScale="70000" lnSpcReduction="20000"/>
          </a:bodyPr>
          <a:lstStyle/>
          <a:p>
            <a:pPr lvl="0"/>
            <a:r>
              <a:rPr lang="en-US" sz="3400" dirty="0">
                <a:solidFill>
                  <a:schemeClr val="tx1"/>
                </a:solidFill>
                <a:latin typeface="Baskerville Old Face" pitchFamily="18" charset="0"/>
              </a:rPr>
              <a:t>In computer system the person has to fill the various forms &amp; number of copies of the forms can be easily generated at a time.</a:t>
            </a:r>
          </a:p>
          <a:p>
            <a:pPr marL="0" indent="0">
              <a:buNone/>
            </a:pPr>
            <a:r>
              <a:rPr lang="en-US" sz="3400" b="1" dirty="0">
                <a:solidFill>
                  <a:schemeClr val="tx1"/>
                </a:solidFill>
                <a:latin typeface="Baskerville Old Face" pitchFamily="18" charset="0"/>
              </a:rPr>
              <a:t> </a:t>
            </a:r>
            <a:endParaRPr lang="en-US" sz="3400" dirty="0">
              <a:solidFill>
                <a:schemeClr val="tx1"/>
              </a:solidFill>
              <a:latin typeface="Baskerville Old Face" pitchFamily="18" charset="0"/>
            </a:endParaRPr>
          </a:p>
          <a:p>
            <a:pPr lvl="0"/>
            <a:r>
              <a:rPr lang="en-US" sz="3400" dirty="0">
                <a:solidFill>
                  <a:schemeClr val="tx1"/>
                </a:solidFill>
                <a:latin typeface="Baskerville Old Face" pitchFamily="18" charset="0"/>
              </a:rPr>
              <a:t>In computer system, it is not necessary to create the manifest but we can directly print it, which saves our time.</a:t>
            </a:r>
          </a:p>
          <a:p>
            <a:pPr marL="0" indent="0">
              <a:buNone/>
            </a:pPr>
            <a:r>
              <a:rPr lang="en-US" sz="3400" b="1" dirty="0">
                <a:solidFill>
                  <a:schemeClr val="tx1"/>
                </a:solidFill>
                <a:latin typeface="Baskerville Old Face" pitchFamily="18" charset="0"/>
              </a:rPr>
              <a:t> </a:t>
            </a:r>
            <a:endParaRPr lang="en-US" sz="3400" dirty="0">
              <a:solidFill>
                <a:schemeClr val="tx1"/>
              </a:solidFill>
              <a:latin typeface="Baskerville Old Face" pitchFamily="18" charset="0"/>
            </a:endParaRPr>
          </a:p>
          <a:p>
            <a:pPr lvl="0"/>
            <a:r>
              <a:rPr lang="en-US" sz="3400" dirty="0">
                <a:solidFill>
                  <a:schemeClr val="tx1"/>
                </a:solidFill>
                <a:latin typeface="Baskerville Old Face" pitchFamily="18" charset="0"/>
              </a:rPr>
              <a:t>To assist the staff in capturing the effort spent on their respective working areas.</a:t>
            </a:r>
          </a:p>
          <a:p>
            <a:pPr marL="0" indent="0">
              <a:buNone/>
            </a:pPr>
            <a:r>
              <a:rPr lang="en-US" sz="3400" b="1" dirty="0">
                <a:solidFill>
                  <a:schemeClr val="tx1"/>
                </a:solidFill>
                <a:latin typeface="Baskerville Old Face" pitchFamily="18" charset="0"/>
              </a:rPr>
              <a:t> </a:t>
            </a:r>
            <a:endParaRPr lang="en-US" sz="3400" dirty="0">
              <a:solidFill>
                <a:schemeClr val="tx1"/>
              </a:solidFill>
              <a:latin typeface="Baskerville Old Face" pitchFamily="18" charset="0"/>
            </a:endParaRPr>
          </a:p>
          <a:p>
            <a:pPr lvl="0"/>
            <a:r>
              <a:rPr lang="en-US" sz="3400" dirty="0">
                <a:solidFill>
                  <a:schemeClr val="tx1"/>
                </a:solidFill>
                <a:latin typeface="Baskerville Old Face" pitchFamily="18" charset="0"/>
              </a:rPr>
              <a:t>To utilize resources in an efficient manner by increasing their productivity through automation.</a:t>
            </a:r>
          </a:p>
          <a:p>
            <a:pPr marL="0" indent="0">
              <a:buNone/>
            </a:pPr>
            <a:r>
              <a:rPr lang="en-US" sz="3400" b="1" dirty="0">
                <a:solidFill>
                  <a:schemeClr val="tx1"/>
                </a:solidFill>
                <a:latin typeface="Baskerville Old Face" pitchFamily="18" charset="0"/>
              </a:rPr>
              <a:t> </a:t>
            </a:r>
            <a:endParaRPr lang="en-US" sz="3400" dirty="0">
              <a:solidFill>
                <a:schemeClr val="tx1"/>
              </a:solidFill>
              <a:latin typeface="Baskerville Old Face" pitchFamily="18" charset="0"/>
            </a:endParaRPr>
          </a:p>
          <a:p>
            <a:pPr lvl="0"/>
            <a:r>
              <a:rPr lang="en-US" sz="3400" dirty="0">
                <a:solidFill>
                  <a:schemeClr val="tx1"/>
                </a:solidFill>
                <a:latin typeface="Baskerville Old Face" pitchFamily="18" charset="0"/>
              </a:rPr>
              <a:t>The system generates types of information that can be used for various purposes.</a:t>
            </a:r>
          </a:p>
          <a:p>
            <a:pPr marL="0" indent="0">
              <a:buNone/>
            </a:pPr>
            <a:r>
              <a:rPr lang="en-US" sz="3400" b="1" dirty="0">
                <a:solidFill>
                  <a:schemeClr val="tx1"/>
                </a:solidFill>
                <a:latin typeface="Baskerville Old Face" pitchFamily="18" charset="0"/>
              </a:rPr>
              <a:t> </a:t>
            </a:r>
            <a:endParaRPr lang="en-US" sz="3400" dirty="0">
              <a:solidFill>
                <a:schemeClr val="tx1"/>
              </a:solidFill>
              <a:latin typeface="Baskerville Old Face" pitchFamily="18" charset="0"/>
            </a:endParaRPr>
          </a:p>
          <a:p>
            <a:pPr lvl="0"/>
            <a:r>
              <a:rPr lang="en-US" sz="3400" dirty="0">
                <a:solidFill>
                  <a:schemeClr val="tx1"/>
                </a:solidFill>
                <a:latin typeface="Baskerville Old Face" pitchFamily="18" charset="0"/>
              </a:rPr>
              <a:t>It satisfy the user </a:t>
            </a:r>
            <a:r>
              <a:rPr lang="en-US" sz="3400" dirty="0" smtClean="0">
                <a:solidFill>
                  <a:schemeClr val="tx1"/>
                </a:solidFill>
                <a:latin typeface="Baskerville Old Face" pitchFamily="18" charset="0"/>
              </a:rPr>
              <a:t>requirement.</a:t>
            </a:r>
            <a:endParaRPr lang="en-US" sz="3400" dirty="0">
              <a:solidFill>
                <a:schemeClr val="tx1"/>
              </a:solidFill>
              <a:latin typeface="Baskerville Old Face" pitchFamily="18" charset="0"/>
            </a:endParaRPr>
          </a:p>
          <a:p>
            <a:pPr marL="0" indent="0">
              <a:buNone/>
            </a:pPr>
            <a:r>
              <a:rPr lang="en-US" sz="3400" b="1" dirty="0">
                <a:solidFill>
                  <a:schemeClr val="tx1"/>
                </a:solidFill>
                <a:latin typeface="Baskerville Old Face" pitchFamily="18" charset="0"/>
              </a:rPr>
              <a:t> </a:t>
            </a:r>
            <a:endParaRPr lang="en-US" sz="3400" dirty="0">
              <a:solidFill>
                <a:schemeClr val="tx1"/>
              </a:solidFill>
              <a:latin typeface="Baskerville Old Face" pitchFamily="18" charset="0"/>
            </a:endParaRPr>
          </a:p>
          <a:p>
            <a:pPr marL="0" lvl="0" indent="0">
              <a:buNone/>
            </a:pPr>
            <a:endParaRPr lang="en-US" sz="2000" dirty="0">
              <a:solidFill>
                <a:schemeClr val="tx1"/>
              </a:solidFill>
            </a:endParaRPr>
          </a:p>
          <a:p>
            <a:endParaRPr lang="en-US" sz="2000" dirty="0"/>
          </a:p>
        </p:txBody>
      </p:sp>
    </p:spTree>
    <p:extLst>
      <p:ext uri="{BB962C8B-B14F-4D97-AF65-F5344CB8AC3E}">
        <p14:creationId xmlns:p14="http://schemas.microsoft.com/office/powerpoint/2010/main" xmlns="" val="895041069"/>
      </p:ext>
    </p:extLst>
  </p:cSld>
  <p:clrMapOvr>
    <a:masterClrMapping/>
  </p:clrMapOvr>
  <p:transition spd="med">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latin typeface="Berlin Sans FB Demi" panose="020E0802020502020306" pitchFamily="34" charset="0"/>
              </a:rPr>
              <a:t> </a:t>
            </a:r>
            <a:r>
              <a:rPr lang="en-US" b="1" dirty="0" smtClean="0">
                <a:effectLst>
                  <a:outerShdw blurRad="38100" dist="38100" dir="2700000" algn="tl">
                    <a:srgbClr val="000000">
                      <a:alpha val="43137"/>
                    </a:srgbClr>
                  </a:outerShdw>
                </a:effectLst>
                <a:latin typeface="Berlin Sans FB Demi" panose="020E0802020502020306" pitchFamily="34" charset="0"/>
              </a:rPr>
              <a:t>TECHNOLOGY USED IN PROJECT</a:t>
            </a:r>
            <a:endParaRPr lang="en-US" dirty="0"/>
          </a:p>
        </p:txBody>
      </p:sp>
      <p:sp>
        <p:nvSpPr>
          <p:cNvPr id="3" name="Content Placeholder 2"/>
          <p:cNvSpPr>
            <a:spLocks noGrp="1"/>
          </p:cNvSpPr>
          <p:nvPr>
            <p:ph idx="1"/>
          </p:nvPr>
        </p:nvSpPr>
        <p:spPr>
          <a:xfrm>
            <a:off x="738150" y="2500306"/>
            <a:ext cx="8596668" cy="1982791"/>
          </a:xfrm>
        </p:spPr>
        <p:txBody>
          <a:bodyPr/>
          <a:lstStyle/>
          <a:p>
            <a:r>
              <a:rPr lang="en-US" sz="2400" u="sng" dirty="0" smtClean="0"/>
              <a:t>FRONTEND LANGUAGE </a:t>
            </a:r>
            <a:r>
              <a:rPr lang="en-US" sz="2400" dirty="0" smtClean="0"/>
              <a:t>:  C++</a:t>
            </a:r>
          </a:p>
          <a:p>
            <a:endParaRPr lang="en-US" sz="2400" dirty="0" smtClean="0"/>
          </a:p>
          <a:p>
            <a:endParaRPr lang="en-US" sz="2400" dirty="0" smtClean="0"/>
          </a:p>
          <a:p>
            <a:r>
              <a:rPr lang="en-US" sz="2400" u="sng" dirty="0" smtClean="0"/>
              <a:t>BACKEND</a:t>
            </a:r>
            <a:r>
              <a:rPr lang="en-US" sz="2400" dirty="0" smtClean="0"/>
              <a:t> : FILE HANDLING</a:t>
            </a:r>
          </a:p>
          <a:p>
            <a:endParaRPr lang="en-US" dirty="0"/>
          </a:p>
        </p:txBody>
      </p:sp>
    </p:spTree>
  </p:cSld>
  <p:clrMapOvr>
    <a:masterClrMapping/>
  </p:clrMapOvr>
  <p:transition spd="med">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72F5CE40-835A-467F-84E0-DDD47E8E3422}"/>
              </a:ext>
            </a:extLst>
          </p:cNvPr>
          <p:cNvSpPr/>
          <p:nvPr/>
        </p:nvSpPr>
        <p:spPr>
          <a:xfrm>
            <a:off x="0" y="0"/>
            <a:ext cx="3551583" cy="707886"/>
          </a:xfrm>
          <a:prstGeom prst="rect">
            <a:avLst/>
          </a:prstGeom>
        </p:spPr>
        <p:txBody>
          <a:bodyPr wrap="square">
            <a:spAutoFit/>
          </a:bodyPr>
          <a:lstStyle/>
          <a:p>
            <a:r>
              <a:rPr lang="en-IN" sz="4000" b="1" dirty="0">
                <a:solidFill>
                  <a:schemeClr val="accent1"/>
                </a:solidFill>
                <a:effectLst>
                  <a:outerShdw blurRad="38100" dist="38100" dir="2700000" algn="tl">
                    <a:srgbClr val="000000">
                      <a:alpha val="43137"/>
                    </a:srgbClr>
                  </a:outerShdw>
                </a:effectLst>
                <a:latin typeface="Berlin Sans FB Demi" panose="020E0802020502020306" pitchFamily="34" charset="0"/>
              </a:rPr>
              <a:t>FLOWCHART :</a:t>
            </a:r>
          </a:p>
        </p:txBody>
      </p:sp>
      <p:pic>
        <p:nvPicPr>
          <p:cNvPr id="1026" name="Picture 2" descr="C:\Users\rohan yadav\Desktop\Picture1.jpg"/>
          <p:cNvPicPr>
            <a:picLocks noChangeAspect="1" noChangeArrowheads="1"/>
          </p:cNvPicPr>
          <p:nvPr/>
        </p:nvPicPr>
        <p:blipFill>
          <a:blip r:embed="rId2"/>
          <a:srcRect/>
          <a:stretch>
            <a:fillRect/>
          </a:stretch>
        </p:blipFill>
        <p:spPr bwMode="auto">
          <a:xfrm>
            <a:off x="1309654" y="928670"/>
            <a:ext cx="7743825" cy="5524500"/>
          </a:xfrm>
          <a:prstGeom prst="rect">
            <a:avLst/>
          </a:prstGeom>
          <a:noFill/>
        </p:spPr>
      </p:pic>
    </p:spTree>
    <p:extLst>
      <p:ext uri="{BB962C8B-B14F-4D97-AF65-F5344CB8AC3E}">
        <p14:creationId xmlns:p14="http://schemas.microsoft.com/office/powerpoint/2010/main" xmlns="" val="2789108530"/>
      </p:ext>
    </p:extLst>
  </p:cSld>
  <p:clrMapOvr>
    <a:masterClrMapping/>
  </p:clrMapOvr>
  <p:transition spd="med">
    <p:random/>
  </p:transition>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otalTime>384</TotalTime>
  <Words>917</Words>
  <Application>Microsoft Office PowerPoint</Application>
  <PresentationFormat>Custom</PresentationFormat>
  <Paragraphs>136</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Facet</vt:lpstr>
      <vt:lpstr>KBC GAME</vt:lpstr>
      <vt:lpstr>Slide 2</vt:lpstr>
      <vt:lpstr>      ACKNOWLEDGEMENT</vt:lpstr>
      <vt:lpstr>                         INDEX</vt:lpstr>
      <vt:lpstr>             INTRODUCTION</vt:lpstr>
      <vt:lpstr>                                     FEATURES</vt:lpstr>
      <vt:lpstr>        SCOPE OF PROJECT</vt:lpstr>
      <vt:lpstr> TECHNOLOGY USED IN PROJECT</vt:lpstr>
      <vt:lpstr>Slide 9</vt:lpstr>
      <vt:lpstr>Slide 10</vt:lpstr>
      <vt:lpstr>PROJECT AT A GLANCE</vt:lpstr>
      <vt:lpstr> FRONT PAGE </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               CONCLUDED POINTS</vt:lpstr>
      <vt:lpstr>FUTURE SCOPE OF THE PROJECT </vt:lpstr>
      <vt:lpstr>Slide 35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SANSKRITI</dc:creator>
  <cp:lastModifiedBy>rohan yadav</cp:lastModifiedBy>
  <cp:revision>34</cp:revision>
  <dcterms:modified xsi:type="dcterms:W3CDTF">2019-04-08T05:45:55Z</dcterms:modified>
</cp:coreProperties>
</file>