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F149B-8F3C-47CA-90C0-DAFB5F9D68C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C1C71-F1B5-4E5B-B442-A201FDA0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C1C71-F1B5-4E5B-B442-A201FDA0E9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8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9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40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ll3dp.com/2/obj-file-format-simply-explained/" TargetMode="External"/><Relationship Id="rId2" Type="http://schemas.openxmlformats.org/officeDocument/2006/relationships/hyperlink" Target="https://youtu.be/XgMWc6LumG4?si=KfhCeLCRFmuQ1jw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395DE44-7C02-DF1C-BAB8-017ED6349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D915A-C0E4-57B7-C7CC-1C856BE86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736" y="908651"/>
            <a:ext cx="4754880" cy="4171779"/>
          </a:xfrm>
        </p:spPr>
        <p:txBody>
          <a:bodyPr anchor="t">
            <a:normAutofit/>
          </a:bodyPr>
          <a:lstStyle/>
          <a:p>
            <a:r>
              <a:rPr lang="en-US" sz="6000"/>
              <a:t>3D Graphics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55F88-2DBF-283E-E412-4939880BF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736" y="5216955"/>
            <a:ext cx="4754880" cy="1003638"/>
          </a:xfrm>
        </p:spPr>
        <p:txBody>
          <a:bodyPr anchor="b">
            <a:normAutofit/>
          </a:bodyPr>
          <a:lstStyle/>
          <a:p>
            <a:r>
              <a:rPr lang="en-US" sz="2200" dirty="0"/>
              <a:t>A Project by Farhan Kittur for APCSA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23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110306-980A-7A73-6C13-927EA304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54" y="1433256"/>
            <a:ext cx="7591845" cy="46247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768C99-8B5F-A306-C222-D1025FB7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55" y="1008273"/>
            <a:ext cx="8056693" cy="560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Draw it all from the Polygons (within class ShapeList3D)</a:t>
            </a:r>
          </a:p>
        </p:txBody>
      </p:sp>
    </p:spTree>
    <p:extLst>
      <p:ext uri="{BB962C8B-B14F-4D97-AF65-F5344CB8AC3E}">
        <p14:creationId xmlns:p14="http://schemas.microsoft.com/office/powerpoint/2010/main" val="80428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34CE3-D023-D6D5-C546-5FD0B1F4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4041648" cy="1928741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47C7-BF3E-31BC-8DE1-865371AA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968377"/>
            <a:ext cx="6144768" cy="5010912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https://youtu.be/XgMWc6LumG4?si=KfhCeLCRFmuQ1jw8</a:t>
            </a:r>
            <a:r>
              <a:rPr lang="en-US"/>
              <a:t> (javidx9)</a:t>
            </a:r>
          </a:p>
          <a:p>
            <a:pPr lvl="1"/>
            <a:r>
              <a:rPr lang="en-US"/>
              <a:t>Gives a good explanation of the maths behind 3D Graphics engines.</a:t>
            </a:r>
          </a:p>
          <a:p>
            <a:pPr lvl="1"/>
            <a:r>
              <a:rPr lang="en-US"/>
              <a:t>No code was used or copied from this source. This source is based in C++.</a:t>
            </a:r>
          </a:p>
          <a:p>
            <a:r>
              <a:rPr lang="en-US">
                <a:hlinkClick r:id="rId3"/>
              </a:rPr>
              <a:t>https://all3dp.com/2/obj-file-format-simply-explained/</a:t>
            </a:r>
            <a:r>
              <a:rPr lang="en-US"/>
              <a:t> </a:t>
            </a:r>
          </a:p>
          <a:p>
            <a:pPr lvl="1"/>
            <a:r>
              <a:rPr lang="en-US"/>
              <a:t>Explains in detail the .obj file format’s structure</a:t>
            </a:r>
          </a:p>
          <a:p>
            <a:pPr lvl="1"/>
            <a:r>
              <a:rPr lang="en-US"/>
              <a:t>.obj files are text files, structured as explained in the link above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94C0794F-CAC7-A1C2-9D19-B33D69226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111" y="3046576"/>
            <a:ext cx="2969276" cy="296927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4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92468-6E33-4347-0FDB-C1AEEBF61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30" b="1"/>
          <a:stretch/>
        </p:blipFill>
        <p:spPr>
          <a:xfrm>
            <a:off x="6420752" y="731520"/>
            <a:ext cx="5055865" cy="5422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B5FA44-E35A-342A-A40A-743840FF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EB5D-3751-0493-5830-F51B40F8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err="1"/>
              <a:t>GraphicDriver</a:t>
            </a:r>
            <a:r>
              <a:rPr lang="en-US" sz="1600" dirty="0"/>
              <a:t> runs the main function and </a:t>
            </a:r>
            <a:r>
              <a:rPr lang="en-US" sz="1600" dirty="0" err="1"/>
              <a:t>JFrame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Matrix &lt;- Used for matrix math for transformations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Point3D &lt;- Used to represent points in 3D space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Polygon3D extends Comparable &lt;- Represents any polygon in 3D Space made up of Point3D’s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Shape3D &lt;- Represents a 3D shape made up of Point3D’s connected into Polygon3D’s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/>
              <a:t>ObjShape</a:t>
            </a:r>
            <a:r>
              <a:rPr lang="en-US" sz="1600" dirty="0"/>
              <a:t> extends Shape3D &lt;- Represents a 3D shape created by a blender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Cube &amp; </a:t>
            </a:r>
            <a:r>
              <a:rPr lang="en-US" sz="1600" dirty="0" err="1"/>
              <a:t>betterCube</a:t>
            </a:r>
            <a:r>
              <a:rPr lang="en-US" sz="1600" dirty="0"/>
              <a:t> extends Shape3D &lt;- Represent cubes.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/>
              <a:t>ShapeList</a:t>
            </a:r>
            <a:r>
              <a:rPr lang="en-US" sz="1600" dirty="0"/>
              <a:t> extends </a:t>
            </a:r>
            <a:r>
              <a:rPr lang="en-US" sz="1600" dirty="0" err="1"/>
              <a:t>JPanel</a:t>
            </a:r>
            <a:r>
              <a:rPr lang="en-US" sz="1600" dirty="0"/>
              <a:t> &lt;- This handles drawing all Shape3D given to it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8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3999-2ED6-8048-432C-28D863BD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 behind the 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8CCF-749A-D4EE-F579-44E2F5B4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59052"/>
            <a:ext cx="10691265" cy="3739896"/>
          </a:xfrm>
        </p:spPr>
        <p:txBody>
          <a:bodyPr/>
          <a:lstStyle/>
          <a:p>
            <a:r>
              <a:rPr lang="en-US" dirty="0"/>
              <a:t>Matrix Multiplication with Point3Ds</a:t>
            </a:r>
          </a:p>
          <a:p>
            <a:pPr lvl="1"/>
            <a:r>
              <a:rPr lang="en-US" dirty="0"/>
              <a:t>(Custom Matrix class for this)</a:t>
            </a:r>
          </a:p>
          <a:p>
            <a:r>
              <a:rPr lang="en-US" dirty="0"/>
              <a:t>A Window into the 3D World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91A44-6D4F-A607-DDED-C52D9713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23" y="2123893"/>
            <a:ext cx="6449325" cy="4096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2B72D-11AB-1AAB-6F26-DBE85C1F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" y="3795252"/>
            <a:ext cx="5247189" cy="2424963"/>
          </a:xfrm>
          <a:prstGeom prst="rect">
            <a:avLst/>
          </a:prstGeom>
        </p:spPr>
      </p:pic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92683AB5-9E65-9247-6420-EF37DEEF7550}"/>
              </a:ext>
            </a:extLst>
          </p:cNvPr>
          <p:cNvSpPr/>
          <p:nvPr/>
        </p:nvSpPr>
        <p:spPr>
          <a:xfrm>
            <a:off x="7924800" y="914400"/>
            <a:ext cx="1671484" cy="1052052"/>
          </a:xfrm>
          <a:prstGeom prst="bevel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ustum - Wikipedia">
            <a:extLst>
              <a:ext uri="{FF2B5EF4-FFF2-40B4-BE49-F238E27FC236}">
                <a16:creationId xmlns:a16="http://schemas.microsoft.com/office/drawing/2014/main" id="{DE5B5A8B-4839-6EED-5671-CABDA7EF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184" y="924283"/>
            <a:ext cx="1383815" cy="112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71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B60BCB-8B50-17FD-6830-3A2474557628}"/>
              </a:ext>
            </a:extLst>
          </p:cNvPr>
          <p:cNvSpPr/>
          <p:nvPr/>
        </p:nvSpPr>
        <p:spPr>
          <a:xfrm>
            <a:off x="9792929" y="0"/>
            <a:ext cx="2399071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7F09E5-ABA5-C772-0B82-99914BB5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40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F904-2E4B-7FBE-1BD4-8540132F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57" y="943796"/>
            <a:ext cx="10691265" cy="1307592"/>
          </a:xfrm>
        </p:spPr>
        <p:txBody>
          <a:bodyPr/>
          <a:lstStyle/>
          <a:p>
            <a:r>
              <a:rPr lang="en-US" dirty="0"/>
              <a:t>How is it all rendered?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770C-2EA0-E9B9-3912-F92155F7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97" y="1509669"/>
            <a:ext cx="5661975" cy="4908715"/>
          </a:xfrm>
        </p:spPr>
        <p:txBody>
          <a:bodyPr>
            <a:normAutofit/>
          </a:bodyPr>
          <a:lstStyle/>
          <a:p>
            <a:r>
              <a:rPr lang="en-US" dirty="0"/>
              <a:t>ShapeList3D requests Polygon3Ds from all Shape3Ds but only takes visible faces</a:t>
            </a:r>
          </a:p>
          <a:p>
            <a:pPr lvl="1"/>
            <a:r>
              <a:rPr lang="en-US" dirty="0"/>
              <a:t>Visible if intended face is facing camera</a:t>
            </a:r>
          </a:p>
          <a:p>
            <a:pPr lvl="1"/>
            <a:r>
              <a:rPr lang="en-US" dirty="0"/>
              <a:t>Visible if within the space of the screen</a:t>
            </a:r>
          </a:p>
          <a:p>
            <a:r>
              <a:rPr lang="en-US" dirty="0"/>
              <a:t>ShapeList3D sorts array of Polygon3Ds by Z-order</a:t>
            </a:r>
          </a:p>
          <a:p>
            <a:r>
              <a:rPr lang="en-US" dirty="0"/>
              <a:t>Polygon3Ds made of Point3Ds matrix transform project to 2D Polygons</a:t>
            </a:r>
          </a:p>
          <a:p>
            <a:r>
              <a:rPr lang="en-US" dirty="0"/>
              <a:t>ShapeList3D draws resulting 2D Polygons onto </a:t>
            </a:r>
            <a:r>
              <a:rPr lang="en-US" dirty="0" err="1"/>
              <a:t>BufferedImage</a:t>
            </a:r>
            <a:endParaRPr lang="en-US" dirty="0"/>
          </a:p>
          <a:p>
            <a:r>
              <a:rPr lang="en-US" dirty="0" err="1"/>
              <a:t>BufferedImage</a:t>
            </a:r>
            <a:r>
              <a:rPr lang="en-US" dirty="0"/>
              <a:t> drawn onto Graphics object provided by </a:t>
            </a:r>
            <a:r>
              <a:rPr lang="en-US" dirty="0" err="1"/>
              <a:t>paintComponent</a:t>
            </a:r>
            <a:r>
              <a:rPr lang="en-US" dirty="0"/>
              <a:t>(Graphics g).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2205D-59A7-D6A6-6240-4B33A5EB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11" y="0"/>
            <a:ext cx="5952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1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F17B-8E58-B5CC-D945-D1436EE5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37" y="1160108"/>
            <a:ext cx="8056693" cy="560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1a. Check if Polygon3D is facing Camera (within class Polygon3D)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B6F60-7596-2909-55A2-E2F0A296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8" y="1544412"/>
            <a:ext cx="7735443" cy="31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E1442-C85C-01A7-0006-08A14DFBB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83" b="8832"/>
          <a:stretch/>
        </p:blipFill>
        <p:spPr>
          <a:xfrm>
            <a:off x="6375589" y="1544412"/>
            <a:ext cx="4972431" cy="31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5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F67B8B-BC6A-B9AD-3A1B-C44D26B3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37" y="1160108"/>
            <a:ext cx="8056693" cy="560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1b. Select the Polygons to be sent to rendering (within class Shape3D)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68BCA-EC6A-0734-F461-CEAD18F4A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7" y="1551188"/>
            <a:ext cx="11295185" cy="33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76E404-369E-A9A3-3EBF-836CAC4D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2" y="865398"/>
            <a:ext cx="8056693" cy="560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Layer the Polygon3Ds given (within class Shape3D)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A0764-326B-2AC1-AF1A-C8E23DA3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4" y="1195226"/>
            <a:ext cx="5706271" cy="2314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4767BC-9D92-6656-9157-D7FF179366CF}"/>
              </a:ext>
            </a:extLst>
          </p:cNvPr>
          <p:cNvSpPr txBox="1"/>
          <p:nvPr/>
        </p:nvSpPr>
        <p:spPr>
          <a:xfrm>
            <a:off x="633014" y="35101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compareTo</a:t>
            </a:r>
            <a:r>
              <a:rPr lang="en-US" dirty="0"/>
              <a:t>(Polygon p) (within class Polygon3D)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9451DE-6A83-4CCB-6D21-4231645B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4" y="3839952"/>
            <a:ext cx="844985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8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EF8DD0-806D-46C7-0D0A-98943F4D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2" y="865398"/>
            <a:ext cx="8056693" cy="560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Projecting to the 2D Space (within class Polygon3D)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A7963-54AC-3883-5BAE-67F22569E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69"/>
          <a:stretch/>
        </p:blipFill>
        <p:spPr>
          <a:xfrm>
            <a:off x="757237" y="1262062"/>
            <a:ext cx="5562173" cy="452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E5D626-D8D3-9515-83B3-A90C9147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410" y="3152775"/>
            <a:ext cx="5839464" cy="263366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6EE57F-F546-B232-5C83-1170ED8013A1}"/>
              </a:ext>
            </a:extLst>
          </p:cNvPr>
          <p:cNvSpPr txBox="1">
            <a:spLocks/>
          </p:cNvSpPr>
          <p:nvPr/>
        </p:nvSpPr>
        <p:spPr>
          <a:xfrm>
            <a:off x="6319410" y="2765380"/>
            <a:ext cx="8056693" cy="56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Individual Point projection (within class Point3D)</a:t>
            </a:r>
          </a:p>
        </p:txBody>
      </p:sp>
    </p:spTree>
    <p:extLst>
      <p:ext uri="{BB962C8B-B14F-4D97-AF65-F5344CB8AC3E}">
        <p14:creationId xmlns:p14="http://schemas.microsoft.com/office/powerpoint/2010/main" val="225222391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7E2"/>
      </a:lt2>
      <a:accent1>
        <a:srgbClr val="2959E7"/>
      </a:accent1>
      <a:accent2>
        <a:srgbClr val="1796D5"/>
      </a:accent2>
      <a:accent3>
        <a:srgbClr val="20B7AA"/>
      </a:accent3>
      <a:accent4>
        <a:srgbClr val="14BA67"/>
      </a:accent4>
      <a:accent5>
        <a:srgbClr val="21BC2E"/>
      </a:accent5>
      <a:accent6>
        <a:srgbClr val="4BB914"/>
      </a:accent6>
      <a:hlink>
        <a:srgbClr val="31944A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349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Calisto MT</vt:lpstr>
      <vt:lpstr>Neue Haas Grotesk Text Pro</vt:lpstr>
      <vt:lpstr>Univers Condensed</vt:lpstr>
      <vt:lpstr>ChronicleVTI</vt:lpstr>
      <vt:lpstr>3D Graphics in Java</vt:lpstr>
      <vt:lpstr>Code structure</vt:lpstr>
      <vt:lpstr>The math behind the magic</vt:lpstr>
      <vt:lpstr>PowerPoint Presentation</vt:lpstr>
      <vt:lpstr>How is it all rendered?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Farhan Kittur</dc:creator>
  <cp:lastModifiedBy>Farhan Kittur</cp:lastModifiedBy>
  <cp:revision>4</cp:revision>
  <dcterms:created xsi:type="dcterms:W3CDTF">2024-06-05T07:55:40Z</dcterms:created>
  <dcterms:modified xsi:type="dcterms:W3CDTF">2024-07-31T03:45:24Z</dcterms:modified>
</cp:coreProperties>
</file>