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21"/>
  </p:notesMasterIdLst>
  <p:sldIdLst>
    <p:sldId id="256" r:id="rId2"/>
    <p:sldId id="257" r:id="rId3"/>
    <p:sldId id="274" r:id="rId4"/>
    <p:sldId id="258" r:id="rId5"/>
    <p:sldId id="259" r:id="rId6"/>
    <p:sldId id="275" r:id="rId7"/>
    <p:sldId id="260" r:id="rId8"/>
    <p:sldId id="264" r:id="rId9"/>
    <p:sldId id="265" r:id="rId10"/>
    <p:sldId id="276" r:id="rId11"/>
    <p:sldId id="267" r:id="rId12"/>
    <p:sldId id="268" r:id="rId13"/>
    <p:sldId id="278" r:id="rId14"/>
    <p:sldId id="269" r:id="rId15"/>
    <p:sldId id="277" r:id="rId16"/>
    <p:sldId id="271" r:id="rId17"/>
    <p:sldId id="273" r:id="rId18"/>
    <p:sldId id="272" r:id="rId19"/>
    <p:sldId id="279" r:id="rId2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D077"/>
    <a:srgbClr val="C6E5B5"/>
    <a:srgbClr val="DCEFD1"/>
    <a:srgbClr val="3D6A24"/>
    <a:srgbClr val="E5F3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4629" autoAdjust="0"/>
    <p:restoredTop sz="94660"/>
  </p:normalViewPr>
  <p:slideViewPr>
    <p:cSldViewPr>
      <p:cViewPr varScale="1">
        <p:scale>
          <a:sx n="126" d="100"/>
          <a:sy n="126" d="100"/>
        </p:scale>
        <p:origin x="-53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15DE1F-419D-4D02-82BC-F91BB41CE353}" type="datetimeFigureOut">
              <a:rPr lang="de-DE" smtClean="0"/>
              <a:pPr/>
              <a:t>17.05.2016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898C9E-79AA-49F5-983B-85D49666B96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405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98C9E-79AA-49F5-983B-85D49666B96C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Schichtenmodell</a:t>
            </a:r>
          </a:p>
          <a:p>
            <a:r>
              <a:rPr lang="de-DE" dirty="0" smtClean="0"/>
              <a:t>Ermöglicht</a:t>
            </a:r>
            <a:r>
              <a:rPr lang="de-DE" baseline="0" dirty="0" smtClean="0"/>
              <a:t> eine saubere, modulare Entwicklung</a:t>
            </a:r>
          </a:p>
          <a:p>
            <a:r>
              <a:rPr lang="de-DE" baseline="0" dirty="0" smtClean="0"/>
              <a:t>Datenbank ist austauschbar und kann auf einem zentralen System liegen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98C9E-79AA-49F5-983B-85D49666B96C}" type="slidenum">
              <a:rPr lang="de-DE" smtClean="0"/>
              <a:pPr/>
              <a:t>11</a:t>
            </a:fld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Link zum Bild!</a:t>
            </a:r>
          </a:p>
          <a:p>
            <a:r>
              <a:rPr lang="de-DE" dirty="0" smtClean="0"/>
              <a:t>Umfasst:</a:t>
            </a:r>
            <a:r>
              <a:rPr lang="de-DE" baseline="0" dirty="0" smtClean="0"/>
              <a:t> Entitäten, Attribute und Beziehungen samt </a:t>
            </a:r>
            <a:r>
              <a:rPr lang="de-DE" baseline="0" dirty="0" err="1" smtClean="0"/>
              <a:t>Kardinalitäten</a:t>
            </a:r>
            <a:endParaRPr lang="de-DE" baseline="0" dirty="0" smtClean="0"/>
          </a:p>
          <a:p>
            <a:r>
              <a:rPr lang="de-DE" baseline="0" dirty="0" smtClean="0"/>
              <a:t>Erstellung von Datenbank-Regeln für die Konsistenz der Daten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98C9E-79AA-49F5-983B-85D49666B96C}" type="slidenum">
              <a:rPr lang="de-DE" smtClean="0"/>
              <a:pPr/>
              <a:t>12</a:t>
            </a:fld>
            <a:endParaRPr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Schnellere Erstellung</a:t>
            </a:r>
            <a:r>
              <a:rPr lang="de-DE" baseline="0" dirty="0" smtClean="0"/>
              <a:t> der Benutzeroberfläche</a:t>
            </a:r>
          </a:p>
          <a:p>
            <a:r>
              <a:rPr lang="de-DE" baseline="0" dirty="0" smtClean="0"/>
              <a:t>Strukturierte Darstellung aller GUI-Elemente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98C9E-79AA-49F5-983B-85D49666B96C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6249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Programmiersprache</a:t>
            </a:r>
            <a:r>
              <a:rPr lang="de-DE" baseline="0" dirty="0" smtClean="0"/>
              <a:t> auf Grund von Zielsystem (Windows) und Kenntnisstand gewählt</a:t>
            </a:r>
          </a:p>
          <a:p>
            <a:r>
              <a:rPr lang="de-DE" baseline="0" dirty="0" smtClean="0"/>
              <a:t>MariaDB: Erfahrung im Team, Kostenlos (Speichern, Bearbeiten, Löschen)</a:t>
            </a:r>
          </a:p>
          <a:p>
            <a:r>
              <a:rPr lang="de-DE" baseline="0" dirty="0" smtClean="0"/>
              <a:t>Validatoren (Datenkonsistenz)</a:t>
            </a:r>
          </a:p>
          <a:p>
            <a:r>
              <a:rPr lang="de-DE" baseline="0" dirty="0" smtClean="0"/>
              <a:t>Mockups (Ergonomische Oberfläche)</a:t>
            </a:r>
          </a:p>
          <a:p>
            <a:r>
              <a:rPr lang="de-DE" baseline="0" dirty="0" smtClean="0"/>
              <a:t>WPF (Anzeigen, Sortierung, Datenbankkonfiguration)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98C9E-79AA-49F5-983B-85D49666B96C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25777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Neue</a:t>
            </a:r>
            <a:r>
              <a:rPr lang="de-DE" baseline="0" dirty="0" smtClean="0"/>
              <a:t> Kenntnisse: Erstellen von Datenbanken unter MariaDB, Erstellen und Realisieren von Mockups, Koordinieren und Planen in einem Team (Erstellen eines Zeitplans, etc.)</a:t>
            </a:r>
          </a:p>
          <a:p>
            <a:r>
              <a:rPr lang="de-DE" baseline="0" dirty="0" smtClean="0"/>
              <a:t>Ausblick: Hinzufügen von neuen Bauteilen, Verbesserungen am Design, Benutzerverwaltung, Teamarbeit war erfolgreich und weitere Projekte in diesem Team sind denkbar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98C9E-79AA-49F5-983B-85D49666B96C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70314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Bild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98C9E-79AA-49F5-983B-85D49666B96C}" type="slidenum">
              <a:rPr lang="de-DE" smtClean="0"/>
              <a:pPr/>
              <a:t>17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Implementierungsphase</a:t>
            </a:r>
            <a:r>
              <a:rPr lang="de-DE" baseline="0" dirty="0" smtClean="0"/>
              <a:t> weg gelassen</a:t>
            </a:r>
          </a:p>
          <a:p>
            <a:r>
              <a:rPr lang="de-DE" baseline="0" dirty="0" smtClean="0"/>
              <a:t>Implementierung wird während der Abhandlung der Entwurfsphase erläutert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98C9E-79AA-49F5-983B-85D49666B96C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4717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Kann </a:t>
            </a:r>
            <a:r>
              <a:rPr lang="de-DE" baseline="0" dirty="0" smtClean="0"/>
              <a:t>von Lagerpersonal &amp; Vertrieb genutzt </a:t>
            </a:r>
            <a:r>
              <a:rPr lang="de-DE" baseline="0" dirty="0" smtClean="0"/>
              <a:t>werden</a:t>
            </a:r>
          </a:p>
          <a:p>
            <a:r>
              <a:rPr lang="de-DE" baseline="0" dirty="0" smtClean="0"/>
              <a:t>Projektteam ist von einem Einsatz in einem standartmäßigen Lagerbetrieb ausgegangen</a:t>
            </a:r>
          </a:p>
          <a:p>
            <a:r>
              <a:rPr lang="de-DE" baseline="0" dirty="0" smtClean="0"/>
              <a:t>Verzögerungen auch durch Fehler beim Führen von Listen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98C9E-79AA-49F5-983B-85D49666B96C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0451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Anforderungen wurden</a:t>
            </a:r>
            <a:r>
              <a:rPr lang="de-DE" baseline="0" dirty="0" smtClean="0"/>
              <a:t> in schriftlicher Form im Lastenheft festgehalten</a:t>
            </a:r>
          </a:p>
          <a:p>
            <a:r>
              <a:rPr lang="de-DE" baseline="0" dirty="0" smtClean="0"/>
              <a:t>Verteiltes Verwalten der </a:t>
            </a:r>
            <a:r>
              <a:rPr lang="de-DE" baseline="0" dirty="0" smtClean="0"/>
              <a:t>Daten</a:t>
            </a:r>
            <a:endParaRPr lang="de-DE" baseline="0" dirty="0"/>
          </a:p>
          <a:p>
            <a:r>
              <a:rPr lang="de-DE" baseline="0" dirty="0" smtClean="0"/>
              <a:t>Anforderungen wurden in Muss-,Soll- und Kann-Kriterien gestaffelt</a:t>
            </a:r>
          </a:p>
          <a:p>
            <a:r>
              <a:rPr lang="de-DE" baseline="0" dirty="0" smtClean="0"/>
              <a:t>Dies ist eine Liste der realisierten Anforderungen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98C9E-79AA-49F5-983B-85D49666B96C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2050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98C9E-79AA-49F5-983B-85D49666B96C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1333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Zeitplanung wurde am Anfang der Planungsphase erstellt</a:t>
            </a:r>
          </a:p>
          <a:p>
            <a:r>
              <a:rPr lang="de-DE" dirty="0" smtClean="0"/>
              <a:t>Vorgabe:</a:t>
            </a:r>
            <a:r>
              <a:rPr lang="de-DE" baseline="0" dirty="0" smtClean="0"/>
              <a:t> 24 Stunden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98C9E-79AA-49F5-983B-85D49666B96C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9384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Eingreifen</a:t>
            </a:r>
            <a:r>
              <a:rPr lang="de-DE" baseline="0" dirty="0" smtClean="0"/>
              <a:t> bei jedem Zyklus und somit dynamischer als Wasserfallmodell</a:t>
            </a:r>
          </a:p>
          <a:p>
            <a:r>
              <a:rPr lang="de-DE" baseline="0" dirty="0" smtClean="0"/>
              <a:t>Zyklus: Festlegen der Ziele, Lösungen planen/Risikoanalyse, Entwicklung/Test, Planen des nächsten Zyklus </a:t>
            </a:r>
          </a:p>
          <a:p>
            <a:r>
              <a:rPr lang="de-DE" baseline="0" dirty="0" smtClean="0"/>
              <a:t>Am Ende steht immer ein Prototyp, welcher einen Zwischenstand zum fertigen Produkt darstellt</a:t>
            </a:r>
          </a:p>
          <a:p>
            <a:r>
              <a:rPr lang="de-DE" baseline="0" dirty="0" smtClean="0"/>
              <a:t>Vorteile für das Projekt: Zyklische Planung (schnellere Reaktion), Risikobetrachtung beugt Fehlern vor, Fortschritt durch Prototypen gut einschätzbar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98C9E-79AA-49F5-983B-85D49666B96C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1942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Unit</a:t>
            </a:r>
            <a:r>
              <a:rPr lang="de-DE" baseline="0" dirty="0" smtClean="0"/>
              <a:t>-Tests werden erstellt und schlagen fehl (Rot)</a:t>
            </a:r>
          </a:p>
          <a:p>
            <a:r>
              <a:rPr lang="de-DE" baseline="0" dirty="0" smtClean="0"/>
              <a:t>Code wird implementiert, bis Tests nicht mehr fehlschlagen (Green)</a:t>
            </a:r>
          </a:p>
          <a:p>
            <a:r>
              <a:rPr lang="de-DE" baseline="0" dirty="0" smtClean="0"/>
              <a:t>Code wird aufgeräumt und überflüssige Zeilen werden entfernt (</a:t>
            </a:r>
            <a:r>
              <a:rPr lang="de-DE" baseline="0" dirty="0" err="1" smtClean="0"/>
              <a:t>Refactoring</a:t>
            </a:r>
            <a:r>
              <a:rPr lang="de-DE" baseline="0" dirty="0" smtClean="0"/>
              <a:t>)</a:t>
            </a:r>
          </a:p>
          <a:p>
            <a:endParaRPr lang="de-DE" baseline="0" dirty="0" smtClean="0"/>
          </a:p>
          <a:p>
            <a:r>
              <a:rPr lang="de-DE" baseline="0" dirty="0" smtClean="0"/>
              <a:t>Testabdeckung mit Fokus auf die Datenbankverbindung und der </a:t>
            </a:r>
            <a:r>
              <a:rPr lang="de-DE" baseline="0" dirty="0" err="1" smtClean="0"/>
              <a:t>Datenkonsistens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98C9E-79AA-49F5-983B-85D49666B96C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29810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98C9E-79AA-49F5-983B-85D49666B96C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962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89E9101-0A57-40FF-95DB-3AEFC76CAD8A}" type="datetime1">
              <a:rPr lang="de-DE" smtClean="0"/>
              <a:pPr/>
              <a:t>17.05.2016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de-DE" smtClean="0"/>
              <a:t>Einleitung</a:t>
            </a:r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77D4CBB6-17FF-476C-9C1D-75E32C7B9E5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hteck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hteck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hteck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05801-08C6-4164-B203-94DCDA8BAE53}" type="datetime1">
              <a:rPr lang="de-DE" smtClean="0"/>
              <a:pPr/>
              <a:t>17.05.2016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Einleitung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CBB6-17FF-476C-9C1D-75E32C7B9E5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1875-3FCB-45CB-AE2F-8CA91420BD64}" type="datetime1">
              <a:rPr lang="de-DE" smtClean="0"/>
              <a:pPr/>
              <a:t>17.05.2016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Einleitung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CBB6-17FF-476C-9C1D-75E32C7B9E5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Gleichschenkliges Dreieck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C9F25-C81C-4864-8663-E08EC7D03295}" type="datetime1">
              <a:rPr lang="de-DE" smtClean="0"/>
              <a:pPr/>
              <a:t>17.05.2016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Einleitung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CBB6-17FF-476C-9C1D-75E32C7B9E5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C6A5A5AE-9BFF-4276-9AB1-92A8B3D07B38}" type="datetime1">
              <a:rPr lang="de-DE" smtClean="0"/>
              <a:pPr/>
              <a:t>17.05.2016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de-DE" smtClean="0"/>
              <a:t>Einleitung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77D4CBB6-17FF-476C-9C1D-75E32C7B9E5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76325-24E8-4B47-9141-C80390B74AF3}" type="datetime1">
              <a:rPr lang="de-DE" smtClean="0"/>
              <a:pPr/>
              <a:t>17.05.2016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Einleitung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CBB6-17FF-476C-9C1D-75E32C7B9E5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A3E2-E3EE-4DF2-838A-5C507645BA25}" type="datetime1">
              <a:rPr lang="de-DE" smtClean="0"/>
              <a:pPr/>
              <a:t>17.05.2016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Einleitung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CBB6-17FF-476C-9C1D-75E32C7B9E5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57C8-9EA6-49F6-903E-07E3FA028202}" type="datetime1">
              <a:rPr lang="de-DE" smtClean="0"/>
              <a:pPr/>
              <a:t>17.05.2016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Einleitung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CBB6-17FF-476C-9C1D-75E32C7B9E5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Gleichschenkliges Dreieck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D090E-AC8B-49C9-AD71-C42508C98946}" type="datetime1">
              <a:rPr lang="de-DE" smtClean="0"/>
              <a:pPr/>
              <a:t>17.05.2016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Einleitung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CBB6-17FF-476C-9C1D-75E32C7B9E5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" name="Gerade Verbindung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Gleichschenkliges Dreieck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D69C0-18ED-40E5-958F-868639F01E05}" type="datetime1">
              <a:rPr lang="de-DE" smtClean="0"/>
              <a:pPr/>
              <a:t>17.05.2016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Einleitung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CBB6-17FF-476C-9C1D-75E32C7B9E5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Gerade Verbindung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Gleichschenkliges Dreieck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9A8D-E0A7-41AC-8DB4-1A068E8ADE23}" type="datetime1">
              <a:rPr lang="de-DE" smtClean="0"/>
              <a:pPr/>
              <a:t>17.05.2016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Einleitung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CBB6-17FF-476C-9C1D-75E32C7B9E5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Gleichschenkliges Dreieck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2C11CE6-0549-40F5-B4A2-44089F8500DE}" type="datetime1">
              <a:rPr lang="de-DE" smtClean="0"/>
              <a:pPr/>
              <a:t>17.05.2016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Einleitung</a:t>
            </a:r>
            <a:endParaRPr lang="de-DE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7D4CBB6-17FF-476C-9C1D-75E32C7B9E5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8" name="Gerade Verbindung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Gerade Verbindung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Gleichschenkliges Dreieck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Spiralmodell" TargetMode="External"/><Relationship Id="rId2" Type="http://schemas.openxmlformats.org/officeDocument/2006/relationships/hyperlink" Target="https://www.draw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rdalis.com/wp-content/uploads/2015/03/red-green-refactor-commit.png" TargetMode="External"/><Relationship Id="rId5" Type="http://schemas.openxmlformats.org/officeDocument/2006/relationships/hyperlink" Target="http://www.bonjourdefrance.com/image/passe-compose-ou-imparfait-grammaire-bdf-19.jpg" TargetMode="External"/><Relationship Id="rId4" Type="http://schemas.openxmlformats.org/officeDocument/2006/relationships/hyperlink" Target="https://de.wikipedia.org/wiki/Schichtenarchitektur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Inventory</a:t>
            </a:r>
            <a:r>
              <a:rPr lang="de-DE" dirty="0" smtClean="0"/>
              <a:t> Management System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Henry M., Dominik T., Hagen F.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621904" y="1246312"/>
            <a:ext cx="4536504" cy="499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621904" y="2208053"/>
            <a:ext cx="4536504" cy="360040"/>
          </a:xfrm>
          <a:prstGeom prst="rect">
            <a:avLst/>
          </a:prstGeom>
          <a:gradFill flip="none" rotWithShape="1"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621904" y="1246312"/>
            <a:ext cx="4536504" cy="360040"/>
          </a:xfrm>
          <a:prstGeom prst="rect">
            <a:avLst/>
          </a:prstGeom>
          <a:gradFill flip="none" rotWithShape="1"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621904" y="3729470"/>
            <a:ext cx="4536504" cy="360040"/>
          </a:xfrm>
          <a:prstGeom prst="rect">
            <a:avLst/>
          </a:prstGeom>
          <a:gradFill flip="none" rotWithShape="1"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621904" y="5301208"/>
            <a:ext cx="4536504" cy="360040"/>
          </a:xfrm>
          <a:prstGeom prst="rect">
            <a:avLst/>
          </a:prstGeom>
          <a:gradFill flip="none" rotWithShape="1"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623700" y="4089510"/>
            <a:ext cx="4536504" cy="1211698"/>
          </a:xfrm>
          <a:prstGeom prst="rect">
            <a:avLst/>
          </a:prstGeom>
          <a:solidFill>
            <a:srgbClr val="E5F3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611560" y="1268760"/>
            <a:ext cx="4402832" cy="5256584"/>
          </a:xfrm>
        </p:spPr>
        <p:txBody>
          <a:bodyPr>
            <a:normAutofit fontScale="85000" lnSpcReduction="20000"/>
          </a:bodyPr>
          <a:lstStyle/>
          <a:p>
            <a:r>
              <a:rPr lang="de-DE" dirty="0" smtClean="0"/>
              <a:t>Einleitung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Thematik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Anforderungen</a:t>
            </a:r>
          </a:p>
          <a:p>
            <a:r>
              <a:rPr lang="de-DE" dirty="0" smtClean="0"/>
              <a:t>Planung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Zeitplan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Vorgehensmodelle</a:t>
            </a:r>
          </a:p>
          <a:p>
            <a:pPr lvl="2"/>
            <a:r>
              <a:rPr lang="de-DE" sz="2100" dirty="0" smtClean="0"/>
              <a:t>Spiralmodell</a:t>
            </a:r>
          </a:p>
          <a:p>
            <a:pPr lvl="2"/>
            <a:r>
              <a:rPr lang="de-DE" sz="2100" dirty="0" smtClean="0"/>
              <a:t>Test </a:t>
            </a:r>
            <a:r>
              <a:rPr lang="de-DE" sz="2100" dirty="0" err="1" smtClean="0"/>
              <a:t>Driven</a:t>
            </a:r>
            <a:r>
              <a:rPr lang="de-DE" sz="2100" dirty="0" smtClean="0"/>
              <a:t> Development (TDD)</a:t>
            </a:r>
          </a:p>
          <a:p>
            <a:r>
              <a:rPr lang="de-DE" dirty="0" smtClean="0"/>
              <a:t>Entwurf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Architekturdesign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Datenbankentwurf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Oberflächenentwurf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Pflichtenheft</a:t>
            </a:r>
          </a:p>
          <a:p>
            <a:r>
              <a:rPr lang="de-DE" dirty="0" smtClean="0"/>
              <a:t>Fazit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Gewonnenes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Ausblick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905236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Architekturdesign</a:t>
            </a:r>
            <a:endParaRPr lang="de-DE" dirty="0"/>
          </a:p>
        </p:txBody>
      </p:sp>
      <p:pic>
        <p:nvPicPr>
          <p:cNvPr id="5" name="Grafik 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196752"/>
            <a:ext cx="4176464" cy="5040560"/>
          </a:xfrm>
          <a:prstGeom prst="rect">
            <a:avLst/>
          </a:prstGeom>
        </p:spPr>
      </p:pic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Datenbankentwurf</a:t>
            </a:r>
            <a:endParaRPr lang="de-DE" dirty="0"/>
          </a:p>
        </p:txBody>
      </p:sp>
      <p:pic>
        <p:nvPicPr>
          <p:cNvPr id="4" name="Grafik 2"/>
          <p:cNvPicPr>
            <a:picLocks noGrp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268760"/>
            <a:ext cx="6480720" cy="4968552"/>
          </a:xfrm>
          <a:prstGeom prst="rect">
            <a:avLst/>
          </a:prstGeom>
        </p:spPr>
      </p:pic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Oberflächenentwurf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12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81608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Gestalten einer ergonomischen Oberfläche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58" y="1772816"/>
            <a:ext cx="7145042" cy="4464496"/>
          </a:xfrm>
          <a:prstGeom prst="rect">
            <a:avLst/>
          </a:prstGeom>
        </p:spPr>
      </p:pic>
      <p:pic>
        <p:nvPicPr>
          <p:cNvPr id="1026" name="Picture 2" descr="D:\Schule\LF6 (ml) - Programmieren\2. Lehrjahr\Projekt\Doku\Mockups\mockup_interface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716" y="1704776"/>
            <a:ext cx="5648325" cy="460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2294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Plichtenheft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Technische Umsetzung der Anforderungen:</a:t>
            </a:r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Programmierung in C#</a:t>
            </a:r>
            <a:endParaRPr lang="de-DE" dirty="0" smtClean="0"/>
          </a:p>
          <a:p>
            <a:r>
              <a:rPr lang="de-DE" dirty="0" smtClean="0"/>
              <a:t>MariaDB als Datenbanksystem</a:t>
            </a:r>
            <a:endParaRPr lang="de-DE" dirty="0" smtClean="0"/>
          </a:p>
          <a:p>
            <a:r>
              <a:rPr lang="de-DE" dirty="0" smtClean="0"/>
              <a:t>Validatoren</a:t>
            </a:r>
          </a:p>
          <a:p>
            <a:r>
              <a:rPr lang="de-DE" dirty="0" smtClean="0"/>
              <a:t>Mockups</a:t>
            </a:r>
            <a:endParaRPr lang="de-DE" dirty="0" smtClean="0"/>
          </a:p>
          <a:p>
            <a:r>
              <a:rPr lang="de-DE" dirty="0" smtClean="0"/>
              <a:t>Windows Presentation Foundation (WPF)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13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693912" y="1246312"/>
            <a:ext cx="4536504" cy="499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693912" y="2208053"/>
            <a:ext cx="4536504" cy="360040"/>
          </a:xfrm>
          <a:prstGeom prst="rect">
            <a:avLst/>
          </a:prstGeom>
          <a:gradFill flip="none" rotWithShape="1"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693912" y="1246312"/>
            <a:ext cx="4536504" cy="360040"/>
          </a:xfrm>
          <a:prstGeom prst="rect">
            <a:avLst/>
          </a:prstGeom>
          <a:gradFill flip="none" rotWithShape="1"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693912" y="3729470"/>
            <a:ext cx="4536504" cy="360040"/>
          </a:xfrm>
          <a:prstGeom prst="rect">
            <a:avLst/>
          </a:prstGeom>
          <a:gradFill flip="none" rotWithShape="1"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693912" y="5301208"/>
            <a:ext cx="4536504" cy="360040"/>
          </a:xfrm>
          <a:prstGeom prst="rect">
            <a:avLst/>
          </a:prstGeom>
          <a:gradFill flip="none" rotWithShape="1"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695708" y="5661248"/>
            <a:ext cx="4536504" cy="576064"/>
          </a:xfrm>
          <a:prstGeom prst="rect">
            <a:avLst/>
          </a:prstGeom>
          <a:solidFill>
            <a:srgbClr val="E5F3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683568" y="1268760"/>
            <a:ext cx="4402832" cy="5184576"/>
          </a:xfrm>
        </p:spPr>
        <p:txBody>
          <a:bodyPr>
            <a:normAutofit fontScale="85000" lnSpcReduction="20000"/>
          </a:bodyPr>
          <a:lstStyle/>
          <a:p>
            <a:r>
              <a:rPr lang="de-DE" dirty="0" smtClean="0"/>
              <a:t>Einleitung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Thematik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Anforderungen</a:t>
            </a:r>
          </a:p>
          <a:p>
            <a:r>
              <a:rPr lang="de-DE" dirty="0" smtClean="0"/>
              <a:t>Planung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Zeitplan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Vorgehensmodelle</a:t>
            </a:r>
          </a:p>
          <a:p>
            <a:pPr lvl="2"/>
            <a:r>
              <a:rPr lang="de-DE" sz="2100" dirty="0" smtClean="0"/>
              <a:t>Spiralmodell</a:t>
            </a:r>
          </a:p>
          <a:p>
            <a:pPr lvl="2"/>
            <a:r>
              <a:rPr lang="de-DE" sz="2100" dirty="0" smtClean="0"/>
              <a:t>Test </a:t>
            </a:r>
            <a:r>
              <a:rPr lang="de-DE" sz="2100" dirty="0" err="1" smtClean="0"/>
              <a:t>Driven</a:t>
            </a:r>
            <a:r>
              <a:rPr lang="de-DE" sz="2100" dirty="0" smtClean="0"/>
              <a:t> Development (TDD)</a:t>
            </a:r>
          </a:p>
          <a:p>
            <a:r>
              <a:rPr lang="de-DE" dirty="0" smtClean="0"/>
              <a:t>Entwurf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Architekturdesign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Datenbankentwurf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Oberflächenentwurf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Pflichtenheft</a:t>
            </a:r>
          </a:p>
          <a:p>
            <a:r>
              <a:rPr lang="de-DE" dirty="0" smtClean="0"/>
              <a:t>Fazit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Gewonnenes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Ausblick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549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4726360" y="1988840"/>
            <a:ext cx="3816424" cy="3168352"/>
          </a:xfrm>
          <a:prstGeom prst="rect">
            <a:avLst/>
          </a:prstGeom>
          <a:gradFill flip="none" rotWithShape="1">
            <a:gsLst>
              <a:gs pos="0">
                <a:srgbClr val="C6E5B5"/>
              </a:gs>
              <a:gs pos="100000">
                <a:srgbClr val="DCEFD1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549896" y="1988840"/>
            <a:ext cx="3816424" cy="3168352"/>
          </a:xfrm>
          <a:prstGeom prst="rect">
            <a:avLst/>
          </a:prstGeom>
          <a:gradFill flip="none" rotWithShape="1">
            <a:gsLst>
              <a:gs pos="0">
                <a:srgbClr val="C6E5B5"/>
              </a:gs>
              <a:gs pos="100000">
                <a:srgbClr val="DCEFD1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539552" y="1988839"/>
            <a:ext cx="3826768" cy="414883"/>
          </a:xfrm>
        </p:spPr>
        <p:txBody>
          <a:bodyPr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Gewonnenes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Textplatzhalter 6"/>
          <p:cNvSpPr>
            <a:spLocks noGrp="1"/>
          </p:cNvSpPr>
          <p:nvPr>
            <p:ph type="body" sz="half" idx="3"/>
          </p:nvPr>
        </p:nvSpPr>
        <p:spPr>
          <a:xfrm>
            <a:off x="4730553" y="1988840"/>
            <a:ext cx="3812232" cy="424408"/>
          </a:xfrm>
        </p:spPr>
        <p:txBody>
          <a:bodyPr>
            <a:normAutofit lnSpcReduction="10000"/>
          </a:bodyPr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Ausblick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2"/>
          </p:nvPr>
        </p:nvSpPr>
        <p:spPr>
          <a:xfrm>
            <a:off x="539552" y="2606923"/>
            <a:ext cx="3466728" cy="2190229"/>
          </a:xfrm>
        </p:spPr>
        <p:txBody>
          <a:bodyPr>
            <a:normAutofit fontScale="92500"/>
          </a:bodyPr>
          <a:lstStyle/>
          <a:p>
            <a:pPr>
              <a:buClrTx/>
            </a:pPr>
            <a:r>
              <a:rPr lang="de-DE" dirty="0" smtClean="0"/>
              <a:t>Datenbankentwicklung</a:t>
            </a:r>
          </a:p>
          <a:p>
            <a:pPr>
              <a:buClrTx/>
            </a:pPr>
            <a:r>
              <a:rPr lang="de-DE" dirty="0" smtClean="0"/>
              <a:t>Ergonomisches Design</a:t>
            </a:r>
          </a:p>
          <a:p>
            <a:pPr>
              <a:buClrTx/>
            </a:pPr>
            <a:r>
              <a:rPr lang="de-DE" dirty="0" smtClean="0"/>
              <a:t>Teamarbeit</a:t>
            </a:r>
          </a:p>
          <a:p>
            <a:pPr>
              <a:buClrTx/>
            </a:pPr>
            <a:r>
              <a:rPr lang="de-DE" dirty="0" smtClean="0"/>
              <a:t>Umfangreiche Planung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4"/>
          </p:nvPr>
        </p:nvSpPr>
        <p:spPr>
          <a:xfrm>
            <a:off x="4716016" y="2565648"/>
            <a:ext cx="3452192" cy="2375520"/>
          </a:xfrm>
        </p:spPr>
        <p:txBody>
          <a:bodyPr/>
          <a:lstStyle/>
          <a:p>
            <a:pPr>
              <a:buClrTx/>
            </a:pPr>
            <a:r>
              <a:rPr lang="de-DE" dirty="0" smtClean="0"/>
              <a:t>Erweiterungen</a:t>
            </a:r>
          </a:p>
          <a:p>
            <a:pPr lvl="1">
              <a:buClrTx/>
            </a:pPr>
            <a:r>
              <a:rPr lang="de-DE" dirty="0" smtClean="0">
                <a:solidFill>
                  <a:schemeClr val="tx1"/>
                </a:solidFill>
              </a:rPr>
              <a:t>Weitere Entitäten</a:t>
            </a:r>
          </a:p>
          <a:p>
            <a:pPr lvl="1">
              <a:buClrTx/>
            </a:pPr>
            <a:r>
              <a:rPr lang="de-DE" dirty="0" smtClean="0">
                <a:solidFill>
                  <a:schemeClr val="tx1"/>
                </a:solidFill>
              </a:rPr>
              <a:t>Benutzer System</a:t>
            </a:r>
          </a:p>
          <a:p>
            <a:pPr lvl="1">
              <a:buClrTx/>
            </a:pPr>
            <a:r>
              <a:rPr lang="de-DE" dirty="0" smtClean="0">
                <a:solidFill>
                  <a:schemeClr val="tx1"/>
                </a:solidFill>
              </a:rPr>
              <a:t>Design</a:t>
            </a:r>
          </a:p>
          <a:p>
            <a:pPr>
              <a:buClrTx/>
            </a:pPr>
            <a:r>
              <a:rPr lang="de-DE" dirty="0" smtClean="0"/>
              <a:t>Teamarbeit</a:t>
            </a:r>
          </a:p>
          <a:p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15</a:t>
            </a:r>
            <a:endParaRPr lang="de-DE" dirty="0"/>
          </a:p>
        </p:txBody>
      </p:sp>
      <p:cxnSp>
        <p:nvCxnSpPr>
          <p:cNvPr id="3" name="Gerade Verbindung 2"/>
          <p:cNvCxnSpPr/>
          <p:nvPr/>
        </p:nvCxnSpPr>
        <p:spPr>
          <a:xfrm>
            <a:off x="549896" y="2420888"/>
            <a:ext cx="3816424" cy="0"/>
          </a:xfrm>
          <a:prstGeom prst="line">
            <a:avLst/>
          </a:prstGeom>
          <a:ln w="15875">
            <a:solidFill>
              <a:srgbClr val="3D6A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>
            <a:off x="4726360" y="2417134"/>
            <a:ext cx="3816424" cy="0"/>
          </a:xfrm>
          <a:prstGeom prst="line">
            <a:avLst/>
          </a:prstGeom>
          <a:ln w="15875">
            <a:solidFill>
              <a:srgbClr val="3D6A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Fragen?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16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772816"/>
            <a:ext cx="5886152" cy="38645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https://www.draw.io/ </a:t>
            </a:r>
            <a:r>
              <a:rPr lang="de-DE" dirty="0" smtClean="0"/>
              <a:t>(Abgerufen: 04.05.2016 12:30)</a:t>
            </a:r>
          </a:p>
          <a:p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de.wikipedia.org/wiki/Spiralmodell</a:t>
            </a:r>
            <a:r>
              <a:rPr lang="de-DE" dirty="0" smtClean="0"/>
              <a:t> (Abgerufen: 06.05.2016 17:00)</a:t>
            </a:r>
          </a:p>
          <a:p>
            <a:r>
              <a:rPr lang="de-DE" dirty="0">
                <a:hlinkClick r:id="rId4"/>
              </a:rPr>
              <a:t>https://</a:t>
            </a:r>
            <a:r>
              <a:rPr lang="de-DE" dirty="0" smtClean="0">
                <a:hlinkClick r:id="rId4"/>
              </a:rPr>
              <a:t>de.wikipedia.org/wiki/Schichtenarchitektur</a:t>
            </a:r>
            <a:r>
              <a:rPr lang="de-DE" dirty="0" smtClean="0"/>
              <a:t> (Abgerufen: 06.05.2016 17:15)</a:t>
            </a:r>
          </a:p>
          <a:p>
            <a:r>
              <a:rPr lang="de-DE" dirty="0">
                <a:hlinkClick r:id="rId5"/>
              </a:rPr>
              <a:t>http://</a:t>
            </a:r>
            <a:r>
              <a:rPr lang="de-DE" dirty="0" smtClean="0">
                <a:hlinkClick r:id="rId5"/>
              </a:rPr>
              <a:t>www.bonjourdefrance.com/image/passe-compose-ou-imparfait-grammaire-bdf-19.jpg</a:t>
            </a:r>
            <a:r>
              <a:rPr lang="de-DE" dirty="0" smtClean="0"/>
              <a:t> (Abgerufen: 06.05.2016 17:15)</a:t>
            </a:r>
          </a:p>
          <a:p>
            <a:r>
              <a:rPr lang="de-DE" dirty="0">
                <a:hlinkClick r:id="rId6"/>
              </a:rPr>
              <a:t>http://</a:t>
            </a:r>
            <a:r>
              <a:rPr lang="de-DE" dirty="0" smtClean="0">
                <a:hlinkClick r:id="rId6"/>
              </a:rPr>
              <a:t>ardalis.com/wp-content/uploads/2015/03/red-green-refactor-commit.png</a:t>
            </a:r>
            <a:r>
              <a:rPr lang="de-DE" dirty="0" smtClean="0"/>
              <a:t> (Abgerufen: 10.05.2016 18:00)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79912" y="3140968"/>
            <a:ext cx="1450504" cy="594320"/>
          </a:xfrm>
        </p:spPr>
        <p:txBody>
          <a:bodyPr/>
          <a:lstStyle/>
          <a:p>
            <a:r>
              <a:rPr lang="de-DE" dirty="0" smtClean="0"/>
              <a:t>ENDE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621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621904" y="1268760"/>
            <a:ext cx="4536504" cy="499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621904" y="2208053"/>
            <a:ext cx="4536504" cy="360040"/>
          </a:xfrm>
          <a:prstGeom prst="rect">
            <a:avLst/>
          </a:prstGeom>
          <a:gradFill flip="none" rotWithShape="1"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621904" y="1246312"/>
            <a:ext cx="4536504" cy="360040"/>
          </a:xfrm>
          <a:prstGeom prst="rect">
            <a:avLst/>
          </a:prstGeom>
          <a:gradFill flip="none" rotWithShape="1"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621904" y="3729470"/>
            <a:ext cx="4536504" cy="360040"/>
          </a:xfrm>
          <a:prstGeom prst="rect">
            <a:avLst/>
          </a:prstGeom>
          <a:gradFill flip="none" rotWithShape="1"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621904" y="5301208"/>
            <a:ext cx="4536504" cy="360040"/>
          </a:xfrm>
          <a:prstGeom prst="rect">
            <a:avLst/>
          </a:prstGeom>
          <a:gradFill flip="none" rotWithShape="1"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611560" y="1268760"/>
            <a:ext cx="4402832" cy="5328592"/>
          </a:xfrm>
        </p:spPr>
        <p:txBody>
          <a:bodyPr>
            <a:normAutofit fontScale="85000" lnSpcReduction="20000"/>
          </a:bodyPr>
          <a:lstStyle/>
          <a:p>
            <a:r>
              <a:rPr lang="de-DE" dirty="0" smtClean="0"/>
              <a:t>Einleitung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Thematik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Anforderungen</a:t>
            </a:r>
          </a:p>
          <a:p>
            <a:r>
              <a:rPr lang="de-DE" dirty="0" smtClean="0"/>
              <a:t>Planung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Zeitplan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Vorgehensmodelle</a:t>
            </a:r>
          </a:p>
          <a:p>
            <a:pPr lvl="2"/>
            <a:r>
              <a:rPr lang="de-DE" sz="2100" dirty="0" smtClean="0"/>
              <a:t>Spiralmodell</a:t>
            </a:r>
          </a:p>
          <a:p>
            <a:pPr lvl="2"/>
            <a:r>
              <a:rPr lang="de-DE" sz="2100" dirty="0" smtClean="0"/>
              <a:t>Test </a:t>
            </a:r>
            <a:r>
              <a:rPr lang="de-DE" sz="2100" dirty="0" err="1" smtClean="0"/>
              <a:t>Driven</a:t>
            </a:r>
            <a:r>
              <a:rPr lang="de-DE" sz="2100" dirty="0" smtClean="0"/>
              <a:t> Development (TDD)</a:t>
            </a:r>
          </a:p>
          <a:p>
            <a:r>
              <a:rPr lang="de-DE" dirty="0" smtClean="0"/>
              <a:t>Entwurf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Architekturdesign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Datenbankentwurf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Oberflächenentwurf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Pflichtenheft</a:t>
            </a:r>
          </a:p>
          <a:p>
            <a:r>
              <a:rPr lang="de-DE" dirty="0" smtClean="0"/>
              <a:t>Fazit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Gewonnenes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Ausblick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1</a:t>
            </a:r>
            <a:endParaRPr lang="de-DE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621904" y="1268760"/>
            <a:ext cx="4536504" cy="499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621904" y="2208053"/>
            <a:ext cx="4536504" cy="360040"/>
          </a:xfrm>
          <a:prstGeom prst="rect">
            <a:avLst/>
          </a:prstGeom>
          <a:gradFill flip="none" rotWithShape="1"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621904" y="1246312"/>
            <a:ext cx="4536504" cy="360040"/>
          </a:xfrm>
          <a:prstGeom prst="rect">
            <a:avLst/>
          </a:prstGeom>
          <a:gradFill flip="none" rotWithShape="1"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621904" y="3729470"/>
            <a:ext cx="4536504" cy="360040"/>
          </a:xfrm>
          <a:prstGeom prst="rect">
            <a:avLst/>
          </a:prstGeom>
          <a:gradFill flip="none" rotWithShape="1"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621904" y="5301208"/>
            <a:ext cx="4536504" cy="360040"/>
          </a:xfrm>
          <a:prstGeom prst="rect">
            <a:avLst/>
          </a:prstGeom>
          <a:gradFill flip="none" rotWithShape="1"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621904" y="1609467"/>
            <a:ext cx="4536504" cy="598585"/>
          </a:xfrm>
          <a:prstGeom prst="rect">
            <a:avLst/>
          </a:prstGeom>
          <a:solidFill>
            <a:srgbClr val="E5F3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611560" y="1268760"/>
            <a:ext cx="4402832" cy="5184576"/>
          </a:xfrm>
        </p:spPr>
        <p:txBody>
          <a:bodyPr>
            <a:normAutofit fontScale="85000" lnSpcReduction="20000"/>
          </a:bodyPr>
          <a:lstStyle/>
          <a:p>
            <a:r>
              <a:rPr lang="de-DE" dirty="0" smtClean="0"/>
              <a:t>Einleitung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Thematik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Anforderungen</a:t>
            </a:r>
          </a:p>
          <a:p>
            <a:r>
              <a:rPr lang="de-DE" dirty="0" smtClean="0"/>
              <a:t>Planung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Zeitplan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Vorgehensmodelle</a:t>
            </a:r>
          </a:p>
          <a:p>
            <a:pPr lvl="2"/>
            <a:r>
              <a:rPr lang="de-DE" sz="2100" dirty="0" smtClean="0"/>
              <a:t>Spiralmodell</a:t>
            </a:r>
          </a:p>
          <a:p>
            <a:pPr lvl="2"/>
            <a:r>
              <a:rPr lang="de-DE" sz="2100" dirty="0" smtClean="0"/>
              <a:t>Test </a:t>
            </a:r>
            <a:r>
              <a:rPr lang="de-DE" sz="2100" dirty="0" err="1" smtClean="0"/>
              <a:t>Driven</a:t>
            </a:r>
            <a:r>
              <a:rPr lang="de-DE" sz="2100" dirty="0" smtClean="0"/>
              <a:t> Development (TDD)</a:t>
            </a:r>
          </a:p>
          <a:p>
            <a:r>
              <a:rPr lang="de-DE" dirty="0" smtClean="0"/>
              <a:t>Entwurf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Architekturdesign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Datenbankentwurf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Oberflächenentwurf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Pflichtenheft</a:t>
            </a:r>
          </a:p>
          <a:p>
            <a:r>
              <a:rPr lang="de-DE" dirty="0" smtClean="0"/>
              <a:t>Fazit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Gewonnenes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Ausblick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2282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Thematik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err="1" smtClean="0"/>
              <a:t>Inventory</a:t>
            </a:r>
            <a:r>
              <a:rPr lang="de-DE" dirty="0" smtClean="0"/>
              <a:t> Management System</a:t>
            </a:r>
            <a:r>
              <a:rPr lang="de-DE" dirty="0"/>
              <a:t> </a:t>
            </a:r>
            <a:r>
              <a:rPr lang="de-DE" dirty="0" smtClean="0"/>
              <a:t>(IMS)</a:t>
            </a:r>
          </a:p>
          <a:p>
            <a:r>
              <a:rPr lang="de-DE" dirty="0" smtClean="0"/>
              <a:t>Lagerverwaltung</a:t>
            </a:r>
          </a:p>
          <a:p>
            <a:r>
              <a:rPr lang="de-DE" dirty="0" smtClean="0"/>
              <a:t>Verschiedene </a:t>
            </a:r>
            <a:r>
              <a:rPr lang="de-DE" dirty="0" smtClean="0"/>
              <a:t>Anwendungen</a:t>
            </a:r>
          </a:p>
          <a:p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763688" y="3306259"/>
            <a:ext cx="5688632" cy="24482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763688" y="3306259"/>
            <a:ext cx="5688632" cy="504056"/>
          </a:xfrm>
          <a:prstGeom prst="rect">
            <a:avLst/>
          </a:prstGeom>
          <a:gradFill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3707904" y="3378267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Zielsetzung</a:t>
            </a:r>
            <a:endParaRPr lang="de-DE" sz="2000" b="1" dirty="0"/>
          </a:p>
        </p:txBody>
      </p:sp>
      <p:sp>
        <p:nvSpPr>
          <p:cNvPr id="8" name="Textfeld 7"/>
          <p:cNvSpPr txBox="1"/>
          <p:nvPr/>
        </p:nvSpPr>
        <p:spPr>
          <a:xfrm>
            <a:off x="1835696" y="3954331"/>
            <a:ext cx="55446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Arbeit mit zentralem Datenbestand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Verhindern von Verzögerungen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Einfachere Absprache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Kostenersparnis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Anforderungen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Speichern von Komponenten</a:t>
            </a:r>
          </a:p>
          <a:p>
            <a:r>
              <a:rPr lang="de-DE" dirty="0" smtClean="0"/>
              <a:t>Bearbeiten von Komponenten </a:t>
            </a:r>
          </a:p>
          <a:p>
            <a:r>
              <a:rPr lang="de-DE" dirty="0" smtClean="0"/>
              <a:t>Löschen </a:t>
            </a:r>
            <a:r>
              <a:rPr lang="de-DE" dirty="0" smtClean="0"/>
              <a:t>von Komponenten</a:t>
            </a:r>
          </a:p>
          <a:p>
            <a:r>
              <a:rPr lang="de-DE" dirty="0" smtClean="0"/>
              <a:t>Anzeigen von gespeicherten Komponenten</a:t>
            </a:r>
          </a:p>
          <a:p>
            <a:r>
              <a:rPr lang="de-DE" dirty="0" smtClean="0"/>
              <a:t>Sortierung über die Oberfläche</a:t>
            </a:r>
            <a:endParaRPr lang="de-DE" dirty="0" smtClean="0"/>
          </a:p>
          <a:p>
            <a:r>
              <a:rPr lang="de-DE" dirty="0" smtClean="0"/>
              <a:t>Ergonomische Benutzeroberfläche</a:t>
            </a:r>
          </a:p>
          <a:p>
            <a:r>
              <a:rPr lang="de-DE" dirty="0" smtClean="0"/>
              <a:t>Datenkonsistenz</a:t>
            </a:r>
          </a:p>
          <a:p>
            <a:r>
              <a:rPr lang="de-DE" dirty="0" smtClean="0"/>
              <a:t>Konfiguration der </a:t>
            </a:r>
            <a:r>
              <a:rPr lang="de-DE" dirty="0" smtClean="0"/>
              <a:t>Datenbankverbindung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4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621904" y="1246312"/>
            <a:ext cx="4536504" cy="499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621904" y="2208053"/>
            <a:ext cx="4536504" cy="360040"/>
          </a:xfrm>
          <a:prstGeom prst="rect">
            <a:avLst/>
          </a:prstGeom>
          <a:gradFill flip="none" rotWithShape="1"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621904" y="1246312"/>
            <a:ext cx="4536504" cy="360040"/>
          </a:xfrm>
          <a:prstGeom prst="rect">
            <a:avLst/>
          </a:prstGeom>
          <a:gradFill flip="none" rotWithShape="1"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621904" y="3729470"/>
            <a:ext cx="4536504" cy="360040"/>
          </a:xfrm>
          <a:prstGeom prst="rect">
            <a:avLst/>
          </a:prstGeom>
          <a:gradFill flip="none" rotWithShape="1"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621904" y="5301208"/>
            <a:ext cx="4536504" cy="360040"/>
          </a:xfrm>
          <a:prstGeom prst="rect">
            <a:avLst/>
          </a:prstGeom>
          <a:gradFill flip="none" rotWithShape="1"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621904" y="2566306"/>
            <a:ext cx="4536504" cy="1163164"/>
          </a:xfrm>
          <a:prstGeom prst="rect">
            <a:avLst/>
          </a:prstGeom>
          <a:solidFill>
            <a:srgbClr val="E5F3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611560" y="1268760"/>
            <a:ext cx="4402832" cy="5184576"/>
          </a:xfrm>
        </p:spPr>
        <p:txBody>
          <a:bodyPr>
            <a:normAutofit fontScale="85000" lnSpcReduction="20000"/>
          </a:bodyPr>
          <a:lstStyle/>
          <a:p>
            <a:r>
              <a:rPr lang="de-DE" dirty="0" smtClean="0"/>
              <a:t>Einleitung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Thematik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Anforderungen</a:t>
            </a:r>
          </a:p>
          <a:p>
            <a:r>
              <a:rPr lang="de-DE" dirty="0" smtClean="0"/>
              <a:t>Planung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Zeitplan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Vorgehensmodelle</a:t>
            </a:r>
          </a:p>
          <a:p>
            <a:pPr lvl="2"/>
            <a:r>
              <a:rPr lang="de-DE" sz="2100" dirty="0" smtClean="0"/>
              <a:t>Spiralmodell</a:t>
            </a:r>
          </a:p>
          <a:p>
            <a:pPr lvl="2"/>
            <a:r>
              <a:rPr lang="de-DE" sz="2100" dirty="0" smtClean="0"/>
              <a:t>Test </a:t>
            </a:r>
            <a:r>
              <a:rPr lang="de-DE" sz="2100" dirty="0" err="1" smtClean="0"/>
              <a:t>Driven</a:t>
            </a:r>
            <a:r>
              <a:rPr lang="de-DE" sz="2100" dirty="0" smtClean="0"/>
              <a:t> Development (TDD)</a:t>
            </a:r>
          </a:p>
          <a:p>
            <a:r>
              <a:rPr lang="de-DE" dirty="0" smtClean="0"/>
              <a:t>Entwurf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Architekturdesign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Datenbankentwurf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Oberflächenentwurf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Pflichtenheft</a:t>
            </a:r>
          </a:p>
          <a:p>
            <a:r>
              <a:rPr lang="de-DE" dirty="0" smtClean="0"/>
              <a:t>Fazit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Gewonnenes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Ausblick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5220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Zeitplan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6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268760"/>
            <a:ext cx="6642381" cy="49817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Spiralmodell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Iteratives Vorgehensmodell</a:t>
            </a:r>
          </a:p>
          <a:p>
            <a:r>
              <a:rPr lang="de-DE" dirty="0" smtClean="0"/>
              <a:t>Risikobetrachtung</a:t>
            </a:r>
          </a:p>
          <a:p>
            <a:r>
              <a:rPr lang="de-DE" dirty="0" smtClean="0"/>
              <a:t>Prototypen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7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2664296"/>
            <a:ext cx="4438385" cy="3645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 </a:t>
            </a:r>
            <a:r>
              <a:rPr lang="de-DE" dirty="0" err="1" smtClean="0"/>
              <a:t>Driven</a:t>
            </a:r>
            <a:r>
              <a:rPr lang="de-DE" dirty="0" smtClean="0"/>
              <a:t> Development (TDD)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err="1" smtClean="0"/>
              <a:t>Red</a:t>
            </a:r>
            <a:r>
              <a:rPr lang="de-DE" dirty="0" smtClean="0"/>
              <a:t> – Green – </a:t>
            </a:r>
            <a:r>
              <a:rPr lang="de-DE" dirty="0" err="1" smtClean="0"/>
              <a:t>Refactoring</a:t>
            </a:r>
            <a:endParaRPr lang="de-DE" dirty="0" smtClean="0"/>
          </a:p>
          <a:p>
            <a:r>
              <a:rPr lang="de-DE" dirty="0" smtClean="0"/>
              <a:t>Unit Tests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Datenbankverbindungen</a:t>
            </a:r>
          </a:p>
          <a:p>
            <a:pPr lvl="2"/>
            <a:r>
              <a:rPr lang="de-DE" dirty="0" smtClean="0"/>
              <a:t>Einfügen von Daten</a:t>
            </a:r>
          </a:p>
          <a:p>
            <a:pPr lvl="2"/>
            <a:r>
              <a:rPr lang="de-DE" dirty="0" smtClean="0"/>
              <a:t>Löschen von Daten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Validation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8</a:t>
            </a:r>
            <a:endParaRPr lang="de-DE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313" y="1916832"/>
            <a:ext cx="3573016" cy="35730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keanos">
  <a:themeElements>
    <a:clrScheme name="Phoebe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keanos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keanos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0</TotalTime>
  <Words>636</Words>
  <Application>Microsoft Office PowerPoint</Application>
  <PresentationFormat>Bildschirmpräsentation (4:3)</PresentationFormat>
  <Paragraphs>219</Paragraphs>
  <Slides>19</Slides>
  <Notes>15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Okeanos</vt:lpstr>
      <vt:lpstr>Inventory Management System</vt:lpstr>
      <vt:lpstr>Gliederung</vt:lpstr>
      <vt:lpstr>Gliederung</vt:lpstr>
      <vt:lpstr>Thematik</vt:lpstr>
      <vt:lpstr>Anforderungen</vt:lpstr>
      <vt:lpstr>Gliederung</vt:lpstr>
      <vt:lpstr>Zeitplan</vt:lpstr>
      <vt:lpstr>Spiralmodell</vt:lpstr>
      <vt:lpstr>Test Driven Development (TDD)</vt:lpstr>
      <vt:lpstr>Gliederung</vt:lpstr>
      <vt:lpstr>Architekturdesign</vt:lpstr>
      <vt:lpstr>Datenbankentwurf</vt:lpstr>
      <vt:lpstr>Oberflächenentwurf</vt:lpstr>
      <vt:lpstr>Plichtenheft</vt:lpstr>
      <vt:lpstr>Gliederung</vt:lpstr>
      <vt:lpstr>Fazit</vt:lpstr>
      <vt:lpstr>Fragen?</vt:lpstr>
      <vt:lpstr>Quellen</vt:lpstr>
      <vt:lpstr>ENDE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Management System</dc:title>
  <dc:creator>turtle97@arcor.de</dc:creator>
  <cp:lastModifiedBy>Herny Martens</cp:lastModifiedBy>
  <cp:revision>123</cp:revision>
  <dcterms:created xsi:type="dcterms:W3CDTF">2016-05-04T09:39:11Z</dcterms:created>
  <dcterms:modified xsi:type="dcterms:W3CDTF">2016-05-17T09:02:14Z</dcterms:modified>
</cp:coreProperties>
</file>