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1" r:id="rId3"/>
    <p:sldId id="310" r:id="rId4"/>
    <p:sldId id="320" r:id="rId5"/>
    <p:sldId id="315" r:id="rId6"/>
    <p:sldId id="321" r:id="rId7"/>
    <p:sldId id="316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12" d="100"/>
          <a:sy n="112" d="100"/>
        </p:scale>
        <p:origin x="552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1812" y="533400"/>
            <a:ext cx="7086598" cy="1828800"/>
          </a:xfrm>
        </p:spPr>
        <p:txBody>
          <a:bodyPr>
            <a:normAutofit/>
          </a:bodyPr>
          <a:lstStyle/>
          <a:p>
            <a:r>
              <a:rPr lang="en-US" sz="4800" b="1" dirty="0"/>
              <a:t>DE &amp; A – BATCH </a:t>
            </a:r>
            <a:r>
              <a:rPr lang="en-US" sz="4800" b="1" dirty="0">
                <a:latin typeface="Aptos Black" panose="020B0004020202020204" pitchFamily="34" charset="0"/>
              </a:rPr>
              <a:t>246</a:t>
            </a:r>
            <a:br>
              <a:rPr lang="en-US" sz="4800" b="1" dirty="0"/>
            </a:br>
            <a:r>
              <a:rPr lang="en-US" sz="4800" b="1" dirty="0"/>
              <a:t>RLL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Presented by : </a:t>
            </a:r>
            <a:r>
              <a:rPr lang="it-IT" sz="1800" b="1" dirty="0">
                <a:solidFill>
                  <a:schemeClr val="tx1">
                    <a:lumMod val="95000"/>
                  </a:schemeClr>
                </a:solidFill>
              </a:rPr>
              <a:t>Naveen s</a:t>
            </a:r>
          </a:p>
          <a:p>
            <a:r>
              <a:rPr lang="it-IT" sz="1800" dirty="0"/>
              <a:t>EMP ID : </a:t>
            </a:r>
            <a:r>
              <a:rPr lang="it-IT" sz="1800" dirty="0">
                <a:solidFill>
                  <a:schemeClr val="tx1"/>
                </a:solidFill>
                <a:latin typeface="Aptos Black" panose="020F0502020204030204" pitchFamily="34" charset="0"/>
                <a:ea typeface="ADLaM Display" panose="020F0502020204030204" pitchFamily="2" charset="0"/>
                <a:cs typeface="Aharoni" panose="020F0502020204030204" pitchFamily="2" charset="-79"/>
              </a:rPr>
              <a:t>2620299</a:t>
            </a:r>
          </a:p>
          <a:p>
            <a:endParaRPr lang="it-IT" sz="1800" dirty="0"/>
          </a:p>
          <a:p>
            <a:r>
              <a:rPr lang="it-IT" sz="1800" dirty="0"/>
              <a:t>Date : </a:t>
            </a:r>
            <a:r>
              <a:rPr lang="it-IT" sz="1800" dirty="0">
                <a:solidFill>
                  <a:schemeClr val="tx1"/>
                </a:solidFill>
                <a:latin typeface="Aptos Black" panose="020B0004020202020204" pitchFamily="34" charset="0"/>
              </a:rPr>
              <a:t>06/02/2025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5D1BBF-9AAC-5397-6DD0-9737223C1E07}"/>
              </a:ext>
            </a:extLst>
          </p:cNvPr>
          <p:cNvSpPr txBox="1">
            <a:spLocks/>
          </p:cNvSpPr>
          <p:nvPr/>
        </p:nvSpPr>
        <p:spPr>
          <a:xfrm>
            <a:off x="531812" y="2362200"/>
            <a:ext cx="7467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Sales 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2007" y="914400"/>
            <a:ext cx="2513005" cy="685800"/>
          </a:xfrm>
        </p:spPr>
        <p:txBody>
          <a:bodyPr/>
          <a:lstStyle/>
          <a:p>
            <a:r>
              <a:rPr lang="en-US" b="1" dirty="0"/>
              <a:t>SCENARIO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C75AF6-DDE5-B248-2D34-E630E8065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45691"/>
              </p:ext>
            </p:extLst>
          </p:nvPr>
        </p:nvGraphicFramePr>
        <p:xfrm>
          <a:off x="836612" y="3150029"/>
          <a:ext cx="5762373" cy="14912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48001">
                  <a:extLst>
                    <a:ext uri="{9D8B030D-6E8A-4147-A177-3AD203B41FA5}">
                      <a16:colId xmlns:a16="http://schemas.microsoft.com/office/drawing/2014/main" val="190632950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3361814425"/>
                    </a:ext>
                  </a:extLst>
                </a:gridCol>
                <a:gridCol w="991519">
                  <a:extLst>
                    <a:ext uri="{9D8B030D-6E8A-4147-A177-3AD203B41FA5}">
                      <a16:colId xmlns:a16="http://schemas.microsoft.com/office/drawing/2014/main" val="4288065257"/>
                    </a:ext>
                  </a:extLst>
                </a:gridCol>
                <a:gridCol w="1277956">
                  <a:extLst>
                    <a:ext uri="{9D8B030D-6E8A-4147-A177-3AD203B41FA5}">
                      <a16:colId xmlns:a16="http://schemas.microsoft.com/office/drawing/2014/main" val="2714343021"/>
                    </a:ext>
                  </a:extLst>
                </a:gridCol>
                <a:gridCol w="1134738">
                  <a:extLst>
                    <a:ext uri="{9D8B030D-6E8A-4147-A177-3AD203B41FA5}">
                      <a16:colId xmlns:a16="http://schemas.microsoft.com/office/drawing/2014/main" val="998522061"/>
                    </a:ext>
                  </a:extLst>
                </a:gridCol>
              </a:tblGrid>
              <a:tr h="372821">
                <a:tc>
                  <a:txBody>
                    <a:bodyPr/>
                    <a:lstStyle/>
                    <a:p>
                      <a:r>
                        <a:rPr lang="en-US" dirty="0"/>
                        <a:t>Sale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23013"/>
                  </a:ext>
                </a:extLst>
              </a:tr>
              <a:tr h="37282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5588"/>
                  </a:ext>
                </a:extLst>
              </a:tr>
              <a:tr h="37282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38591"/>
                  </a:ext>
                </a:extLst>
              </a:tr>
              <a:tr h="37282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76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FE4A37-CB54-C330-38C8-F691989B1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87359"/>
              </p:ext>
            </p:extLst>
          </p:nvPr>
        </p:nvGraphicFramePr>
        <p:xfrm>
          <a:off x="7440553" y="3150029"/>
          <a:ext cx="4324734" cy="12390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41578">
                  <a:extLst>
                    <a:ext uri="{9D8B030D-6E8A-4147-A177-3AD203B41FA5}">
                      <a16:colId xmlns:a16="http://schemas.microsoft.com/office/drawing/2014/main" val="1729799911"/>
                    </a:ext>
                  </a:extLst>
                </a:gridCol>
                <a:gridCol w="1441578">
                  <a:extLst>
                    <a:ext uri="{9D8B030D-6E8A-4147-A177-3AD203B41FA5}">
                      <a16:colId xmlns:a16="http://schemas.microsoft.com/office/drawing/2014/main" val="4263171195"/>
                    </a:ext>
                  </a:extLst>
                </a:gridCol>
                <a:gridCol w="1441578">
                  <a:extLst>
                    <a:ext uri="{9D8B030D-6E8A-4147-A177-3AD203B41FA5}">
                      <a16:colId xmlns:a16="http://schemas.microsoft.com/office/drawing/2014/main" val="3579439302"/>
                    </a:ext>
                  </a:extLst>
                </a:gridCol>
              </a:tblGrid>
              <a:tr h="413016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90485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r>
                        <a:rPr lang="en-US" dirty="0"/>
                        <a:t>2024-01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21824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r>
                        <a:rPr lang="en-US" dirty="0"/>
                        <a:t>2024-01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641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BBC5D5-228D-0E31-FB06-D709FAA1F54A}"/>
              </a:ext>
            </a:extLst>
          </p:cNvPr>
          <p:cNvSpPr txBox="1"/>
          <p:nvPr/>
        </p:nvSpPr>
        <p:spPr>
          <a:xfrm>
            <a:off x="7393733" y="4650805"/>
            <a:ext cx="197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Files</a:t>
            </a:r>
            <a:r>
              <a:rPr lang="en-US" dirty="0"/>
              <a:t> 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sales_east.csv</a:t>
            </a:r>
          </a:p>
          <a:p>
            <a:r>
              <a:rPr lang="en-US" dirty="0"/>
              <a:t>sales_west.csv</a:t>
            </a:r>
          </a:p>
          <a:p>
            <a:r>
              <a:rPr lang="en-US" dirty="0"/>
              <a:t>sales_north.csv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FF0BB-B6D7-46BF-8ECC-492F6445523A}"/>
              </a:ext>
            </a:extLst>
          </p:cNvPr>
          <p:cNvSpPr txBox="1"/>
          <p:nvPr/>
        </p:nvSpPr>
        <p:spPr>
          <a:xfrm>
            <a:off x="760412" y="1600200"/>
            <a:ext cx="6573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i="0" u="none" strike="noStrike" baseline="0" dirty="0">
                <a:latin typeface="Aptos" panose="020B0004020202020204" pitchFamily="34" charset="0"/>
              </a:rPr>
              <a:t> Aggregate daily sales data to monthly summaries for reporting</a:t>
            </a:r>
            <a:endParaRPr lang="en-US" sz="1800" b="0" i="0" u="none" strike="noStrike" baseline="0" dirty="0">
              <a:latin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FDB89-EAB5-EB0C-C642-101FE39616CD}"/>
              </a:ext>
            </a:extLst>
          </p:cNvPr>
          <p:cNvSpPr txBox="1"/>
          <p:nvPr/>
        </p:nvSpPr>
        <p:spPr>
          <a:xfrm>
            <a:off x="760412" y="2732349"/>
            <a:ext cx="992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ptos" panose="020B0004020202020204" pitchFamily="34" charset="0"/>
              </a:rPr>
              <a:t>Input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D364B-015A-35E5-9145-1E10871E5DDB}"/>
              </a:ext>
            </a:extLst>
          </p:cNvPr>
          <p:cNvSpPr txBox="1"/>
          <p:nvPr/>
        </p:nvSpPr>
        <p:spPr>
          <a:xfrm>
            <a:off x="7357576" y="2732349"/>
            <a:ext cx="1244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ptos" panose="020B0004020202020204" pitchFamily="34" charset="0"/>
              </a:rPr>
              <a:t>Output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DF6D73-082A-4C38-AFBD-7AC5AAA1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</a:t>
            </a:r>
            <a:endParaRPr lang="en-US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891799C-E308-222D-A0AF-57DD8064786F}"/>
              </a:ext>
            </a:extLst>
          </p:cNvPr>
          <p:cNvSpPr txBox="1">
            <a:spLocks/>
          </p:cNvSpPr>
          <p:nvPr/>
        </p:nvSpPr>
        <p:spPr>
          <a:xfrm>
            <a:off x="594360" y="1783079"/>
            <a:ext cx="10279288" cy="3709987"/>
          </a:xfrm>
          <a:prstGeom prst="rect">
            <a:avLst/>
          </a:prstGeom>
        </p:spPr>
        <p:txBody>
          <a:bodyPr tIns="457200"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ptos" panose="020B0004020202020204" pitchFamily="34" charset="0"/>
              </a:rPr>
              <a:t> </a:t>
            </a:r>
            <a:r>
              <a:rPr lang="en-US" sz="1800" dirty="0">
                <a:latin typeface="Aptos" panose="020B0004020202020204" pitchFamily="34" charset="0"/>
                <a:cs typeface="Calibri" panose="020F0502020204030204" pitchFamily="34" charset="0"/>
              </a:rPr>
              <a:t>Read daily sales data from multiple regions.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ptos" panose="020B0004020202020204" pitchFamily="34" charset="0"/>
                <a:cs typeface="Calibri" panose="020F0502020204030204" pitchFamily="34" charset="0"/>
              </a:rPr>
              <a:t>Standardize the format (e.g., ensure date formats are consistent).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ptos" panose="020B0004020202020204" pitchFamily="34" charset="0"/>
                <a:cs typeface="Calibri" panose="020F0502020204030204" pitchFamily="34" charset="0"/>
              </a:rPr>
              <a:t>Aggregate sales to monthly totals by region.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AC76E-AF6C-068B-3B89-442837060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E80612-CDF6-2C53-81D6-375EC49E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Talend Components </a:t>
            </a:r>
            <a:r>
              <a:rPr lang="en-US" b="1" dirty="0"/>
              <a:t>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61D457D-ED36-8082-5791-B4C6803AA155}"/>
              </a:ext>
            </a:extLst>
          </p:cNvPr>
          <p:cNvSpPr txBox="1">
            <a:spLocks/>
          </p:cNvSpPr>
          <p:nvPr/>
        </p:nvSpPr>
        <p:spPr>
          <a:xfrm>
            <a:off x="594360" y="1783079"/>
            <a:ext cx="10279288" cy="4160521"/>
          </a:xfrm>
          <a:prstGeom prst="rect">
            <a:avLst/>
          </a:prstGeom>
        </p:spPr>
        <p:txBody>
          <a:bodyPr tIns="457200"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ptos" panose="020B0004020202020204" pitchFamily="34" charset="0"/>
              </a:rPr>
              <a:t>tFileList_1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Aptos" panose="020B0004020202020204" pitchFamily="34" charset="0"/>
              </a:rPr>
              <a:t>tFileInputDelimitted</a:t>
            </a:r>
            <a:endParaRPr lang="en-US" sz="18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Aptos" panose="020B0004020202020204" pitchFamily="34" charset="0"/>
              </a:rPr>
              <a:t>tUnite</a:t>
            </a:r>
            <a:r>
              <a:rPr lang="en-US" sz="1800" dirty="0">
                <a:latin typeface="Aptos" panose="020B00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Aptos" panose="020B0004020202020204" pitchFamily="34" charset="0"/>
              </a:rPr>
              <a:t>tFilterRow</a:t>
            </a:r>
            <a:endParaRPr lang="en-US" sz="18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Aptos" panose="020B0004020202020204" pitchFamily="34" charset="0"/>
              </a:rPr>
              <a:t>tMap</a:t>
            </a:r>
            <a:r>
              <a:rPr lang="en-US" sz="1800" dirty="0">
                <a:latin typeface="Aptos" panose="020B00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Aptos" panose="020B0004020202020204" pitchFamily="34" charset="0"/>
              </a:rPr>
              <a:t>tAggregateRow</a:t>
            </a:r>
            <a:endParaRPr lang="en-US" sz="18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Aptos" panose="020B0004020202020204" pitchFamily="34" charset="0"/>
              </a:rPr>
              <a:t>tLogRow</a:t>
            </a:r>
            <a:r>
              <a:rPr lang="en-US" sz="1800" dirty="0">
                <a:latin typeface="Aptos" panose="020B00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F17E8C5-62AC-59F4-064E-9ED18D28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38200"/>
            <a:ext cx="4114800" cy="1371600"/>
          </a:xfrm>
        </p:spPr>
        <p:txBody>
          <a:bodyPr/>
          <a:lstStyle/>
          <a:p>
            <a:r>
              <a:rPr lang="en-US" b="1" dirty="0"/>
              <a:t>Talend Pipeline 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0B5CA-DAD9-D21F-BE91-E67C56AE0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83" y="2966973"/>
            <a:ext cx="1098385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D632-51CE-C2FE-73FC-CA01CA14E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D9F96EF-43CE-54F8-9B33-801DCDE8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685800"/>
            <a:ext cx="2209800" cy="762000"/>
          </a:xfrm>
        </p:spPr>
        <p:txBody>
          <a:bodyPr/>
          <a:lstStyle/>
          <a:p>
            <a:r>
              <a:rPr lang="en-US" b="1" dirty="0"/>
              <a:t>Output  : </a:t>
            </a:r>
          </a:p>
        </p:txBody>
      </p:sp>
      <p:pic>
        <p:nvPicPr>
          <p:cNvPr id="4" name="Picture 3" descr="A close-up of a number&#10;&#10;Description automatically generated">
            <a:extLst>
              <a:ext uri="{FF2B5EF4-FFF2-40B4-BE49-F238E27FC236}">
                <a16:creationId xmlns:a16="http://schemas.microsoft.com/office/drawing/2014/main" id="{C6857FD7-AF34-B268-C88E-315656BBB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9"/>
          <a:stretch/>
        </p:blipFill>
        <p:spPr>
          <a:xfrm>
            <a:off x="4189412" y="1608667"/>
            <a:ext cx="3810000" cy="36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BD9B698-5D48-639B-9871-7BA39572E0FD}"/>
              </a:ext>
            </a:extLst>
          </p:cNvPr>
          <p:cNvSpPr txBox="1">
            <a:spLocks/>
          </p:cNvSpPr>
          <p:nvPr/>
        </p:nvSpPr>
        <p:spPr>
          <a:xfrm>
            <a:off x="4189412" y="2590800"/>
            <a:ext cx="3810000" cy="1112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268</TotalTime>
  <Words>138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Black</vt:lpstr>
      <vt:lpstr>Arial</vt:lpstr>
      <vt:lpstr>Corbel</vt:lpstr>
      <vt:lpstr>Wingdings</vt:lpstr>
      <vt:lpstr>Digital Blue Tunnel 16x9</vt:lpstr>
      <vt:lpstr>DE &amp; A – BATCH 246 RLL PROJECT</vt:lpstr>
      <vt:lpstr>SCENARIO</vt:lpstr>
      <vt:lpstr>Activities</vt:lpstr>
      <vt:lpstr>Talend Components :</vt:lpstr>
      <vt:lpstr>Talend Pipeline : </vt:lpstr>
      <vt:lpstr>Output 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S8</dc:creator>
  <cp:lastModifiedBy>Naveen S8</cp:lastModifiedBy>
  <cp:revision>10</cp:revision>
  <dcterms:created xsi:type="dcterms:W3CDTF">2025-02-05T06:27:15Z</dcterms:created>
  <dcterms:modified xsi:type="dcterms:W3CDTF">2025-02-05T12:36:36Z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