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11" r:id="rId3"/>
    <p:sldId id="310" r:id="rId4"/>
    <p:sldId id="320" r:id="rId5"/>
    <p:sldId id="315" r:id="rId6"/>
    <p:sldId id="321" r:id="rId7"/>
    <p:sldId id="316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12" d="100"/>
          <a:sy n="112" d="100"/>
        </p:scale>
        <p:origin x="552" y="9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2/5/2025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31812" y="533400"/>
            <a:ext cx="7086598" cy="18288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DE &amp; A – BATCH </a:t>
            </a:r>
            <a:r>
              <a:rPr lang="en-US" sz="6000" b="1" dirty="0">
                <a:latin typeface="Aptos Black" panose="020B0004020202020204" pitchFamily="34" charset="0"/>
              </a:rPr>
              <a:t>246</a:t>
            </a:r>
            <a:br>
              <a:rPr lang="en-US" sz="6000" b="1" dirty="0"/>
            </a:br>
            <a:r>
              <a:rPr lang="en-US" sz="6000" b="1" dirty="0"/>
              <a:t>RLL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Presented by : </a:t>
            </a:r>
            <a:r>
              <a:rPr lang="it-IT" sz="1800" b="1" dirty="0">
                <a:solidFill>
                  <a:schemeClr val="tx1">
                    <a:lumMod val="95000"/>
                  </a:schemeClr>
                </a:solidFill>
              </a:rPr>
              <a:t>Naveen s</a:t>
            </a:r>
          </a:p>
          <a:p>
            <a:r>
              <a:rPr lang="it-IT" sz="1800" dirty="0"/>
              <a:t>EMP ID : </a:t>
            </a:r>
            <a:r>
              <a:rPr lang="it-IT" sz="1800" dirty="0">
                <a:solidFill>
                  <a:schemeClr val="tx1"/>
                </a:solidFill>
                <a:latin typeface="Aptos Black" panose="020F050202020403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2620299</a:t>
            </a:r>
          </a:p>
          <a:p>
            <a:endParaRPr lang="it-IT" sz="1800" dirty="0"/>
          </a:p>
          <a:p>
            <a:r>
              <a:rPr lang="it-IT" sz="1800" dirty="0"/>
              <a:t>Date : </a:t>
            </a:r>
            <a:r>
              <a:rPr lang="it-IT" sz="1800" dirty="0">
                <a:solidFill>
                  <a:schemeClr val="tx1"/>
                </a:solidFill>
                <a:latin typeface="Aptos Black" panose="020B0004020202020204" pitchFamily="34" charset="0"/>
              </a:rPr>
              <a:t>06/02/2025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5D1BBF-9AAC-5397-6DD0-9737223C1E07}"/>
              </a:ext>
            </a:extLst>
          </p:cNvPr>
          <p:cNvSpPr txBox="1">
            <a:spLocks/>
          </p:cNvSpPr>
          <p:nvPr/>
        </p:nvSpPr>
        <p:spPr>
          <a:xfrm>
            <a:off x="531812" y="2362200"/>
            <a:ext cx="74676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Sales 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62007" y="914400"/>
            <a:ext cx="2513005" cy="685800"/>
          </a:xfrm>
        </p:spPr>
        <p:txBody>
          <a:bodyPr/>
          <a:lstStyle/>
          <a:p>
            <a:r>
              <a:rPr lang="en-US" b="1" dirty="0"/>
              <a:t>SCENARIO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75AF6-DDE5-B248-2D34-E630E8065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45691"/>
              </p:ext>
            </p:extLst>
          </p:nvPr>
        </p:nvGraphicFramePr>
        <p:xfrm>
          <a:off x="836612" y="3150029"/>
          <a:ext cx="5762373" cy="14912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48001">
                  <a:extLst>
                    <a:ext uri="{9D8B030D-6E8A-4147-A177-3AD203B41FA5}">
                      <a16:colId xmlns:a16="http://schemas.microsoft.com/office/drawing/2014/main" val="1906329502"/>
                    </a:ext>
                  </a:extLst>
                </a:gridCol>
                <a:gridCol w="1410159">
                  <a:extLst>
                    <a:ext uri="{9D8B030D-6E8A-4147-A177-3AD203B41FA5}">
                      <a16:colId xmlns:a16="http://schemas.microsoft.com/office/drawing/2014/main" val="3361814425"/>
                    </a:ext>
                  </a:extLst>
                </a:gridCol>
                <a:gridCol w="991519">
                  <a:extLst>
                    <a:ext uri="{9D8B030D-6E8A-4147-A177-3AD203B41FA5}">
                      <a16:colId xmlns:a16="http://schemas.microsoft.com/office/drawing/2014/main" val="4288065257"/>
                    </a:ext>
                  </a:extLst>
                </a:gridCol>
                <a:gridCol w="1277956">
                  <a:extLst>
                    <a:ext uri="{9D8B030D-6E8A-4147-A177-3AD203B41FA5}">
                      <a16:colId xmlns:a16="http://schemas.microsoft.com/office/drawing/2014/main" val="2714343021"/>
                    </a:ext>
                  </a:extLst>
                </a:gridCol>
                <a:gridCol w="1134738">
                  <a:extLst>
                    <a:ext uri="{9D8B030D-6E8A-4147-A177-3AD203B41FA5}">
                      <a16:colId xmlns:a16="http://schemas.microsoft.com/office/drawing/2014/main" val="998522061"/>
                    </a:ext>
                  </a:extLst>
                </a:gridCol>
              </a:tblGrid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Sale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623013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5588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38591"/>
                  </a:ext>
                </a:extLst>
              </a:tr>
              <a:tr h="3728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776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FE4A37-CB54-C330-38C8-F691989B1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7359"/>
              </p:ext>
            </p:extLst>
          </p:nvPr>
        </p:nvGraphicFramePr>
        <p:xfrm>
          <a:off x="7440553" y="3150029"/>
          <a:ext cx="4324734" cy="12390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41578">
                  <a:extLst>
                    <a:ext uri="{9D8B030D-6E8A-4147-A177-3AD203B41FA5}">
                      <a16:colId xmlns:a16="http://schemas.microsoft.com/office/drawing/2014/main" val="1729799911"/>
                    </a:ext>
                  </a:extLst>
                </a:gridCol>
                <a:gridCol w="1441578">
                  <a:extLst>
                    <a:ext uri="{9D8B030D-6E8A-4147-A177-3AD203B41FA5}">
                      <a16:colId xmlns:a16="http://schemas.microsoft.com/office/drawing/2014/main" val="4263171195"/>
                    </a:ext>
                  </a:extLst>
                </a:gridCol>
                <a:gridCol w="1441578">
                  <a:extLst>
                    <a:ext uri="{9D8B030D-6E8A-4147-A177-3AD203B41FA5}">
                      <a16:colId xmlns:a16="http://schemas.microsoft.com/office/drawing/2014/main" val="3579439302"/>
                    </a:ext>
                  </a:extLst>
                </a:gridCol>
              </a:tblGrid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190485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621824"/>
                  </a:ext>
                </a:extLst>
              </a:tr>
              <a:tr h="413016">
                <a:tc>
                  <a:txBody>
                    <a:bodyPr/>
                    <a:lstStyle/>
                    <a:p>
                      <a:r>
                        <a:rPr lang="en-US" dirty="0"/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641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0BBC5D5-228D-0E31-FB06-D709FAA1F54A}"/>
              </a:ext>
            </a:extLst>
          </p:cNvPr>
          <p:cNvSpPr txBox="1"/>
          <p:nvPr/>
        </p:nvSpPr>
        <p:spPr>
          <a:xfrm>
            <a:off x="7393733" y="4650805"/>
            <a:ext cx="197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Files</a:t>
            </a:r>
            <a:r>
              <a:rPr lang="en-US" dirty="0"/>
              <a:t> 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sales_east.csv</a:t>
            </a:r>
          </a:p>
          <a:p>
            <a:r>
              <a:rPr lang="en-US" dirty="0"/>
              <a:t>sales_west.csv</a:t>
            </a:r>
          </a:p>
          <a:p>
            <a:r>
              <a:rPr lang="en-US" dirty="0"/>
              <a:t>sales_north.csv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FF0BB-B6D7-46BF-8ECC-492F6445523A}"/>
              </a:ext>
            </a:extLst>
          </p:cNvPr>
          <p:cNvSpPr txBox="1"/>
          <p:nvPr/>
        </p:nvSpPr>
        <p:spPr>
          <a:xfrm>
            <a:off x="760412" y="1600200"/>
            <a:ext cx="6573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i="0" u="none" strike="noStrike" baseline="0" dirty="0">
                <a:latin typeface="Aptos" panose="020B0004020202020204" pitchFamily="34" charset="0"/>
              </a:rPr>
              <a:t> Aggregate daily sales data to monthly summaries for reporting</a:t>
            </a:r>
            <a:endParaRPr lang="en-US" sz="1800" b="0" i="0" u="none" strike="noStrike" baseline="0" dirty="0"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FDB89-EAB5-EB0C-C642-101FE39616CD}"/>
              </a:ext>
            </a:extLst>
          </p:cNvPr>
          <p:cNvSpPr txBox="1"/>
          <p:nvPr/>
        </p:nvSpPr>
        <p:spPr>
          <a:xfrm>
            <a:off x="760412" y="2732349"/>
            <a:ext cx="992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ptos" panose="020B0004020202020204" pitchFamily="34" charset="0"/>
              </a:rPr>
              <a:t>Input 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ED364B-015A-35E5-9145-1E10871E5DDB}"/>
              </a:ext>
            </a:extLst>
          </p:cNvPr>
          <p:cNvSpPr txBox="1"/>
          <p:nvPr/>
        </p:nvSpPr>
        <p:spPr>
          <a:xfrm>
            <a:off x="7357576" y="2732349"/>
            <a:ext cx="1244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Aptos" panose="020B0004020202020204" pitchFamily="34" charset="0"/>
              </a:rPr>
              <a:t>Output</a:t>
            </a:r>
            <a:r>
              <a:rPr lang="en-US" sz="1800" b="0" i="0" u="none" strike="noStrike" baseline="0" dirty="0">
                <a:latin typeface="Aptos" panose="020B0004020202020204" pitchFamily="34" charset="0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FDF6D73-082A-4C38-AFBD-7AC5AAA1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Activities</a:t>
            </a: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891799C-E308-222D-A0AF-57DD8064786F}"/>
              </a:ext>
            </a:extLst>
          </p:cNvPr>
          <p:cNvSpPr txBox="1">
            <a:spLocks/>
          </p:cNvSpPr>
          <p:nvPr/>
        </p:nvSpPr>
        <p:spPr>
          <a:xfrm>
            <a:off x="594360" y="1783079"/>
            <a:ext cx="10279288" cy="3709987"/>
          </a:xfrm>
          <a:prstGeom prst="rect">
            <a:avLst/>
          </a:prstGeom>
        </p:spPr>
        <p:txBody>
          <a:bodyPr tIns="45720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Read daily sales data from multiple regions.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Standardize the format (e.g., ensure date formats are consistent).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ptos" panose="020B0004020202020204" pitchFamily="34" charset="0"/>
                <a:cs typeface="Calibri" panose="020F0502020204030204" pitchFamily="34" charset="0"/>
              </a:rPr>
              <a:t>Aggregate sales to monthly totals by region.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C76E-AF6C-068B-3B89-44283706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E80612-CDF6-2C53-81D6-375EC49E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Talend Components </a:t>
            </a:r>
            <a:r>
              <a:rPr lang="en-US" dirty="0"/>
              <a:t>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61D457D-ED36-8082-5791-B4C6803AA155}"/>
              </a:ext>
            </a:extLst>
          </p:cNvPr>
          <p:cNvSpPr txBox="1">
            <a:spLocks/>
          </p:cNvSpPr>
          <p:nvPr/>
        </p:nvSpPr>
        <p:spPr>
          <a:xfrm>
            <a:off x="594360" y="1783079"/>
            <a:ext cx="10279288" cy="3709987"/>
          </a:xfrm>
          <a:prstGeom prst="rect">
            <a:avLst/>
          </a:prstGeom>
        </p:spPr>
        <p:txBody>
          <a:bodyPr tIns="457200"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tFileInputDelimitted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tUnite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tMap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tAggregateRow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tSortRow</a:t>
            </a:r>
            <a:endParaRPr lang="en-US" sz="1800" dirty="0">
              <a:latin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Aptos" panose="020B0004020202020204" pitchFamily="34" charset="0"/>
              </a:rPr>
              <a:t>tLogRow</a:t>
            </a:r>
            <a:r>
              <a:rPr lang="en-US" sz="1800" dirty="0">
                <a:latin typeface="Aptos" panose="020B00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5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F17E8C5-62AC-59F4-064E-9ED18D281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8200"/>
            <a:ext cx="4114800" cy="1371600"/>
          </a:xfrm>
        </p:spPr>
        <p:txBody>
          <a:bodyPr/>
          <a:lstStyle/>
          <a:p>
            <a:r>
              <a:rPr lang="en-US" dirty="0"/>
              <a:t>Talend Pipeline : </a:t>
            </a:r>
          </a:p>
        </p:txBody>
      </p:sp>
      <p:pic>
        <p:nvPicPr>
          <p:cNvPr id="10" name="Picture 9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4310BE2-B2FA-5403-D3DA-E5F21FE1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590800"/>
            <a:ext cx="10558992" cy="30885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D632-51CE-C2FE-73FC-CA01CA14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D9F96EF-43CE-54F8-9B33-801DCDE8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38200"/>
            <a:ext cx="2209800" cy="1371600"/>
          </a:xfrm>
        </p:spPr>
        <p:txBody>
          <a:bodyPr/>
          <a:lstStyle/>
          <a:p>
            <a:r>
              <a:rPr lang="en-US" dirty="0"/>
              <a:t>Output  : 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BC2643-ED5E-3A37-23F6-326FA6835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96"/>
          <a:stretch/>
        </p:blipFill>
        <p:spPr>
          <a:xfrm>
            <a:off x="4492409" y="1295400"/>
            <a:ext cx="1543265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0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D9B698-5D48-639B-9871-7BA39572E0FD}"/>
              </a:ext>
            </a:extLst>
          </p:cNvPr>
          <p:cNvSpPr txBox="1">
            <a:spLocks/>
          </p:cNvSpPr>
          <p:nvPr/>
        </p:nvSpPr>
        <p:spPr>
          <a:xfrm>
            <a:off x="684212" y="1905000"/>
            <a:ext cx="4509452" cy="11125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DD6B1E-03BE-05DC-0BD9-DA58D2399197}"/>
              </a:ext>
            </a:extLst>
          </p:cNvPr>
          <p:cNvSpPr txBox="1">
            <a:spLocks/>
          </p:cNvSpPr>
          <p:nvPr/>
        </p:nvSpPr>
        <p:spPr>
          <a:xfrm>
            <a:off x="594360" y="4549552"/>
            <a:ext cx="3823652" cy="11125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</a:rPr>
              <a:t>Naveen S</a:t>
            </a:r>
          </a:p>
          <a:p>
            <a:r>
              <a:rPr lang="en-US" sz="1800" b="1" dirty="0">
                <a:solidFill>
                  <a:schemeClr val="tx1"/>
                </a:solidFill>
                <a:latin typeface="Aptos" panose="020B0004020202020204" pitchFamily="34" charset="0"/>
              </a:rPr>
              <a:t>naveen.s8@mphasis.com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54</TotalTime>
  <Words>144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Black</vt:lpstr>
      <vt:lpstr>Arial</vt:lpstr>
      <vt:lpstr>Corbel</vt:lpstr>
      <vt:lpstr>Wingdings</vt:lpstr>
      <vt:lpstr>Digital Blue Tunnel 16x9</vt:lpstr>
      <vt:lpstr>DE &amp; A – BATCH 246 RLL PROJECT</vt:lpstr>
      <vt:lpstr>SCENARIO</vt:lpstr>
      <vt:lpstr>Activities</vt:lpstr>
      <vt:lpstr>Talend Components :</vt:lpstr>
      <vt:lpstr>Talend Pipeline : </vt:lpstr>
      <vt:lpstr>Output 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S8</dc:creator>
  <cp:lastModifiedBy>Naveen S8</cp:lastModifiedBy>
  <cp:revision>4</cp:revision>
  <dcterms:created xsi:type="dcterms:W3CDTF">2025-02-05T06:27:15Z</dcterms:created>
  <dcterms:modified xsi:type="dcterms:W3CDTF">2025-02-05T08:44:31Z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