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96" d="100"/>
          <a:sy n="96" d="100"/>
        </p:scale>
        <p:origin x="6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5523EC1-8EE6-4A8E-8EB7-5D44B933A652}" type="datetimeFigureOut">
              <a:rPr lang="en-IN" smtClean="0"/>
              <a:t>25-05-2023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E87AA1-B1C0-4941-9357-E7E88B623235}" type="slidenum">
              <a:rPr lang="en-IN" smtClean="0"/>
              <a:t>‹#›</a:t>
            </a:fld>
            <a:endParaRPr lang="en-IN"/>
          </a:p>
        </p:txBody>
      </p:sp>
    </p:spTree>
    <p:extLst>
      <p:ext uri="{BB962C8B-B14F-4D97-AF65-F5344CB8AC3E}">
        <p14:creationId xmlns:p14="http://schemas.microsoft.com/office/powerpoint/2010/main" val="29504060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523EC1-8EE6-4A8E-8EB7-5D44B933A652}"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E87AA1-B1C0-4941-9357-E7E88B623235}" type="slidenum">
              <a:rPr lang="en-IN" smtClean="0"/>
              <a:t>‹#›</a:t>
            </a:fld>
            <a:endParaRPr lang="en-IN"/>
          </a:p>
        </p:txBody>
      </p:sp>
    </p:spTree>
    <p:extLst>
      <p:ext uri="{BB962C8B-B14F-4D97-AF65-F5344CB8AC3E}">
        <p14:creationId xmlns:p14="http://schemas.microsoft.com/office/powerpoint/2010/main" val="3058479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523EC1-8EE6-4A8E-8EB7-5D44B933A652}" type="datetimeFigureOut">
              <a:rPr lang="en-IN" smtClean="0"/>
              <a:t>25-05-2023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E87AA1-B1C0-4941-9357-E7E88B623235}" type="slidenum">
              <a:rPr lang="en-IN" smtClean="0"/>
              <a:t>‹#›</a:t>
            </a:fld>
            <a:endParaRPr lang="en-IN"/>
          </a:p>
        </p:txBody>
      </p:sp>
    </p:spTree>
    <p:extLst>
      <p:ext uri="{BB962C8B-B14F-4D97-AF65-F5344CB8AC3E}">
        <p14:creationId xmlns:p14="http://schemas.microsoft.com/office/powerpoint/2010/main" val="1956908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523EC1-8EE6-4A8E-8EB7-5D44B933A652}" type="datetimeFigureOut">
              <a:rPr lang="en-IN" smtClean="0"/>
              <a:t>25-05-2023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E87AA1-B1C0-4941-9357-E7E88B623235}" type="slidenum">
              <a:rPr lang="en-IN" smtClean="0"/>
              <a:t>‹#›</a:t>
            </a:fld>
            <a:endParaRPr lang="en-IN"/>
          </a:p>
        </p:txBody>
      </p:sp>
    </p:spTree>
    <p:extLst>
      <p:ext uri="{BB962C8B-B14F-4D97-AF65-F5344CB8AC3E}">
        <p14:creationId xmlns:p14="http://schemas.microsoft.com/office/powerpoint/2010/main" val="3610830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5523EC1-8EE6-4A8E-8EB7-5D44B933A652}" type="datetimeFigureOut">
              <a:rPr lang="en-IN" smtClean="0"/>
              <a:t>25-05-2023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E87AA1-B1C0-4941-9357-E7E88B623235}" type="slidenum">
              <a:rPr lang="en-IN" smtClean="0"/>
              <a:t>‹#›</a:t>
            </a:fld>
            <a:endParaRPr lang="en-IN"/>
          </a:p>
        </p:txBody>
      </p:sp>
    </p:spTree>
    <p:extLst>
      <p:ext uri="{BB962C8B-B14F-4D97-AF65-F5344CB8AC3E}">
        <p14:creationId xmlns:p14="http://schemas.microsoft.com/office/powerpoint/2010/main" val="13322461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5523EC1-8EE6-4A8E-8EB7-5D44B933A652}" type="datetimeFigureOut">
              <a:rPr lang="en-IN" smtClean="0"/>
              <a:t>25-05-2023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5DE87AA1-B1C0-4941-9357-E7E88B623235}" type="slidenum">
              <a:rPr lang="en-IN" smtClean="0"/>
              <a:t>‹#›</a:t>
            </a:fld>
            <a:endParaRPr lang="en-IN"/>
          </a:p>
        </p:txBody>
      </p:sp>
    </p:spTree>
    <p:extLst>
      <p:ext uri="{BB962C8B-B14F-4D97-AF65-F5344CB8AC3E}">
        <p14:creationId xmlns:p14="http://schemas.microsoft.com/office/powerpoint/2010/main" val="284285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5523EC1-8EE6-4A8E-8EB7-5D44B933A652}" type="datetimeFigureOut">
              <a:rPr lang="en-IN" smtClean="0"/>
              <a:t>25-05-2023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E87AA1-B1C0-4941-9357-E7E88B623235}"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25992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523EC1-8EE6-4A8E-8EB7-5D44B933A652}" type="datetimeFigureOut">
              <a:rPr lang="en-IN" smtClean="0"/>
              <a:t>25-05-2023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E87AA1-B1C0-4941-9357-E7E88B623235}" type="slidenum">
              <a:rPr lang="en-IN" smtClean="0"/>
              <a:t>‹#›</a:t>
            </a:fld>
            <a:endParaRPr lang="en-IN"/>
          </a:p>
        </p:txBody>
      </p:sp>
    </p:spTree>
    <p:extLst>
      <p:ext uri="{BB962C8B-B14F-4D97-AF65-F5344CB8AC3E}">
        <p14:creationId xmlns:p14="http://schemas.microsoft.com/office/powerpoint/2010/main" val="328090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523EC1-8EE6-4A8E-8EB7-5D44B933A652}" type="datetimeFigureOut">
              <a:rPr lang="en-IN" smtClean="0"/>
              <a:t>25-05-2023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E87AA1-B1C0-4941-9357-E7E88B623235}" type="slidenum">
              <a:rPr lang="en-IN" smtClean="0"/>
              <a:t>‹#›</a:t>
            </a:fld>
            <a:endParaRPr lang="en-IN"/>
          </a:p>
        </p:txBody>
      </p:sp>
    </p:spTree>
    <p:extLst>
      <p:ext uri="{BB962C8B-B14F-4D97-AF65-F5344CB8AC3E}">
        <p14:creationId xmlns:p14="http://schemas.microsoft.com/office/powerpoint/2010/main" val="918640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5523EC1-8EE6-4A8E-8EB7-5D44B933A652}" type="datetimeFigureOut">
              <a:rPr lang="en-IN" smtClean="0"/>
              <a:t>25-05-2023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5DE87AA1-B1C0-4941-9357-E7E88B623235}" type="slidenum">
              <a:rPr lang="en-IN" smtClean="0"/>
              <a:t>‹#›</a:t>
            </a:fld>
            <a:endParaRPr lang="en-IN"/>
          </a:p>
        </p:txBody>
      </p:sp>
    </p:spTree>
    <p:extLst>
      <p:ext uri="{BB962C8B-B14F-4D97-AF65-F5344CB8AC3E}">
        <p14:creationId xmlns:p14="http://schemas.microsoft.com/office/powerpoint/2010/main" val="2457990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5523EC1-8EE6-4A8E-8EB7-5D44B933A652}" type="datetimeFigureOut">
              <a:rPr lang="en-IN" smtClean="0"/>
              <a:t>25-05-2023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5DE87AA1-B1C0-4941-9357-E7E88B623235}" type="slidenum">
              <a:rPr lang="en-IN" smtClean="0"/>
              <a:t>‹#›</a:t>
            </a:fld>
            <a:endParaRPr lang="en-IN"/>
          </a:p>
        </p:txBody>
      </p:sp>
    </p:spTree>
    <p:extLst>
      <p:ext uri="{BB962C8B-B14F-4D97-AF65-F5344CB8AC3E}">
        <p14:creationId xmlns:p14="http://schemas.microsoft.com/office/powerpoint/2010/main" val="144875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5523EC1-8EE6-4A8E-8EB7-5D44B933A652}" type="datetimeFigureOut">
              <a:rPr lang="en-IN" smtClean="0"/>
              <a:t>25-05-2023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DE87AA1-B1C0-4941-9357-E7E88B623235}" type="slidenum">
              <a:rPr lang="en-IN" smtClean="0"/>
              <a:t>‹#›</a:t>
            </a:fld>
            <a:endParaRPr lang="en-IN"/>
          </a:p>
        </p:txBody>
      </p:sp>
    </p:spTree>
    <p:extLst>
      <p:ext uri="{BB962C8B-B14F-4D97-AF65-F5344CB8AC3E}">
        <p14:creationId xmlns:p14="http://schemas.microsoft.com/office/powerpoint/2010/main" val="23459523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0DAE-0491-03B4-AECD-C8254E90DFC9}"/>
              </a:ext>
            </a:extLst>
          </p:cNvPr>
          <p:cNvSpPr>
            <a:spLocks noGrp="1"/>
          </p:cNvSpPr>
          <p:nvPr>
            <p:ph type="ctrTitle"/>
          </p:nvPr>
        </p:nvSpPr>
        <p:spPr/>
        <p:txBody>
          <a:bodyPr/>
          <a:lstStyle/>
          <a:p>
            <a:r>
              <a:rPr lang="en-IN" dirty="0"/>
              <a:t>-</a:t>
            </a:r>
            <a:r>
              <a:rPr lang="en-IN" dirty="0" err="1"/>
              <a:t>GOLang</a:t>
            </a:r>
            <a:r>
              <a:rPr lang="en-IN" dirty="0"/>
              <a:t>-</a:t>
            </a:r>
          </a:p>
        </p:txBody>
      </p:sp>
      <p:sp>
        <p:nvSpPr>
          <p:cNvPr id="3" name="Subtitle 2">
            <a:extLst>
              <a:ext uri="{FF2B5EF4-FFF2-40B4-BE49-F238E27FC236}">
                <a16:creationId xmlns:a16="http://schemas.microsoft.com/office/drawing/2014/main" id="{5D2E52D1-ADEC-FF90-3585-F3A542AA7D7B}"/>
              </a:ext>
            </a:extLst>
          </p:cNvPr>
          <p:cNvSpPr>
            <a:spLocks noGrp="1"/>
          </p:cNvSpPr>
          <p:nvPr>
            <p:ph type="subTitle" idx="1"/>
          </p:nvPr>
        </p:nvSpPr>
        <p:spPr/>
        <p:txBody>
          <a:bodyPr/>
          <a:lstStyle/>
          <a:p>
            <a:r>
              <a:rPr lang="en-IN" dirty="0"/>
              <a:t>-Concurrency And Its Benefits-</a:t>
            </a:r>
          </a:p>
        </p:txBody>
      </p:sp>
    </p:spTree>
    <p:extLst>
      <p:ext uri="{BB962C8B-B14F-4D97-AF65-F5344CB8AC3E}">
        <p14:creationId xmlns:p14="http://schemas.microsoft.com/office/powerpoint/2010/main" val="436086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EF0191-289E-CB7B-EA12-EF9445DB4B71}"/>
              </a:ext>
            </a:extLst>
          </p:cNvPr>
          <p:cNvPicPr>
            <a:picLocks noChangeAspect="1"/>
          </p:cNvPicPr>
          <p:nvPr/>
        </p:nvPicPr>
        <p:blipFill>
          <a:blip r:embed="rId2"/>
          <a:stretch>
            <a:fillRect/>
          </a:stretch>
        </p:blipFill>
        <p:spPr>
          <a:xfrm>
            <a:off x="630732" y="1165220"/>
            <a:ext cx="3918177" cy="4527559"/>
          </a:xfrm>
          <a:prstGeom prst="rect">
            <a:avLst/>
          </a:prstGeom>
        </p:spPr>
      </p:pic>
      <p:pic>
        <p:nvPicPr>
          <p:cNvPr id="6" name="Picture 5">
            <a:extLst>
              <a:ext uri="{FF2B5EF4-FFF2-40B4-BE49-F238E27FC236}">
                <a16:creationId xmlns:a16="http://schemas.microsoft.com/office/drawing/2014/main" id="{710644A4-8A05-5C40-5F91-1AE42F94FF63}"/>
              </a:ext>
            </a:extLst>
          </p:cNvPr>
          <p:cNvPicPr>
            <a:picLocks noChangeAspect="1"/>
          </p:cNvPicPr>
          <p:nvPr/>
        </p:nvPicPr>
        <p:blipFill>
          <a:blip r:embed="rId3"/>
          <a:stretch>
            <a:fillRect/>
          </a:stretch>
        </p:blipFill>
        <p:spPr>
          <a:xfrm>
            <a:off x="5731345" y="2272989"/>
            <a:ext cx="3194214" cy="3416476"/>
          </a:xfrm>
          <a:prstGeom prst="rect">
            <a:avLst/>
          </a:prstGeom>
        </p:spPr>
      </p:pic>
    </p:spTree>
    <p:extLst>
      <p:ext uri="{BB962C8B-B14F-4D97-AF65-F5344CB8AC3E}">
        <p14:creationId xmlns:p14="http://schemas.microsoft.com/office/powerpoint/2010/main" val="807340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8484-D439-8D4F-23D1-E7432701CDEE}"/>
              </a:ext>
            </a:extLst>
          </p:cNvPr>
          <p:cNvSpPr>
            <a:spLocks noGrp="1"/>
          </p:cNvSpPr>
          <p:nvPr>
            <p:ph type="title"/>
          </p:nvPr>
        </p:nvSpPr>
        <p:spPr/>
        <p:txBody>
          <a:bodyPr/>
          <a:lstStyle/>
          <a:p>
            <a:r>
              <a:rPr lang="en-IN" dirty="0"/>
              <a:t>What is the difference?</a:t>
            </a:r>
          </a:p>
        </p:txBody>
      </p:sp>
      <p:sp>
        <p:nvSpPr>
          <p:cNvPr id="3" name="Content Placeholder 2">
            <a:extLst>
              <a:ext uri="{FF2B5EF4-FFF2-40B4-BE49-F238E27FC236}">
                <a16:creationId xmlns:a16="http://schemas.microsoft.com/office/drawing/2014/main" id="{B35B6F60-FF66-FEA1-9479-B4AC4209FB44}"/>
              </a:ext>
            </a:extLst>
          </p:cNvPr>
          <p:cNvSpPr>
            <a:spLocks noGrp="1"/>
          </p:cNvSpPr>
          <p:nvPr>
            <p:ph idx="1"/>
          </p:nvPr>
        </p:nvSpPr>
        <p:spPr/>
        <p:txBody>
          <a:bodyPr/>
          <a:lstStyle/>
          <a:p>
            <a:r>
              <a:rPr lang="en-US" dirty="0"/>
              <a:t>Adding the Sleep() method in the program which makes the main Goroutine sleeps for 1 second in between 1-second the new Goroutine executes, displays “welcome” on the screen, and then terminate after 1-second main Goroutine re-schedule and perform its operation. </a:t>
            </a:r>
          </a:p>
          <a:p>
            <a:r>
              <a:rPr lang="en-US" dirty="0"/>
              <a:t>This process continues until the value of the n&lt;6 after that the main Goroutine terminates. </a:t>
            </a:r>
          </a:p>
          <a:p>
            <a:r>
              <a:rPr lang="en-US" dirty="0"/>
              <a:t>Both Goroutine and the normal function work concurrently</a:t>
            </a:r>
            <a:endParaRPr lang="en-IN" dirty="0"/>
          </a:p>
        </p:txBody>
      </p:sp>
    </p:spTree>
    <p:extLst>
      <p:ext uri="{BB962C8B-B14F-4D97-AF65-F5344CB8AC3E}">
        <p14:creationId xmlns:p14="http://schemas.microsoft.com/office/powerpoint/2010/main" val="2835296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B6661-3B7F-8D85-792D-0A084FAB25C9}"/>
              </a:ext>
            </a:extLst>
          </p:cNvPr>
          <p:cNvSpPr>
            <a:spLocks noGrp="1"/>
          </p:cNvSpPr>
          <p:nvPr>
            <p:ph type="title"/>
          </p:nvPr>
        </p:nvSpPr>
        <p:spPr/>
        <p:txBody>
          <a:bodyPr/>
          <a:lstStyle/>
          <a:p>
            <a:r>
              <a:rPr lang="en-IN" dirty="0"/>
              <a:t>Advantages of goroutines</a:t>
            </a:r>
          </a:p>
        </p:txBody>
      </p:sp>
      <p:sp>
        <p:nvSpPr>
          <p:cNvPr id="3" name="Content Placeholder 2">
            <a:extLst>
              <a:ext uri="{FF2B5EF4-FFF2-40B4-BE49-F238E27FC236}">
                <a16:creationId xmlns:a16="http://schemas.microsoft.com/office/drawing/2014/main" id="{337F5B40-967C-8A36-2258-20D630770C92}"/>
              </a:ext>
            </a:extLst>
          </p:cNvPr>
          <p:cNvSpPr>
            <a:spLocks noGrp="1"/>
          </p:cNvSpPr>
          <p:nvPr>
            <p:ph idx="1"/>
          </p:nvPr>
        </p:nvSpPr>
        <p:spPr/>
        <p:txBody>
          <a:bodyPr>
            <a:normAutofit/>
          </a:bodyPr>
          <a:lstStyle/>
          <a:p>
            <a:r>
              <a:rPr lang="en-US" dirty="0"/>
              <a:t>Goroutines are cheaper than threads.</a:t>
            </a:r>
          </a:p>
          <a:p>
            <a:r>
              <a:rPr lang="en-US" dirty="0"/>
              <a:t>Goroutine are stored in the stack and the size of the stack can grow and shrink according to the requirement of the program. But in threads, the size of the stack is fixed.</a:t>
            </a:r>
          </a:p>
          <a:p>
            <a:r>
              <a:rPr lang="en-US" dirty="0"/>
              <a:t>Goroutines can communicate using the channel and these channels are specially designed to prevent race conditions when accessing shared memory using Goroutines.</a:t>
            </a:r>
          </a:p>
        </p:txBody>
      </p:sp>
    </p:spTree>
    <p:extLst>
      <p:ext uri="{BB962C8B-B14F-4D97-AF65-F5344CB8AC3E}">
        <p14:creationId xmlns:p14="http://schemas.microsoft.com/office/powerpoint/2010/main" val="4070234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3911C-8F35-08CB-046D-5105813F8281}"/>
              </a:ext>
            </a:extLst>
          </p:cNvPr>
          <p:cNvSpPr>
            <a:spLocks noGrp="1"/>
          </p:cNvSpPr>
          <p:nvPr>
            <p:ph type="title"/>
          </p:nvPr>
        </p:nvSpPr>
        <p:spPr/>
        <p:txBody>
          <a:bodyPr/>
          <a:lstStyle/>
          <a:p>
            <a:r>
              <a:rPr lang="en-IN" dirty="0" err="1"/>
              <a:t>waitgroups</a:t>
            </a:r>
            <a:endParaRPr lang="en-IN" dirty="0"/>
          </a:p>
        </p:txBody>
      </p:sp>
      <p:sp>
        <p:nvSpPr>
          <p:cNvPr id="3" name="Content Placeholder 2">
            <a:extLst>
              <a:ext uri="{FF2B5EF4-FFF2-40B4-BE49-F238E27FC236}">
                <a16:creationId xmlns:a16="http://schemas.microsoft.com/office/drawing/2014/main" id="{B8FB9DDD-5443-FA89-0200-F50B33B9C2D5}"/>
              </a:ext>
            </a:extLst>
          </p:cNvPr>
          <p:cNvSpPr>
            <a:spLocks noGrp="1"/>
          </p:cNvSpPr>
          <p:nvPr>
            <p:ph idx="1"/>
          </p:nvPr>
        </p:nvSpPr>
        <p:spPr/>
        <p:txBody>
          <a:bodyPr/>
          <a:lstStyle/>
          <a:p>
            <a:r>
              <a:rPr lang="en-IN" dirty="0"/>
              <a:t>While using Goroutines, we had paused the program for one second for the goroutine to run.</a:t>
            </a:r>
          </a:p>
          <a:p>
            <a:r>
              <a:rPr lang="en-IN" dirty="0"/>
              <a:t>In real life scenarios, wherein 1000s of goroutines are involved, waiting 1 second for each will be highly inefficient.</a:t>
            </a:r>
          </a:p>
          <a:p>
            <a:r>
              <a:rPr lang="en-IN" dirty="0"/>
              <a:t>This is where </a:t>
            </a:r>
            <a:r>
              <a:rPr lang="en-IN" dirty="0" err="1"/>
              <a:t>Waitgroups</a:t>
            </a:r>
            <a:r>
              <a:rPr lang="en-IN" dirty="0"/>
              <a:t> are utilised to solve the problem.</a:t>
            </a:r>
          </a:p>
          <a:p>
            <a:endParaRPr lang="en-IN" dirty="0"/>
          </a:p>
        </p:txBody>
      </p:sp>
    </p:spTree>
    <p:extLst>
      <p:ext uri="{BB962C8B-B14F-4D97-AF65-F5344CB8AC3E}">
        <p14:creationId xmlns:p14="http://schemas.microsoft.com/office/powerpoint/2010/main" val="1885572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77570C-A50B-B34C-05A4-CCD3FCB50849}"/>
              </a:ext>
            </a:extLst>
          </p:cNvPr>
          <p:cNvSpPr>
            <a:spLocks noGrp="1"/>
          </p:cNvSpPr>
          <p:nvPr>
            <p:ph type="title"/>
          </p:nvPr>
        </p:nvSpPr>
        <p:spPr/>
        <p:txBody>
          <a:bodyPr/>
          <a:lstStyle/>
          <a:p>
            <a:r>
              <a:rPr lang="en-IN" dirty="0"/>
              <a:t>Example code</a:t>
            </a:r>
          </a:p>
        </p:txBody>
      </p:sp>
      <p:pic>
        <p:nvPicPr>
          <p:cNvPr id="8" name="Content Placeholder 7">
            <a:extLst>
              <a:ext uri="{FF2B5EF4-FFF2-40B4-BE49-F238E27FC236}">
                <a16:creationId xmlns:a16="http://schemas.microsoft.com/office/drawing/2014/main" id="{B51DB0E7-DD02-0FC3-2E54-F244D73E805A}"/>
              </a:ext>
            </a:extLst>
          </p:cNvPr>
          <p:cNvPicPr>
            <a:picLocks noGrp="1" noChangeAspect="1"/>
          </p:cNvPicPr>
          <p:nvPr>
            <p:ph sz="half" idx="1"/>
          </p:nvPr>
        </p:nvPicPr>
        <p:blipFill>
          <a:blip r:embed="rId2"/>
          <a:stretch>
            <a:fillRect/>
          </a:stretch>
        </p:blipFill>
        <p:spPr>
          <a:xfrm>
            <a:off x="2231136" y="2392018"/>
            <a:ext cx="4282787" cy="3752574"/>
          </a:xfrm>
        </p:spPr>
      </p:pic>
      <p:sp>
        <p:nvSpPr>
          <p:cNvPr id="12" name="Content Placeholder 11">
            <a:extLst>
              <a:ext uri="{FF2B5EF4-FFF2-40B4-BE49-F238E27FC236}">
                <a16:creationId xmlns:a16="http://schemas.microsoft.com/office/drawing/2014/main" id="{B3D0FD88-78CC-327B-92CA-CB2A13A2C1D8}"/>
              </a:ext>
            </a:extLst>
          </p:cNvPr>
          <p:cNvSpPr>
            <a:spLocks noGrp="1"/>
          </p:cNvSpPr>
          <p:nvPr>
            <p:ph sz="half" idx="2"/>
          </p:nvPr>
        </p:nvSpPr>
        <p:spPr>
          <a:xfrm>
            <a:off x="6669619" y="5307009"/>
            <a:ext cx="4270247" cy="3101982"/>
          </a:xfrm>
        </p:spPr>
        <p:txBody>
          <a:bodyPr/>
          <a:lstStyle/>
          <a:p>
            <a:pPr marL="0" indent="0">
              <a:buNone/>
            </a:pPr>
            <a:r>
              <a:rPr lang="en-IN" dirty="0"/>
              <a:t>Instead of waiting for a second the program is executed instantly</a:t>
            </a:r>
          </a:p>
        </p:txBody>
      </p:sp>
      <p:pic>
        <p:nvPicPr>
          <p:cNvPr id="14" name="Picture 13">
            <a:extLst>
              <a:ext uri="{FF2B5EF4-FFF2-40B4-BE49-F238E27FC236}">
                <a16:creationId xmlns:a16="http://schemas.microsoft.com/office/drawing/2014/main" id="{A7F6625A-AFE6-ECB1-A600-BBE592B07317}"/>
              </a:ext>
            </a:extLst>
          </p:cNvPr>
          <p:cNvPicPr>
            <a:picLocks noChangeAspect="1"/>
          </p:cNvPicPr>
          <p:nvPr/>
        </p:nvPicPr>
        <p:blipFill>
          <a:blip r:embed="rId3"/>
          <a:stretch>
            <a:fillRect/>
          </a:stretch>
        </p:blipFill>
        <p:spPr>
          <a:xfrm>
            <a:off x="6808081" y="2476451"/>
            <a:ext cx="3346622" cy="1905098"/>
          </a:xfrm>
          <a:prstGeom prst="rect">
            <a:avLst/>
          </a:prstGeom>
        </p:spPr>
      </p:pic>
    </p:spTree>
    <p:extLst>
      <p:ext uri="{BB962C8B-B14F-4D97-AF65-F5344CB8AC3E}">
        <p14:creationId xmlns:p14="http://schemas.microsoft.com/office/powerpoint/2010/main" val="4162421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15EF-23A8-F1DF-1A91-5FCEC53D7BD1}"/>
              </a:ext>
            </a:extLst>
          </p:cNvPr>
          <p:cNvSpPr>
            <a:spLocks noGrp="1"/>
          </p:cNvSpPr>
          <p:nvPr>
            <p:ph type="title"/>
          </p:nvPr>
        </p:nvSpPr>
        <p:spPr/>
        <p:txBody>
          <a:bodyPr/>
          <a:lstStyle/>
          <a:p>
            <a:r>
              <a:rPr lang="en-IN" dirty="0"/>
              <a:t>Channels </a:t>
            </a:r>
          </a:p>
        </p:txBody>
      </p:sp>
      <p:sp>
        <p:nvSpPr>
          <p:cNvPr id="5" name="Content Placeholder 4">
            <a:extLst>
              <a:ext uri="{FF2B5EF4-FFF2-40B4-BE49-F238E27FC236}">
                <a16:creationId xmlns:a16="http://schemas.microsoft.com/office/drawing/2014/main" id="{13FDC215-F054-A533-592B-F4EF36800DC2}"/>
              </a:ext>
            </a:extLst>
          </p:cNvPr>
          <p:cNvSpPr>
            <a:spLocks noGrp="1"/>
          </p:cNvSpPr>
          <p:nvPr>
            <p:ph idx="1"/>
          </p:nvPr>
        </p:nvSpPr>
        <p:spPr>
          <a:xfrm>
            <a:off x="2231136" y="2346496"/>
            <a:ext cx="7729728" cy="3101983"/>
          </a:xfrm>
        </p:spPr>
        <p:txBody>
          <a:bodyPr/>
          <a:lstStyle/>
          <a:p>
            <a:r>
              <a:rPr lang="en-US" dirty="0"/>
              <a:t>In Go language, a channel is a medium through which a goroutine communicates with another goroutine and this communication is lock-free. </a:t>
            </a:r>
          </a:p>
          <a:p>
            <a:r>
              <a:rPr lang="en-US" dirty="0"/>
              <a:t>A channel is a technique which allows to let one goroutine to send data to another goroutine. </a:t>
            </a:r>
          </a:p>
          <a:p>
            <a:r>
              <a:rPr lang="en-US" dirty="0"/>
              <a:t>By default channel is bidirectional, means the goroutines can send or receive data through the same channel as shown in the below image</a:t>
            </a:r>
            <a:endParaRPr lang="en-IN" dirty="0"/>
          </a:p>
        </p:txBody>
      </p:sp>
      <p:pic>
        <p:nvPicPr>
          <p:cNvPr id="2052" name="Picture 4">
            <a:extLst>
              <a:ext uri="{FF2B5EF4-FFF2-40B4-BE49-F238E27FC236}">
                <a16:creationId xmlns:a16="http://schemas.microsoft.com/office/drawing/2014/main" id="{54DC168E-276E-F2E1-37ED-2D2C514EB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1459" y="4445690"/>
            <a:ext cx="55435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66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8ACE-6D35-DF83-532E-F2D33FB3EA46}"/>
              </a:ext>
            </a:extLst>
          </p:cNvPr>
          <p:cNvSpPr>
            <a:spLocks noGrp="1"/>
          </p:cNvSpPr>
          <p:nvPr>
            <p:ph type="title"/>
          </p:nvPr>
        </p:nvSpPr>
        <p:spPr/>
        <p:txBody>
          <a:bodyPr/>
          <a:lstStyle/>
          <a:p>
            <a:r>
              <a:rPr lang="en-IN" dirty="0"/>
              <a:t>Example code</a:t>
            </a:r>
          </a:p>
        </p:txBody>
      </p:sp>
      <p:pic>
        <p:nvPicPr>
          <p:cNvPr id="5" name="Content Placeholder 4">
            <a:extLst>
              <a:ext uri="{FF2B5EF4-FFF2-40B4-BE49-F238E27FC236}">
                <a16:creationId xmlns:a16="http://schemas.microsoft.com/office/drawing/2014/main" id="{320A96A8-9E0E-A749-351C-798FEE4CDCF2}"/>
              </a:ext>
            </a:extLst>
          </p:cNvPr>
          <p:cNvPicPr>
            <a:picLocks noGrp="1" noChangeAspect="1"/>
          </p:cNvPicPr>
          <p:nvPr>
            <p:ph idx="1"/>
          </p:nvPr>
        </p:nvPicPr>
        <p:blipFill>
          <a:blip r:embed="rId2"/>
          <a:stretch>
            <a:fillRect/>
          </a:stretch>
        </p:blipFill>
        <p:spPr>
          <a:xfrm>
            <a:off x="2231136" y="2565538"/>
            <a:ext cx="3632951" cy="3699126"/>
          </a:xfrm>
        </p:spPr>
      </p:pic>
      <p:pic>
        <p:nvPicPr>
          <p:cNvPr id="7" name="Picture 6">
            <a:extLst>
              <a:ext uri="{FF2B5EF4-FFF2-40B4-BE49-F238E27FC236}">
                <a16:creationId xmlns:a16="http://schemas.microsoft.com/office/drawing/2014/main" id="{16557D9C-29EE-1E76-E4BE-E7080190713F}"/>
              </a:ext>
            </a:extLst>
          </p:cNvPr>
          <p:cNvPicPr>
            <a:picLocks noChangeAspect="1"/>
          </p:cNvPicPr>
          <p:nvPr/>
        </p:nvPicPr>
        <p:blipFill>
          <a:blip r:embed="rId3"/>
          <a:stretch>
            <a:fillRect/>
          </a:stretch>
        </p:blipFill>
        <p:spPr>
          <a:xfrm>
            <a:off x="6607892" y="2565538"/>
            <a:ext cx="3352972" cy="2038455"/>
          </a:xfrm>
          <a:prstGeom prst="rect">
            <a:avLst/>
          </a:prstGeom>
        </p:spPr>
      </p:pic>
    </p:spTree>
    <p:extLst>
      <p:ext uri="{BB962C8B-B14F-4D97-AF65-F5344CB8AC3E}">
        <p14:creationId xmlns:p14="http://schemas.microsoft.com/office/powerpoint/2010/main" val="397441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BAB15-D717-9919-CD75-7D9D287C7E8D}"/>
              </a:ext>
            </a:extLst>
          </p:cNvPr>
          <p:cNvSpPr>
            <a:spLocks noGrp="1"/>
          </p:cNvSpPr>
          <p:nvPr>
            <p:ph type="title"/>
          </p:nvPr>
        </p:nvSpPr>
        <p:spPr/>
        <p:txBody>
          <a:bodyPr/>
          <a:lstStyle/>
          <a:p>
            <a:r>
              <a:rPr lang="en-IN" dirty="0"/>
              <a:t>mutex</a:t>
            </a:r>
          </a:p>
        </p:txBody>
      </p:sp>
      <p:sp>
        <p:nvSpPr>
          <p:cNvPr id="3" name="Content Placeholder 2">
            <a:extLst>
              <a:ext uri="{FF2B5EF4-FFF2-40B4-BE49-F238E27FC236}">
                <a16:creationId xmlns:a16="http://schemas.microsoft.com/office/drawing/2014/main" id="{067FE3D2-CFB8-B18A-D756-ABBC874129C3}"/>
              </a:ext>
            </a:extLst>
          </p:cNvPr>
          <p:cNvSpPr>
            <a:spLocks noGrp="1"/>
          </p:cNvSpPr>
          <p:nvPr>
            <p:ph idx="1"/>
          </p:nvPr>
        </p:nvSpPr>
        <p:spPr/>
        <p:txBody>
          <a:bodyPr/>
          <a:lstStyle/>
          <a:p>
            <a:r>
              <a:rPr lang="en-US" dirty="0"/>
              <a:t>A Mutex is a method used as a locking mechanism to ensure that only one Goroutine is accessing the critical section of code at any point of time. </a:t>
            </a:r>
          </a:p>
          <a:p>
            <a:r>
              <a:rPr lang="en-US" dirty="0"/>
              <a:t>This is done to prevent race conditions from happening. </a:t>
            </a:r>
          </a:p>
          <a:p>
            <a:r>
              <a:rPr lang="en-US" dirty="0"/>
              <a:t>A race condition occurs when two threads access a shared variable at the same time. </a:t>
            </a:r>
          </a:p>
          <a:p>
            <a:r>
              <a:rPr lang="en-US" dirty="0"/>
              <a:t>The first thread reads the variable, and the second thread reads the same value from the variable</a:t>
            </a:r>
          </a:p>
          <a:p>
            <a:r>
              <a:rPr lang="en-US" dirty="0"/>
              <a:t>Mutex is a great method to avoid race conditions from occurring keeping the program intact.</a:t>
            </a:r>
          </a:p>
        </p:txBody>
      </p:sp>
    </p:spTree>
    <p:extLst>
      <p:ext uri="{BB962C8B-B14F-4D97-AF65-F5344CB8AC3E}">
        <p14:creationId xmlns:p14="http://schemas.microsoft.com/office/powerpoint/2010/main" val="2309791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E6CA-EBDC-0BD9-6BB5-42FAAD0FCB9A}"/>
              </a:ext>
            </a:extLst>
          </p:cNvPr>
          <p:cNvSpPr>
            <a:spLocks noGrp="1"/>
          </p:cNvSpPr>
          <p:nvPr>
            <p:ph type="title"/>
          </p:nvPr>
        </p:nvSpPr>
        <p:spPr/>
        <p:txBody>
          <a:bodyPr/>
          <a:lstStyle/>
          <a:p>
            <a:r>
              <a:rPr lang="en-IN" dirty="0"/>
              <a:t>Example of race condition</a:t>
            </a:r>
          </a:p>
        </p:txBody>
      </p:sp>
      <p:sp>
        <p:nvSpPr>
          <p:cNvPr id="3" name="Content Placeholder 2">
            <a:extLst>
              <a:ext uri="{FF2B5EF4-FFF2-40B4-BE49-F238E27FC236}">
                <a16:creationId xmlns:a16="http://schemas.microsoft.com/office/drawing/2014/main" id="{AA0338EF-8D05-D576-D646-BF190C3A5FC8}"/>
              </a:ext>
            </a:extLst>
          </p:cNvPr>
          <p:cNvSpPr>
            <a:spLocks noGrp="1"/>
          </p:cNvSpPr>
          <p:nvPr>
            <p:ph idx="1"/>
          </p:nvPr>
        </p:nvSpPr>
        <p:spPr>
          <a:xfrm>
            <a:off x="2231136" y="2638044"/>
            <a:ext cx="4209421" cy="3101983"/>
          </a:xfrm>
        </p:spPr>
        <p:txBody>
          <a:bodyPr>
            <a:normAutofit fontScale="92500" lnSpcReduction="20000"/>
          </a:bodyPr>
          <a:lstStyle/>
          <a:p>
            <a:r>
              <a:rPr lang="en-US" dirty="0"/>
              <a:t>In the program above, the worker function in line no. 8 increments the value of GFG by 1 and then calls Done() on the </a:t>
            </a:r>
            <a:r>
              <a:rPr lang="en-US" dirty="0" err="1"/>
              <a:t>WaitGroup</a:t>
            </a:r>
            <a:r>
              <a:rPr lang="en-US" dirty="0"/>
              <a:t> to inform its completion. </a:t>
            </a:r>
          </a:p>
          <a:p>
            <a:r>
              <a:rPr lang="en-US" dirty="0"/>
              <a:t>The worker function is called 1000 times. Each of these Goroutines run simultaneously and race condition occurs when trying to increment GFG in line no. 9 as multiple Goroutines try to access the value of GFG concurrently. </a:t>
            </a:r>
          </a:p>
          <a:p>
            <a:r>
              <a:rPr lang="en-US" dirty="0"/>
              <a:t>Running the same program multiple times gives different outputs each time because of the race condition.</a:t>
            </a:r>
            <a:endParaRPr lang="en-IN" dirty="0"/>
          </a:p>
        </p:txBody>
      </p:sp>
      <p:pic>
        <p:nvPicPr>
          <p:cNvPr id="5" name="Picture 4">
            <a:extLst>
              <a:ext uri="{FF2B5EF4-FFF2-40B4-BE49-F238E27FC236}">
                <a16:creationId xmlns:a16="http://schemas.microsoft.com/office/drawing/2014/main" id="{AFF7EE51-CC2C-2131-3AE3-6C686BF791B0}"/>
              </a:ext>
            </a:extLst>
          </p:cNvPr>
          <p:cNvPicPr>
            <a:picLocks noChangeAspect="1"/>
          </p:cNvPicPr>
          <p:nvPr/>
        </p:nvPicPr>
        <p:blipFill>
          <a:blip r:embed="rId2"/>
          <a:stretch>
            <a:fillRect/>
          </a:stretch>
        </p:blipFill>
        <p:spPr>
          <a:xfrm>
            <a:off x="7010233" y="2638044"/>
            <a:ext cx="2950631" cy="3740424"/>
          </a:xfrm>
          <a:prstGeom prst="rect">
            <a:avLst/>
          </a:prstGeom>
        </p:spPr>
      </p:pic>
    </p:spTree>
    <p:extLst>
      <p:ext uri="{BB962C8B-B14F-4D97-AF65-F5344CB8AC3E}">
        <p14:creationId xmlns:p14="http://schemas.microsoft.com/office/powerpoint/2010/main" val="604383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933F4D-A868-B02C-C13C-78370D628AF0}"/>
              </a:ext>
            </a:extLst>
          </p:cNvPr>
          <p:cNvPicPr>
            <a:picLocks noChangeAspect="1"/>
          </p:cNvPicPr>
          <p:nvPr/>
        </p:nvPicPr>
        <p:blipFill>
          <a:blip r:embed="rId2"/>
          <a:stretch>
            <a:fillRect/>
          </a:stretch>
        </p:blipFill>
        <p:spPr>
          <a:xfrm>
            <a:off x="1581912" y="2462380"/>
            <a:ext cx="3185056" cy="3889121"/>
          </a:xfrm>
          <a:prstGeom prst="rect">
            <a:avLst/>
          </a:prstGeom>
        </p:spPr>
      </p:pic>
      <p:sp>
        <p:nvSpPr>
          <p:cNvPr id="9" name="Title 8">
            <a:extLst>
              <a:ext uri="{FF2B5EF4-FFF2-40B4-BE49-F238E27FC236}">
                <a16:creationId xmlns:a16="http://schemas.microsoft.com/office/drawing/2014/main" id="{0EEEC0DA-5E2A-6B4C-33E4-161129AB81F6}"/>
              </a:ext>
            </a:extLst>
          </p:cNvPr>
          <p:cNvSpPr>
            <a:spLocks noGrp="1"/>
          </p:cNvSpPr>
          <p:nvPr>
            <p:ph type="title"/>
          </p:nvPr>
        </p:nvSpPr>
        <p:spPr/>
        <p:txBody>
          <a:bodyPr/>
          <a:lstStyle/>
          <a:p>
            <a:r>
              <a:rPr lang="en-IN" dirty="0"/>
              <a:t>Fixing the problem using mutex</a:t>
            </a:r>
          </a:p>
        </p:txBody>
      </p:sp>
      <p:sp>
        <p:nvSpPr>
          <p:cNvPr id="10" name="Content Placeholder 9">
            <a:extLst>
              <a:ext uri="{FF2B5EF4-FFF2-40B4-BE49-F238E27FC236}">
                <a16:creationId xmlns:a16="http://schemas.microsoft.com/office/drawing/2014/main" id="{E6275564-AC0E-8BFA-F691-97E5D2A6E09B}"/>
              </a:ext>
            </a:extLst>
          </p:cNvPr>
          <p:cNvSpPr>
            <a:spLocks noGrp="1"/>
          </p:cNvSpPr>
          <p:nvPr>
            <p:ph sz="half" idx="1"/>
          </p:nvPr>
        </p:nvSpPr>
        <p:spPr/>
        <p:txBody>
          <a:bodyPr>
            <a:normAutofit fontScale="85000" lnSpcReduction="10000"/>
          </a:bodyPr>
          <a:lstStyle/>
          <a:p>
            <a:endParaRPr lang="en-IN" dirty="0"/>
          </a:p>
        </p:txBody>
      </p:sp>
      <p:sp>
        <p:nvSpPr>
          <p:cNvPr id="11" name="Content Placeholder 10">
            <a:extLst>
              <a:ext uri="{FF2B5EF4-FFF2-40B4-BE49-F238E27FC236}">
                <a16:creationId xmlns:a16="http://schemas.microsoft.com/office/drawing/2014/main" id="{032990CA-AB1D-A596-0296-CC1E31F1BCAA}"/>
              </a:ext>
            </a:extLst>
          </p:cNvPr>
          <p:cNvSpPr>
            <a:spLocks noGrp="1"/>
          </p:cNvSpPr>
          <p:nvPr>
            <p:ph sz="half" idx="2"/>
          </p:nvPr>
        </p:nvSpPr>
        <p:spPr/>
        <p:txBody>
          <a:bodyPr>
            <a:normAutofit fontScale="85000" lnSpcReduction="10000"/>
          </a:bodyPr>
          <a:lstStyle/>
          <a:p>
            <a:r>
              <a:rPr lang="en-US" dirty="0"/>
              <a:t>Mutex is a struct type and variable m of type Mutex is created in line no.19. </a:t>
            </a:r>
          </a:p>
          <a:p>
            <a:r>
              <a:rPr lang="en-US" dirty="0"/>
              <a:t>The worker function is changed so that the code which increments GFG in line no. 18 between </a:t>
            </a:r>
            <a:r>
              <a:rPr lang="en-US" dirty="0" err="1"/>
              <a:t>m.Lock</a:t>
            </a:r>
            <a:r>
              <a:rPr lang="en-US" dirty="0"/>
              <a:t>() and </a:t>
            </a:r>
            <a:r>
              <a:rPr lang="en-US" dirty="0" err="1"/>
              <a:t>m.Unlock</a:t>
            </a:r>
            <a:r>
              <a:rPr lang="en-US" dirty="0"/>
              <a:t>(). </a:t>
            </a:r>
          </a:p>
          <a:p>
            <a:r>
              <a:rPr lang="en-US" dirty="0"/>
              <a:t>Now only one Goroutine is allowed to execute this piece of code at any point of time and thus race condition is dealt with.</a:t>
            </a:r>
          </a:p>
          <a:p>
            <a:r>
              <a:rPr lang="en-US" dirty="0"/>
              <a:t>The address of mutex has to be passed in line no. 22. If the mutex is passed by value instead then each Goroutine will have its own copy of the mutex and the race condition will still persist.</a:t>
            </a:r>
            <a:endParaRPr lang="en-IN" dirty="0"/>
          </a:p>
        </p:txBody>
      </p:sp>
    </p:spTree>
    <p:extLst>
      <p:ext uri="{BB962C8B-B14F-4D97-AF65-F5344CB8AC3E}">
        <p14:creationId xmlns:p14="http://schemas.microsoft.com/office/powerpoint/2010/main" val="132849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0DF6A-A53E-DE75-57EA-7633E8E0F0DF}"/>
              </a:ext>
            </a:extLst>
          </p:cNvPr>
          <p:cNvSpPr>
            <a:spLocks noGrp="1"/>
          </p:cNvSpPr>
          <p:nvPr>
            <p:ph type="title"/>
          </p:nvPr>
        </p:nvSpPr>
        <p:spPr/>
        <p:txBody>
          <a:bodyPr/>
          <a:lstStyle/>
          <a:p>
            <a:r>
              <a:rPr lang="en-IN" dirty="0"/>
              <a:t>What is </a:t>
            </a:r>
            <a:r>
              <a:rPr lang="en-IN" dirty="0" err="1"/>
              <a:t>golang</a:t>
            </a:r>
            <a:r>
              <a:rPr lang="en-IN" dirty="0"/>
              <a:t>?</a:t>
            </a:r>
          </a:p>
        </p:txBody>
      </p:sp>
      <p:sp>
        <p:nvSpPr>
          <p:cNvPr id="3" name="Content Placeholder 2">
            <a:extLst>
              <a:ext uri="{FF2B5EF4-FFF2-40B4-BE49-F238E27FC236}">
                <a16:creationId xmlns:a16="http://schemas.microsoft.com/office/drawing/2014/main" id="{0220E8D2-0DC9-499C-02EE-176D8B1EE715}"/>
              </a:ext>
            </a:extLst>
          </p:cNvPr>
          <p:cNvSpPr>
            <a:spLocks noGrp="1"/>
          </p:cNvSpPr>
          <p:nvPr>
            <p:ph idx="1"/>
          </p:nvPr>
        </p:nvSpPr>
        <p:spPr/>
        <p:txBody>
          <a:bodyPr/>
          <a:lstStyle/>
          <a:p>
            <a:r>
              <a:rPr lang="en-US" dirty="0"/>
              <a:t>Golang or Go is a statically typed, concurrent, and garbage-collected programming language created at Google in 2009. </a:t>
            </a:r>
          </a:p>
          <a:p>
            <a:r>
              <a:rPr lang="en-US" dirty="0"/>
              <a:t>It is designed to be simple, efficient, and easy to learn, making it a popular choice for building scalable network services, web applications, and command-line tools.</a:t>
            </a:r>
          </a:p>
          <a:p>
            <a:r>
              <a:rPr lang="en-US" dirty="0"/>
              <a:t>Programs are assembled by using packages, for efficient management of dependencies.</a:t>
            </a:r>
          </a:p>
          <a:p>
            <a:pPr marL="0" indent="0">
              <a:buNone/>
            </a:pPr>
            <a:endParaRPr lang="en-IN" dirty="0"/>
          </a:p>
        </p:txBody>
      </p:sp>
    </p:spTree>
    <p:extLst>
      <p:ext uri="{BB962C8B-B14F-4D97-AF65-F5344CB8AC3E}">
        <p14:creationId xmlns:p14="http://schemas.microsoft.com/office/powerpoint/2010/main" val="3821140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D996D-B744-8E65-8A83-B09FF8DB1A2A}"/>
              </a:ext>
            </a:extLst>
          </p:cNvPr>
          <p:cNvSpPr>
            <a:spLocks noGrp="1"/>
          </p:cNvSpPr>
          <p:nvPr>
            <p:ph type="title"/>
          </p:nvPr>
        </p:nvSpPr>
        <p:spPr/>
        <p:txBody>
          <a:bodyPr/>
          <a:lstStyle/>
          <a:p>
            <a:r>
              <a:rPr lang="en-IN" dirty="0"/>
              <a:t>summary</a:t>
            </a:r>
          </a:p>
        </p:txBody>
      </p:sp>
      <p:sp>
        <p:nvSpPr>
          <p:cNvPr id="5" name="Content Placeholder 4">
            <a:extLst>
              <a:ext uri="{FF2B5EF4-FFF2-40B4-BE49-F238E27FC236}">
                <a16:creationId xmlns:a16="http://schemas.microsoft.com/office/drawing/2014/main" id="{9A6E43FD-FCBA-8779-1022-5AA7BFA83589}"/>
              </a:ext>
            </a:extLst>
          </p:cNvPr>
          <p:cNvSpPr>
            <a:spLocks noGrp="1"/>
          </p:cNvSpPr>
          <p:nvPr>
            <p:ph idx="1"/>
          </p:nvPr>
        </p:nvSpPr>
        <p:spPr/>
        <p:txBody>
          <a:bodyPr/>
          <a:lstStyle/>
          <a:p>
            <a:r>
              <a:rPr lang="en-IN" dirty="0"/>
              <a:t>Brief about Go, its uses and ties with concurrency.</a:t>
            </a:r>
          </a:p>
          <a:p>
            <a:r>
              <a:rPr lang="en-IN" dirty="0"/>
              <a:t>Compared to other concurrent programming languages, like Python, Go is a lot faster and more efficient.</a:t>
            </a:r>
          </a:p>
          <a:p>
            <a:r>
              <a:rPr lang="en-IN" dirty="0"/>
              <a:t>Information about the utilisation of Goroutines, </a:t>
            </a:r>
            <a:r>
              <a:rPr lang="en-IN" dirty="0" err="1"/>
              <a:t>Waitgroups</a:t>
            </a:r>
            <a:r>
              <a:rPr lang="en-IN" dirty="0"/>
              <a:t>, Channels and Mutex and how they aid in efficient concurrency with Go.</a:t>
            </a:r>
          </a:p>
          <a:p>
            <a:r>
              <a:rPr lang="en-IN" dirty="0"/>
              <a:t>Go is a splendid language for developing multiple multi-threaded applications</a:t>
            </a:r>
          </a:p>
        </p:txBody>
      </p:sp>
    </p:spTree>
    <p:extLst>
      <p:ext uri="{BB962C8B-B14F-4D97-AF65-F5344CB8AC3E}">
        <p14:creationId xmlns:p14="http://schemas.microsoft.com/office/powerpoint/2010/main" val="1445755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DCCF99-A11E-A4B1-FEA9-8D487BEA0C05}"/>
              </a:ext>
            </a:extLst>
          </p:cNvPr>
          <p:cNvSpPr>
            <a:spLocks noGrp="1"/>
          </p:cNvSpPr>
          <p:nvPr>
            <p:ph type="title"/>
          </p:nvPr>
        </p:nvSpPr>
        <p:spPr/>
        <p:txBody>
          <a:bodyPr/>
          <a:lstStyle/>
          <a:p>
            <a:r>
              <a:rPr lang="en-IN" dirty="0"/>
              <a:t>THANK YOU</a:t>
            </a:r>
          </a:p>
        </p:txBody>
      </p:sp>
      <p:sp>
        <p:nvSpPr>
          <p:cNvPr id="5" name="Text Placeholder 4">
            <a:extLst>
              <a:ext uri="{FF2B5EF4-FFF2-40B4-BE49-F238E27FC236}">
                <a16:creationId xmlns:a16="http://schemas.microsoft.com/office/drawing/2014/main" id="{41250624-6670-7D8F-EAC5-7D0FBF5FDD5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276217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DE12-E4E3-E520-60A1-C315159384EA}"/>
              </a:ext>
            </a:extLst>
          </p:cNvPr>
          <p:cNvSpPr>
            <a:spLocks noGrp="1"/>
          </p:cNvSpPr>
          <p:nvPr>
            <p:ph type="title"/>
          </p:nvPr>
        </p:nvSpPr>
        <p:spPr/>
        <p:txBody>
          <a:bodyPr/>
          <a:lstStyle/>
          <a:p>
            <a:r>
              <a:rPr lang="en-IN" dirty="0"/>
              <a:t>Concurrency </a:t>
            </a:r>
          </a:p>
        </p:txBody>
      </p:sp>
      <p:sp>
        <p:nvSpPr>
          <p:cNvPr id="3" name="Content Placeholder 2">
            <a:extLst>
              <a:ext uri="{FF2B5EF4-FFF2-40B4-BE49-F238E27FC236}">
                <a16:creationId xmlns:a16="http://schemas.microsoft.com/office/drawing/2014/main" id="{30974F45-5805-397E-AA1F-0A2DBE47090C}"/>
              </a:ext>
            </a:extLst>
          </p:cNvPr>
          <p:cNvSpPr>
            <a:spLocks noGrp="1"/>
          </p:cNvSpPr>
          <p:nvPr>
            <p:ph idx="1"/>
          </p:nvPr>
        </p:nvSpPr>
        <p:spPr>
          <a:xfrm>
            <a:off x="2151622" y="2631418"/>
            <a:ext cx="7191161" cy="1470130"/>
          </a:xfrm>
        </p:spPr>
        <p:txBody>
          <a:bodyPr>
            <a:normAutofit fontScale="92500"/>
          </a:bodyPr>
          <a:lstStyle/>
          <a:p>
            <a:r>
              <a:rPr lang="en-IN" dirty="0"/>
              <a:t>Concurrency is when multiple computations are happening simultaneously.</a:t>
            </a:r>
          </a:p>
          <a:p>
            <a:r>
              <a:rPr lang="en-IN" dirty="0"/>
              <a:t>Instead of waiting for one task to be completed, in concurrent programming, other tasks are run simultaneously.</a:t>
            </a:r>
          </a:p>
          <a:p>
            <a:r>
              <a:rPr lang="en-IN" dirty="0"/>
              <a:t>In layman’s terms, it is doing more than one thing at the same time.</a:t>
            </a:r>
          </a:p>
        </p:txBody>
      </p:sp>
      <p:pic>
        <p:nvPicPr>
          <p:cNvPr id="5" name="Picture 4">
            <a:extLst>
              <a:ext uri="{FF2B5EF4-FFF2-40B4-BE49-F238E27FC236}">
                <a16:creationId xmlns:a16="http://schemas.microsoft.com/office/drawing/2014/main" id="{CCBFBDA8-79C8-813E-BB29-D93D8BB19278}"/>
              </a:ext>
            </a:extLst>
          </p:cNvPr>
          <p:cNvPicPr>
            <a:picLocks noChangeAspect="1"/>
          </p:cNvPicPr>
          <p:nvPr/>
        </p:nvPicPr>
        <p:blipFill>
          <a:blip r:embed="rId2"/>
          <a:stretch>
            <a:fillRect/>
          </a:stretch>
        </p:blipFill>
        <p:spPr>
          <a:xfrm>
            <a:off x="1977916" y="4101548"/>
            <a:ext cx="7855197" cy="2002712"/>
          </a:xfrm>
          <a:prstGeom prst="rect">
            <a:avLst/>
          </a:prstGeom>
        </p:spPr>
      </p:pic>
    </p:spTree>
    <p:extLst>
      <p:ext uri="{BB962C8B-B14F-4D97-AF65-F5344CB8AC3E}">
        <p14:creationId xmlns:p14="http://schemas.microsoft.com/office/powerpoint/2010/main" val="2509283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5943072-93B9-255D-8627-AFCD1440AC05}"/>
              </a:ext>
            </a:extLst>
          </p:cNvPr>
          <p:cNvSpPr>
            <a:spLocks noGrp="1"/>
          </p:cNvSpPr>
          <p:nvPr>
            <p:ph type="body" idx="1"/>
          </p:nvPr>
        </p:nvSpPr>
        <p:spPr/>
        <p:txBody>
          <a:bodyPr/>
          <a:lstStyle/>
          <a:p>
            <a:r>
              <a:rPr lang="en-IN" dirty="0"/>
              <a:t>Sequential </a:t>
            </a:r>
          </a:p>
        </p:txBody>
      </p:sp>
      <p:sp>
        <p:nvSpPr>
          <p:cNvPr id="5" name="Content Placeholder 4">
            <a:extLst>
              <a:ext uri="{FF2B5EF4-FFF2-40B4-BE49-F238E27FC236}">
                <a16:creationId xmlns:a16="http://schemas.microsoft.com/office/drawing/2014/main" id="{F4454E78-C6C6-44D3-C831-D10354DCB91F}"/>
              </a:ext>
            </a:extLst>
          </p:cNvPr>
          <p:cNvSpPr>
            <a:spLocks noGrp="1"/>
          </p:cNvSpPr>
          <p:nvPr>
            <p:ph sz="half" idx="2"/>
          </p:nvPr>
        </p:nvSpPr>
        <p:spPr/>
        <p:txBody>
          <a:bodyPr>
            <a:normAutofit lnSpcReduction="10000"/>
          </a:bodyPr>
          <a:lstStyle/>
          <a:p>
            <a:r>
              <a:rPr lang="en-IN" dirty="0"/>
              <a:t>Implemented using a single thread</a:t>
            </a:r>
          </a:p>
          <a:p>
            <a:r>
              <a:rPr lang="en-IN" dirty="0"/>
              <a:t>All functions in a program are run in one single thread.</a:t>
            </a:r>
          </a:p>
          <a:p>
            <a:r>
              <a:rPr lang="en-IN" dirty="0"/>
              <a:t>Programs are executed in a sequential order</a:t>
            </a:r>
          </a:p>
          <a:p>
            <a:r>
              <a:rPr lang="en-IN" dirty="0"/>
              <a:t>Since there is a specific order for completion, problems in one program affect other programs.</a:t>
            </a:r>
          </a:p>
        </p:txBody>
      </p:sp>
      <p:sp>
        <p:nvSpPr>
          <p:cNvPr id="6" name="Content Placeholder 5">
            <a:extLst>
              <a:ext uri="{FF2B5EF4-FFF2-40B4-BE49-F238E27FC236}">
                <a16:creationId xmlns:a16="http://schemas.microsoft.com/office/drawing/2014/main" id="{99073BB1-670F-C2D4-8815-DE9F3C4DFDAA}"/>
              </a:ext>
            </a:extLst>
          </p:cNvPr>
          <p:cNvSpPr>
            <a:spLocks noGrp="1"/>
          </p:cNvSpPr>
          <p:nvPr>
            <p:ph sz="quarter" idx="4"/>
          </p:nvPr>
        </p:nvSpPr>
        <p:spPr/>
        <p:txBody>
          <a:bodyPr>
            <a:normAutofit lnSpcReduction="10000"/>
          </a:bodyPr>
          <a:lstStyle/>
          <a:p>
            <a:r>
              <a:rPr lang="en-IN" dirty="0"/>
              <a:t>Uses the concept of multi-thread</a:t>
            </a:r>
          </a:p>
          <a:p>
            <a:r>
              <a:rPr lang="en-IN" dirty="0"/>
              <a:t>A single program can run its functions on multiple threads</a:t>
            </a:r>
          </a:p>
          <a:p>
            <a:r>
              <a:rPr lang="en-IN" dirty="0"/>
              <a:t>Programs are executed concurrently</a:t>
            </a:r>
          </a:p>
          <a:p>
            <a:r>
              <a:rPr lang="en-IN" dirty="0"/>
              <a:t>Due to the absence of any specific order, problems in one program do not affect other programs</a:t>
            </a:r>
          </a:p>
        </p:txBody>
      </p:sp>
      <p:sp>
        <p:nvSpPr>
          <p:cNvPr id="7" name="Text Placeholder 6">
            <a:extLst>
              <a:ext uri="{FF2B5EF4-FFF2-40B4-BE49-F238E27FC236}">
                <a16:creationId xmlns:a16="http://schemas.microsoft.com/office/drawing/2014/main" id="{F296BE91-6F1B-3B0E-1DEE-166A43C4DB89}"/>
              </a:ext>
            </a:extLst>
          </p:cNvPr>
          <p:cNvSpPr>
            <a:spLocks noGrp="1"/>
          </p:cNvSpPr>
          <p:nvPr>
            <p:ph type="body" sz="quarter" idx="13"/>
          </p:nvPr>
        </p:nvSpPr>
        <p:spPr/>
        <p:txBody>
          <a:bodyPr/>
          <a:lstStyle/>
          <a:p>
            <a:r>
              <a:rPr lang="en-IN" dirty="0"/>
              <a:t>concurrent</a:t>
            </a:r>
          </a:p>
        </p:txBody>
      </p:sp>
      <p:sp>
        <p:nvSpPr>
          <p:cNvPr id="2" name="Title 1">
            <a:extLst>
              <a:ext uri="{FF2B5EF4-FFF2-40B4-BE49-F238E27FC236}">
                <a16:creationId xmlns:a16="http://schemas.microsoft.com/office/drawing/2014/main" id="{7492A1EA-E66E-9D16-9982-B6EEA5606047}"/>
              </a:ext>
            </a:extLst>
          </p:cNvPr>
          <p:cNvSpPr>
            <a:spLocks noGrp="1"/>
          </p:cNvSpPr>
          <p:nvPr>
            <p:ph type="title"/>
          </p:nvPr>
        </p:nvSpPr>
        <p:spPr/>
        <p:txBody>
          <a:bodyPr/>
          <a:lstStyle/>
          <a:p>
            <a:r>
              <a:rPr lang="en-IN" dirty="0"/>
              <a:t>Sequential / concurrent </a:t>
            </a:r>
          </a:p>
        </p:txBody>
      </p:sp>
    </p:spTree>
    <p:extLst>
      <p:ext uri="{BB962C8B-B14F-4D97-AF65-F5344CB8AC3E}">
        <p14:creationId xmlns:p14="http://schemas.microsoft.com/office/powerpoint/2010/main" val="2430137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AC5F18-ED2B-69D9-8CEC-0E9810605081}"/>
              </a:ext>
            </a:extLst>
          </p:cNvPr>
          <p:cNvSpPr>
            <a:spLocks noGrp="1"/>
          </p:cNvSpPr>
          <p:nvPr>
            <p:ph type="title"/>
          </p:nvPr>
        </p:nvSpPr>
        <p:spPr/>
        <p:txBody>
          <a:bodyPr/>
          <a:lstStyle/>
          <a:p>
            <a:r>
              <a:rPr lang="en-IN" dirty="0"/>
              <a:t>Why concurrency?</a:t>
            </a:r>
          </a:p>
        </p:txBody>
      </p:sp>
      <p:sp>
        <p:nvSpPr>
          <p:cNvPr id="8" name="Content Placeholder 7">
            <a:extLst>
              <a:ext uri="{FF2B5EF4-FFF2-40B4-BE49-F238E27FC236}">
                <a16:creationId xmlns:a16="http://schemas.microsoft.com/office/drawing/2014/main" id="{F6373612-0A29-86AA-1417-DB614EAA6D2C}"/>
              </a:ext>
            </a:extLst>
          </p:cNvPr>
          <p:cNvSpPr>
            <a:spLocks noGrp="1"/>
          </p:cNvSpPr>
          <p:nvPr>
            <p:ph idx="1"/>
          </p:nvPr>
        </p:nvSpPr>
        <p:spPr/>
        <p:txBody>
          <a:bodyPr/>
          <a:lstStyle/>
          <a:p>
            <a:r>
              <a:rPr lang="en-US" b="0" i="0" dirty="0">
                <a:solidFill>
                  <a:srgbClr val="000000"/>
                </a:solidFill>
                <a:effectLst/>
                <a:latin typeface="Muli"/>
              </a:rPr>
              <a:t>It allows multiple applications to be executed or run simultaneously, thus increasing efficiency and the total output of workstations</a:t>
            </a:r>
          </a:p>
          <a:p>
            <a:r>
              <a:rPr lang="en-IN" dirty="0"/>
              <a:t>It enables resources to be utilised efficiently, thus making programs efficient</a:t>
            </a:r>
          </a:p>
          <a:p>
            <a:r>
              <a:rPr lang="en-IN" dirty="0"/>
              <a:t>It improves the performance of the program</a:t>
            </a:r>
          </a:p>
          <a:p>
            <a:r>
              <a:rPr lang="en-IN" dirty="0"/>
              <a:t>Multiple systems now run using multi-threaded processes, which are all headed by concurrency such as Operating Systems, Video Games, Web Browsers, etc.</a:t>
            </a:r>
          </a:p>
        </p:txBody>
      </p:sp>
    </p:spTree>
    <p:extLst>
      <p:ext uri="{BB962C8B-B14F-4D97-AF65-F5344CB8AC3E}">
        <p14:creationId xmlns:p14="http://schemas.microsoft.com/office/powerpoint/2010/main" val="2522829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6B2BE-C0F7-0C3D-1789-B5607D0126D4}"/>
              </a:ext>
            </a:extLst>
          </p:cNvPr>
          <p:cNvSpPr>
            <a:spLocks noGrp="1"/>
          </p:cNvSpPr>
          <p:nvPr>
            <p:ph type="title"/>
          </p:nvPr>
        </p:nvSpPr>
        <p:spPr/>
        <p:txBody>
          <a:bodyPr/>
          <a:lstStyle/>
          <a:p>
            <a:r>
              <a:rPr lang="en-IN" dirty="0"/>
              <a:t>Goroutines</a:t>
            </a:r>
          </a:p>
        </p:txBody>
      </p:sp>
      <p:sp>
        <p:nvSpPr>
          <p:cNvPr id="3" name="Content Placeholder 2">
            <a:extLst>
              <a:ext uri="{FF2B5EF4-FFF2-40B4-BE49-F238E27FC236}">
                <a16:creationId xmlns:a16="http://schemas.microsoft.com/office/drawing/2014/main" id="{F126E67B-2E1D-1730-7363-E7E385ADFC29}"/>
              </a:ext>
            </a:extLst>
          </p:cNvPr>
          <p:cNvSpPr>
            <a:spLocks noGrp="1"/>
          </p:cNvSpPr>
          <p:nvPr>
            <p:ph idx="1"/>
          </p:nvPr>
        </p:nvSpPr>
        <p:spPr/>
        <p:txBody>
          <a:bodyPr/>
          <a:lstStyle/>
          <a:p>
            <a:r>
              <a:rPr lang="en-US" dirty="0"/>
              <a:t>Go language provides a special feature known as a Goroutines. </a:t>
            </a:r>
          </a:p>
          <a:p>
            <a:r>
              <a:rPr lang="en-US" dirty="0"/>
              <a:t>A Goroutine is a function or method which executes independently and simultaneously in connection with any other Goroutines present in your program.</a:t>
            </a:r>
          </a:p>
          <a:p>
            <a:r>
              <a:rPr lang="en-US" dirty="0"/>
              <a:t>Every concurrently executing activity in Go language is known as a Goroutines</a:t>
            </a:r>
            <a:endParaRPr lang="en-IN" dirty="0"/>
          </a:p>
        </p:txBody>
      </p:sp>
    </p:spTree>
    <p:extLst>
      <p:ext uri="{BB962C8B-B14F-4D97-AF65-F5344CB8AC3E}">
        <p14:creationId xmlns:p14="http://schemas.microsoft.com/office/powerpoint/2010/main" val="2684829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C757-98F2-AC8D-7857-0ECBA01A5CC0}"/>
              </a:ext>
            </a:extLst>
          </p:cNvPr>
          <p:cNvSpPr>
            <a:spLocks noGrp="1"/>
          </p:cNvSpPr>
          <p:nvPr>
            <p:ph type="title"/>
          </p:nvPr>
        </p:nvSpPr>
        <p:spPr/>
        <p:txBody>
          <a:bodyPr/>
          <a:lstStyle/>
          <a:p>
            <a:r>
              <a:rPr lang="en-IN" dirty="0"/>
              <a:t>Creating goroutines</a:t>
            </a:r>
          </a:p>
        </p:txBody>
      </p:sp>
      <p:pic>
        <p:nvPicPr>
          <p:cNvPr id="5" name="Content Placeholder 4">
            <a:extLst>
              <a:ext uri="{FF2B5EF4-FFF2-40B4-BE49-F238E27FC236}">
                <a16:creationId xmlns:a16="http://schemas.microsoft.com/office/drawing/2014/main" id="{8B41E614-D60F-9740-83E4-DEEF3AFBB816}"/>
              </a:ext>
            </a:extLst>
          </p:cNvPr>
          <p:cNvPicPr>
            <a:picLocks noGrp="1" noChangeAspect="1"/>
          </p:cNvPicPr>
          <p:nvPr>
            <p:ph sz="half" idx="1"/>
          </p:nvPr>
        </p:nvPicPr>
        <p:blipFill>
          <a:blip r:embed="rId2"/>
          <a:stretch>
            <a:fillRect/>
          </a:stretch>
        </p:blipFill>
        <p:spPr>
          <a:xfrm>
            <a:off x="5688900" y="2585035"/>
            <a:ext cx="4271963" cy="1769969"/>
          </a:xfrm>
        </p:spPr>
      </p:pic>
      <p:sp>
        <p:nvSpPr>
          <p:cNvPr id="6" name="Content Placeholder 5">
            <a:extLst>
              <a:ext uri="{FF2B5EF4-FFF2-40B4-BE49-F238E27FC236}">
                <a16:creationId xmlns:a16="http://schemas.microsoft.com/office/drawing/2014/main" id="{DB078C40-62D9-DCD3-81E3-EF7F93106878}"/>
              </a:ext>
            </a:extLst>
          </p:cNvPr>
          <p:cNvSpPr>
            <a:spLocks noGrp="1"/>
          </p:cNvSpPr>
          <p:nvPr>
            <p:ph sz="half" idx="2"/>
          </p:nvPr>
        </p:nvSpPr>
        <p:spPr>
          <a:xfrm>
            <a:off x="2231137" y="2585035"/>
            <a:ext cx="2804690" cy="3101982"/>
          </a:xfrm>
        </p:spPr>
        <p:txBody>
          <a:bodyPr/>
          <a:lstStyle/>
          <a:p>
            <a:r>
              <a:rPr lang="en-US" dirty="0"/>
              <a:t>You can create your own Goroutine simply by using go keyword as a prefixing to the function or method call as shown in the below syntax</a:t>
            </a:r>
            <a:endParaRPr lang="en-IN" dirty="0"/>
          </a:p>
        </p:txBody>
      </p:sp>
    </p:spTree>
    <p:extLst>
      <p:ext uri="{BB962C8B-B14F-4D97-AF65-F5344CB8AC3E}">
        <p14:creationId xmlns:p14="http://schemas.microsoft.com/office/powerpoint/2010/main" val="3376771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62BB2-249D-6D84-F9A4-1AC28FFC720E}"/>
              </a:ext>
            </a:extLst>
          </p:cNvPr>
          <p:cNvSpPr>
            <a:spLocks noGrp="1"/>
          </p:cNvSpPr>
          <p:nvPr>
            <p:ph type="title"/>
          </p:nvPr>
        </p:nvSpPr>
        <p:spPr/>
        <p:txBody>
          <a:bodyPr/>
          <a:lstStyle/>
          <a:p>
            <a:r>
              <a:rPr lang="en-IN" dirty="0"/>
              <a:t>example</a:t>
            </a:r>
          </a:p>
        </p:txBody>
      </p:sp>
      <p:sp>
        <p:nvSpPr>
          <p:cNvPr id="4" name="Content Placeholder 3">
            <a:extLst>
              <a:ext uri="{FF2B5EF4-FFF2-40B4-BE49-F238E27FC236}">
                <a16:creationId xmlns:a16="http://schemas.microsoft.com/office/drawing/2014/main" id="{CBA71504-BE1A-A1B2-66AB-D25A22107569}"/>
              </a:ext>
            </a:extLst>
          </p:cNvPr>
          <p:cNvSpPr>
            <a:spLocks noGrp="1"/>
          </p:cNvSpPr>
          <p:nvPr>
            <p:ph sz="half" idx="2"/>
          </p:nvPr>
        </p:nvSpPr>
        <p:spPr/>
        <p:txBody>
          <a:bodyPr/>
          <a:lstStyle/>
          <a:p>
            <a:pPr marL="0" indent="0">
              <a:buNone/>
            </a:pPr>
            <a:r>
              <a:rPr lang="en-IN" dirty="0"/>
              <a:t>OUTPUT:</a:t>
            </a:r>
          </a:p>
        </p:txBody>
      </p:sp>
      <p:pic>
        <p:nvPicPr>
          <p:cNvPr id="12" name="Content Placeholder 11">
            <a:extLst>
              <a:ext uri="{FF2B5EF4-FFF2-40B4-BE49-F238E27FC236}">
                <a16:creationId xmlns:a16="http://schemas.microsoft.com/office/drawing/2014/main" id="{4A992ABD-6687-4598-4E19-2DB96313EF97}"/>
              </a:ext>
            </a:extLst>
          </p:cNvPr>
          <p:cNvPicPr>
            <a:picLocks noGrp="1" noChangeAspect="1"/>
          </p:cNvPicPr>
          <p:nvPr>
            <p:ph sz="half" idx="1"/>
          </p:nvPr>
        </p:nvPicPr>
        <p:blipFill>
          <a:blip r:embed="rId2"/>
          <a:stretch>
            <a:fillRect/>
          </a:stretch>
        </p:blipFill>
        <p:spPr>
          <a:xfrm>
            <a:off x="2231136" y="2666257"/>
            <a:ext cx="2544734" cy="3101975"/>
          </a:xfrm>
        </p:spPr>
      </p:pic>
      <p:pic>
        <p:nvPicPr>
          <p:cNvPr id="14" name="Picture 13">
            <a:extLst>
              <a:ext uri="{FF2B5EF4-FFF2-40B4-BE49-F238E27FC236}">
                <a16:creationId xmlns:a16="http://schemas.microsoft.com/office/drawing/2014/main" id="{3FD2A78A-D1EA-0006-4624-A25024FDA606}"/>
              </a:ext>
            </a:extLst>
          </p:cNvPr>
          <p:cNvPicPr>
            <a:picLocks noChangeAspect="1"/>
          </p:cNvPicPr>
          <p:nvPr/>
        </p:nvPicPr>
        <p:blipFill>
          <a:blip r:embed="rId3"/>
          <a:stretch>
            <a:fillRect/>
          </a:stretch>
        </p:blipFill>
        <p:spPr>
          <a:xfrm>
            <a:off x="6096000" y="3259853"/>
            <a:ext cx="3511730" cy="2508379"/>
          </a:xfrm>
          <a:prstGeom prst="rect">
            <a:avLst/>
          </a:prstGeom>
        </p:spPr>
      </p:pic>
    </p:spTree>
    <p:extLst>
      <p:ext uri="{BB962C8B-B14F-4D97-AF65-F5344CB8AC3E}">
        <p14:creationId xmlns:p14="http://schemas.microsoft.com/office/powerpoint/2010/main" val="560451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DB2F873-FFC4-CE63-998E-433189B18DF3}"/>
              </a:ext>
            </a:extLst>
          </p:cNvPr>
          <p:cNvSpPr txBox="1"/>
          <p:nvPr/>
        </p:nvSpPr>
        <p:spPr>
          <a:xfrm>
            <a:off x="1610139" y="457201"/>
            <a:ext cx="7533861" cy="3416320"/>
          </a:xfrm>
          <a:prstGeom prst="rect">
            <a:avLst/>
          </a:prstGeom>
          <a:noFill/>
        </p:spPr>
        <p:txBody>
          <a:bodyPr wrap="square">
            <a:spAutoFit/>
          </a:bodyPr>
          <a:lstStyle/>
          <a:p>
            <a:pPr marL="285750" indent="-285750">
              <a:buFont typeface="Arial" panose="020B0604020202020204" pitchFamily="34" charset="0"/>
              <a:buChar char="•"/>
            </a:pPr>
            <a:r>
              <a:rPr lang="en-US" dirty="0"/>
              <a:t>In the above example, we simply create a display() function and then call this function in two different ways first one is a Goroutine, i.e. go display(“Welcome”) and another one is a normal function, i.e. display(“KOSS”). </a:t>
            </a:r>
          </a:p>
          <a:p>
            <a:pPr marL="285750" indent="-285750">
              <a:buFont typeface="Arial" panose="020B0604020202020204" pitchFamily="34" charset="0"/>
              <a:buChar char="•"/>
            </a:pPr>
            <a:r>
              <a:rPr lang="en-US" dirty="0"/>
              <a:t>But there is a problem, it only displays the result of the normal function that does not display the result of Goroutine because when a new Goroutine executed, the Goroutine call return immediately. </a:t>
            </a:r>
          </a:p>
          <a:p>
            <a:pPr marL="285750" indent="-285750">
              <a:buFont typeface="Arial" panose="020B0604020202020204" pitchFamily="34" charset="0"/>
              <a:buChar char="•"/>
            </a:pPr>
            <a:r>
              <a:rPr lang="en-US" dirty="0"/>
              <a:t>The control does not wait for Goroutine to complete their execution just like normal function they always move forward to the next line after the Goroutine call and ignores the value returned by the Goroutine.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 to overcome this, certain changes have to be made to the code.</a:t>
            </a:r>
          </a:p>
        </p:txBody>
      </p:sp>
    </p:spTree>
    <p:extLst>
      <p:ext uri="{BB962C8B-B14F-4D97-AF65-F5344CB8AC3E}">
        <p14:creationId xmlns:p14="http://schemas.microsoft.com/office/powerpoint/2010/main" val="121828598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182</TotalTime>
  <Words>1135</Words>
  <Application>Microsoft Office PowerPoint</Application>
  <PresentationFormat>Widescreen</PresentationFormat>
  <Paragraphs>79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Gill Sans MT</vt:lpstr>
      <vt:lpstr>Muli</vt:lpstr>
      <vt:lpstr>Parcel</vt:lpstr>
      <vt:lpstr>-GOLang-</vt:lpstr>
      <vt:lpstr>What is golang?</vt:lpstr>
      <vt:lpstr>Concurrency </vt:lpstr>
      <vt:lpstr>Sequential / concurrent </vt:lpstr>
      <vt:lpstr>Why concurrency?</vt:lpstr>
      <vt:lpstr>Goroutines</vt:lpstr>
      <vt:lpstr>Creating goroutines</vt:lpstr>
      <vt:lpstr>example</vt:lpstr>
      <vt:lpstr>PowerPoint Presentation</vt:lpstr>
      <vt:lpstr>PowerPoint Presentation</vt:lpstr>
      <vt:lpstr>What is the difference?</vt:lpstr>
      <vt:lpstr>Advantages of goroutines</vt:lpstr>
      <vt:lpstr>waitgroups</vt:lpstr>
      <vt:lpstr>Example code</vt:lpstr>
      <vt:lpstr>Channels </vt:lpstr>
      <vt:lpstr>Example code</vt:lpstr>
      <vt:lpstr>mutex</vt:lpstr>
      <vt:lpstr>Example of race condition</vt:lpstr>
      <vt:lpstr>Fixing the problem using mutex</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-GOLang-</dc:title>
  <dc:creator>Siddharth Ambedkar</dc:creator>
  <cp:lastModifiedBy>Siddharth Ambedkar</cp:lastModifiedBy>
  <cp:revision>1</cp:revision>
  <dcterms:created xsi:type="dcterms:W3CDTF">2023-05-25T14:36:43Z</dcterms:created>
  <dcterms:modified xsi:type="dcterms:W3CDTF">2023-05-25T17:38:59Z</dcterms:modified>
</cp:coreProperties>
</file>