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1" r:id="rId8"/>
    <p:sldId id="270" r:id="rId9"/>
    <p:sldId id="271" r:id="rId10"/>
    <p:sldId id="262" r:id="rId11"/>
    <p:sldId id="263" r:id="rId12"/>
    <p:sldId id="272" r:id="rId13"/>
    <p:sldId id="273" r:id="rId14"/>
    <p:sldId id="274" r:id="rId15"/>
    <p:sldId id="264" r:id="rId16"/>
    <p:sldId id="275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BABAB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791F911-8752-42C3-9F4F-8DE03B52DA57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97D5FD-5AD6-4712-ADB4-319BF3B80DF7}" type="slidenum">
              <a:rPr lang="de-DE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A110F4-640F-4332-B9C3-780573D6E0F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49FC67-454B-4105-A4A4-6CFB495470C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DA089-1E71-4D86-9393-546B2024D78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EEDBCA-1339-4AAF-B32A-14B91BA53109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C3150A-B479-4D57-88A6-EFB3B66A9CC3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18254E-B161-4455-BD4D-FCF39D391C0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41CF6A-8D23-4CB1-9F55-8DDBACF4C79F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5FC5AA-816A-4652-BE1A-9B1C355045EC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D06769-7E1A-44A4-8D5F-4600F6F8DF4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295E45-776A-4686-845D-B8F6B72600C7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6E892C-14C9-4EFC-A5E2-9E8838B3EEA6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30A181-4B7F-402B-9AAB-A94003DE1DD2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/>
          <p:nvPr/>
        </p:nvPicPr>
        <p:blipFill>
          <a:blip r:embed="rId14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pic>
        <p:nvPicPr>
          <p:cNvPr id="5" name="Grafik 4"/>
          <p:cNvPicPr/>
          <p:nvPr/>
        </p:nvPicPr>
        <p:blipFill>
          <a:blip r:embed="rId15"/>
          <a:srcRect b="23706"/>
          <a:stretch/>
        </p:blipFill>
        <p:spPr>
          <a:xfrm>
            <a:off x="0" y="0"/>
            <a:ext cx="12240360" cy="5252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66800" y="5533200"/>
            <a:ext cx="105613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60" b="1" strike="noStrike" spc="-1">
                <a:solidFill>
                  <a:srgbClr val="003361"/>
                </a:solidFill>
                <a:latin typeface="Calibri Light"/>
              </a:rPr>
              <a:t>Mastertitelformat bearbeiten</a:t>
            </a:r>
            <a:endParaRPr lang="en-US" sz="26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6"/>
          <p:cNvPicPr/>
          <p:nvPr/>
        </p:nvPicPr>
        <p:blipFill>
          <a:blip r:embed="rId14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67520" y="1130040"/>
            <a:ext cx="10857600" cy="4746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Mastertextformat bearbeiten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Zweite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Dritte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Vierte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Fünfte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767520" y="332640"/>
            <a:ext cx="108655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60" b="0" strike="noStrike" spc="-1">
                <a:solidFill>
                  <a:srgbClr val="003361"/>
                </a:solidFill>
                <a:latin typeface="Calibri Light"/>
              </a:rPr>
              <a:t>Mastertitelformat bearbeiten</a:t>
            </a:r>
            <a:endParaRPr lang="en-US" sz="26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"/>
          </p:nvPr>
        </p:nvSpPr>
        <p:spPr>
          <a:xfrm>
            <a:off x="6489000" y="635760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 Light"/>
              </a:rPr>
              <a:t>&lt;footer&gt;</a:t>
            </a:r>
            <a:endParaRPr lang="en-US" sz="939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"/>
          </p:nvPr>
        </p:nvSpPr>
        <p:spPr>
          <a:xfrm>
            <a:off x="10809000" y="63554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8EE35372-4011-4A12-92EB-008DBE9AA306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‹Nr.›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3"/>
          </p:nvPr>
        </p:nvSpPr>
        <p:spPr>
          <a:xfrm>
            <a:off x="4971960" y="635760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&lt;date/time&gt;</a:t>
            </a:r>
            <a:endParaRPr lang="en-US" sz="939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6"/>
          <p:cNvPicPr/>
          <p:nvPr/>
        </p:nvPicPr>
        <p:blipFill>
          <a:blip r:embed="rId14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pic>
        <p:nvPicPr>
          <p:cNvPr id="83" name="Grafik 2"/>
          <p:cNvPicPr/>
          <p:nvPr/>
        </p:nvPicPr>
        <p:blipFill>
          <a:blip r:embed="rId15"/>
          <a:stretch/>
        </p:blipFill>
        <p:spPr>
          <a:xfrm>
            <a:off x="0" y="0"/>
            <a:ext cx="12240360" cy="68850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04060" y="5240314"/>
            <a:ext cx="4229280" cy="62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AT" sz="4000" b="1" strike="noStrike" spc="-1" dirty="0" err="1">
                <a:solidFill>
                  <a:srgbClr val="003361"/>
                </a:solidFill>
                <a:latin typeface="Calibri Light"/>
              </a:rPr>
              <a:t>Lecture</a:t>
            </a:r>
            <a:r>
              <a:rPr lang="de-AT" sz="4000" b="1" strike="noStrike" spc="-1" dirty="0">
                <a:solidFill>
                  <a:srgbClr val="003361"/>
                </a:solidFill>
                <a:latin typeface="Calibri Light"/>
              </a:rPr>
              <a:t> Connect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05659" y="5757084"/>
            <a:ext cx="4774320" cy="58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 dirty="0">
                <a:solidFill>
                  <a:srgbClr val="4C4D4C"/>
                </a:solidFill>
                <a:latin typeface="Calibri"/>
              </a:rPr>
              <a:t>Ein </a:t>
            </a:r>
            <a:r>
              <a:rPr lang="de-AT" sz="1600" b="0" strike="noStrike" spc="-1" dirty="0" err="1">
                <a:solidFill>
                  <a:srgbClr val="4C4D4C"/>
                </a:solidFill>
                <a:latin typeface="Calibri"/>
              </a:rPr>
              <a:t>Constraint</a:t>
            </a:r>
            <a:r>
              <a:rPr lang="de-AT" sz="1600" b="0" strike="noStrike" spc="-1" dirty="0">
                <a:solidFill>
                  <a:srgbClr val="4C4D4C"/>
                </a:solidFill>
                <a:latin typeface="Calibri"/>
              </a:rPr>
              <a:t> basiertes Lehre Planungs-Tool 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feld 1"/>
          <p:cNvSpPr/>
          <p:nvPr/>
        </p:nvSpPr>
        <p:spPr>
          <a:xfrm>
            <a:off x="6084720" y="-11520"/>
            <a:ext cx="1843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131" name="Textplatzhalter 5"/>
          <p:cNvSpPr/>
          <p:nvPr/>
        </p:nvSpPr>
        <p:spPr>
          <a:xfrm>
            <a:off x="7589059" y="5508594"/>
            <a:ext cx="4229280" cy="58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7000" lnSpcReduction="10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>
                <a:solidFill>
                  <a:srgbClr val="4C4D4C"/>
                </a:solidFill>
                <a:latin typeface="Calibri"/>
              </a:rPr>
              <a:t>Betreuer: Philipp Zech, PhD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>
                <a:solidFill>
                  <a:srgbClr val="4C4D4C"/>
                </a:solidFill>
                <a:latin typeface="Calibri"/>
              </a:rPr>
              <a:t>Studierende: Elias Walder, Johannes Karrer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10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 rotWithShape="1">
          <a:blip r:embed="rId3"/>
          <a:srcRect l="2657" t="54962" r="55708" b="3751"/>
          <a:stretch/>
        </p:blipFill>
        <p:spPr>
          <a:xfrm>
            <a:off x="2814811" y="2096942"/>
            <a:ext cx="8002109" cy="3616001"/>
          </a:xfrm>
          <a:prstGeom prst="rect">
            <a:avLst/>
          </a:prstGeom>
          <a:ln w="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991BED-866A-A002-6E0A-8F82B23E51E6}"/>
              </a:ext>
            </a:extLst>
          </p:cNvPr>
          <p:cNvPicPr/>
          <p:nvPr/>
        </p:nvPicPr>
        <p:blipFill rotWithShape="1">
          <a:blip r:embed="rId3"/>
          <a:srcRect l="38433" t="2703" r="41796" b="76323"/>
          <a:stretch/>
        </p:blipFill>
        <p:spPr>
          <a:xfrm>
            <a:off x="1394850" y="1312818"/>
            <a:ext cx="4862460" cy="2350699"/>
          </a:xfrm>
          <a:prstGeom prst="rect">
            <a:avLst/>
          </a:prstGeom>
          <a:ln w="0">
            <a:noFill/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2C384D-94B8-693A-880E-115C2BC11D24}"/>
              </a:ext>
            </a:extLst>
          </p:cNvPr>
          <p:cNvSpPr/>
          <p:nvPr/>
        </p:nvSpPr>
        <p:spPr>
          <a:xfrm>
            <a:off x="1657350" y="1457324"/>
            <a:ext cx="4400550" cy="1971675"/>
          </a:xfrm>
          <a:prstGeom prst="roundRect">
            <a:avLst>
              <a:gd name="adj" fmla="val 1235"/>
            </a:avLst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039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11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 rotWithShape="1">
          <a:blip r:embed="rId3"/>
          <a:srcRect l="2657" t="54962" r="55708" b="3751"/>
          <a:stretch/>
        </p:blipFill>
        <p:spPr>
          <a:xfrm>
            <a:off x="2814811" y="2096942"/>
            <a:ext cx="8002109" cy="3616001"/>
          </a:xfrm>
          <a:prstGeom prst="rect">
            <a:avLst/>
          </a:prstGeom>
          <a:ln w="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991BED-866A-A002-6E0A-8F82B23E51E6}"/>
              </a:ext>
            </a:extLst>
          </p:cNvPr>
          <p:cNvPicPr/>
          <p:nvPr/>
        </p:nvPicPr>
        <p:blipFill rotWithShape="1">
          <a:blip r:embed="rId3"/>
          <a:srcRect l="38433" t="2703" r="41796" b="76323"/>
          <a:stretch/>
        </p:blipFill>
        <p:spPr>
          <a:xfrm>
            <a:off x="1394850" y="1312818"/>
            <a:ext cx="4862460" cy="2350699"/>
          </a:xfrm>
          <a:prstGeom prst="rect">
            <a:avLst/>
          </a:prstGeom>
          <a:ln w="0">
            <a:noFill/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2C384D-94B8-693A-880E-115C2BC11D24}"/>
              </a:ext>
            </a:extLst>
          </p:cNvPr>
          <p:cNvSpPr/>
          <p:nvPr/>
        </p:nvSpPr>
        <p:spPr>
          <a:xfrm>
            <a:off x="6934200" y="2769833"/>
            <a:ext cx="3441244" cy="2943110"/>
          </a:xfrm>
          <a:prstGeom prst="roundRect">
            <a:avLst>
              <a:gd name="adj" fmla="val 1235"/>
            </a:avLst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0A5F36F-474D-7DFE-29EA-680C7B0899E9}"/>
              </a:ext>
            </a:extLst>
          </p:cNvPr>
          <p:cNvSpPr/>
          <p:nvPr/>
        </p:nvSpPr>
        <p:spPr>
          <a:xfrm>
            <a:off x="4368060" y="4157595"/>
            <a:ext cx="2241084" cy="1555348"/>
          </a:xfrm>
          <a:prstGeom prst="roundRect">
            <a:avLst>
              <a:gd name="adj" fmla="val 1235"/>
            </a:avLst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142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12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>
          <a:blip r:embed="rId3"/>
          <a:srcRect t="2351" b="3751"/>
          <a:stretch/>
        </p:blipFill>
        <p:spPr>
          <a:xfrm>
            <a:off x="728947" y="1127304"/>
            <a:ext cx="11099866" cy="474948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5D372A-4C53-9A20-C176-1B35F011D624}"/>
              </a:ext>
            </a:extLst>
          </p:cNvPr>
          <p:cNvSpPr txBox="1"/>
          <p:nvPr/>
        </p:nvSpPr>
        <p:spPr>
          <a:xfrm>
            <a:off x="930600" y="1190776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Klassendiagramm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164347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ftr" idx="28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Num" idx="29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4F3017BE-CC48-4CD2-889E-46E04433CD7F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13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dt" idx="30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54F178E-4933-4291-B232-5059B5A23039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28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29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0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1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2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3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4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5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6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7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8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9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40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1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2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3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44" name="Grafik 343"/>
          <p:cNvPicPr/>
          <p:nvPr/>
        </p:nvPicPr>
        <p:blipFill>
          <a:blip r:embed="rId2"/>
          <a:stretch/>
        </p:blipFill>
        <p:spPr>
          <a:xfrm>
            <a:off x="5865480" y="978095"/>
            <a:ext cx="5375160" cy="3554845"/>
          </a:xfrm>
          <a:prstGeom prst="rect">
            <a:avLst/>
          </a:prstGeom>
          <a:ln w="0">
            <a:noFill/>
          </a:ln>
        </p:spPr>
      </p:pic>
      <p:sp>
        <p:nvSpPr>
          <p:cNvPr id="345" name="Textfeld 3"/>
          <p:cNvSpPr/>
          <p:nvPr/>
        </p:nvSpPr>
        <p:spPr>
          <a:xfrm>
            <a:off x="1045368" y="3640756"/>
            <a:ext cx="8103672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 … Anzahl der Gruppen bzw. Aufteilungen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Zentrale Klasse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Assignment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-Algorithmus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i="1" strike="noStrike" spc="-1" dirty="0" err="1">
                <a:solidFill>
                  <a:srgbClr val="000000"/>
                </a:solidFill>
                <a:latin typeface="Calibri"/>
              </a:rPr>
              <a:t>AssignCourseSessionsToRoomTables</a:t>
            </a:r>
            <a:r>
              <a:rPr lang="de-DE" sz="1800" i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Assignment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-Algorithmus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i="1" strike="noStrike" spc="-1" dirty="0" err="1">
                <a:solidFill>
                  <a:srgbClr val="000000"/>
                </a:solidFill>
                <a:latin typeface="Calibri"/>
              </a:rPr>
              <a:t>addRoomTables</a:t>
            </a:r>
            <a:r>
              <a:rPr lang="de-DE" sz="1800" b="0" i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erstellt neuen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RoomTable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für ausgewählte Räume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i="1" strike="noStrike" spc="-1" dirty="0" err="1">
                <a:solidFill>
                  <a:srgbClr val="000000"/>
                </a:solidFill>
                <a:latin typeface="Calibri"/>
              </a:rPr>
              <a:t>addCourseSessions</a:t>
            </a:r>
            <a:r>
              <a:rPr lang="de-DE" sz="1800" b="0" i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erstellt </a:t>
            </a:r>
            <a:r>
              <a:rPr lang="de-DE" sz="1800" b="0" i="1" strike="noStrike" spc="-1" dirty="0">
                <a:solidFill>
                  <a:srgbClr val="000000"/>
                </a:solidFill>
                <a:latin typeface="Calibri"/>
              </a:rPr>
              <a:t>n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neue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CourseSessions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für hinzugefügte Kurse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A143E4-2CC7-4FBF-D7E0-0EF34A7AA6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013064" y="2759336"/>
            <a:ext cx="2190624" cy="669664"/>
          </a:xfrm>
          <a:prstGeom prst="rect">
            <a:avLst/>
          </a:prstGeom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3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>
          <a:blip r:embed="rId4"/>
          <a:srcRect t="2351" b="3751"/>
          <a:stretch/>
        </p:blipFill>
        <p:spPr>
          <a:xfrm>
            <a:off x="728947" y="1127304"/>
            <a:ext cx="11099866" cy="474948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5D372A-4C53-9A20-C176-1B35F011D624}"/>
              </a:ext>
            </a:extLst>
          </p:cNvPr>
          <p:cNvSpPr txBox="1"/>
          <p:nvPr/>
        </p:nvSpPr>
        <p:spPr>
          <a:xfrm>
            <a:off x="930600" y="1190776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Klassendiagramm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666482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ftr" idx="31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Num" idx="32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DE36ED4-7123-4F88-81AA-CC8063B932D9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15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dt" idx="33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D745A63-5CEB-4443-A58F-3DD767F4E0BF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50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51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2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3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4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5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56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7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58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59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60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61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62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3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4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5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366" name="Textfeld 4"/>
          <p:cNvSpPr/>
          <p:nvPr/>
        </p:nvSpPr>
        <p:spPr>
          <a:xfrm>
            <a:off x="1509233" y="1379185"/>
            <a:ext cx="7652016" cy="87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Speichert Raum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timingConstraints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courseSessions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Beinhaltet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AvailabilityMatrix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Assignment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Algorithmus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67" name="Grafik 366"/>
          <p:cNvPicPr/>
          <p:nvPr/>
        </p:nvPicPr>
        <p:blipFill>
          <a:blip r:embed="rId2"/>
          <a:stretch/>
        </p:blipFill>
        <p:spPr>
          <a:xfrm>
            <a:off x="2655836" y="2627871"/>
            <a:ext cx="6880328" cy="304329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ftr" idx="34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35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3E34C6E-3053-4797-BBFF-5DBA055A2EB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16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dt" idx="36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604FF7F-C1CD-447E-9F54-478D5722DC0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72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73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4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6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7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78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9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0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1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2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3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4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5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6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7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88" name="Grafik 387"/>
          <p:cNvPicPr/>
          <p:nvPr/>
        </p:nvPicPr>
        <p:blipFill>
          <a:blip r:embed="rId2"/>
          <a:stretch/>
        </p:blipFill>
        <p:spPr>
          <a:xfrm>
            <a:off x="6623981" y="1314841"/>
            <a:ext cx="4121299" cy="3376080"/>
          </a:xfrm>
          <a:prstGeom prst="rect">
            <a:avLst/>
          </a:prstGeom>
          <a:ln w="0">
            <a:noFill/>
          </a:ln>
        </p:spPr>
      </p:pic>
      <p:sp>
        <p:nvSpPr>
          <p:cNvPr id="389" name="Textfeld 5"/>
          <p:cNvSpPr/>
          <p:nvPr/>
        </p:nvSpPr>
        <p:spPr>
          <a:xfrm>
            <a:off x="930600" y="2557319"/>
            <a:ext cx="7431642" cy="24006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AvailabilityMatrix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 x 5 Matrix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Spalten repräsentieren Wochentage (S1: MON, S2: DIE, …)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Matrixeinträge sind Referenzen auf zugewiesene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CourseSessions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Zeilen repräsentieren 15 Minuten des Tages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(Z1: [t0,t0+15), Z2: [t0+15,t0+30), …)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ftr" idx="37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Num" idx="38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AA6F1481-AA61-44E0-9E73-A618F8612DE8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17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dt" idx="39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968B891-BFDE-4CE0-AD3E-1146328700D5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93" name="Rechteck 28"/>
          <p:cNvSpPr/>
          <p:nvPr/>
        </p:nvSpPr>
        <p:spPr>
          <a:xfrm>
            <a:off x="666504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Applikation Prototyp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94" name="Gruppieren 1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95" name="Rechteck 2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6" name="Rechteck 10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7" name="Rechteck 11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8" name="Rechteck 12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9" name="Gerader Verbinder 13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0" name="Rechteck 14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1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2" name="Gerader Verbinder 16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3" name="Gerader Verbinder 17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4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5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6" name="Rechteck 2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7" name="Rechteck 2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8" name="Rechteck 2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9" name="Rechteck 2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410" name="Grafik 27" descr="Ein Bild, das Grafiken, Farbigkeit, Kreis, Screenshot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4540320" y="2249280"/>
            <a:ext cx="3099240" cy="30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ftr" idx="40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Num" idx="41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BCD68D22-BEC1-468C-BF35-4EC71A6E8DB8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18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dt" idx="42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E7026A5-E9D4-4878-91F9-018907B5F8DD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414" name="Rechteck 38"/>
          <p:cNvSpPr/>
          <p:nvPr/>
        </p:nvSpPr>
        <p:spPr>
          <a:xfrm>
            <a:off x="870408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Milestones/Timeline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15" name="Gruppieren 1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416" name="Rechteck 2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Rechteck 10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8" name="Rechteck 11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9" name="Rechteck 12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0" name="Gerader Verbinder 13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1" name="Rechteck 14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2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3" name="Gerader Verbinder 16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4" name="Gerader Verbinder 17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5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6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7" name="Rechteck 2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 dirty="0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28" name="Rechteck 2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9" name="Rechteck 2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0" name="Rechteck 2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31" name="Gruppieren 6"/>
          <p:cNvGrpSpPr/>
          <p:nvPr/>
        </p:nvGrpSpPr>
        <p:grpSpPr>
          <a:xfrm>
            <a:off x="540360" y="1457280"/>
            <a:ext cx="11226600" cy="4565927"/>
            <a:chOff x="540360" y="1457280"/>
            <a:chExt cx="11226600" cy="4565927"/>
          </a:xfrm>
        </p:grpSpPr>
        <p:sp>
          <p:nvSpPr>
            <p:cNvPr id="432" name="OTLSHAPE_TB_00000000000000000000000000000000_RightEndCaps"/>
            <p:cNvSpPr/>
            <p:nvPr/>
          </p:nvSpPr>
          <p:spPr>
            <a:xfrm>
              <a:off x="11172600" y="5175360"/>
              <a:ext cx="447120" cy="27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1" strike="noStrike" spc="-46">
                  <a:solidFill>
                    <a:srgbClr val="ED7D31"/>
                  </a:solidFill>
                  <a:latin typeface="Calibri"/>
                </a:rPr>
                <a:t>2024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3" name="OTLSHAPE_T_176d48038d834789a1f5a6cedab58b18_LeftVerticalConnector1"/>
            <p:cNvSpPr/>
            <p:nvPr/>
          </p:nvSpPr>
          <p:spPr>
            <a:xfrm>
              <a:off x="2418120" y="1868040"/>
              <a:ext cx="360" cy="1735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34" name="OTLSHAPE_T_176d48038d834789a1f5a6cedab58b18_LeftVerticalConnector2"/>
            <p:cNvSpPr/>
            <p:nvPr/>
          </p:nvSpPr>
          <p:spPr>
            <a:xfrm>
              <a:off x="2418120" y="2292480"/>
              <a:ext cx="360" cy="27403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35" name="OTLSHAPE_T_176d48038d834789a1f5a6cedab58b18_RightVerticalConnector1"/>
            <p:cNvSpPr/>
            <p:nvPr/>
          </p:nvSpPr>
          <p:spPr>
            <a:xfrm>
              <a:off x="3252600" y="1868040"/>
              <a:ext cx="360" cy="932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36" name="OTLSHAPE_T_176d48038d834789a1f5a6cedab58b18_RightVerticalConnector2"/>
            <p:cNvSpPr/>
            <p:nvPr/>
          </p:nvSpPr>
          <p:spPr>
            <a:xfrm>
              <a:off x="3252600" y="2372400"/>
              <a:ext cx="360" cy="26604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37" name="OTLSHAPE_T_1d4c38599d614477931637ed991196d0_LeftVerticalConnector1"/>
            <p:cNvSpPr/>
            <p:nvPr/>
          </p:nvSpPr>
          <p:spPr>
            <a:xfrm>
              <a:off x="2904840" y="2372400"/>
              <a:ext cx="360" cy="26604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38" name="OTLSHAPE_T_1d4c38599d614477931637ed991196d0_RightVerticalConnector1"/>
            <p:cNvSpPr/>
            <p:nvPr/>
          </p:nvSpPr>
          <p:spPr>
            <a:xfrm>
              <a:off x="4087440" y="2372400"/>
              <a:ext cx="360" cy="6778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39" name="OTLSHAPE_T_1d4c38599d614477931637ed991196d0_RightVerticalConnector2"/>
            <p:cNvSpPr/>
            <p:nvPr/>
          </p:nvSpPr>
          <p:spPr>
            <a:xfrm>
              <a:off x="4087440" y="3301200"/>
              <a:ext cx="360" cy="1731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0" name="OTLSHAPE_T_ffea28121313419c9bdf8dac859bd03c_LeftVerticalConnector1"/>
            <p:cNvSpPr/>
            <p:nvPr/>
          </p:nvSpPr>
          <p:spPr>
            <a:xfrm>
              <a:off x="4226400" y="2876760"/>
              <a:ext cx="360" cy="1735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1" name="OTLSHAPE_T_ffea28121313419c9bdf8dac859bd03c_LeftVerticalConnector2"/>
            <p:cNvSpPr/>
            <p:nvPr/>
          </p:nvSpPr>
          <p:spPr>
            <a:xfrm>
              <a:off x="4226400" y="3301200"/>
              <a:ext cx="360" cy="1731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2" name="OTLSHAPE_T_ffea28121313419c9bdf8dac859bd03c_RightVerticalConnector1"/>
            <p:cNvSpPr/>
            <p:nvPr/>
          </p:nvSpPr>
          <p:spPr>
            <a:xfrm>
              <a:off x="5826240" y="2876760"/>
              <a:ext cx="360" cy="1850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3" name="OTLSHAPE_T_ffea28121313419c9bdf8dac859bd03c_RightVerticalConnector2"/>
            <p:cNvSpPr/>
            <p:nvPr/>
          </p:nvSpPr>
          <p:spPr>
            <a:xfrm>
              <a:off x="5826240" y="3289680"/>
              <a:ext cx="360" cy="12160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4" name="OTLSHAPE_T_ffea28121313419c9bdf8dac859bd03c_RightVerticalConnector3"/>
            <p:cNvSpPr/>
            <p:nvPr/>
          </p:nvSpPr>
          <p:spPr>
            <a:xfrm>
              <a:off x="58262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5" name="OTLSHAPE_T_f3f2b2e75ddd4029b5bdbcc76280ee9a_LeftVerticalConnector1"/>
            <p:cNvSpPr/>
            <p:nvPr/>
          </p:nvSpPr>
          <p:spPr>
            <a:xfrm>
              <a:off x="5130720" y="3381120"/>
              <a:ext cx="360" cy="11246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6" name="OTLSHAPE_T_f3f2b2e75ddd4029b5bdbcc76280ee9a_LeftVerticalConnector2"/>
            <p:cNvSpPr/>
            <p:nvPr/>
          </p:nvSpPr>
          <p:spPr>
            <a:xfrm>
              <a:off x="513072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7" name="OTLSHAPE_T_f3f2b2e75ddd4029b5bdbcc76280ee9a_RightVerticalConnector1"/>
            <p:cNvSpPr/>
            <p:nvPr/>
          </p:nvSpPr>
          <p:spPr>
            <a:xfrm>
              <a:off x="5478480" y="3381120"/>
              <a:ext cx="360" cy="11246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8" name="OTLSHAPE_T_f3f2b2e75ddd4029b5bdbcc76280ee9a_RightVerticalConnector2"/>
            <p:cNvSpPr/>
            <p:nvPr/>
          </p:nvSpPr>
          <p:spPr>
            <a:xfrm>
              <a:off x="547848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49" name="OTLSHAPE_T_a3e6e87406ac40a3a4677a5c8aa32b7c_LeftVerticalConnector1"/>
            <p:cNvSpPr/>
            <p:nvPr/>
          </p:nvSpPr>
          <p:spPr>
            <a:xfrm>
              <a:off x="6800040" y="3885480"/>
              <a:ext cx="360" cy="6202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0" name="OTLSHAPE_T_a3e6e87406ac40a3a4677a5c8aa32b7c_LeftVerticalConnector2"/>
            <p:cNvSpPr/>
            <p:nvPr/>
          </p:nvSpPr>
          <p:spPr>
            <a:xfrm>
              <a:off x="68000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1" name="OTLSHAPE_T_a3e6e87406ac40a3a4677a5c8aa32b7c_RightVerticalConnector1"/>
            <p:cNvSpPr/>
            <p:nvPr/>
          </p:nvSpPr>
          <p:spPr>
            <a:xfrm>
              <a:off x="8956440" y="3885480"/>
              <a:ext cx="360" cy="93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2" name="OTLSHAPE_T_a3e6e87406ac40a3a4677a5c8aa32b7c_RightVerticalConnector2"/>
            <p:cNvSpPr/>
            <p:nvPr/>
          </p:nvSpPr>
          <p:spPr>
            <a:xfrm>
              <a:off x="8956440" y="4298400"/>
              <a:ext cx="360" cy="20736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3" name="OTLSHAPE_T_a3e6e87406ac40a3a4677a5c8aa32b7c_RightVerticalConnector3"/>
            <p:cNvSpPr/>
            <p:nvPr/>
          </p:nvSpPr>
          <p:spPr>
            <a:xfrm>
              <a:off x="89564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4" name="OTLSHAPE_T_50690a89d4324b3aa64ea1dde18cfff0_LeftVerticalConnector1"/>
            <p:cNvSpPr/>
            <p:nvPr/>
          </p:nvSpPr>
          <p:spPr>
            <a:xfrm>
              <a:off x="8886960" y="438984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5" name="OTLSHAPE_T_50690a89d4324b3aa64ea1dde18cfff0_LeftVerticalConnector2"/>
            <p:cNvSpPr/>
            <p:nvPr/>
          </p:nvSpPr>
          <p:spPr>
            <a:xfrm>
              <a:off x="888696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6" name="OTLSHAPE_T_50690a89d4324b3aa64ea1dde18cfff0_RightVerticalConnector1"/>
            <p:cNvSpPr/>
            <p:nvPr/>
          </p:nvSpPr>
          <p:spPr>
            <a:xfrm>
              <a:off x="10069200" y="438984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7" name="OTLSHAPE_T_50690a89d4324b3aa64ea1dde18cfff0_RightVerticalConnector2"/>
            <p:cNvSpPr/>
            <p:nvPr/>
          </p:nvSpPr>
          <p:spPr>
            <a:xfrm>
              <a:off x="100692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8" name="OTLSHAPE_T_c8a6c88c5d1743fda7f9dae191c099b1_LeftVerticalConnector1"/>
            <p:cNvSpPr/>
            <p:nvPr/>
          </p:nvSpPr>
          <p:spPr>
            <a:xfrm>
              <a:off x="44352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59" name="OTLSHAPE_T_c8a6c88c5d1743fda7f9dae191c099b1_RightVerticalConnector1"/>
            <p:cNvSpPr/>
            <p:nvPr/>
          </p:nvSpPr>
          <p:spPr>
            <a:xfrm>
              <a:off x="110430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60" name="OTLSHAPE_TB_00000000000000000000000000000000_ScaleContainer"/>
            <p:cNvSpPr/>
            <p:nvPr/>
          </p:nvSpPr>
          <p:spPr>
            <a:xfrm>
              <a:off x="540360" y="5033160"/>
              <a:ext cx="10515240" cy="5601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61" name="OTLSHAPE_TB_00000000000000000000000000000000_ElapsedTime"/>
            <p:cNvSpPr/>
            <p:nvPr/>
          </p:nvSpPr>
          <p:spPr>
            <a:xfrm>
              <a:off x="542700" y="5030611"/>
              <a:ext cx="4943700" cy="56016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62" name="OTLSHAPE_TB_00000000000000000000000000000000_ElapsedTimeExtension"/>
            <p:cNvSpPr/>
            <p:nvPr/>
          </p:nvSpPr>
          <p:spPr>
            <a:xfrm>
              <a:off x="540360" y="1457280"/>
              <a:ext cx="4935960" cy="3575520"/>
            </a:xfrm>
            <a:prstGeom prst="rect">
              <a:avLst/>
            </a:prstGeom>
            <a:gradFill rotWithShape="0">
              <a:gsLst>
                <a:gs pos="0">
                  <a:srgbClr val="FFC000">
                    <a:alpha val="0"/>
                  </a:srgbClr>
                </a:gs>
                <a:gs pos="100000">
                  <a:srgbClr val="FFC000">
                    <a:alpha val="30196"/>
                  </a:srgb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63" name="OTLSHAPE_TB_00000000000000000000000000000000_TodayMarkerShape"/>
            <p:cNvSpPr/>
            <p:nvPr/>
          </p:nvSpPr>
          <p:spPr>
            <a:xfrm>
              <a:off x="5429565" y="5608127"/>
              <a:ext cx="114120" cy="18648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64" name="OTLSHAPE_TB_00000000000000000000000000000000_TodayMarkerText"/>
            <p:cNvSpPr/>
            <p:nvPr/>
          </p:nvSpPr>
          <p:spPr>
            <a:xfrm>
              <a:off x="5309685" y="5839967"/>
              <a:ext cx="356400" cy="18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200" b="0" strike="noStrike" spc="-12">
                  <a:solidFill>
                    <a:srgbClr val="000000"/>
                  </a:solidFill>
                  <a:latin typeface="Calibri"/>
                </a:rPr>
                <a:t>Today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65" name="OTLSHAPE_TB_00000000000000000000000000000000_TimescaleInterval1"/>
            <p:cNvSpPr/>
            <p:nvPr/>
          </p:nvSpPr>
          <p:spPr>
            <a:xfrm>
              <a:off x="603720" y="5176440"/>
              <a:ext cx="21888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200" b="0" strike="noStrike" spc="-18">
                  <a:solidFill>
                    <a:srgbClr val="000000"/>
                  </a:solidFill>
                  <a:latin typeface="Calibri"/>
                </a:rPr>
                <a:t>Feb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66" name="OTLSHAPE_TB_00000000000000000000000000000000_TimescaleInterval2"/>
            <p:cNvSpPr/>
            <p:nvPr/>
          </p:nvSpPr>
          <p:spPr>
            <a:xfrm>
              <a:off x="2620800" y="5176440"/>
              <a:ext cx="2552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200" b="0" strike="noStrike" spc="-18">
                  <a:solidFill>
                    <a:srgbClr val="000000"/>
                  </a:solidFill>
                  <a:latin typeface="Calibri"/>
                </a:rPr>
                <a:t>Mar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67" name="OTLSHAPE_TB_00000000000000000000000000000000_TimescaleInterval3"/>
            <p:cNvSpPr/>
            <p:nvPr/>
          </p:nvSpPr>
          <p:spPr>
            <a:xfrm>
              <a:off x="4777200" y="5176440"/>
              <a:ext cx="2192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200" b="0" strike="noStrike" spc="-18">
                  <a:solidFill>
                    <a:srgbClr val="000000"/>
                  </a:solidFill>
                  <a:latin typeface="Calibri"/>
                </a:rPr>
                <a:t>Apr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68" name="OTLSHAPE_TB_00000000000000000000000000000000_TimescaleInterval4"/>
            <p:cNvSpPr/>
            <p:nvPr/>
          </p:nvSpPr>
          <p:spPr>
            <a:xfrm>
              <a:off x="6863760" y="5176440"/>
              <a:ext cx="2678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200" b="0" strike="noStrike" spc="-18">
                  <a:solidFill>
                    <a:srgbClr val="000000"/>
                  </a:solidFill>
                  <a:latin typeface="Calibri"/>
                </a:rPr>
                <a:t>May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69" name="OTLSHAPE_TB_00000000000000000000000000000000_TimescaleInterval5"/>
            <p:cNvSpPr/>
            <p:nvPr/>
          </p:nvSpPr>
          <p:spPr>
            <a:xfrm>
              <a:off x="9020160" y="5176440"/>
              <a:ext cx="2066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200" b="0" strike="noStrike" spc="-18">
                  <a:solidFill>
                    <a:srgbClr val="000000"/>
                  </a:solidFill>
                  <a:latin typeface="Calibri"/>
                </a:rPr>
                <a:t>Jun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70" name="OTLSHAPE_TB_00000000000000000000000000000000_Separator1"/>
            <p:cNvSpPr/>
            <p:nvPr/>
          </p:nvSpPr>
          <p:spPr>
            <a:xfrm>
              <a:off x="255708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1" name="OTLSHAPE_TB_00000000000000000000000000000000_Separator2"/>
            <p:cNvSpPr/>
            <p:nvPr/>
          </p:nvSpPr>
          <p:spPr>
            <a:xfrm>
              <a:off x="471348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2" name="OTLSHAPE_TB_00000000000000000000000000000000_Separator3"/>
            <p:cNvSpPr/>
            <p:nvPr/>
          </p:nvSpPr>
          <p:spPr>
            <a:xfrm>
              <a:off x="680004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3" name="OTLSHAPE_TB_00000000000000000000000000000000_Separator4"/>
            <p:cNvSpPr/>
            <p:nvPr/>
          </p:nvSpPr>
          <p:spPr>
            <a:xfrm>
              <a:off x="895644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4" name="OTLSHAPE_T_176d48038d834789a1f5a6cedab58b18_Shape"/>
            <p:cNvSpPr/>
            <p:nvPr/>
          </p:nvSpPr>
          <p:spPr>
            <a:xfrm>
              <a:off x="2418120" y="1457280"/>
              <a:ext cx="83772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5" name="OTLSHAPE_T_1d4c38599d614477931637ed991196d0_Shape"/>
            <p:cNvSpPr/>
            <p:nvPr/>
          </p:nvSpPr>
          <p:spPr>
            <a:xfrm>
              <a:off x="2905200" y="1961640"/>
              <a:ext cx="119340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6" name="OTLSHAPE_T_ffea28121313419c9bdf8dac859bd03c_Shape"/>
            <p:cNvSpPr/>
            <p:nvPr/>
          </p:nvSpPr>
          <p:spPr>
            <a:xfrm>
              <a:off x="4226760" y="2466000"/>
              <a:ext cx="281412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7" name="OTLSHAPE_T_f3f2b2e75ddd4029b5bdbcc76280ee9a_Shape"/>
            <p:cNvSpPr/>
            <p:nvPr/>
          </p:nvSpPr>
          <p:spPr>
            <a:xfrm>
              <a:off x="5131080" y="2970360"/>
              <a:ext cx="35532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8" name="OTLSHAPE_T_a3e6e87406ac40a3a4677a5c8aa32b7c_Shape"/>
            <p:cNvSpPr/>
            <p:nvPr/>
          </p:nvSpPr>
          <p:spPr>
            <a:xfrm>
              <a:off x="6800400" y="3474720"/>
              <a:ext cx="215856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79" name="OTLSHAPE_T_50690a89d4324b3aa64ea1dde18cfff0_Shape"/>
            <p:cNvSpPr/>
            <p:nvPr/>
          </p:nvSpPr>
          <p:spPr>
            <a:xfrm>
              <a:off x="8886960" y="3979080"/>
              <a:ext cx="119340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0" name="OTLSHAPE_T_c8a6c88c5d1743fda7f9dae191c099b1_Shape"/>
            <p:cNvSpPr/>
            <p:nvPr/>
          </p:nvSpPr>
          <p:spPr>
            <a:xfrm>
              <a:off x="4435560" y="4506120"/>
              <a:ext cx="661644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1" name="OTLSHAPE_T_176d48038d834789a1f5a6cedab58b18_ShapePercentage"/>
            <p:cNvSpPr/>
            <p:nvPr/>
          </p:nvSpPr>
          <p:spPr>
            <a:xfrm>
              <a:off x="2418120" y="1457280"/>
              <a:ext cx="73620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2" name="OTLSHAPE_T_1d4c38599d614477931637ed991196d0_ShapePercentage"/>
            <p:cNvSpPr/>
            <p:nvPr/>
          </p:nvSpPr>
          <p:spPr>
            <a:xfrm>
              <a:off x="2905200" y="1961640"/>
              <a:ext cx="68544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3" name="OTLSHAPE_T_ffea28121313419c9bdf8dac859bd03c_ShapePercentage"/>
            <p:cNvSpPr/>
            <p:nvPr/>
          </p:nvSpPr>
          <p:spPr>
            <a:xfrm>
              <a:off x="4226760" y="2466000"/>
              <a:ext cx="130248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4" name="OTLSHAPE_T_f3f2b2e75ddd4029b5bdbcc76280ee9a_ShapePercentage"/>
            <p:cNvSpPr/>
            <p:nvPr/>
          </p:nvSpPr>
          <p:spPr>
            <a:xfrm>
              <a:off x="5131080" y="2970360"/>
              <a:ext cx="35532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5" name="OTLSHAPE_T_a3e6e87406ac40a3a4677a5c8aa32b7c_ShapePercentage"/>
            <p:cNvSpPr/>
            <p:nvPr/>
          </p:nvSpPr>
          <p:spPr>
            <a:xfrm>
              <a:off x="6800400" y="3474720"/>
              <a:ext cx="36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6" name="OTLSHAPE_T_50690a89d4324b3aa64ea1dde18cfff0_ShapePercentage"/>
            <p:cNvSpPr/>
            <p:nvPr/>
          </p:nvSpPr>
          <p:spPr>
            <a:xfrm>
              <a:off x="8886960" y="3979080"/>
              <a:ext cx="16488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7" name="OTLSHAPE_T_c8a6c88c5d1743fda7f9dae191c099b1_ShapePercentage"/>
            <p:cNvSpPr/>
            <p:nvPr/>
          </p:nvSpPr>
          <p:spPr>
            <a:xfrm>
              <a:off x="4435560" y="4506120"/>
              <a:ext cx="20268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88" name="OTLSHAPE_T_176d48038d834789a1f5a6cedab58b18_Title"/>
            <p:cNvSpPr/>
            <p:nvPr/>
          </p:nvSpPr>
          <p:spPr>
            <a:xfrm>
              <a:off x="880920" y="1578240"/>
              <a:ext cx="149832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de-AT" sz="1100" b="1" strike="noStrike" spc="-7">
                  <a:solidFill>
                    <a:srgbClr val="000000"/>
                  </a:solidFill>
                  <a:latin typeface="Calibri"/>
                </a:rPr>
                <a:t>Desgn Konzepte festlegen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489" name="OTLSHAPE_T_176d48038d834789a1f5a6cedab58b18_JoinedDate"/>
            <p:cNvSpPr/>
            <p:nvPr/>
          </p:nvSpPr>
          <p:spPr>
            <a:xfrm>
              <a:off x="3303720" y="1585800"/>
              <a:ext cx="8125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4">
                  <a:solidFill>
                    <a:srgbClr val="44546A"/>
                  </a:solidFill>
                  <a:latin typeface="Calibri"/>
                </a:rPr>
                <a:t>Feb 28 - Mar 10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490" name="OTLSHAPE_T_176d48038d834789a1f5a6cedab58b18_TextPercentage"/>
            <p:cNvSpPr/>
            <p:nvPr/>
          </p:nvSpPr>
          <p:spPr>
            <a:xfrm>
              <a:off x="2925000" y="1585800"/>
              <a:ext cx="22824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12">
                  <a:solidFill>
                    <a:srgbClr val="EEECE1"/>
                  </a:solidFill>
                  <a:latin typeface="Calibri"/>
                </a:rPr>
                <a:t>87%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491" name="OTLSHAPE_T_1d4c38599d614477931637ed991196d0_Title"/>
            <p:cNvSpPr/>
            <p:nvPr/>
          </p:nvSpPr>
          <p:spPr>
            <a:xfrm>
              <a:off x="1131120" y="2082600"/>
              <a:ext cx="172692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de-AT" sz="1100" b="1" strike="noStrike" spc="-4">
                  <a:solidFill>
                    <a:srgbClr val="000000"/>
                  </a:solidFill>
                  <a:latin typeface="Calibri"/>
                </a:rPr>
                <a:t>Basis Klassen implementieren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492" name="OTLSHAPE_T_1d4c38599d614477931637ed991196d0_JoinedDate"/>
            <p:cNvSpPr/>
            <p:nvPr/>
          </p:nvSpPr>
          <p:spPr>
            <a:xfrm>
              <a:off x="4138560" y="2090160"/>
              <a:ext cx="77436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4">
                  <a:solidFill>
                    <a:srgbClr val="44546A"/>
                  </a:solidFill>
                  <a:latin typeface="Calibri"/>
                </a:rPr>
                <a:t>Mar 6 - Mar 22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493" name="OTLSHAPE_T_1d4c38599d614477931637ed991196d0_TextPercentage"/>
            <p:cNvSpPr/>
            <p:nvPr/>
          </p:nvSpPr>
          <p:spPr>
            <a:xfrm>
              <a:off x="3359520" y="2090160"/>
              <a:ext cx="22824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12">
                  <a:solidFill>
                    <a:srgbClr val="EEECE1"/>
                  </a:solidFill>
                  <a:latin typeface="Calibri"/>
                </a:rPr>
                <a:t>57%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494" name="OTLSHAPE_T_ffea28121313419c9bdf8dac859bd03c_JoinedDate"/>
            <p:cNvSpPr/>
            <p:nvPr/>
          </p:nvSpPr>
          <p:spPr>
            <a:xfrm>
              <a:off x="7131960" y="2594520"/>
              <a:ext cx="8125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4">
                  <a:solidFill>
                    <a:srgbClr val="44546A"/>
                  </a:solidFill>
                  <a:latin typeface="Calibri"/>
                </a:rPr>
                <a:t>Mar 25 – May 5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495" name="OTLSHAPE_T_ffea28121313419c9bdf8dac859bd03c_Title"/>
            <p:cNvSpPr/>
            <p:nvPr/>
          </p:nvSpPr>
          <p:spPr>
            <a:xfrm>
              <a:off x="3017160" y="2591640"/>
              <a:ext cx="107928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100" b="1" strike="noStrike" spc="-4">
                  <a:solidFill>
                    <a:srgbClr val="474643"/>
                  </a:solidFill>
                  <a:latin typeface="Calibri"/>
                </a:rPr>
                <a:t>Features einbauen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496" name="OTLSHAPE_T_f3f2b2e75ddd4029b5bdbcc76280ee9a_Title"/>
            <p:cNvSpPr/>
            <p:nvPr/>
          </p:nvSpPr>
          <p:spPr>
            <a:xfrm>
              <a:off x="3844440" y="3091320"/>
              <a:ext cx="124416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de-AT" sz="1100" b="1" strike="noStrike" spc="-7">
                  <a:solidFill>
                    <a:srgbClr val="000000"/>
                  </a:solidFill>
                  <a:latin typeface="Calibri"/>
                </a:rPr>
                <a:t>initiale Präsenatation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497" name="OTLSHAPE_T_f3f2b2e75ddd4029b5bdbcc76280ee9a_JoinedDate"/>
            <p:cNvSpPr/>
            <p:nvPr/>
          </p:nvSpPr>
          <p:spPr>
            <a:xfrm>
              <a:off x="5529600" y="3098880"/>
              <a:ext cx="72360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4">
                  <a:solidFill>
                    <a:srgbClr val="44546A"/>
                  </a:solidFill>
                  <a:latin typeface="Calibri"/>
                </a:rPr>
                <a:t>Apr 7 - Apr 11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498" name="OTLSHAPE_T_f3f2b2e75ddd4029b5bdbcc76280ee9a_TextPercentage"/>
            <p:cNvSpPr/>
            <p:nvPr/>
          </p:nvSpPr>
          <p:spPr>
            <a:xfrm>
              <a:off x="5167080" y="3098880"/>
              <a:ext cx="29160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9">
                  <a:solidFill>
                    <a:srgbClr val="EEECE1"/>
                  </a:solidFill>
                  <a:latin typeface="Calibri"/>
                </a:rPr>
                <a:t>100%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499" name="OTLSHAPE_T_a3e6e87406ac40a3a4677a5c8aa32b7c_JoinedDate"/>
            <p:cNvSpPr/>
            <p:nvPr/>
          </p:nvSpPr>
          <p:spPr>
            <a:xfrm>
              <a:off x="9007200" y="3603240"/>
              <a:ext cx="7999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4">
                  <a:solidFill>
                    <a:srgbClr val="44546A"/>
                  </a:solidFill>
                  <a:latin typeface="Calibri"/>
                </a:rPr>
                <a:t>May 1 - May 31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500" name="OTLSHAPE_T_a3e6e87406ac40a3a4677a5c8aa32b7c_Title"/>
            <p:cNvSpPr/>
            <p:nvPr/>
          </p:nvSpPr>
          <p:spPr>
            <a:xfrm>
              <a:off x="4938120" y="3595680"/>
              <a:ext cx="177768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100" b="1" strike="noStrike" spc="-4">
                  <a:solidFill>
                    <a:srgbClr val="000000"/>
                  </a:solidFill>
                  <a:latin typeface="Calibri"/>
                </a:rPr>
                <a:t>Scheduling Algorithmus bauen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501" name="OTLSHAPE_T_50690a89d4324b3aa64ea1dde18cfff0_Title"/>
            <p:cNvSpPr/>
            <p:nvPr/>
          </p:nvSpPr>
          <p:spPr>
            <a:xfrm>
              <a:off x="7649280" y="4100400"/>
              <a:ext cx="119340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de-AT" sz="1100" b="1" strike="noStrike" spc="-4">
                  <a:solidFill>
                    <a:srgbClr val="000000"/>
                  </a:solidFill>
                  <a:latin typeface="Calibri"/>
                </a:rPr>
                <a:t>Finalisierung Projekt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502" name="OTLSHAPE_T_50690a89d4324b3aa64ea1dde18cfff0_JoinedDate"/>
            <p:cNvSpPr/>
            <p:nvPr/>
          </p:nvSpPr>
          <p:spPr>
            <a:xfrm>
              <a:off x="10120320" y="4107600"/>
              <a:ext cx="8125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4">
                  <a:solidFill>
                    <a:srgbClr val="44546A"/>
                  </a:solidFill>
                  <a:latin typeface="Calibri"/>
                </a:rPr>
                <a:t>May 31 - Jun 16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503" name="OTLSHAPE_T_50690a89d4324b3aa64ea1dde18cfff0_TextPercentage"/>
            <p:cNvSpPr/>
            <p:nvPr/>
          </p:nvSpPr>
          <p:spPr>
            <a:xfrm>
              <a:off x="8886960" y="4107600"/>
              <a:ext cx="16488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12">
                  <a:solidFill>
                    <a:srgbClr val="EEECE1"/>
                  </a:solidFill>
                  <a:latin typeface="Calibri"/>
                </a:rPr>
                <a:t>0%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504" name="OTLSHAPE_T_c8a6c88c5d1743fda7f9dae191c099b1_JoinedDate"/>
            <p:cNvSpPr/>
            <p:nvPr/>
          </p:nvSpPr>
          <p:spPr>
            <a:xfrm>
              <a:off x="11094120" y="4558680"/>
              <a:ext cx="672840" cy="30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AT" sz="1000" b="0" strike="noStrike" spc="-1">
                  <a:solidFill>
                    <a:srgbClr val="44546A"/>
                  </a:solidFill>
                  <a:latin typeface="Calibri"/>
                </a:rPr>
                <a:t>Mar 28 - Jun 30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505" name="OTLSHAPE_T_c8a6c88c5d1743fda7f9dae191c099b1_Title"/>
            <p:cNvSpPr/>
            <p:nvPr/>
          </p:nvSpPr>
          <p:spPr>
            <a:xfrm>
              <a:off x="3434760" y="4627080"/>
              <a:ext cx="95220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100" b="1" strike="noStrike" spc="-4">
                  <a:solidFill>
                    <a:srgbClr val="000000"/>
                  </a:solidFill>
                  <a:latin typeface="Calibri"/>
                </a:rPr>
                <a:t>Arbeit verfassen</a:t>
              </a:r>
              <a:endParaRPr lang="en-US" sz="1100" b="0" strike="noStrike" spc="-1">
                <a:latin typeface="Arial"/>
              </a:endParaRPr>
            </a:p>
          </p:txBody>
        </p:sp>
      </p:grpSp>
      <p:sp>
        <p:nvSpPr>
          <p:cNvPr id="506" name="OTLSHAPE_T_1d4c38599d614477931637ed991196d0_TextPercentage"/>
          <p:cNvSpPr/>
          <p:nvPr/>
        </p:nvSpPr>
        <p:spPr>
          <a:xfrm>
            <a:off x="4687560" y="3027960"/>
            <a:ext cx="22824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AT" sz="1000" b="0" strike="noStrike" spc="-12">
                <a:solidFill>
                  <a:srgbClr val="EEECE1"/>
                </a:solidFill>
                <a:latin typeface="Calibri"/>
              </a:rPr>
              <a:t>45%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7" name="OTLSHAPE_T_50690a89d4324b3aa64ea1dde18cfff0_ShapePercentage"/>
          <p:cNvSpPr/>
          <p:nvPr/>
        </p:nvSpPr>
        <p:spPr>
          <a:xfrm>
            <a:off x="6802560" y="3474720"/>
            <a:ext cx="164880" cy="41076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508" name="OTLSHAPE_T_50690a89d4324b3aa64ea1dde18cfff0_TextPercentage"/>
          <p:cNvSpPr/>
          <p:nvPr/>
        </p:nvSpPr>
        <p:spPr>
          <a:xfrm>
            <a:off x="6804000" y="3593520"/>
            <a:ext cx="16488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AT" sz="1000" b="0" strike="noStrike" spc="-12">
                <a:solidFill>
                  <a:srgbClr val="EEECE1"/>
                </a:solidFill>
                <a:latin typeface="Calibri"/>
              </a:rPr>
              <a:t>0%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9" name="OTLSHAPE_T_50690a89d4324b3aa64ea1dde18cfff0_TextPercentage"/>
          <p:cNvSpPr/>
          <p:nvPr/>
        </p:nvSpPr>
        <p:spPr>
          <a:xfrm>
            <a:off x="4457160" y="4788000"/>
            <a:ext cx="16488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AT" sz="1000" b="0" strike="noStrike" spc="-12">
                <a:solidFill>
                  <a:srgbClr val="EEECE1"/>
                </a:solidFill>
                <a:latin typeface="Calibri"/>
              </a:rPr>
              <a:t>3%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10" name="OTLSHAPE_T_f3f2b2e75ddd4029b5bdbcc76280ee9a_TextPercentage"/>
          <p:cNvSpPr/>
          <p:nvPr/>
        </p:nvSpPr>
        <p:spPr>
          <a:xfrm>
            <a:off x="5252760" y="2588760"/>
            <a:ext cx="29160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AT" sz="1000" b="0" strike="noStrike" spc="-9">
                <a:solidFill>
                  <a:srgbClr val="EEECE1"/>
                </a:solidFill>
                <a:latin typeface="Calibri"/>
              </a:rPr>
              <a:t>45%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67520" y="270000"/>
            <a:ext cx="108655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AT" sz="2660" b="0" strike="noStrike" spc="-1">
                <a:solidFill>
                  <a:srgbClr val="003361"/>
                </a:solidFill>
                <a:latin typeface="Calibri Light"/>
              </a:rPr>
              <a:t>Inhaltsverzeichnis</a:t>
            </a:r>
            <a:endParaRPr lang="en-US" sz="26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5A952B48-9CF5-4075-BBE1-5441B0FE2734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2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9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96818C0-48DF-4C4F-BCC3-A3BFB5E4AA14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37" name="Rechteck 27"/>
          <p:cNvSpPr/>
          <p:nvPr/>
        </p:nvSpPr>
        <p:spPr>
          <a:xfrm>
            <a:off x="547200" y="197460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Thema unserer Arbeit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Rechteck 28"/>
          <p:cNvSpPr/>
          <p:nvPr/>
        </p:nvSpPr>
        <p:spPr>
          <a:xfrm>
            <a:off x="6665040" y="421416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Applikation Prototyp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Rechteck 29"/>
          <p:cNvSpPr/>
          <p:nvPr/>
        </p:nvSpPr>
        <p:spPr>
          <a:xfrm>
            <a:off x="2586240" y="2720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Rechteck 30"/>
          <p:cNvSpPr/>
          <p:nvPr/>
        </p:nvSpPr>
        <p:spPr>
          <a:xfrm>
            <a:off x="4621320" y="346752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FFFFFF"/>
                </a:solidFill>
                <a:latin typeface="Calibri"/>
              </a:rPr>
              <a:t>Struktur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1" name="Rechteck 38"/>
          <p:cNvSpPr/>
          <p:nvPr/>
        </p:nvSpPr>
        <p:spPr>
          <a:xfrm>
            <a:off x="8704080" y="49604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Milestones/Timeline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1827573-91CE-741F-CEF7-4C4AC3DF1835}"/>
              </a:ext>
            </a:extLst>
          </p:cNvPr>
          <p:cNvGrpSpPr/>
          <p:nvPr/>
        </p:nvGrpSpPr>
        <p:grpSpPr>
          <a:xfrm>
            <a:off x="940980" y="916600"/>
            <a:ext cx="10310040" cy="449280"/>
            <a:chOff x="930600" y="446400"/>
            <a:chExt cx="10310040" cy="44928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1BE0581-9DA4-AE5E-42E0-903DAA14DB00}"/>
                </a:ext>
              </a:extLst>
            </p:cNvPr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" name="Rechteck 10">
              <a:extLst>
                <a:ext uri="{FF2B5EF4-FFF2-40B4-BE49-F238E27FC236}">
                  <a16:creationId xmlns:a16="http://schemas.microsoft.com/office/drawing/2014/main" id="{2482D1E0-2818-026D-270B-102773B34F31}"/>
                </a:ext>
              </a:extLst>
            </p:cNvPr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" name="Rechteck 11">
              <a:extLst>
                <a:ext uri="{FF2B5EF4-FFF2-40B4-BE49-F238E27FC236}">
                  <a16:creationId xmlns:a16="http://schemas.microsoft.com/office/drawing/2014/main" id="{C4F64338-E64C-739A-52E4-614C122543C6}"/>
                </a:ext>
              </a:extLst>
            </p:cNvPr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Rechteck 12">
              <a:extLst>
                <a:ext uri="{FF2B5EF4-FFF2-40B4-BE49-F238E27FC236}">
                  <a16:creationId xmlns:a16="http://schemas.microsoft.com/office/drawing/2014/main" id="{20C642BD-C546-B75C-C724-6FC4D06757D2}"/>
                </a:ext>
              </a:extLst>
            </p:cNvPr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Gerader Verbinder 13">
              <a:extLst>
                <a:ext uri="{FF2B5EF4-FFF2-40B4-BE49-F238E27FC236}">
                  <a16:creationId xmlns:a16="http://schemas.microsoft.com/office/drawing/2014/main" id="{D6F56523-F8E0-276D-5A87-32296D4BA945}"/>
                </a:ext>
              </a:extLst>
            </p:cNvPr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8" name="Rechteck 14">
              <a:extLst>
                <a:ext uri="{FF2B5EF4-FFF2-40B4-BE49-F238E27FC236}">
                  <a16:creationId xmlns:a16="http://schemas.microsoft.com/office/drawing/2014/main" id="{7C6783AB-4DB6-A7E0-F05E-54331B1D5548}"/>
                </a:ext>
              </a:extLst>
            </p:cNvPr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" name="Gerader Verbinder 15">
              <a:extLst>
                <a:ext uri="{FF2B5EF4-FFF2-40B4-BE49-F238E27FC236}">
                  <a16:creationId xmlns:a16="http://schemas.microsoft.com/office/drawing/2014/main" id="{D6D4DD11-C864-58ED-1CED-CFBC2801D2BD}"/>
                </a:ext>
              </a:extLst>
            </p:cNvPr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0" name="Gerader Verbinder 16">
              <a:extLst>
                <a:ext uri="{FF2B5EF4-FFF2-40B4-BE49-F238E27FC236}">
                  <a16:creationId xmlns:a16="http://schemas.microsoft.com/office/drawing/2014/main" id="{A857264F-426F-1071-D52F-F0CEAE2DB86B}"/>
                </a:ext>
              </a:extLst>
            </p:cNvPr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1" name="Gerader Verbinder 17">
              <a:extLst>
                <a:ext uri="{FF2B5EF4-FFF2-40B4-BE49-F238E27FC236}">
                  <a16:creationId xmlns:a16="http://schemas.microsoft.com/office/drawing/2014/main" id="{1CCF1F22-A671-E175-5543-EDE72E668B88}"/>
                </a:ext>
              </a:extLst>
            </p:cNvPr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2" name="Gerader Verbinder 18">
              <a:extLst>
                <a:ext uri="{FF2B5EF4-FFF2-40B4-BE49-F238E27FC236}">
                  <a16:creationId xmlns:a16="http://schemas.microsoft.com/office/drawing/2014/main" id="{296BFA2D-4DF9-C91C-7902-5B87CD67EE2F}"/>
                </a:ext>
              </a:extLst>
            </p:cNvPr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3" name="Gerader Verbinder 20">
              <a:extLst>
                <a:ext uri="{FF2B5EF4-FFF2-40B4-BE49-F238E27FC236}">
                  <a16:creationId xmlns:a16="http://schemas.microsoft.com/office/drawing/2014/main" id="{1DB1AE10-B938-3F56-82F0-307AE3954D10}"/>
                </a:ext>
              </a:extLst>
            </p:cNvPr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4" name="Rechteck 21">
              <a:extLst>
                <a:ext uri="{FF2B5EF4-FFF2-40B4-BE49-F238E27FC236}">
                  <a16:creationId xmlns:a16="http://schemas.microsoft.com/office/drawing/2014/main" id="{5AAD9F20-2714-7438-DC51-FCE380136E89}"/>
                </a:ext>
              </a:extLst>
            </p:cNvPr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 dirty="0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5" name="Rechteck 22">
              <a:extLst>
                <a:ext uri="{FF2B5EF4-FFF2-40B4-BE49-F238E27FC236}">
                  <a16:creationId xmlns:a16="http://schemas.microsoft.com/office/drawing/2014/main" id="{F824AD52-E7A2-0B1E-BB70-048C6CE25292}"/>
                </a:ext>
              </a:extLst>
            </p:cNvPr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" name="Rechteck 23">
              <a:extLst>
                <a:ext uri="{FF2B5EF4-FFF2-40B4-BE49-F238E27FC236}">
                  <a16:creationId xmlns:a16="http://schemas.microsoft.com/office/drawing/2014/main" id="{12ECE811-659A-5088-9369-5760577E0CE9}"/>
                </a:ext>
              </a:extLst>
            </p:cNvPr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" name="Rechteck 24">
              <a:extLst>
                <a:ext uri="{FF2B5EF4-FFF2-40B4-BE49-F238E27FC236}">
                  <a16:creationId xmlns:a16="http://schemas.microsoft.com/office/drawing/2014/main" id="{B7ABC99B-CE20-86C3-C8B4-F7DA4BDDE126}"/>
                </a:ext>
              </a:extLst>
            </p:cNvPr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10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1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F3A953D4-02E8-4E29-9EE7-87E8E123A831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3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12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02D0914-0ED8-4A02-9383-96DAF305B571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57" name="Rechteck 27"/>
          <p:cNvSpPr/>
          <p:nvPr/>
        </p:nvSpPr>
        <p:spPr>
          <a:xfrm>
            <a:off x="54720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Thema unserer Arbeit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8" name="Gruppieren 5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159" name="Rechteck 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0" name="Rechteck 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1" name="Rechteck 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2" name="Rechteck 9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3" name="Gerader Verbinder 19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4" name="Rechteck 3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5" name="Gerader Verbinder 40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6" name="Gerader Verbinder 4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7" name="Gerader Verbinder 46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8" name="Gerader Verbinder 49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9" name="Gerader Verbinder 5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70" name="Rechteck 14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1" name="Rechteck 15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2" name="Rechteck 1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3" name="Rechteck 1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4" name="Textfeld 10"/>
          <p:cNvSpPr/>
          <p:nvPr/>
        </p:nvSpPr>
        <p:spPr>
          <a:xfrm>
            <a:off x="547200" y="1903680"/>
            <a:ext cx="3028104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Problem:</a:t>
            </a:r>
            <a:endParaRPr lang="en-US" sz="2000" b="1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Umständliche Lehreplanung aufgrund nicht vorhandener Tools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Momentane Lösung -&gt;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050540" y="1118160"/>
            <a:ext cx="7279164" cy="4731457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 dirty="0">
                <a:latin typeface="Arial"/>
              </a:rPr>
              <a:t>Bild von Connies </a:t>
            </a:r>
            <a:r>
              <a:rPr lang="en-US" sz="1800" b="0" strike="noStrike" spc="-1" dirty="0" err="1">
                <a:latin typeface="Arial"/>
              </a:rPr>
              <a:t>Arbeitsplatz</a:t>
            </a:r>
            <a:br>
              <a:rPr lang="en-US" sz="1800" b="0" strike="noStrike" spc="-1" dirty="0">
                <a:latin typeface="Arial"/>
              </a:rPr>
            </a:br>
            <a:r>
              <a:rPr lang="en-US" sz="1800" b="0" strike="noStrike" spc="-1" dirty="0">
                <a:latin typeface="Arial"/>
              </a:rPr>
              <a:t>(</a:t>
            </a:r>
            <a:r>
              <a:rPr lang="en-US" sz="1800" b="0" strike="noStrike" spc="-1" dirty="0" err="1">
                <a:latin typeface="Arial"/>
              </a:rPr>
              <a:t>oder</a:t>
            </a:r>
            <a:r>
              <a:rPr lang="en-US" sz="1800" b="0" strike="noStrike" spc="-1" dirty="0">
                <a:latin typeface="Arial"/>
              </a:rPr>
              <a:t> von Excel </a:t>
            </a:r>
            <a:r>
              <a:rPr lang="en-US" sz="1800" b="0" strike="noStrike" spc="-1" dirty="0" err="1">
                <a:latin typeface="Arial"/>
              </a:rPr>
              <a:t>Liste</a:t>
            </a:r>
            <a:r>
              <a:rPr lang="en-US" spc="-1" dirty="0">
                <a:latin typeface="Arial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ftr" idx="13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14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2B3BEE8D-5029-4728-B082-CD695B85652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15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5115BE8-E909-4E36-A04B-0B436E6D635C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79" name="Rechteck 40"/>
          <p:cNvSpPr/>
          <p:nvPr/>
        </p:nvSpPr>
        <p:spPr>
          <a:xfrm>
            <a:off x="54720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Thema unserer Arbeit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80" name="Gruppieren 4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181" name="Rechteck 4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2" name="Rechteck 4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3" name="Rechteck 4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4" name="Rechteck 4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5" name="Gerader Verbinder 7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86" name="Rechteck 46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7" name="Gerader Verbinder 8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88" name="Gerader Verbinder 9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89" name="Gerader Verbinder 10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90" name="Gerader Verbinder 11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91" name="Gerader Verbinder 1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92" name="Rechteck 49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3" name="Rechteck 5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4" name="Rechteck 5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5" name="Rechteck 5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9EDD3BA-5EC4-D6EA-352C-E424AE677B7A}"/>
              </a:ext>
            </a:extLst>
          </p:cNvPr>
          <p:cNvGrpSpPr/>
          <p:nvPr/>
        </p:nvGrpSpPr>
        <p:grpSpPr>
          <a:xfrm>
            <a:off x="2730960" y="1870267"/>
            <a:ext cx="8902080" cy="3734505"/>
            <a:chOff x="2911680" y="1561747"/>
            <a:chExt cx="8902080" cy="3734505"/>
          </a:xfrm>
        </p:grpSpPr>
        <p:sp>
          <p:nvSpPr>
            <p:cNvPr id="196" name="Textfeld 8"/>
            <p:cNvSpPr/>
            <p:nvPr/>
          </p:nvSpPr>
          <p:spPr>
            <a:xfrm>
              <a:off x="3995280" y="1561747"/>
              <a:ext cx="7818480" cy="373450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2000" b="1" strike="noStrike" spc="-1" dirty="0">
                  <a:solidFill>
                    <a:srgbClr val="000000"/>
                  </a:solidFill>
                  <a:latin typeface="Calibri"/>
                </a:rPr>
                <a:t>Anforderungen:</a:t>
              </a:r>
              <a:endParaRPr lang="en-US" sz="2000" b="1" strike="noStrike" spc="-1" dirty="0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Visualisierung des Stundenplans</a:t>
              </a:r>
              <a:endParaRPr lang="en-US" sz="2000" b="0" strike="noStrike" spc="-1" dirty="0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Unterschiedliche Export Formate der Pläne</a:t>
              </a:r>
              <a:endParaRPr lang="en-US" sz="2000" b="0" strike="noStrike" spc="-1" dirty="0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Importmöglichkeiten bisheriger und neuer Pläne</a:t>
              </a: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de-DE" sz="2000" b="1" strike="noStrike" spc="-1" dirty="0">
                  <a:solidFill>
                    <a:srgbClr val="000000"/>
                  </a:solidFill>
                  <a:latin typeface="Calibri"/>
                </a:rPr>
                <a:t>Lösungsansatz:</a:t>
              </a:r>
              <a:endParaRPr lang="en-US" sz="2000" b="1" strike="noStrike" spc="-1" dirty="0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Entwicklung einer interaktiven Webanwendung</a:t>
              </a:r>
              <a:endParaRPr lang="en-US" sz="2000" b="0" strike="noStrike" spc="-1" dirty="0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Automatisierte Zuteilung von Kursen zu Räumen</a:t>
              </a:r>
              <a:endParaRPr lang="en-US" sz="2000" b="0" strike="noStrike" spc="-1" dirty="0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Interface für manuelle Bearbeitung mittels Drag &amp; Drop</a:t>
              </a:r>
              <a:endParaRPr lang="en-US" sz="2000" b="0" strike="noStrike" spc="-1" dirty="0">
                <a:latin typeface="Arial"/>
              </a:endParaRPr>
            </a:p>
          </p:txBody>
        </p:sp>
        <p:pic>
          <p:nvPicPr>
            <p:cNvPr id="9" name="Grafik 8" descr="Klemmbrett mit einfarbiger Füllung">
              <a:extLst>
                <a:ext uri="{FF2B5EF4-FFF2-40B4-BE49-F238E27FC236}">
                  <a16:creationId xmlns:a16="http://schemas.microsoft.com/office/drawing/2014/main" id="{908614C7-AD82-0FBE-9727-687E1A993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1680" y="2086920"/>
              <a:ext cx="914400" cy="914400"/>
            </a:xfrm>
            <a:prstGeom prst="rect">
              <a:avLst/>
            </a:prstGeom>
          </p:spPr>
        </p:pic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06CF2D7-0106-4ADC-D6B6-7A27934D7306}"/>
                </a:ext>
              </a:extLst>
            </p:cNvPr>
            <p:cNvGrpSpPr/>
            <p:nvPr/>
          </p:nvGrpSpPr>
          <p:grpSpPr>
            <a:xfrm>
              <a:off x="2911680" y="3856681"/>
              <a:ext cx="999000" cy="1156590"/>
              <a:chOff x="2911680" y="3547080"/>
              <a:chExt cx="999000" cy="1156590"/>
            </a:xfrm>
          </p:grpSpPr>
          <p:pic>
            <p:nvPicPr>
              <p:cNvPr id="7" name="Grafik 6" descr="Häkchen mit einfarbiger Füllung">
                <a:extLst>
                  <a:ext uri="{FF2B5EF4-FFF2-40B4-BE49-F238E27FC236}">
                    <a16:creationId xmlns:a16="http://schemas.microsoft.com/office/drawing/2014/main" id="{9B197796-A1BD-DE8C-4AA6-1EF70A14F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88220" y="4281210"/>
                <a:ext cx="422460" cy="422460"/>
              </a:xfrm>
              <a:prstGeom prst="rect">
                <a:avLst/>
              </a:prstGeom>
            </p:spPr>
          </p:pic>
          <p:pic>
            <p:nvPicPr>
              <p:cNvPr id="11" name="Grafik 10" descr="Klemmbrett nur Kreuze mit einfarbiger Füllung">
                <a:extLst>
                  <a:ext uri="{FF2B5EF4-FFF2-40B4-BE49-F238E27FC236}">
                    <a16:creationId xmlns:a16="http://schemas.microsoft.com/office/drawing/2014/main" id="{587724AF-6788-9361-CD3A-A2121BA0D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11680" y="3547080"/>
                <a:ext cx="914400" cy="9144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22508C8-362A-4224-9C5E-822180D929B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5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348CE16-53AD-41E4-B428-19A250B5D78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1" name="Rechteck 1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2" name="Gruppieren 3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23" name="Rechteck 3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Rechteck 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5" name="Rechteck 5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6" name="Rechteck 18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7" name="Gerader Verbinder 1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28" name="Rechteck 1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0" name="Gerader Verbinder 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1" name="Gerader Verbinder 4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4" name="Rechteck 2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5" name="Rechteck 3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6" name="Rechteck 3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7" name="Rechteck 3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7" name="Textfeld 6"/>
          <p:cNvSpPr/>
          <p:nvPr/>
        </p:nvSpPr>
        <p:spPr>
          <a:xfrm>
            <a:off x="7724592" y="3534045"/>
            <a:ext cx="4144320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bei der Zuweisung: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Kursen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Räumen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Anzahl Kursteilnehmer / Raumkapazität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Computer benötigt / verfügbar?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22508C8-362A-4224-9C5E-822180D929B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6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348CE16-53AD-41E4-B428-19A250B5D78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1" name="Rechteck 1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2" name="Gruppieren 3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23" name="Rechteck 3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Rechteck 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5" name="Rechteck 5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6" name="Rechteck 18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7" name="Gerader Verbinder 1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28" name="Rechteck 1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0" name="Gerader Verbinder 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1" name="Gerader Verbinder 4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4" name="Rechteck 2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5" name="Rechteck 3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6" name="Rechteck 3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7" name="Rechteck 3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38" name="Textfeld 2"/>
          <p:cNvSpPr/>
          <p:nvPr/>
        </p:nvSpPr>
        <p:spPr>
          <a:xfrm>
            <a:off x="528480" y="2104294"/>
            <a:ext cx="102168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von Kursen: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desselben Semesters dürfen nicht am gleichen Tag zur gleichen Zeit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und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dazügehörige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PS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Aufgeteilte Kurse müssen an unterschiedlichen Tagen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Betriebssysteme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mit mehreren Gruppen sollten auf denselben Tag verteilt sein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Proseminare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können nur zu bestimmten Zeiten stattfinden</a:t>
            </a:r>
            <a:br>
              <a:rPr lang="en-US" spc="-1" dirty="0">
                <a:latin typeface="Arial"/>
              </a:rPr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ETI nur am Freitag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7" name="Textfeld 6"/>
          <p:cNvSpPr/>
          <p:nvPr/>
        </p:nvSpPr>
        <p:spPr>
          <a:xfrm>
            <a:off x="7724592" y="3534045"/>
            <a:ext cx="4144320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bei der Zuweisung: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Kursen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von Räumen</a:t>
            </a:r>
            <a:endParaRPr lang="en-US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Anzahl Kursteilnehmer / Raumkapazität</a:t>
            </a:r>
            <a:endParaRPr lang="en-US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Computer benötigt / verfügbar?</a:t>
            </a:r>
            <a:endParaRPr lang="en-US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021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22508C8-362A-4224-9C5E-822180D929B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7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348CE16-53AD-41E4-B428-19A250B5D78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1" name="Rechteck 1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2" name="Gruppieren 3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23" name="Rechteck 3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Rechteck 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5" name="Rechteck 5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6" name="Rechteck 18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7" name="Gerader Verbinder 1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28" name="Rechteck 1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0" name="Gerader Verbinder 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1" name="Gerader Verbinder 4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4" name="Rechteck 2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5" name="Rechteck 3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6" name="Rechteck 3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7" name="Rechteck 3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38" name="Textfeld 2"/>
          <p:cNvSpPr/>
          <p:nvPr/>
        </p:nvSpPr>
        <p:spPr>
          <a:xfrm>
            <a:off x="528480" y="2104294"/>
            <a:ext cx="102168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von Kursen: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desselben Semesters dürfen nicht am gleichen Tag zur gleichen Zeit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und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dazügehörige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PS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Aufgeteilte Kurse müssen an unterschiedlichen Tagen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Betriebssysteme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mit mehreren Gruppen sollten auf denselben Tag verteilt sein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Proseminare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können nur zu bestimmten Zeiten stattfinden</a:t>
            </a:r>
            <a:br>
              <a:rPr lang="en-US" spc="-1" dirty="0">
                <a:latin typeface="Arial"/>
              </a:rPr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ETI nur am Freitag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7" name="Textfeld 6"/>
          <p:cNvSpPr/>
          <p:nvPr/>
        </p:nvSpPr>
        <p:spPr>
          <a:xfrm>
            <a:off x="7724592" y="3534045"/>
            <a:ext cx="4144320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bei der Zuweisung: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Kursen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Räumen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Anzahl Kursteilnehmer / Raumkapazität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Computer benötigt / verfügbar?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5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llipse 94"/>
          <p:cNvSpPr/>
          <p:nvPr/>
        </p:nvSpPr>
        <p:spPr>
          <a:xfrm>
            <a:off x="1092960" y="2235960"/>
            <a:ext cx="6804720" cy="366372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240" name="Ellipse 95"/>
          <p:cNvSpPr/>
          <p:nvPr/>
        </p:nvSpPr>
        <p:spPr>
          <a:xfrm>
            <a:off x="4621320" y="2235960"/>
            <a:ext cx="6804720" cy="366372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241" name="Freihandform: Form 93"/>
          <p:cNvSpPr/>
          <p:nvPr/>
        </p:nvSpPr>
        <p:spPr>
          <a:xfrm>
            <a:off x="4384080" y="2464920"/>
            <a:ext cx="3513960" cy="3205800"/>
          </a:xfrm>
          <a:custGeom>
            <a:avLst/>
            <a:gdLst/>
            <a:ahLst/>
            <a:cxnLst/>
            <a:rect l="l" t="t" r="r" b="b"/>
            <a:pathLst>
              <a:path w="3514167" h="3206298">
                <a:moveTo>
                  <a:pt x="1757084" y="0"/>
                </a:moveTo>
                <a:lnTo>
                  <a:pt x="2013992" y="84033"/>
                </a:lnTo>
                <a:cubicBezTo>
                  <a:pt x="2919090" y="413255"/>
                  <a:pt x="3514167" y="970786"/>
                  <a:pt x="3514167" y="1603149"/>
                </a:cubicBezTo>
                <a:cubicBezTo>
                  <a:pt x="3514167" y="2235512"/>
                  <a:pt x="2919090" y="2793043"/>
                  <a:pt x="2013992" y="3122266"/>
                </a:cubicBezTo>
                <a:lnTo>
                  <a:pt x="1757084" y="3206298"/>
                </a:lnTo>
                <a:lnTo>
                  <a:pt x="1500176" y="3122266"/>
                </a:lnTo>
                <a:cubicBezTo>
                  <a:pt x="595077" y="2793043"/>
                  <a:pt x="0" y="2235512"/>
                  <a:pt x="0" y="1603149"/>
                </a:cubicBezTo>
                <a:cubicBezTo>
                  <a:pt x="0" y="970786"/>
                  <a:pt x="595077" y="413255"/>
                  <a:pt x="1500176" y="84033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242" name="PlaceHolder 1"/>
          <p:cNvSpPr>
            <a:spLocks noGrp="1"/>
          </p:cNvSpPr>
          <p:nvPr>
            <p:ph type="ftr" idx="22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23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DD4230E4-E2CD-49A3-A291-33B586A2D260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8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24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411DCF5-DB27-4AA8-876D-E5F0CCF598CD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45" name="Rechteck 30"/>
          <p:cNvSpPr/>
          <p:nvPr/>
        </p:nvSpPr>
        <p:spPr>
          <a:xfrm>
            <a:off x="462132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Strukur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4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62" name="Gruppieren 88"/>
          <p:cNvGrpSpPr/>
          <p:nvPr/>
        </p:nvGrpSpPr>
        <p:grpSpPr>
          <a:xfrm>
            <a:off x="5124240" y="3048840"/>
            <a:ext cx="1943280" cy="2094120"/>
            <a:chOff x="5124240" y="3048840"/>
            <a:chExt cx="1943280" cy="2094120"/>
          </a:xfrm>
        </p:grpSpPr>
        <p:grpSp>
          <p:nvGrpSpPr>
            <p:cNvPr id="263" name="Gruppieren 56"/>
            <p:cNvGrpSpPr/>
            <p:nvPr/>
          </p:nvGrpSpPr>
          <p:grpSpPr>
            <a:xfrm>
              <a:off x="5124240" y="3818880"/>
              <a:ext cx="1941480" cy="553680"/>
              <a:chOff x="5124240" y="3818880"/>
              <a:chExt cx="1941480" cy="553680"/>
            </a:xfrm>
          </p:grpSpPr>
          <p:grpSp>
            <p:nvGrpSpPr>
              <p:cNvPr id="264" name="Gruppieren 52"/>
              <p:cNvGrpSpPr/>
              <p:nvPr/>
            </p:nvGrpSpPr>
            <p:grpSpPr>
              <a:xfrm>
                <a:off x="5124240" y="3818880"/>
                <a:ext cx="1941480" cy="553680"/>
                <a:chOff x="5124240" y="3818880"/>
                <a:chExt cx="1941480" cy="553680"/>
              </a:xfrm>
            </p:grpSpPr>
            <p:sp>
              <p:nvSpPr>
                <p:cNvPr id="265" name="Rechteck: abgerundete Ecken 54"/>
                <p:cNvSpPr/>
                <p:nvPr/>
              </p:nvSpPr>
              <p:spPr>
                <a:xfrm>
                  <a:off x="5124240" y="381888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  Jira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66" name="Rechteck: abgerundete Ecken 55"/>
                <p:cNvSpPr/>
                <p:nvPr/>
              </p:nvSpPr>
              <p:spPr>
                <a:xfrm>
                  <a:off x="6544440" y="385128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67" name="Grafik 15"/>
              <p:cNvPicPr/>
              <p:nvPr/>
            </p:nvPicPr>
            <p:blipFill>
              <a:blip r:embed="rId2"/>
              <a:stretch/>
            </p:blipFill>
            <p:spPr>
              <a:xfrm>
                <a:off x="6557040" y="3864960"/>
                <a:ext cx="4640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8" name="Gruppieren 63"/>
            <p:cNvGrpSpPr/>
            <p:nvPr/>
          </p:nvGrpSpPr>
          <p:grpSpPr>
            <a:xfrm>
              <a:off x="5126040" y="3048840"/>
              <a:ext cx="1941480" cy="553680"/>
              <a:chOff x="5126040" y="3048840"/>
              <a:chExt cx="1941480" cy="553680"/>
            </a:xfrm>
          </p:grpSpPr>
          <p:grpSp>
            <p:nvGrpSpPr>
              <p:cNvPr id="269" name="Gruppieren 59"/>
              <p:cNvGrpSpPr/>
              <p:nvPr/>
            </p:nvGrpSpPr>
            <p:grpSpPr>
              <a:xfrm>
                <a:off x="5126040" y="3048840"/>
                <a:ext cx="1941480" cy="553680"/>
                <a:chOff x="5126040" y="3048840"/>
                <a:chExt cx="1941480" cy="553680"/>
              </a:xfrm>
            </p:grpSpPr>
            <p:sp>
              <p:nvSpPr>
                <p:cNvPr id="270" name="Rechteck: abgerundete Ecken 61"/>
                <p:cNvSpPr/>
                <p:nvPr/>
              </p:nvSpPr>
              <p:spPr>
                <a:xfrm>
                  <a:off x="5126040" y="304884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Github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71" name="Rechteck: abgerundete Ecken 62"/>
                <p:cNvSpPr/>
                <p:nvPr/>
              </p:nvSpPr>
              <p:spPr>
                <a:xfrm>
                  <a:off x="6545880" y="308124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72" name="Grafik 17" descr="Ein Bild, das Katze, Säugetier, Silhouette enthält.&#10;&#10;Automatisch generierte Beschreibung"/>
              <p:cNvPicPr/>
              <p:nvPr/>
            </p:nvPicPr>
            <p:blipFill>
              <a:blip r:embed="rId3"/>
              <a:stretch/>
            </p:blipFill>
            <p:spPr>
              <a:xfrm>
                <a:off x="6562080" y="3094920"/>
                <a:ext cx="4640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3" name="Gruppieren 80"/>
            <p:cNvGrpSpPr/>
            <p:nvPr/>
          </p:nvGrpSpPr>
          <p:grpSpPr>
            <a:xfrm>
              <a:off x="5124240" y="4589280"/>
              <a:ext cx="1941480" cy="553680"/>
              <a:chOff x="5124240" y="4589280"/>
              <a:chExt cx="1941480" cy="553680"/>
            </a:xfrm>
          </p:grpSpPr>
          <p:grpSp>
            <p:nvGrpSpPr>
              <p:cNvPr id="274" name="Gruppieren 76"/>
              <p:cNvGrpSpPr/>
              <p:nvPr/>
            </p:nvGrpSpPr>
            <p:grpSpPr>
              <a:xfrm>
                <a:off x="5124240" y="4589280"/>
                <a:ext cx="1941480" cy="553680"/>
                <a:chOff x="5124240" y="4589280"/>
                <a:chExt cx="1941480" cy="553680"/>
              </a:xfrm>
            </p:grpSpPr>
            <p:sp>
              <p:nvSpPr>
                <p:cNvPr id="275" name="Rechteck: abgerundete Ecken 77"/>
                <p:cNvSpPr/>
                <p:nvPr/>
              </p:nvSpPr>
              <p:spPr>
                <a:xfrm>
                  <a:off x="5124240" y="458928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Intellij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76" name="Rechteck: abgerundete Ecken 78"/>
                <p:cNvSpPr/>
                <p:nvPr/>
              </p:nvSpPr>
              <p:spPr>
                <a:xfrm>
                  <a:off x="6544440" y="462132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77" name="Grafik 23" descr="Ein Bild, das Grafiken, Grafikdesign, Schrift, Screenshot enthält.&#10;&#10;Automatisch generierte Beschreibung"/>
              <p:cNvPicPr/>
              <p:nvPr/>
            </p:nvPicPr>
            <p:blipFill>
              <a:blip r:embed="rId4"/>
              <a:stretch/>
            </p:blipFill>
            <p:spPr>
              <a:xfrm>
                <a:off x="6594840" y="4682880"/>
                <a:ext cx="378360" cy="3783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78" name="Gruppieren 87"/>
          <p:cNvGrpSpPr/>
          <p:nvPr/>
        </p:nvGrpSpPr>
        <p:grpSpPr>
          <a:xfrm>
            <a:off x="2104560" y="2839680"/>
            <a:ext cx="1946160" cy="1892520"/>
            <a:chOff x="2104560" y="2839680"/>
            <a:chExt cx="1946160" cy="1892520"/>
          </a:xfrm>
        </p:grpSpPr>
        <p:grpSp>
          <p:nvGrpSpPr>
            <p:cNvPr id="279" name="Gruppieren 38"/>
            <p:cNvGrpSpPr/>
            <p:nvPr/>
          </p:nvGrpSpPr>
          <p:grpSpPr>
            <a:xfrm>
              <a:off x="2109240" y="3400200"/>
              <a:ext cx="1941480" cy="553680"/>
              <a:chOff x="2109240" y="3400200"/>
              <a:chExt cx="1941480" cy="553680"/>
            </a:xfrm>
          </p:grpSpPr>
          <p:sp>
            <p:nvSpPr>
              <p:cNvPr id="280" name="Rechteck: abgerundete Ecken 24"/>
              <p:cNvSpPr/>
              <p:nvPr/>
            </p:nvSpPr>
            <p:spPr>
              <a:xfrm>
                <a:off x="2109240" y="3400200"/>
                <a:ext cx="1941480" cy="553680"/>
              </a:xfrm>
              <a:prstGeom prst="roundRect">
                <a:avLst>
                  <a:gd name="adj" fmla="val 16667"/>
                </a:avLst>
              </a:prstGeom>
              <a:solidFill>
                <a:srgbClr val="F39200"/>
              </a:solidFill>
              <a:ln>
                <a:solidFill>
                  <a:srgbClr val="F392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Calibri"/>
                  </a:rPr>
                  <a:t>  Angular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81" name="Rechteck: abgerundete Ecken 29"/>
              <p:cNvSpPr/>
              <p:nvPr/>
            </p:nvSpPr>
            <p:spPr>
              <a:xfrm>
                <a:off x="3529440" y="3431160"/>
                <a:ext cx="488880" cy="4892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/>
              <a:lstStyle/>
              <a:p>
                <a:endParaRPr lang="de-AT"/>
              </a:p>
            </p:txBody>
          </p:sp>
          <p:pic>
            <p:nvPicPr>
              <p:cNvPr id="282" name="Grafik 11" descr="Ein Bild, das Symbol enthält.&#10;&#10;Automatisch generierte Beschreibung"/>
              <p:cNvPicPr/>
              <p:nvPr/>
            </p:nvPicPr>
            <p:blipFill>
              <a:blip r:embed="rId5"/>
              <a:stretch/>
            </p:blipFill>
            <p:spPr>
              <a:xfrm>
                <a:off x="3540960" y="3441600"/>
                <a:ext cx="465480" cy="465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3" name="Gruppieren 83"/>
            <p:cNvGrpSpPr/>
            <p:nvPr/>
          </p:nvGrpSpPr>
          <p:grpSpPr>
            <a:xfrm>
              <a:off x="2104560" y="4178520"/>
              <a:ext cx="1941480" cy="553680"/>
              <a:chOff x="2104560" y="4178520"/>
              <a:chExt cx="1941480" cy="553680"/>
            </a:xfrm>
          </p:grpSpPr>
          <p:grpSp>
            <p:nvGrpSpPr>
              <p:cNvPr id="284" name="Gruppieren 71"/>
              <p:cNvGrpSpPr/>
              <p:nvPr/>
            </p:nvGrpSpPr>
            <p:grpSpPr>
              <a:xfrm>
                <a:off x="2104560" y="4178520"/>
                <a:ext cx="1941480" cy="553680"/>
                <a:chOff x="2104560" y="4178520"/>
                <a:chExt cx="1941480" cy="553680"/>
              </a:xfrm>
            </p:grpSpPr>
            <p:sp>
              <p:nvSpPr>
                <p:cNvPr id="285" name="Rechteck: abgerundete Ecken 73"/>
                <p:cNvSpPr/>
                <p:nvPr/>
              </p:nvSpPr>
              <p:spPr>
                <a:xfrm>
                  <a:off x="2104560" y="417852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Figma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86" name="Rechteck: abgerundete Ecken 74"/>
                <p:cNvSpPr/>
                <p:nvPr/>
              </p:nvSpPr>
              <p:spPr>
                <a:xfrm>
                  <a:off x="3524760" y="421056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87" name="Grafik 75" descr="Ein Bild, das Farbigkeit, Grafiken, Kreis, Grafikdesign enthält.&#10;&#10;Automatisch generierte Beschreibung"/>
              <p:cNvPicPr/>
              <p:nvPr/>
            </p:nvPicPr>
            <p:blipFill>
              <a:blip r:embed="rId6"/>
              <a:stretch/>
            </p:blipFill>
            <p:spPr>
              <a:xfrm>
                <a:off x="3632040" y="4230360"/>
                <a:ext cx="3092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88" name="Rechteck: abgerundete Ecken 82"/>
            <p:cNvSpPr/>
            <p:nvPr/>
          </p:nvSpPr>
          <p:spPr>
            <a:xfrm>
              <a:off x="2550240" y="2839680"/>
              <a:ext cx="1050120" cy="366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Elias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89" name="Gruppieren 86"/>
          <p:cNvGrpSpPr/>
          <p:nvPr/>
        </p:nvGrpSpPr>
        <p:grpSpPr>
          <a:xfrm>
            <a:off x="8206920" y="2844720"/>
            <a:ext cx="1941480" cy="1886760"/>
            <a:chOff x="8206920" y="2844720"/>
            <a:chExt cx="1941480" cy="1886760"/>
          </a:xfrm>
        </p:grpSpPr>
        <p:grpSp>
          <p:nvGrpSpPr>
            <p:cNvPr id="290" name="Gruppieren 49"/>
            <p:cNvGrpSpPr/>
            <p:nvPr/>
          </p:nvGrpSpPr>
          <p:grpSpPr>
            <a:xfrm>
              <a:off x="8206920" y="4177800"/>
              <a:ext cx="1941480" cy="553680"/>
              <a:chOff x="8206920" y="4177800"/>
              <a:chExt cx="1941480" cy="553680"/>
            </a:xfrm>
          </p:grpSpPr>
          <p:grpSp>
            <p:nvGrpSpPr>
              <p:cNvPr id="291" name="Gruppieren 39"/>
              <p:cNvGrpSpPr/>
              <p:nvPr/>
            </p:nvGrpSpPr>
            <p:grpSpPr>
              <a:xfrm>
                <a:off x="8206920" y="4177800"/>
                <a:ext cx="1941480" cy="553680"/>
                <a:chOff x="8206920" y="4177800"/>
                <a:chExt cx="1941480" cy="553680"/>
              </a:xfrm>
            </p:grpSpPr>
            <p:sp>
              <p:nvSpPr>
                <p:cNvPr id="292" name="Rechteck: abgerundete Ecken 40"/>
                <p:cNvSpPr/>
                <p:nvPr/>
              </p:nvSpPr>
              <p:spPr>
                <a:xfrm>
                  <a:off x="8206920" y="417780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  Spring Boot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93" name="Rechteck: abgerundete Ecken 43"/>
                <p:cNvSpPr/>
                <p:nvPr/>
              </p:nvSpPr>
              <p:spPr>
                <a:xfrm>
                  <a:off x="9626760" y="420876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94" name="Grafik 13"/>
              <p:cNvPicPr/>
              <p:nvPr/>
            </p:nvPicPr>
            <p:blipFill>
              <a:blip r:embed="rId7"/>
              <a:stretch/>
            </p:blipFill>
            <p:spPr>
              <a:xfrm>
                <a:off x="9643680" y="4245480"/>
                <a:ext cx="464040" cy="416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5" name="Gruppieren 69"/>
            <p:cNvGrpSpPr/>
            <p:nvPr/>
          </p:nvGrpSpPr>
          <p:grpSpPr>
            <a:xfrm>
              <a:off x="8206920" y="3397320"/>
              <a:ext cx="1941480" cy="553680"/>
              <a:chOff x="8206920" y="3397320"/>
              <a:chExt cx="1941480" cy="553680"/>
            </a:xfrm>
          </p:grpSpPr>
          <p:grpSp>
            <p:nvGrpSpPr>
              <p:cNvPr id="296" name="Gruppieren 65"/>
              <p:cNvGrpSpPr/>
              <p:nvPr/>
            </p:nvGrpSpPr>
            <p:grpSpPr>
              <a:xfrm>
                <a:off x="8206920" y="3397320"/>
                <a:ext cx="1941480" cy="553680"/>
                <a:chOff x="8206920" y="3397320"/>
                <a:chExt cx="1941480" cy="553680"/>
              </a:xfrm>
            </p:grpSpPr>
            <p:sp>
              <p:nvSpPr>
                <p:cNvPr id="297" name="Rechteck: abgerundete Ecken 67"/>
                <p:cNvSpPr/>
                <p:nvPr/>
              </p:nvSpPr>
              <p:spPr>
                <a:xfrm>
                  <a:off x="8206920" y="339732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Docker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98" name="Rechteck: abgerundete Ecken 68"/>
                <p:cNvSpPr/>
                <p:nvPr/>
              </p:nvSpPr>
              <p:spPr>
                <a:xfrm>
                  <a:off x="9626760" y="342972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99" name="Grafik 19" descr="Ein Bild, das Symbol, Grafiken, Clipart, Design enthält.&#10;&#10;Automatisch generierte Beschreibung"/>
              <p:cNvPicPr/>
              <p:nvPr/>
            </p:nvPicPr>
            <p:blipFill>
              <a:blip r:embed="rId8"/>
              <a:stretch/>
            </p:blipFill>
            <p:spPr>
              <a:xfrm>
                <a:off x="9650880" y="3502800"/>
                <a:ext cx="464040" cy="366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00" name="Rechteck: abgerundete Ecken 85"/>
            <p:cNvSpPr/>
            <p:nvPr/>
          </p:nvSpPr>
          <p:spPr>
            <a:xfrm>
              <a:off x="8652240" y="2844720"/>
              <a:ext cx="1050120" cy="366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Hannes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9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11/04/24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>
          <a:blip r:embed="rId3"/>
          <a:srcRect t="2351" b="3751"/>
          <a:stretch/>
        </p:blipFill>
        <p:spPr>
          <a:xfrm>
            <a:off x="728947" y="1127304"/>
            <a:ext cx="11099866" cy="474948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5D372A-4C53-9A20-C176-1B35F011D624}"/>
              </a:ext>
            </a:extLst>
          </p:cNvPr>
          <p:cNvSpPr txBox="1"/>
          <p:nvPr/>
        </p:nvSpPr>
        <p:spPr>
          <a:xfrm>
            <a:off x="930600" y="1190776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Klassendiagramm</a:t>
            </a:r>
            <a:endParaRPr lang="de-AT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725</Words>
  <Application>Microsoft Office PowerPoint</Application>
  <PresentationFormat>Breitbild</PresentationFormat>
  <Paragraphs>316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Lecture Connect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Office-Anwender</dc:creator>
  <dc:description/>
  <cp:lastModifiedBy>Elias Jan Walder</cp:lastModifiedBy>
  <cp:revision>104</cp:revision>
  <dcterms:created xsi:type="dcterms:W3CDTF">2017-06-06T07:41:45Z</dcterms:created>
  <dcterms:modified xsi:type="dcterms:W3CDTF">2024-04-11T09:14:30Z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