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0" r:id="rId4"/>
    <p:sldId id="268" r:id="rId5"/>
    <p:sldId id="269" r:id="rId6"/>
    <p:sldId id="270" r:id="rId7"/>
    <p:sldId id="274" r:id="rId8"/>
    <p:sldId id="275" r:id="rId9"/>
    <p:sldId id="276" r:id="rId10"/>
    <p:sldId id="278" r:id="rId11"/>
    <p:sldId id="277" r:id="rId12"/>
    <p:sldId id="271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6"/>
    <a:srgbClr val="FFF6DA"/>
    <a:srgbClr val="000000"/>
    <a:srgbClr val="474643"/>
    <a:srgbClr val="003361"/>
    <a:srgbClr val="004F96"/>
    <a:srgbClr val="4C4D4C"/>
    <a:srgbClr val="EB8B2D"/>
    <a:srgbClr val="343433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4674"/>
  </p:normalViewPr>
  <p:slideViewPr>
    <p:cSldViewPr snapToGrid="0" snapToObjects="1" showGuides="1">
      <p:cViewPr>
        <p:scale>
          <a:sx n="107" d="100"/>
          <a:sy n="107" d="100"/>
        </p:scale>
        <p:origin x="7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7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44CBE7-AFBB-1961-3EFC-905CC26E2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3705"/>
          <a:stretch/>
        </p:blipFill>
        <p:spPr>
          <a:xfrm>
            <a:off x="0" y="0"/>
            <a:ext cx="12240683" cy="5253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April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06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EEE1C5-F540-4CDC-92A0-10DF1616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3" y="5332615"/>
            <a:ext cx="10561669" cy="629326"/>
          </a:xfrm>
        </p:spPr>
        <p:txBody>
          <a:bodyPr/>
          <a:lstStyle/>
          <a:p>
            <a:r>
              <a:rPr lang="de-AT" sz="4000" dirty="0" err="1"/>
              <a:t>Lecture</a:t>
            </a:r>
            <a:r>
              <a:rPr lang="de-AT" sz="4000" dirty="0"/>
              <a:t> Connect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7C4111-E4F0-479F-80F6-8BB16BD1CB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6764" y="5961941"/>
            <a:ext cx="4774500" cy="58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>
                <a:solidFill>
                  <a:srgbClr val="4C4D4C"/>
                </a:solidFill>
              </a:rPr>
              <a:t>Ein </a:t>
            </a:r>
            <a:r>
              <a:rPr lang="de-AT" sz="1600" dirty="0" err="1">
                <a:solidFill>
                  <a:srgbClr val="4C4D4C"/>
                </a:solidFill>
              </a:rPr>
              <a:t>Constraint</a:t>
            </a:r>
            <a:r>
              <a:rPr lang="de-AT" sz="1600" dirty="0">
                <a:solidFill>
                  <a:srgbClr val="4C4D4C"/>
                </a:solidFill>
              </a:rPr>
              <a:t> basiertes Lehre Planungs-Tool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7E54DEB2-A8CF-81CF-059A-7AAB29FF43C5}"/>
              </a:ext>
            </a:extLst>
          </p:cNvPr>
          <p:cNvSpPr txBox="1">
            <a:spLocks/>
          </p:cNvSpPr>
          <p:nvPr/>
        </p:nvSpPr>
        <p:spPr>
          <a:xfrm>
            <a:off x="7635240" y="5966993"/>
            <a:ext cx="4229794" cy="58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AT" sz="1600" dirty="0">
                <a:solidFill>
                  <a:srgbClr val="4C4D4C"/>
                </a:solidFill>
              </a:rPr>
              <a:t>Betreuer: Philipp Zech, PhD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de-AT" sz="1600" dirty="0">
                <a:solidFill>
                  <a:srgbClr val="4C4D4C"/>
                </a:solidFill>
              </a:rPr>
              <a:t>Studierende: Elias Walder, Johannes Karrer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57CA844-6089-BA27-FA80-5752ABC98BC5}"/>
              </a:ext>
            </a:extLst>
          </p:cNvPr>
          <p:cNvSpPr txBox="1"/>
          <p:nvPr/>
        </p:nvSpPr>
        <p:spPr>
          <a:xfrm>
            <a:off x="1210169" y="2118188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Klassendiagramm: </a:t>
            </a:r>
            <a:r>
              <a:rPr lang="de-DE" dirty="0" err="1"/>
              <a:t>CourseSession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24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80A2E5-0305-D34C-2BB4-7508D45900DE}"/>
              </a:ext>
            </a:extLst>
          </p:cNvPr>
          <p:cNvSpPr/>
          <p:nvPr/>
        </p:nvSpPr>
        <p:spPr>
          <a:xfrm>
            <a:off x="6664929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Applikation Prototyp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C1344A4-59EE-5898-2AF0-2317FA6B1836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86D3FF2-2155-7C53-1A8A-D2328A0CB2C4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ED9F10-6D4F-F604-66D3-EAEAFF3ED91C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5739CC-99D1-25BC-506C-41E269DB6A37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18F7484-BD1B-FC2E-CE46-02CD00DCA6DC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2779319-0099-224E-689F-CB4E57A6636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10DDACC-962A-6911-93DD-95FF3FA6D1B7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AD7977-5B15-7A9C-1D24-CE08E03764F3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83C6AB-60BA-F489-58BF-0173E977978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9943BAC-8545-6867-C24A-B7761132289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4DB4A4B-B7A4-2E08-5543-AF7B3D1FA4C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5880ABB3-5FCC-922D-6F62-068F579F0A6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5374113-0288-8659-FE0B-8AAACC53E4B9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31FFB4E-8AF4-F5F0-7490-48777B7DAB72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ED9AF3-39B3-6F21-5BFB-763564A9F65C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F3C0B03-D82E-FE89-BC96-94D7B65E59D4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pic>
        <p:nvPicPr>
          <p:cNvPr id="28" name="Grafik 27" descr="Ein Bild, das Grafiken, Farbigkeit, Kreis, Screenshot enthält.&#10;&#10;Automatisch generierte Beschreibung">
            <a:extLst>
              <a:ext uri="{FF2B5EF4-FFF2-40B4-BE49-F238E27FC236}">
                <a16:creationId xmlns:a16="http://schemas.microsoft.com/office/drawing/2014/main" id="{1C323362-BDCC-8B29-962E-92686385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2" y="2249312"/>
            <a:ext cx="3099749" cy="3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1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45B33D-3771-4BF5-0044-A994CE390A14}"/>
              </a:ext>
            </a:extLst>
          </p:cNvPr>
          <p:cNvSpPr/>
          <p:nvPr/>
        </p:nvSpPr>
        <p:spPr>
          <a:xfrm>
            <a:off x="8704224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Milestones/Timeline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67BE781-EA9C-F2B6-2B6C-4A9250423C07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C658CD0-FE1D-01D3-ACCB-AD4F37AFCDAE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7A56483-BF5F-7453-59FC-4941B60647B7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44D950A-5EDB-245C-0635-5FFD177F1BFB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0968945-FEB7-93C9-4D6B-001776A204AB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91D91F8-C1FC-0602-07AF-F9826B220BC2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CF8910D-6631-B15D-2597-E8220CA4BDC8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2FE5ECD2-4F94-6538-8FE7-71C30B8A59F0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55DDCB8-A1AC-C3BF-0A23-28DF02E0335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BBE960F-E72F-555B-F260-D6724F2ECD2A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46E5B4-DDA0-E92C-133E-054528D19E43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BB915D5-BAD1-BD0B-68D7-F5134BD6F3C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396DF3-DEB3-9930-F0D8-0E583073E36E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F14C193-EA99-A81E-A231-CBAAD08B67B2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15CEB24-B765-CAA5-67CC-208961345E26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BDA0958-4D69-924B-BFC0-6B6E842C2D58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B0E357-C27C-8800-FF92-85D976D652CA}"/>
              </a:ext>
            </a:extLst>
          </p:cNvPr>
          <p:cNvGrpSpPr/>
          <p:nvPr/>
        </p:nvGrpSpPr>
        <p:grpSpPr>
          <a:xfrm>
            <a:off x="540246" y="1457213"/>
            <a:ext cx="11226922" cy="4596685"/>
            <a:chOff x="844465" y="2712551"/>
            <a:chExt cx="11226922" cy="3125004"/>
          </a:xfrm>
        </p:grpSpPr>
        <p:sp>
          <p:nvSpPr>
            <p:cNvPr id="8" name="OTLSHAPE_TB_00000000000000000000000000000000_RightEndCaps">
              <a:extLst>
                <a:ext uri="{FF2B5EF4-FFF2-40B4-BE49-F238E27FC236}">
                  <a16:creationId xmlns:a16="http://schemas.microsoft.com/office/drawing/2014/main" id="{919DFF43-AACE-0216-DE40-5288589B449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474534" y="519446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b="1" spc="-44">
                  <a:solidFill>
                    <a:srgbClr val="ED7D31"/>
                  </a:solidFill>
                  <a:latin typeface="Calibri" panose="020F0502020204030204" pitchFamily="34" charset="0"/>
                </a:rPr>
                <a:t>2024</a:t>
              </a:r>
            </a:p>
          </p:txBody>
        </p:sp>
        <p:cxnSp>
          <p:nvCxnSpPr>
            <p:cNvPr id="9" name="OTLSHAPE_T_176d48038d834789a1f5a6cedab58b18_LeftVerticalConnector1">
              <a:extLst>
                <a:ext uri="{FF2B5EF4-FFF2-40B4-BE49-F238E27FC236}">
                  <a16:creationId xmlns:a16="http://schemas.microsoft.com/office/drawing/2014/main" id="{00720E08-5D65-05FB-3B79-716A5A73DE9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2722498" y="2991951"/>
              <a:ext cx="0" cy="1179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176d48038d834789a1f5a6cedab58b18_LeftVerticalConnector2">
              <a:extLst>
                <a:ext uri="{FF2B5EF4-FFF2-40B4-BE49-F238E27FC236}">
                  <a16:creationId xmlns:a16="http://schemas.microsoft.com/office/drawing/2014/main" id="{1C9D4BD3-6949-C0EE-4033-AAD46C10BD76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2722498" y="3280410"/>
              <a:ext cx="0" cy="18630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176d48038d834789a1f5a6cedab58b18_RightVerticalConnector1">
              <a:extLst>
                <a:ext uri="{FF2B5EF4-FFF2-40B4-BE49-F238E27FC236}">
                  <a16:creationId xmlns:a16="http://schemas.microsoft.com/office/drawing/2014/main" id="{635B6616-915A-38CF-A470-D521C40D6F17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557131" y="2991951"/>
              <a:ext cx="0" cy="6350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OTLSHAPE_T_176d48038d834789a1f5a6cedab58b18_RightVerticalConnector2">
              <a:extLst>
                <a:ext uri="{FF2B5EF4-FFF2-40B4-BE49-F238E27FC236}">
                  <a16:creationId xmlns:a16="http://schemas.microsoft.com/office/drawing/2014/main" id="{C7B31C41-804B-AF97-2911-C32E8866A608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3557131" y="3334851"/>
              <a:ext cx="0" cy="1808649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_1d4c38599d614477931637ed991196d0_LeftVerticalConnector1">
              <a:extLst>
                <a:ext uri="{FF2B5EF4-FFF2-40B4-BE49-F238E27FC236}">
                  <a16:creationId xmlns:a16="http://schemas.microsoft.com/office/drawing/2014/main" id="{0441B5A8-007C-3A3F-6ECC-95AF573C7F60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3209395" y="3334851"/>
              <a:ext cx="0" cy="1808649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OTLSHAPE_T_1d4c38599d614477931637ed991196d0_RightVerticalConnector1">
              <a:extLst>
                <a:ext uri="{FF2B5EF4-FFF2-40B4-BE49-F238E27FC236}">
                  <a16:creationId xmlns:a16="http://schemas.microsoft.com/office/drawing/2014/main" id="{8BAC7BAA-5509-8A3F-A0D7-B422A3280FE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4391812" y="3334851"/>
              <a:ext cx="0" cy="4608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OTLSHAPE_T_1d4c38599d614477931637ed991196d0_RightVerticalConnector2">
              <a:extLst>
                <a:ext uri="{FF2B5EF4-FFF2-40B4-BE49-F238E27FC236}">
                  <a16:creationId xmlns:a16="http://schemas.microsoft.com/office/drawing/2014/main" id="{8FDAD159-9064-1610-06BA-CB23DAB4E3BD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4391812" y="3966210"/>
              <a:ext cx="0" cy="11772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OTLSHAPE_T_ffea28121313419c9bdf8dac859bd03c_LeftVerticalConnector1">
              <a:extLst>
                <a:ext uri="{FF2B5EF4-FFF2-40B4-BE49-F238E27FC236}">
                  <a16:creationId xmlns:a16="http://schemas.microsoft.com/office/drawing/2014/main" id="{ED8C2265-1E64-BB99-8641-A9EA1CD6D17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4530973" y="3677751"/>
              <a:ext cx="0" cy="1179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OTLSHAPE_T_ffea28121313419c9bdf8dac859bd03c_LeftVerticalConnector2">
              <a:extLst>
                <a:ext uri="{FF2B5EF4-FFF2-40B4-BE49-F238E27FC236}">
                  <a16:creationId xmlns:a16="http://schemas.microsoft.com/office/drawing/2014/main" id="{201F0D2B-B36E-F515-2856-1FDEDF9B029A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4530973" y="3966210"/>
              <a:ext cx="0" cy="11772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OTLSHAPE_T_ffea28121313419c9bdf8dac859bd03c_RightVerticalConnector1">
              <a:extLst>
                <a:ext uri="{FF2B5EF4-FFF2-40B4-BE49-F238E27FC236}">
                  <a16:creationId xmlns:a16="http://schemas.microsoft.com/office/drawing/2014/main" id="{12CCF51A-B330-45BD-BEDC-72CEC77FBB68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6130730" y="3677751"/>
              <a:ext cx="0" cy="125687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OTLSHAPE_T_ffea28121313419c9bdf8dac859bd03c_RightVerticalConnector2">
              <a:extLst>
                <a:ext uri="{FF2B5EF4-FFF2-40B4-BE49-F238E27FC236}">
                  <a16:creationId xmlns:a16="http://schemas.microsoft.com/office/drawing/2014/main" id="{4B17515D-D9A7-1E54-A3FA-E416E0F74DF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6130730" y="3958463"/>
              <a:ext cx="0" cy="826812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OTLSHAPE_T_ffea28121313419c9bdf8dac859bd03c_RightVerticalConnector3">
              <a:extLst>
                <a:ext uri="{FF2B5EF4-FFF2-40B4-BE49-F238E27FC236}">
                  <a16:creationId xmlns:a16="http://schemas.microsoft.com/office/drawing/2014/main" id="{492DF808-092D-3AE6-F507-43D7E75CAD1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130730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OTLSHAPE_T_f3f2b2e75ddd4029b5bdbcc76280ee9a_LeftVerticalConnector1">
              <a:extLst>
                <a:ext uri="{FF2B5EF4-FFF2-40B4-BE49-F238E27FC236}">
                  <a16:creationId xmlns:a16="http://schemas.microsoft.com/office/drawing/2014/main" id="{CAF554A1-FE51-0D0F-692A-97422209F58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5435211" y="4020651"/>
              <a:ext cx="0" cy="7646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OTLSHAPE_T_f3f2b2e75ddd4029b5bdbcc76280ee9a_LeftVerticalConnector2">
              <a:extLst>
                <a:ext uri="{FF2B5EF4-FFF2-40B4-BE49-F238E27FC236}">
                  <a16:creationId xmlns:a16="http://schemas.microsoft.com/office/drawing/2014/main" id="{D82B0494-AEFF-4D4A-5847-EE02CCA6E2A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5435211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OTLSHAPE_T_f3f2b2e75ddd4029b5bdbcc76280ee9a_RightVerticalConnector1">
              <a:extLst>
                <a:ext uri="{FF2B5EF4-FFF2-40B4-BE49-F238E27FC236}">
                  <a16:creationId xmlns:a16="http://schemas.microsoft.com/office/drawing/2014/main" id="{9E71ABC6-46B0-F203-BF84-81CD9548917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5782947" y="4020651"/>
              <a:ext cx="0" cy="7646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OTLSHAPE_T_f3f2b2e75ddd4029b5bdbcc76280ee9a_RightVerticalConnector2">
              <a:extLst>
                <a:ext uri="{FF2B5EF4-FFF2-40B4-BE49-F238E27FC236}">
                  <a16:creationId xmlns:a16="http://schemas.microsoft.com/office/drawing/2014/main" id="{73A86739-60E2-680D-B3EF-D00642FB9100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5782947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_a3e6e87406ac40a3a4677a5c8aa32b7c_LeftVerticalConnector1">
              <a:extLst>
                <a:ext uri="{FF2B5EF4-FFF2-40B4-BE49-F238E27FC236}">
                  <a16:creationId xmlns:a16="http://schemas.microsoft.com/office/drawing/2014/main" id="{DD9B4B08-CC48-EC30-EAEE-3D82CC3EE5F2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7104573" y="4363551"/>
              <a:ext cx="0" cy="4217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OTLSHAPE_T_a3e6e87406ac40a3a4677a5c8aa32b7c_LeftVerticalConnector2">
              <a:extLst>
                <a:ext uri="{FF2B5EF4-FFF2-40B4-BE49-F238E27FC236}">
                  <a16:creationId xmlns:a16="http://schemas.microsoft.com/office/drawing/2014/main" id="{DDFCF2BF-B87E-D851-AA7B-0E1291ED2F9B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7104573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OTLSHAPE_T_a3e6e87406ac40a3a4677a5c8aa32b7c_RightVerticalConnector1">
              <a:extLst>
                <a:ext uri="{FF2B5EF4-FFF2-40B4-BE49-F238E27FC236}">
                  <a16:creationId xmlns:a16="http://schemas.microsoft.com/office/drawing/2014/main" id="{DDCEADFC-F097-7422-B8E2-87787A1782E9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9260784" y="4363551"/>
              <a:ext cx="0" cy="6350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OTLSHAPE_T_a3e6e87406ac40a3a4677a5c8aa32b7c_RightVerticalConnector2">
              <a:extLst>
                <a:ext uri="{FF2B5EF4-FFF2-40B4-BE49-F238E27FC236}">
                  <a16:creationId xmlns:a16="http://schemas.microsoft.com/office/drawing/2014/main" id="{384CC173-75F3-4B26-5059-276525C24ED4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9260784" y="4644263"/>
              <a:ext cx="0" cy="141012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OTLSHAPE_T_a3e6e87406ac40a3a4677a5c8aa32b7c_RightVerticalConnector3">
              <a:extLst>
                <a:ext uri="{FF2B5EF4-FFF2-40B4-BE49-F238E27FC236}">
                  <a16:creationId xmlns:a16="http://schemas.microsoft.com/office/drawing/2014/main" id="{E382CCCC-4466-2498-B230-907B5788E5C5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9260784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OTLSHAPE_T_50690a89d4324b3aa64ea1dde18cfff0_LeftVerticalConnector1">
              <a:extLst>
                <a:ext uri="{FF2B5EF4-FFF2-40B4-BE49-F238E27FC236}">
                  <a16:creationId xmlns:a16="http://schemas.microsoft.com/office/drawing/2014/main" id="{B2C5F945-7258-5CCA-29CF-8BD3BDF0A4CF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9191276" y="4706451"/>
              <a:ext cx="0" cy="788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OTLSHAPE_T_50690a89d4324b3aa64ea1dde18cfff0_LeftVerticalConnector2">
              <a:extLst>
                <a:ext uri="{FF2B5EF4-FFF2-40B4-BE49-F238E27FC236}">
                  <a16:creationId xmlns:a16="http://schemas.microsoft.com/office/drawing/2014/main" id="{F5C84BF4-76B2-8A77-43FE-A162031CE064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9191276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OTLSHAPE_T_50690a89d4324b3aa64ea1dde18cfff0_RightVerticalConnector1">
              <a:extLst>
                <a:ext uri="{FF2B5EF4-FFF2-40B4-BE49-F238E27FC236}">
                  <a16:creationId xmlns:a16="http://schemas.microsoft.com/office/drawing/2014/main" id="{16CDB3F7-FF63-223E-D712-5BAFF9D72C8B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10373692" y="4706451"/>
              <a:ext cx="0" cy="788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OTLSHAPE_T_50690a89d4324b3aa64ea1dde18cfff0_RightVerticalConnector2">
              <a:extLst>
                <a:ext uri="{FF2B5EF4-FFF2-40B4-BE49-F238E27FC236}">
                  <a16:creationId xmlns:a16="http://schemas.microsoft.com/office/drawing/2014/main" id="{1E1BC19F-1894-2838-AC5A-F7BC04AE6B57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10373692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OTLSHAPE_T_c8a6c88c5d1743fda7f9dae191c099b1_LeftVerticalConnector1">
              <a:extLst>
                <a:ext uri="{FF2B5EF4-FFF2-40B4-BE49-F238E27FC236}">
                  <a16:creationId xmlns:a16="http://schemas.microsoft.com/office/drawing/2014/main" id="{BDC734BB-628C-0B66-26A9-DDE5A2BA7203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4739644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OTLSHAPE_T_c8a6c88c5d1743fda7f9dae191c099b1_RightVerticalConnector1">
              <a:extLst>
                <a:ext uri="{FF2B5EF4-FFF2-40B4-BE49-F238E27FC236}">
                  <a16:creationId xmlns:a16="http://schemas.microsoft.com/office/drawing/2014/main" id="{CF301176-F348-0133-FD5E-A84921A4574E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11347487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TLSHAPE_TB_00000000000000000000000000000000_ScaleContainer">
              <a:extLst>
                <a:ext uri="{FF2B5EF4-FFF2-40B4-BE49-F238E27FC236}">
                  <a16:creationId xmlns:a16="http://schemas.microsoft.com/office/drawing/2014/main" id="{1C54EEAB-365C-AFC8-68FC-22F9DB0E017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44465" y="5143500"/>
              <a:ext cx="10515600" cy="381000"/>
            </a:xfrm>
            <a:prstGeom prst="rect">
              <a:avLst/>
            </a:prstGeom>
            <a:solidFill>
              <a:srgbClr val="B2B2B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OTLSHAPE_TB_00000000000000000000000000000000_ElapsedTime">
              <a:extLst>
                <a:ext uri="{FF2B5EF4-FFF2-40B4-BE49-F238E27FC236}">
                  <a16:creationId xmlns:a16="http://schemas.microsoft.com/office/drawing/2014/main" id="{1F20C5BD-C5C4-2A28-1014-2DCE8B0212B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44465" y="5143500"/>
              <a:ext cx="4622800" cy="381000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OTLSHAPE_TB_00000000000000000000000000000000_ElapsedTimeExtension">
              <a:extLst>
                <a:ext uri="{FF2B5EF4-FFF2-40B4-BE49-F238E27FC236}">
                  <a16:creationId xmlns:a16="http://schemas.microsoft.com/office/drawing/2014/main" id="{B2B342D2-6C7F-115F-183D-5D84B2960A7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44465" y="2712551"/>
              <a:ext cx="4622800" cy="2430949"/>
            </a:xfrm>
            <a:prstGeom prst="rect">
              <a:avLst/>
            </a:prstGeom>
            <a:gradFill flip="none" rotWithShape="1">
              <a:gsLst>
                <a:gs pos="100000">
                  <a:srgbClr val="FFC000">
                    <a:alpha val="30196"/>
                  </a:srgbClr>
                </a:gs>
                <a:gs pos="0">
                  <a:srgbClr val="FFC000">
                    <a:alpha val="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OTLSHAPE_TB_00000000000000000000000000000000_TodayMarkerShape">
              <a:extLst>
                <a:ext uri="{FF2B5EF4-FFF2-40B4-BE49-F238E27FC236}">
                  <a16:creationId xmlns:a16="http://schemas.microsoft.com/office/drawing/2014/main" id="{C59A43C2-BD56-8AAA-622B-25FA86C956A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412395" y="55245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OTLSHAPE_TB_00000000000000000000000000000000_TodayMarkerText">
              <a:extLst>
                <a:ext uri="{FF2B5EF4-FFF2-40B4-BE49-F238E27FC236}">
                  <a16:creationId xmlns:a16="http://schemas.microsoft.com/office/drawing/2014/main" id="{1A2F798B-7E31-E3BC-3C6C-0747CCB00B3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5286695" y="5651500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sz="1200" spc="-12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56" name="OTLSHAPE_TB_00000000000000000000000000000000_TimescaleInterval1">
              <a:extLst>
                <a:ext uri="{FF2B5EF4-FFF2-40B4-BE49-F238E27FC236}">
                  <a16:creationId xmlns:a16="http://schemas.microsoft.com/office/drawing/2014/main" id="{F5E5B455-0464-9144-9C5F-B8526E81FFE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907965" y="5240972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57" name="OTLSHAPE_TB_00000000000000000000000000000000_TimescaleInterval2">
              <a:extLst>
                <a:ext uri="{FF2B5EF4-FFF2-40B4-BE49-F238E27FC236}">
                  <a16:creationId xmlns:a16="http://schemas.microsoft.com/office/drawing/2014/main" id="{BA3ADEA7-DBF6-E4CB-F0E4-7E0DC8D43488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925111" y="5240972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58" name="OTLSHAPE_TB_00000000000000000000000000000000_TimescaleInterval3">
              <a:extLst>
                <a:ext uri="{FF2B5EF4-FFF2-40B4-BE49-F238E27FC236}">
                  <a16:creationId xmlns:a16="http://schemas.microsoft.com/office/drawing/2014/main" id="{A3C30E08-6A2B-9EE1-0822-16159F05F6E3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081371" y="5240972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sp>
          <p:nvSpPr>
            <p:cNvPr id="59" name="OTLSHAPE_TB_00000000000000000000000000000000_TimescaleInterval4">
              <a:extLst>
                <a:ext uri="{FF2B5EF4-FFF2-40B4-BE49-F238E27FC236}">
                  <a16:creationId xmlns:a16="http://schemas.microsoft.com/office/drawing/2014/main" id="{3F5BCD01-1612-F248-A8E3-A3525D108E37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7168073" y="5240972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sp>
          <p:nvSpPr>
            <p:cNvPr id="60" name="OTLSHAPE_TB_00000000000000000000000000000000_TimescaleInterval5">
              <a:extLst>
                <a:ext uri="{FF2B5EF4-FFF2-40B4-BE49-F238E27FC236}">
                  <a16:creationId xmlns:a16="http://schemas.microsoft.com/office/drawing/2014/main" id="{23FE84C5-EE69-3CB7-A343-8F74BCEABD0A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9324333" y="5240972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cxnSp>
          <p:nvCxnSpPr>
            <p:cNvPr id="61" name="OTLSHAPE_TB_00000000000000000000000000000000_Separator1">
              <a:extLst>
                <a:ext uri="{FF2B5EF4-FFF2-40B4-BE49-F238E27FC236}">
                  <a16:creationId xmlns:a16="http://schemas.microsoft.com/office/drawing/2014/main" id="{23778BC1-2492-EA62-B053-1424CE22DBF9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2861610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OTLSHAPE_TB_00000000000000000000000000000000_Separator2">
              <a:extLst>
                <a:ext uri="{FF2B5EF4-FFF2-40B4-BE49-F238E27FC236}">
                  <a16:creationId xmlns:a16="http://schemas.microsoft.com/office/drawing/2014/main" id="{C951CA3A-34AD-1893-DEB1-0F4B894DAF8E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5017870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OTLSHAPE_TB_00000000000000000000000000000000_Separator3">
              <a:extLst>
                <a:ext uri="{FF2B5EF4-FFF2-40B4-BE49-F238E27FC236}">
                  <a16:creationId xmlns:a16="http://schemas.microsoft.com/office/drawing/2014/main" id="{E97B3EC6-A1B0-DC5A-228C-005D2EF5A832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7104573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OTLSHAPE_TB_00000000000000000000000000000000_Separator4">
              <a:extLst>
                <a:ext uri="{FF2B5EF4-FFF2-40B4-BE49-F238E27FC236}">
                  <a16:creationId xmlns:a16="http://schemas.microsoft.com/office/drawing/2014/main" id="{A17682E2-20C0-2115-B6D4-8B67E61CB8C6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9260832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TLSHAPE_T_176d48038d834789a1f5a6cedab58b18_Shape">
              <a:extLst>
                <a:ext uri="{FF2B5EF4-FFF2-40B4-BE49-F238E27FC236}">
                  <a16:creationId xmlns:a16="http://schemas.microsoft.com/office/drawing/2014/main" id="{6B740CD2-F784-3470-2C79-953E30307C72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722498" y="2712551"/>
              <a:ext cx="8382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OTLSHAPE_T_1d4c38599d614477931637ed991196d0_Shape">
              <a:extLst>
                <a:ext uri="{FF2B5EF4-FFF2-40B4-BE49-F238E27FC236}">
                  <a16:creationId xmlns:a16="http://schemas.microsoft.com/office/drawing/2014/main" id="{6A36C1B4-B554-668F-F081-B844B9170CA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209395" y="3055451"/>
              <a:ext cx="11938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OTLSHAPE_T_ffea28121313419c9bdf8dac859bd03c_Shape">
              <a:extLst>
                <a:ext uri="{FF2B5EF4-FFF2-40B4-BE49-F238E27FC236}">
                  <a16:creationId xmlns:a16="http://schemas.microsoft.com/office/drawing/2014/main" id="{31FCBFF3-D98A-AB6B-1A7D-05C1B9D9363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530972" y="3398351"/>
              <a:ext cx="2814319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68" name="OTLSHAPE_T_f3f2b2e75ddd4029b5bdbcc76280ee9a_Shape">
              <a:extLst>
                <a:ext uri="{FF2B5EF4-FFF2-40B4-BE49-F238E27FC236}">
                  <a16:creationId xmlns:a16="http://schemas.microsoft.com/office/drawing/2014/main" id="{0D317309-9F20-D824-9EC2-E142A978581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435211" y="3741251"/>
              <a:ext cx="3556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9" name="OTLSHAPE_T_a3e6e87406ac40a3a4677a5c8aa32b7c_Shape">
              <a:extLst>
                <a:ext uri="{FF2B5EF4-FFF2-40B4-BE49-F238E27FC236}">
                  <a16:creationId xmlns:a16="http://schemas.microsoft.com/office/drawing/2014/main" id="{58C32CAC-B2E9-6B93-5B7F-11C5DECFABC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104573" y="4084151"/>
              <a:ext cx="21590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OTLSHAPE_T_50690a89d4324b3aa64ea1dde18cfff0_Shape">
              <a:extLst>
                <a:ext uri="{FF2B5EF4-FFF2-40B4-BE49-F238E27FC236}">
                  <a16:creationId xmlns:a16="http://schemas.microsoft.com/office/drawing/2014/main" id="{74B591E7-3104-68E9-4A9C-E7A93D5478D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9191276" y="4427051"/>
              <a:ext cx="11938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71" name="OTLSHAPE_T_c8a6c88c5d1743fda7f9dae191c099b1_Shape">
              <a:extLst>
                <a:ext uri="{FF2B5EF4-FFF2-40B4-BE49-F238E27FC236}">
                  <a16:creationId xmlns:a16="http://schemas.microsoft.com/office/drawing/2014/main" id="{DCA9E8E5-7BC0-C4C1-D8B0-90AF33CEEC20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739644" y="4785275"/>
              <a:ext cx="66167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72" name="OTLSHAPE_T_176d48038d834789a1f5a6cedab58b18_ShapePercentage">
              <a:extLst>
                <a:ext uri="{FF2B5EF4-FFF2-40B4-BE49-F238E27FC236}">
                  <a16:creationId xmlns:a16="http://schemas.microsoft.com/office/drawing/2014/main" id="{F17E70FB-E459-42A7-3E0C-A4B398E3766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722498" y="2712551"/>
              <a:ext cx="7366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OTLSHAPE_T_1d4c38599d614477931637ed991196d0_ShapePercentage">
              <a:extLst>
                <a:ext uri="{FF2B5EF4-FFF2-40B4-BE49-F238E27FC236}">
                  <a16:creationId xmlns:a16="http://schemas.microsoft.com/office/drawing/2014/main" id="{C3FA6ACD-AD74-8AE7-0116-19BB896978B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209395" y="3055451"/>
              <a:ext cx="6858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OTLSHAPE_T_ffea28121313419c9bdf8dac859bd03c_ShapePercentage">
              <a:extLst>
                <a:ext uri="{FF2B5EF4-FFF2-40B4-BE49-F238E27FC236}">
                  <a16:creationId xmlns:a16="http://schemas.microsoft.com/office/drawing/2014/main" id="{D22709A5-F068-4445-F680-EF504D8A97B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530973" y="3398351"/>
              <a:ext cx="1302774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OTLSHAPE_T_f3f2b2e75ddd4029b5bdbcc76280ee9a_ShapePercentage">
              <a:extLst>
                <a:ext uri="{FF2B5EF4-FFF2-40B4-BE49-F238E27FC236}">
                  <a16:creationId xmlns:a16="http://schemas.microsoft.com/office/drawing/2014/main" id="{E5B77E38-DA94-233A-A86D-F59B0758F51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435211" y="3741251"/>
              <a:ext cx="3556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OTLSHAPE_T_a3e6e87406ac40a3a4677a5c8aa32b7c_ShapePercentage">
              <a:extLst>
                <a:ext uri="{FF2B5EF4-FFF2-40B4-BE49-F238E27FC236}">
                  <a16:creationId xmlns:a16="http://schemas.microsoft.com/office/drawing/2014/main" id="{147898EF-34AB-053D-4389-538E636AEF8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104573" y="4084151"/>
              <a:ext cx="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OTLSHAPE_T_50690a89d4324b3aa64ea1dde18cfff0_ShapePercentage">
              <a:extLst>
                <a:ext uri="{FF2B5EF4-FFF2-40B4-BE49-F238E27FC236}">
                  <a16:creationId xmlns:a16="http://schemas.microsoft.com/office/drawing/2014/main" id="{EC3C0B5E-D0B0-03B3-7FD5-5759065EB823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191276" y="4427051"/>
              <a:ext cx="1651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8" name="OTLSHAPE_T_c8a6c88c5d1743fda7f9dae191c099b1_ShapePercentage">
              <a:extLst>
                <a:ext uri="{FF2B5EF4-FFF2-40B4-BE49-F238E27FC236}">
                  <a16:creationId xmlns:a16="http://schemas.microsoft.com/office/drawing/2014/main" id="{8D3F9B14-756F-C880-67B8-4312A9D6F4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739644" y="4785275"/>
              <a:ext cx="2032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OTLSHAPE_T_176d48038d834789a1f5a6cedab58b18_Title">
              <a:extLst>
                <a:ext uri="{FF2B5EF4-FFF2-40B4-BE49-F238E27FC236}">
                  <a16:creationId xmlns:a16="http://schemas.microsoft.com/office/drawing/2014/main" id="{E8B230F2-5D10-C6A7-3B31-1EC0A9AB3C05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1185036" y="2766991"/>
              <a:ext cx="1498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Desgn Konzepte festlegen</a:t>
              </a:r>
            </a:p>
          </p:txBody>
        </p:sp>
        <p:sp>
          <p:nvSpPr>
            <p:cNvPr id="80" name="OTLSHAPE_T_176d48038d834789a1f5a6cedab58b18_JoinedDate">
              <a:extLst>
                <a:ext uri="{FF2B5EF4-FFF2-40B4-BE49-F238E27FC236}">
                  <a16:creationId xmlns:a16="http://schemas.microsoft.com/office/drawing/2014/main" id="{88AE3C1C-85D2-DC78-098D-08C90ABA2290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3607931" y="2774738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28 - Mar 10</a:t>
              </a:r>
            </a:p>
          </p:txBody>
        </p:sp>
        <p:sp>
          <p:nvSpPr>
            <p:cNvPr id="81" name="OTLSHAPE_T_176d48038d834789a1f5a6cedab58b18_TextPercentage">
              <a:extLst>
                <a:ext uri="{FF2B5EF4-FFF2-40B4-BE49-F238E27FC236}">
                  <a16:creationId xmlns:a16="http://schemas.microsoft.com/office/drawing/2014/main" id="{40687E74-3244-943D-5165-5182832B9279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3229045" y="2774738"/>
              <a:ext cx="2286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>
                  <a:solidFill>
                    <a:srgbClr val="EEECE1"/>
                  </a:solidFill>
                  <a:latin typeface="Calibri" panose="020F0502020204030204" pitchFamily="34" charset="0"/>
                </a:rPr>
                <a:t>87%</a:t>
              </a:r>
            </a:p>
          </p:txBody>
        </p:sp>
        <p:sp>
          <p:nvSpPr>
            <p:cNvPr id="82" name="OTLSHAPE_T_1d4c38599d614477931637ed991196d0_Title">
              <a:extLst>
                <a:ext uri="{FF2B5EF4-FFF2-40B4-BE49-F238E27FC236}">
                  <a16:creationId xmlns:a16="http://schemas.microsoft.com/office/drawing/2014/main" id="{056F47CD-DF44-77A7-C241-EED996CDC464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1435501" y="3109891"/>
              <a:ext cx="1727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Basis Klassen implementieren</a:t>
              </a:r>
            </a:p>
          </p:txBody>
        </p:sp>
        <p:sp>
          <p:nvSpPr>
            <p:cNvPr id="83" name="OTLSHAPE_T_1d4c38599d614477931637ed991196d0_JoinedDate">
              <a:extLst>
                <a:ext uri="{FF2B5EF4-FFF2-40B4-BE49-F238E27FC236}">
                  <a16:creationId xmlns:a16="http://schemas.microsoft.com/office/drawing/2014/main" id="{A10113BB-6812-78CF-5E0C-C822527E0A5D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4442612" y="3117638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Mar 6 - Mar 22</a:t>
              </a:r>
            </a:p>
          </p:txBody>
        </p:sp>
        <p:sp>
          <p:nvSpPr>
            <p:cNvPr id="84" name="OTLSHAPE_T_1d4c38599d614477931637ed991196d0_TextPercentage">
              <a:extLst>
                <a:ext uri="{FF2B5EF4-FFF2-40B4-BE49-F238E27FC236}">
                  <a16:creationId xmlns:a16="http://schemas.microsoft.com/office/drawing/2014/main" id="{852A2672-13F9-8FC6-F6FC-92A4EC96DCAE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3663790" y="3117638"/>
              <a:ext cx="2286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 dirty="0">
                  <a:solidFill>
                    <a:srgbClr val="EEECE1"/>
                  </a:solidFill>
                  <a:latin typeface="Calibri" panose="020F0502020204030204" pitchFamily="34" charset="0"/>
                </a:rPr>
                <a:t>57%</a:t>
              </a:r>
            </a:p>
          </p:txBody>
        </p:sp>
        <p:sp>
          <p:nvSpPr>
            <p:cNvPr id="85" name="OTLSHAPE_T_ffea28121313419c9bdf8dac859bd03c_JoinedDate">
              <a:extLst>
                <a:ext uri="{FF2B5EF4-FFF2-40B4-BE49-F238E27FC236}">
                  <a16:creationId xmlns:a16="http://schemas.microsoft.com/office/drawing/2014/main" id="{763AF173-08F6-E3ED-A92C-3C11AF505872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7436223" y="3485741"/>
              <a:ext cx="812800" cy="1046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25 – May 5</a:t>
              </a:r>
            </a:p>
          </p:txBody>
        </p:sp>
        <p:sp>
          <p:nvSpPr>
            <p:cNvPr id="86" name="OTLSHAPE_T_ffea28121313419c9bdf8dac859bd03c_Title">
              <a:extLst>
                <a:ext uri="{FF2B5EF4-FFF2-40B4-BE49-F238E27FC236}">
                  <a16:creationId xmlns:a16="http://schemas.microsoft.com/office/drawing/2014/main" id="{3E5644CA-7330-F40D-3263-2B6450B6D330}"/>
                </a:ext>
              </a:extLst>
            </p:cNvPr>
            <p:cNvSpPr txBox="1"/>
            <p:nvPr>
              <p:custDataLst>
                <p:tags r:id="rId69"/>
              </p:custDataLst>
            </p:nvPr>
          </p:nvSpPr>
          <p:spPr>
            <a:xfrm>
              <a:off x="3321413" y="3474948"/>
              <a:ext cx="1079500" cy="13247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4" dirty="0">
                  <a:solidFill>
                    <a:srgbClr val="474643"/>
                  </a:solidFill>
                  <a:latin typeface="Calibri" panose="020F0502020204030204" pitchFamily="34" charset="0"/>
                </a:rPr>
                <a:t>Features einbauen</a:t>
              </a:r>
            </a:p>
          </p:txBody>
        </p:sp>
        <p:sp>
          <p:nvSpPr>
            <p:cNvPr id="87" name="OTLSHAPE_T_f3f2b2e75ddd4029b5bdbcc76280ee9a_Title">
              <a:extLst>
                <a:ext uri="{FF2B5EF4-FFF2-40B4-BE49-F238E27FC236}">
                  <a16:creationId xmlns:a16="http://schemas.microsoft.com/office/drawing/2014/main" id="{3C7EDA55-D142-B7EE-79E4-1A1DC286BCC5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4148786" y="3795691"/>
              <a:ext cx="1244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initiale Präsenatation</a:t>
              </a:r>
            </a:p>
          </p:txBody>
        </p:sp>
        <p:sp>
          <p:nvSpPr>
            <p:cNvPr id="88" name="OTLSHAPE_T_f3f2b2e75ddd4029b5bdbcc76280ee9a_JoinedDate">
              <a:extLst>
                <a:ext uri="{FF2B5EF4-FFF2-40B4-BE49-F238E27FC236}">
                  <a16:creationId xmlns:a16="http://schemas.microsoft.com/office/drawing/2014/main" id="{F16BA818-5678-86E5-C60A-E02009D6E182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>
            <a:xfrm>
              <a:off x="5833747" y="3803438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Apr 7 - Apr 11</a:t>
              </a:r>
            </a:p>
          </p:txBody>
        </p:sp>
        <p:sp>
          <p:nvSpPr>
            <p:cNvPr id="89" name="OTLSHAPE_T_f3f2b2e75ddd4029b5bdbcc76280ee9a_TextPercentage">
              <a:extLst>
                <a:ext uri="{FF2B5EF4-FFF2-40B4-BE49-F238E27FC236}">
                  <a16:creationId xmlns:a16="http://schemas.microsoft.com/office/drawing/2014/main" id="{00FC2FBE-79A8-141C-966B-16FCF754FFA4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>
            <a:xfrm>
              <a:off x="5471455" y="3803438"/>
              <a:ext cx="292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8" dirty="0">
                  <a:solidFill>
                    <a:srgbClr val="EEECE1"/>
                  </a:solidFill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90" name="OTLSHAPE_T_a3e6e87406ac40a3a4677a5c8aa32b7c_JoinedDate">
              <a:extLst>
                <a:ext uri="{FF2B5EF4-FFF2-40B4-BE49-F238E27FC236}">
                  <a16:creationId xmlns:a16="http://schemas.microsoft.com/office/drawing/2014/main" id="{AD6AC6AE-82D4-5D81-4D1F-E24C3766AA15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9311584" y="4146338"/>
              <a:ext cx="800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May 1 - May 31</a:t>
              </a:r>
            </a:p>
          </p:txBody>
        </p:sp>
        <p:sp>
          <p:nvSpPr>
            <p:cNvPr id="91" name="OTLSHAPE_T_a3e6e87406ac40a3a4677a5c8aa32b7c_Title">
              <a:extLst>
                <a:ext uri="{FF2B5EF4-FFF2-40B4-BE49-F238E27FC236}">
                  <a16:creationId xmlns:a16="http://schemas.microsoft.com/office/drawing/2014/main" id="{454F8643-F613-79BB-A161-2228F30D2109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5242173" y="4157615"/>
              <a:ext cx="1778000" cy="13247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2" dirty="0">
                  <a:solidFill>
                    <a:srgbClr val="000000"/>
                  </a:solidFill>
                  <a:latin typeface="Calibri" panose="020F0502020204030204" pitchFamily="34" charset="0"/>
                </a:rPr>
                <a:t>Scheduling Algorithmus bauen</a:t>
              </a:r>
            </a:p>
          </p:txBody>
        </p:sp>
        <p:sp>
          <p:nvSpPr>
            <p:cNvPr id="92" name="OTLSHAPE_T_50690a89d4324b3aa64ea1dde18cfff0_Title">
              <a:extLst>
                <a:ext uri="{FF2B5EF4-FFF2-40B4-BE49-F238E27FC236}">
                  <a16:creationId xmlns:a16="http://schemas.microsoft.com/office/drawing/2014/main" id="{BCDD6135-0251-193E-3BF5-2455C61E43E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7953577" y="4481491"/>
              <a:ext cx="1193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Finalisierung Projekt</a:t>
              </a:r>
            </a:p>
          </p:txBody>
        </p:sp>
        <p:sp>
          <p:nvSpPr>
            <p:cNvPr id="93" name="OTLSHAPE_T_50690a89d4324b3aa64ea1dde18cfff0_JoinedDate">
              <a:extLst>
                <a:ext uri="{FF2B5EF4-FFF2-40B4-BE49-F238E27FC236}">
                  <a16:creationId xmlns:a16="http://schemas.microsoft.com/office/drawing/2014/main" id="{480B0092-43BA-0516-0D4B-19829FC428A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10424492" y="4489238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May 31 - Jun 16</a:t>
              </a:r>
            </a:p>
          </p:txBody>
        </p:sp>
        <p:sp>
          <p:nvSpPr>
            <p:cNvPr id="94" name="OTLSHAPE_T_50690a89d4324b3aa64ea1dde18cfff0_TextPercentage">
              <a:extLst>
                <a:ext uri="{FF2B5EF4-FFF2-40B4-BE49-F238E27FC236}">
                  <a16:creationId xmlns:a16="http://schemas.microsoft.com/office/drawing/2014/main" id="{E40C3B1F-E3CD-A836-FD65-6CB139586C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9191276" y="4489238"/>
              <a:ext cx="165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 dirty="0">
                  <a:solidFill>
                    <a:srgbClr val="EEECE1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95" name="OTLSHAPE_T_c8a6c88c5d1743fda7f9dae191c099b1_JoinedDate">
              <a:extLst>
                <a:ext uri="{FF2B5EF4-FFF2-40B4-BE49-F238E27FC236}">
                  <a16:creationId xmlns:a16="http://schemas.microsoft.com/office/drawing/2014/main" id="{CB8B8297-0A69-EE6C-93ED-B147871DAEC1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11398287" y="4769951"/>
              <a:ext cx="673100" cy="3100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>
                  <a:solidFill>
                    <a:schemeClr val="dk2"/>
                  </a:solidFill>
                  <a:latin typeface="Calibri" panose="020F0502020204030204" pitchFamily="34" charset="0"/>
                </a:rPr>
                <a:t>Mar 28 - Jun 30</a:t>
              </a:r>
            </a:p>
          </p:txBody>
        </p:sp>
        <p:sp>
          <p:nvSpPr>
            <p:cNvPr id="96" name="OTLSHAPE_T_c8a6c88c5d1743fda7f9dae191c099b1_Title">
              <a:extLst>
                <a:ext uri="{FF2B5EF4-FFF2-40B4-BE49-F238E27FC236}">
                  <a16:creationId xmlns:a16="http://schemas.microsoft.com/office/drawing/2014/main" id="{BB129403-19C8-C73A-0A7A-D7409F50519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3738973" y="4839716"/>
              <a:ext cx="952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Arbeit verfassen</a:t>
              </a:r>
            </a:p>
          </p:txBody>
        </p:sp>
      </p:grpSp>
      <p:sp>
        <p:nvSpPr>
          <p:cNvPr id="97" name="OTLSHAPE_T_1d4c38599d614477931637ed991196d0_TextPercentage">
            <a:extLst>
              <a:ext uri="{FF2B5EF4-FFF2-40B4-BE49-F238E27FC236}">
                <a16:creationId xmlns:a16="http://schemas.microsoft.com/office/drawing/2014/main" id="{0E1CF9C0-FE6E-2181-79D3-142314671B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87636" y="3028106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45%</a:t>
            </a:r>
          </a:p>
        </p:txBody>
      </p:sp>
      <p:sp>
        <p:nvSpPr>
          <p:cNvPr id="99" name="OTLSHAPE_T_50690a89d4324b3aa64ea1dde18cfff0_ShapePercentage">
            <a:extLst>
              <a:ext uri="{FF2B5EF4-FFF2-40B4-BE49-F238E27FC236}">
                <a16:creationId xmlns:a16="http://schemas.microsoft.com/office/drawing/2014/main" id="{163DBD66-943C-F411-9C21-1A47BBDCBE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02531" y="3474751"/>
            <a:ext cx="165100" cy="41098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8" name="OTLSHAPE_T_50690a89d4324b3aa64ea1dde18cfff0_TextPercentage">
            <a:extLst>
              <a:ext uri="{FF2B5EF4-FFF2-40B4-BE49-F238E27FC236}">
                <a16:creationId xmlns:a16="http://schemas.microsoft.com/office/drawing/2014/main" id="{98E8D415-16EF-98DB-F616-AABBBF9EDC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04112" y="3571377"/>
            <a:ext cx="165100" cy="1980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00" name="OTLSHAPE_T_50690a89d4324b3aa64ea1dde18cfff0_TextPercentage">
            <a:extLst>
              <a:ext uri="{FF2B5EF4-FFF2-40B4-BE49-F238E27FC236}">
                <a16:creationId xmlns:a16="http://schemas.microsoft.com/office/drawing/2014/main" id="{240B3AD6-8347-7356-624F-EB86AC1FD5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57162" y="4787939"/>
            <a:ext cx="165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3%</a:t>
            </a:r>
          </a:p>
        </p:txBody>
      </p:sp>
      <p:sp>
        <p:nvSpPr>
          <p:cNvPr id="101" name="OTLSHAPE_T_f3f2b2e75ddd4029b5bdbcc76280ee9a_TextPercentage">
            <a:extLst>
              <a:ext uri="{FF2B5EF4-FFF2-40B4-BE49-F238E27FC236}">
                <a16:creationId xmlns:a16="http://schemas.microsoft.com/office/drawing/2014/main" id="{2ED89C72-6D7D-F14B-1C76-174F500062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52714" y="2588829"/>
            <a:ext cx="292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8" dirty="0">
                <a:solidFill>
                  <a:srgbClr val="EEECE1"/>
                </a:solidFill>
                <a:latin typeface="Calibri" panose="020F0502020204030204" pitchFamily="34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91963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0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70148"/>
            <a:ext cx="10865960" cy="477837"/>
          </a:xfrm>
        </p:spPr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D4C54D3-533D-8482-7701-FC69B3A64CD7}"/>
              </a:ext>
            </a:extLst>
          </p:cNvPr>
          <p:cNvGrpSpPr/>
          <p:nvPr/>
        </p:nvGrpSpPr>
        <p:grpSpPr>
          <a:xfrm>
            <a:off x="547046" y="954387"/>
            <a:ext cx="11086322" cy="4560144"/>
            <a:chOff x="153594" y="851277"/>
            <a:chExt cx="11894341" cy="4892507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2420B19-4CE8-8229-6718-FD1BAE826C6B}"/>
                </a:ext>
              </a:extLst>
            </p:cNvPr>
            <p:cNvSpPr/>
            <p:nvPr/>
          </p:nvSpPr>
          <p:spPr>
            <a:xfrm>
              <a:off x="153594" y="1945656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Thema unserer Arbeit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580A2E5-0305-D34C-2BB4-7508D45900DE}"/>
                </a:ext>
              </a:extLst>
            </p:cNvPr>
            <p:cNvSpPr/>
            <p:nvPr/>
          </p:nvSpPr>
          <p:spPr>
            <a:xfrm>
              <a:off x="6717375" y="4348483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Applikation Prototyp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4B21E09-1977-1012-8108-75AB340CA405}"/>
                </a:ext>
              </a:extLst>
            </p:cNvPr>
            <p:cNvSpPr/>
            <p:nvPr/>
          </p:nvSpPr>
          <p:spPr>
            <a:xfrm>
              <a:off x="2341521" y="2746598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Problematik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A32795B-91BD-20A0-4B0C-8C2A1C8990F5}"/>
                </a:ext>
              </a:extLst>
            </p:cNvPr>
            <p:cNvSpPr/>
            <p:nvPr/>
          </p:nvSpPr>
          <p:spPr>
            <a:xfrm>
              <a:off x="4524683" y="3547541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Technologie Stack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845B33D-3771-4BF5-0044-A994CE390A14}"/>
                </a:ext>
              </a:extLst>
            </p:cNvPr>
            <p:cNvSpPr/>
            <p:nvPr/>
          </p:nvSpPr>
          <p:spPr>
            <a:xfrm>
              <a:off x="8905302" y="5149425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Milestones/Timeline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F62FAEA-F0C0-93EE-D5EB-44B2EB494366}"/>
                </a:ext>
              </a:extLst>
            </p:cNvPr>
            <p:cNvGrpSpPr/>
            <p:nvPr/>
          </p:nvGrpSpPr>
          <p:grpSpPr>
            <a:xfrm>
              <a:off x="565284" y="851277"/>
              <a:ext cx="11061431" cy="482586"/>
              <a:chOff x="1130569" y="1014948"/>
              <a:chExt cx="11061431" cy="482586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0CBA8D0-4086-85F2-29DC-7BAB47D92201}"/>
                  </a:ext>
                </a:extLst>
              </p:cNvPr>
              <p:cNvSpPr/>
              <p:nvPr/>
            </p:nvSpPr>
            <p:spPr>
              <a:xfrm>
                <a:off x="2049127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1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FC7CA04-DE1B-9D0E-DB93-9D1C1AF819D4}"/>
                  </a:ext>
                </a:extLst>
              </p:cNvPr>
              <p:cNvSpPr/>
              <p:nvPr/>
            </p:nvSpPr>
            <p:spPr>
              <a:xfrm>
                <a:off x="4237054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2</a:t>
                </a: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B86C28B9-58DC-455E-72E5-8FBF5E873E68}"/>
                  </a:ext>
                </a:extLst>
              </p:cNvPr>
              <p:cNvSpPr/>
              <p:nvPr/>
            </p:nvSpPr>
            <p:spPr>
              <a:xfrm>
                <a:off x="6424981" y="1019696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3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AAC8B84-69A9-9847-64F9-BE8FBC7F2EBE}"/>
                  </a:ext>
                </a:extLst>
              </p:cNvPr>
              <p:cNvSpPr/>
              <p:nvPr/>
            </p:nvSpPr>
            <p:spPr>
              <a:xfrm>
                <a:off x="8612908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4</a:t>
                </a:r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3082477-5006-1372-1DF1-A87B35D8EC6F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1130569" y="1258615"/>
                <a:ext cx="918558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E4B1AEA-B4FD-A00B-A0BB-246799B304E8}"/>
                  </a:ext>
                </a:extLst>
              </p:cNvPr>
              <p:cNvSpPr/>
              <p:nvPr/>
            </p:nvSpPr>
            <p:spPr>
              <a:xfrm>
                <a:off x="10800835" y="1014948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5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78F46E2E-F082-D242-44B9-33236EDA4DE0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531265" y="1258616"/>
                <a:ext cx="1705789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DBD79837-06A4-57F2-2DBA-BEC41192823C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4719192" y="1258615"/>
                <a:ext cx="1705789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903E52CF-088B-4820-1C82-5306EB9F6D9A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6907119" y="1258615"/>
                <a:ext cx="1705789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7DCCA932-CE52-A916-A876-743A47E9833F}"/>
                  </a:ext>
                </a:extLst>
              </p:cNvPr>
              <p:cNvCxnSpPr>
                <a:cxnSpLocks/>
                <a:stCxn id="10" idx="3"/>
                <a:endCxn id="40" idx="1"/>
              </p:cNvCxnSpPr>
              <p:nvPr/>
            </p:nvCxnSpPr>
            <p:spPr>
              <a:xfrm flipV="1">
                <a:off x="9095046" y="1253867"/>
                <a:ext cx="1705789" cy="474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1977F93D-F254-9F56-149A-77ACC075C149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11282973" y="1247961"/>
                <a:ext cx="909027" cy="59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2420B19-4CE8-8229-6718-FD1BAE826C6B}"/>
              </a:ext>
            </a:extLst>
          </p:cNvPr>
          <p:cNvSpPr/>
          <p:nvPr/>
        </p:nvSpPr>
        <p:spPr>
          <a:xfrm>
            <a:off x="547046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Thema unserer Arbeit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62FAEA-F0C0-93EE-D5EB-44B2EB494366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0CBA8D0-4086-85F2-29DC-7BAB47D92201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FC7CA04-DE1B-9D0E-DB93-9D1C1AF819D4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86C28B9-58DC-455E-72E5-8FBF5E873E68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AAC8B84-69A9-9847-64F9-BE8FBC7F2EBE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13082477-5006-1372-1DF1-A87B35D8EC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E4B1AEA-B4FD-A00B-A0BB-246799B304E8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8F46E2E-F082-D242-44B9-33236EDA4DE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BD79837-06A4-57F2-2DBA-BEC41192823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03E52CF-088B-4820-1C82-5306EB9F6D9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7DCCA932-CE52-A916-A876-743A47E9833F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77F93D-F254-9F56-149A-77ACC075C149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09F363E-B3A1-609C-DC90-A7A18065673A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A349F48-5833-D8B9-EF7E-48EE99FB2EF7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451A3FD-FF91-A8B8-7E24-B7259558A49B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E873B7-1176-8495-A216-0A714A841C9A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306FE669-AD46-DEE9-1F7E-B7BF2FDC6E71}"/>
              </a:ext>
            </a:extLst>
          </p:cNvPr>
          <p:cNvSpPr txBox="1"/>
          <p:nvPr/>
        </p:nvSpPr>
        <p:spPr>
          <a:xfrm>
            <a:off x="4444828" y="1291808"/>
            <a:ext cx="78187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Umständliche Lehreplanung aufgrund nicht vorhandener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Momentane Lösung: manuell erstellte Excel Listen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Anforderungen: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Visualisierung des Stundenplans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Unterschiedliche Export Formate der Pläne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Importmöglichkeiten bisheriger und neuer Pläne</a:t>
            </a:r>
          </a:p>
          <a:p>
            <a:endParaRPr lang="de-DE" sz="2000" dirty="0"/>
          </a:p>
          <a:p>
            <a:r>
              <a:rPr lang="de-DE" sz="2000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Entwicklung einer interaktiven Web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Automatisierte Zuteilung von Kursen zu Räumen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Interface für manuelle Bearbeitung mittels 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228141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B21E09-1977-1012-8108-75AB340CA405}"/>
              </a:ext>
            </a:extLst>
          </p:cNvPr>
          <p:cNvSpPr/>
          <p:nvPr/>
        </p:nvSpPr>
        <p:spPr>
          <a:xfrm>
            <a:off x="2586340" y="1118877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Problematik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B33C65A-1CDC-BB57-823D-BFA912A596C3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1BF6DED-DE5C-A821-9575-0BD1B82A6A1D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B060DA9-00F9-0462-9A33-D35EBCBDF14E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CD36CDF-99FF-9CAD-9F0C-B4B6C41632C6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C4E3876-6EB2-0878-BD74-7E6FB2E118D5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9F0514A-E63E-35DF-216E-83FF5E8E286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CE5045D-BCD2-3908-3B7B-C4DD728F16EC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4DFE4AC-7B54-2F6B-0CD6-25596CB4FF2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9587542-210C-281E-E2F2-6E02A01BBD1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1DD14F7-983E-5991-A38C-AAEBBF2FE4B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84ED5C1-5004-22B3-41DC-538ECB87FFB0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601EBAA-92F9-25E2-733C-C56AA2F4078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CF259CE-2BCC-66A2-DCA6-5DDD8845F568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B975A68-43DD-7EE8-DD6B-8A136080B78A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C74FC4-DA54-0AB6-02DE-9F5DC4E20A56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7A8426D-403A-8477-24E3-6CDD52E680D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7976FB5-1923-B8DF-2834-2BCF4AED9221}"/>
              </a:ext>
            </a:extLst>
          </p:cNvPr>
          <p:cNvSpPr txBox="1"/>
          <p:nvPr/>
        </p:nvSpPr>
        <p:spPr>
          <a:xfrm>
            <a:off x="930769" y="2155507"/>
            <a:ext cx="10217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Timing </a:t>
            </a:r>
            <a:r>
              <a:rPr lang="de-DE" dirty="0" err="1"/>
              <a:t>Constraints</a:t>
            </a:r>
            <a:r>
              <a:rPr lang="de-DE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/>
              <a:t>Kurse desselben Semesters dürfen nicht am gleichen Tag zur gleichen Zeit stattfinden</a:t>
            </a:r>
            <a:br>
              <a:rPr lang="de-DE" sz="1800" b="0" i="0" u="none" strike="noStrike" baseline="0" dirty="0"/>
            </a:br>
            <a:r>
              <a:rPr lang="de-DE" sz="1800" b="0" i="0" u="none" strike="noStrike" baseline="0" dirty="0"/>
              <a:t>Beispiel: sämtliche Vorlesungen des Semesters</a:t>
            </a:r>
            <a:br>
              <a:rPr lang="de-DE" sz="1800" b="0" i="0" u="none" strike="noStrike" baseline="0" dirty="0"/>
            </a:b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/>
              <a:t>Aufgeteilte Kurse müssen an unterschiedlichen Tagen stattfinden</a:t>
            </a:r>
            <a:br>
              <a:rPr lang="de-DE" sz="1800" b="0" i="0" u="none" strike="noStrike" baseline="0" dirty="0"/>
            </a:br>
            <a:r>
              <a:rPr lang="de-DE" sz="1800" b="0" i="0" u="none" strike="noStrike" baseline="0" dirty="0"/>
              <a:t>Beispiel: VO-Betriebssysteme</a:t>
            </a:r>
            <a:br>
              <a:rPr lang="de-DE" sz="1800" b="0" i="0" u="none" strike="noStrike" baseline="0" dirty="0"/>
            </a:b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/>
              <a:t>Kurse mit mehreren Gruppen sollten auf Tag verteilt sein</a:t>
            </a:r>
            <a:br>
              <a:rPr lang="de-DE" sz="1800" b="0" i="0" u="none" strike="noStrike" baseline="0" dirty="0"/>
            </a:br>
            <a:r>
              <a:rPr lang="de-DE" sz="1800" b="0" i="0" u="none" strike="noStrike" baseline="0" dirty="0"/>
              <a:t>Beispiel: sämtliche Proseminare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5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lipse 94">
            <a:extLst>
              <a:ext uri="{FF2B5EF4-FFF2-40B4-BE49-F238E27FC236}">
                <a16:creationId xmlns:a16="http://schemas.microsoft.com/office/drawing/2014/main" id="{6AEE11B0-3264-A618-364A-FFBAEA2F9A6F}"/>
              </a:ext>
            </a:extLst>
          </p:cNvPr>
          <p:cNvSpPr/>
          <p:nvPr/>
        </p:nvSpPr>
        <p:spPr>
          <a:xfrm>
            <a:off x="1093000" y="2236139"/>
            <a:ext cx="6805205" cy="3663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B3A30200-6183-79CD-0238-1B96CADB5108}"/>
              </a:ext>
            </a:extLst>
          </p:cNvPr>
          <p:cNvSpPr/>
          <p:nvPr/>
        </p:nvSpPr>
        <p:spPr>
          <a:xfrm>
            <a:off x="4621194" y="2236139"/>
            <a:ext cx="6805205" cy="3663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E7B40E90-5E70-C2FD-C4B3-3778DC3F59F2}"/>
              </a:ext>
            </a:extLst>
          </p:cNvPr>
          <p:cNvSpPr/>
          <p:nvPr/>
        </p:nvSpPr>
        <p:spPr>
          <a:xfrm>
            <a:off x="4384039" y="2464982"/>
            <a:ext cx="3514167" cy="3206298"/>
          </a:xfrm>
          <a:custGeom>
            <a:avLst/>
            <a:gdLst>
              <a:gd name="connsiteX0" fmla="*/ 1757084 w 3514167"/>
              <a:gd name="connsiteY0" fmla="*/ 0 h 3206298"/>
              <a:gd name="connsiteX1" fmla="*/ 2013992 w 3514167"/>
              <a:gd name="connsiteY1" fmla="*/ 84033 h 3206298"/>
              <a:gd name="connsiteX2" fmla="*/ 3514167 w 3514167"/>
              <a:gd name="connsiteY2" fmla="*/ 1603149 h 3206298"/>
              <a:gd name="connsiteX3" fmla="*/ 2013992 w 3514167"/>
              <a:gd name="connsiteY3" fmla="*/ 3122266 h 3206298"/>
              <a:gd name="connsiteX4" fmla="*/ 1757084 w 3514167"/>
              <a:gd name="connsiteY4" fmla="*/ 3206298 h 3206298"/>
              <a:gd name="connsiteX5" fmla="*/ 1500176 w 3514167"/>
              <a:gd name="connsiteY5" fmla="*/ 3122266 h 3206298"/>
              <a:gd name="connsiteX6" fmla="*/ 0 w 3514167"/>
              <a:gd name="connsiteY6" fmla="*/ 1603149 h 3206298"/>
              <a:gd name="connsiteX7" fmla="*/ 1500176 w 3514167"/>
              <a:gd name="connsiteY7" fmla="*/ 84033 h 32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 Stack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FA7FC3A-6174-1A39-B021-573D70CCAC3F}"/>
              </a:ext>
            </a:extLst>
          </p:cNvPr>
          <p:cNvGrpSpPr/>
          <p:nvPr/>
        </p:nvGrpSpPr>
        <p:grpSpPr>
          <a:xfrm>
            <a:off x="5124396" y="3048903"/>
            <a:ext cx="1943208" cy="2094207"/>
            <a:chOff x="5113400" y="2564083"/>
            <a:chExt cx="1943208" cy="2094207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E24BFDB-C951-4C58-680B-17F401FBDA5C}"/>
                </a:ext>
              </a:extLst>
            </p:cNvPr>
            <p:cNvGrpSpPr/>
            <p:nvPr/>
          </p:nvGrpSpPr>
          <p:grpSpPr>
            <a:xfrm>
              <a:off x="5113401" y="3334195"/>
              <a:ext cx="1941685" cy="553983"/>
              <a:chOff x="3923830" y="4977208"/>
              <a:chExt cx="1941685" cy="553983"/>
            </a:xfrm>
          </p:grpSpPr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87D1FE46-5B01-1116-5989-21087C55A628}"/>
                  </a:ext>
                </a:extLst>
              </p:cNvPr>
              <p:cNvGrpSpPr/>
              <p:nvPr/>
            </p:nvGrpSpPr>
            <p:grpSpPr>
              <a:xfrm>
                <a:off x="3923830" y="4977208"/>
                <a:ext cx="1941685" cy="553983"/>
                <a:chOff x="6220182" y="3315283"/>
                <a:chExt cx="1941685" cy="553983"/>
              </a:xfrm>
            </p:grpSpPr>
            <p:sp>
              <p:nvSpPr>
                <p:cNvPr id="55" name="Rechteck: abgerundete Ecken 54">
                  <a:extLst>
                    <a:ext uri="{FF2B5EF4-FFF2-40B4-BE49-F238E27FC236}">
                      <a16:creationId xmlns:a16="http://schemas.microsoft.com/office/drawing/2014/main" id="{8ACC033C-1AFC-B67E-AE9E-F22B9BB98F03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/>
                    <a:t>  Jira</a:t>
                  </a:r>
                  <a:endParaRPr lang="de-AT" dirty="0"/>
                </a:p>
              </p:txBody>
            </p:sp>
            <p:sp>
              <p:nvSpPr>
                <p:cNvPr id="56" name="Rechteck: abgerundete Ecken 55">
                  <a:extLst>
                    <a:ext uri="{FF2B5EF4-FFF2-40B4-BE49-F238E27FC236}">
                      <a16:creationId xmlns:a16="http://schemas.microsoft.com/office/drawing/2014/main" id="{5F0DC639-B783-580F-9E20-DDB1CFDC1C34}"/>
                    </a:ext>
                  </a:extLst>
                </p:cNvPr>
                <p:cNvSpPr/>
                <p:nvPr/>
              </p:nvSpPr>
              <p:spPr>
                <a:xfrm>
                  <a:off x="7640245" y="3347638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743BCE9-E0B2-9AEB-D44D-A6D7F870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6605" y="5023313"/>
                <a:ext cx="464400" cy="464400"/>
              </a:xfrm>
              <a:prstGeom prst="rect">
                <a:avLst/>
              </a:prstGeom>
            </p:spPr>
          </p:pic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B6505A98-482C-754D-BE96-88D5C09E7628}"/>
                </a:ext>
              </a:extLst>
            </p:cNvPr>
            <p:cNvGrpSpPr/>
            <p:nvPr/>
          </p:nvGrpSpPr>
          <p:grpSpPr>
            <a:xfrm>
              <a:off x="5114923" y="2564083"/>
              <a:ext cx="1941685" cy="553983"/>
              <a:chOff x="3826221" y="2801945"/>
              <a:chExt cx="1941685" cy="553983"/>
            </a:xfrm>
          </p:grpSpPr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BB347EB3-578F-1260-3355-E20D53CE4E88}"/>
                  </a:ext>
                </a:extLst>
              </p:cNvPr>
              <p:cNvGrpSpPr/>
              <p:nvPr/>
            </p:nvGrpSpPr>
            <p:grpSpPr>
              <a:xfrm>
                <a:off x="3826221" y="2801945"/>
                <a:ext cx="1941685" cy="553983"/>
                <a:chOff x="6220182" y="3315283"/>
                <a:chExt cx="1941685" cy="553983"/>
              </a:xfrm>
            </p:grpSpPr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68416C90-06F5-BE22-5C70-AEF5A98FE1E6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 err="1"/>
                    <a:t>Github</a:t>
                  </a:r>
                  <a:endParaRPr lang="de-AT" dirty="0"/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41FCE824-023C-3C4B-C39A-4804DF933358}"/>
                    </a:ext>
                  </a:extLst>
                </p:cNvPr>
                <p:cNvSpPr/>
                <p:nvPr/>
              </p:nvSpPr>
              <p:spPr>
                <a:xfrm>
                  <a:off x="7640245" y="3347638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18" name="Grafik 17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BFB65FB4-F0AB-00FC-E062-D87CFE123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2385" y="2848110"/>
                <a:ext cx="464400" cy="464400"/>
              </a:xfrm>
              <a:prstGeom prst="rect">
                <a:avLst/>
              </a:prstGeom>
            </p:spPr>
          </p:pic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37C3887F-B94B-8B57-912F-C4734E1E0B88}"/>
                </a:ext>
              </a:extLst>
            </p:cNvPr>
            <p:cNvGrpSpPr/>
            <p:nvPr/>
          </p:nvGrpSpPr>
          <p:grpSpPr>
            <a:xfrm>
              <a:off x="5113400" y="4104307"/>
              <a:ext cx="1941685" cy="553983"/>
              <a:chOff x="4104896" y="5224213"/>
              <a:chExt cx="1941685" cy="553983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C1F881D2-6E5D-8A99-71AB-6E1DFA1BC4C0}"/>
                  </a:ext>
                </a:extLst>
              </p:cNvPr>
              <p:cNvGrpSpPr/>
              <p:nvPr/>
            </p:nvGrpSpPr>
            <p:grpSpPr>
              <a:xfrm>
                <a:off x="4104896" y="5224213"/>
                <a:ext cx="1941685" cy="553983"/>
                <a:chOff x="6220182" y="3315283"/>
                <a:chExt cx="1941685" cy="553983"/>
              </a:xfrm>
            </p:grpSpPr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921BDB52-B50A-32FC-CA6E-74992C815086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 err="1"/>
                    <a:t>Intellij</a:t>
                  </a:r>
                  <a:endParaRPr lang="de-AT" dirty="0"/>
                </a:p>
              </p:txBody>
            </p:sp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0CD24129-5298-831F-9D68-268E92869BA9}"/>
                    </a:ext>
                  </a:extLst>
                </p:cNvPr>
                <p:cNvSpPr/>
                <p:nvPr/>
              </p:nvSpPr>
              <p:spPr>
                <a:xfrm>
                  <a:off x="7640245" y="3347638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24" name="Grafik 23" descr="Ein Bild, das Grafiken, Grafikdesign, Schrift, Screenshot enthält.&#10;&#10;Automatisch generierte Beschreibung">
                <a:extLst>
                  <a:ext uri="{FF2B5EF4-FFF2-40B4-BE49-F238E27FC236}">
                    <a16:creationId xmlns:a16="http://schemas.microsoft.com/office/drawing/2014/main" id="{2B242DCE-8131-584E-176C-213AFBD30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5186" y="5318127"/>
                <a:ext cx="378598" cy="378598"/>
              </a:xfrm>
              <a:prstGeom prst="rect">
                <a:avLst/>
              </a:prstGeom>
            </p:spPr>
          </p:pic>
        </p:grp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EA6D8010-E169-80C9-C1F2-827C4C4CC767}"/>
              </a:ext>
            </a:extLst>
          </p:cNvPr>
          <p:cNvGrpSpPr/>
          <p:nvPr/>
        </p:nvGrpSpPr>
        <p:grpSpPr>
          <a:xfrm>
            <a:off x="2104534" y="2839642"/>
            <a:ext cx="1946379" cy="1892724"/>
            <a:chOff x="2502262" y="2384845"/>
            <a:chExt cx="1946379" cy="1892724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0811F9F-C0AE-8066-B263-3603DFA29FE8}"/>
                </a:ext>
              </a:extLst>
            </p:cNvPr>
            <p:cNvGrpSpPr/>
            <p:nvPr/>
          </p:nvGrpSpPr>
          <p:grpSpPr>
            <a:xfrm>
              <a:off x="2506956" y="2945389"/>
              <a:ext cx="1941685" cy="553983"/>
              <a:chOff x="6220182" y="3315283"/>
              <a:chExt cx="1941685" cy="553983"/>
            </a:xfrm>
          </p:grpSpPr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6AD16EC6-844A-9775-3EF0-1D44B3904EBA}"/>
                  </a:ext>
                </a:extLst>
              </p:cNvPr>
              <p:cNvSpPr/>
              <p:nvPr/>
            </p:nvSpPr>
            <p:spPr>
              <a:xfrm>
                <a:off x="6220182" y="3315283"/>
                <a:ext cx="1941685" cy="553983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Angular</a:t>
                </a:r>
                <a:endParaRPr lang="de-AT" dirty="0"/>
              </a:p>
            </p:txBody>
          </p: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481453F7-CCBC-D344-973D-D5904AA4465A}"/>
                  </a:ext>
                </a:extLst>
              </p:cNvPr>
              <p:cNvSpPr/>
              <p:nvPr/>
            </p:nvSpPr>
            <p:spPr>
              <a:xfrm>
                <a:off x="7640245" y="3346403"/>
                <a:ext cx="489257" cy="4897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AT" dirty="0"/>
              </a:p>
            </p:txBody>
          </p:sp>
          <p:pic>
            <p:nvPicPr>
              <p:cNvPr id="12" name="Grafik 11" descr="Ein Bild, das Symbol enthält.&#10;&#10;Automatisch generierte Beschreibung">
                <a:extLst>
                  <a:ext uri="{FF2B5EF4-FFF2-40B4-BE49-F238E27FC236}">
                    <a16:creationId xmlns:a16="http://schemas.microsoft.com/office/drawing/2014/main" id="{46BEFD19-95D4-E72C-2FB1-01A557D5D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2040" y="3356723"/>
                <a:ext cx="465665" cy="465665"/>
              </a:xfrm>
              <a:prstGeom prst="rect">
                <a:avLst/>
              </a:prstGeom>
            </p:spPr>
          </p:pic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7804F412-B072-3513-2143-91DBE3BA9EFC}"/>
                </a:ext>
              </a:extLst>
            </p:cNvPr>
            <p:cNvGrpSpPr/>
            <p:nvPr/>
          </p:nvGrpSpPr>
          <p:grpSpPr>
            <a:xfrm>
              <a:off x="2502262" y="3723586"/>
              <a:ext cx="1941685" cy="553983"/>
              <a:chOff x="7753199" y="4220994"/>
              <a:chExt cx="1941685" cy="553983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E6F6F3B-E5DF-3030-599A-C3AEF638DED6}"/>
                  </a:ext>
                </a:extLst>
              </p:cNvPr>
              <p:cNvGrpSpPr/>
              <p:nvPr/>
            </p:nvGrpSpPr>
            <p:grpSpPr>
              <a:xfrm>
                <a:off x="7753199" y="4220994"/>
                <a:ext cx="1941685" cy="553983"/>
                <a:chOff x="6220182" y="3315283"/>
                <a:chExt cx="1941685" cy="553983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29441CF1-B9B5-32A1-D5C2-8AAD54348CB5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 err="1"/>
                    <a:t>Figma</a:t>
                  </a:r>
                  <a:endParaRPr lang="de-AT" dirty="0"/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3ACF2956-4234-1F0D-26E4-B8BD5A9ADD82}"/>
                    </a:ext>
                  </a:extLst>
                </p:cNvPr>
                <p:cNvSpPr/>
                <p:nvPr/>
              </p:nvSpPr>
              <p:spPr>
                <a:xfrm>
                  <a:off x="7640245" y="3347638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76" name="Grafik 75" descr="Ein Bild, das Farbigkeit, Grafiken, Kreis, Grafikdesign enthält.&#10;&#10;Automatisch generierte Beschreibung">
                <a:extLst>
                  <a:ext uri="{FF2B5EF4-FFF2-40B4-BE49-F238E27FC236}">
                    <a16:creationId xmlns:a16="http://schemas.microsoft.com/office/drawing/2014/main" id="{4A6A62CF-84F0-7F7E-492C-731EBD52F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0787" y="4272927"/>
                <a:ext cx="309600" cy="464400"/>
              </a:xfrm>
              <a:prstGeom prst="rect">
                <a:avLst/>
              </a:prstGeom>
            </p:spPr>
          </p:pic>
        </p:grp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70DEEADC-CA8E-CA76-EB29-70CC031C664C}"/>
                </a:ext>
              </a:extLst>
            </p:cNvPr>
            <p:cNvSpPr/>
            <p:nvPr/>
          </p:nvSpPr>
          <p:spPr>
            <a:xfrm>
              <a:off x="2947811" y="2384845"/>
              <a:ext cx="1050588" cy="3663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Elias</a:t>
              </a:r>
              <a:endParaRPr lang="de-AT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23AA646D-F166-09EE-E98C-4C38F5861909}"/>
              </a:ext>
            </a:extLst>
          </p:cNvPr>
          <p:cNvGrpSpPr/>
          <p:nvPr/>
        </p:nvGrpSpPr>
        <p:grpSpPr>
          <a:xfrm>
            <a:off x="8206776" y="2844852"/>
            <a:ext cx="1941685" cy="1886907"/>
            <a:chOff x="8206776" y="2396616"/>
            <a:chExt cx="1941685" cy="1886907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5B5CDEB-089B-909B-43C9-59FFB7FE258D}"/>
                </a:ext>
              </a:extLst>
            </p:cNvPr>
            <p:cNvGrpSpPr/>
            <p:nvPr/>
          </p:nvGrpSpPr>
          <p:grpSpPr>
            <a:xfrm>
              <a:off x="8206776" y="3729540"/>
              <a:ext cx="1941685" cy="553983"/>
              <a:chOff x="5997953" y="4155996"/>
              <a:chExt cx="1941685" cy="553983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D9D1A149-4BD2-AEF2-50A6-112CA60E7378}"/>
                  </a:ext>
                </a:extLst>
              </p:cNvPr>
              <p:cNvGrpSpPr/>
              <p:nvPr/>
            </p:nvGrpSpPr>
            <p:grpSpPr>
              <a:xfrm>
                <a:off x="5997953" y="4155996"/>
                <a:ext cx="1941685" cy="553983"/>
                <a:chOff x="6220182" y="3315283"/>
                <a:chExt cx="1941685" cy="553983"/>
              </a:xfrm>
            </p:grpSpPr>
            <p:sp>
              <p:nvSpPr>
                <p:cNvPr id="41" name="Rechteck: abgerundete Ecken 40">
                  <a:extLst>
                    <a:ext uri="{FF2B5EF4-FFF2-40B4-BE49-F238E27FC236}">
                      <a16:creationId xmlns:a16="http://schemas.microsoft.com/office/drawing/2014/main" id="{7364B0EE-97F6-509E-2F4E-35E4C40D9C07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/>
                    <a:t>  Spring Boot</a:t>
                  </a:r>
                  <a:endParaRPr lang="de-AT" dirty="0"/>
                </a:p>
              </p:txBody>
            </p:sp>
            <p:sp>
              <p:nvSpPr>
                <p:cNvPr id="44" name="Rechteck: abgerundete Ecken 43">
                  <a:extLst>
                    <a:ext uri="{FF2B5EF4-FFF2-40B4-BE49-F238E27FC236}">
                      <a16:creationId xmlns:a16="http://schemas.microsoft.com/office/drawing/2014/main" id="{791D3874-2DCC-06F5-A2AD-7980C082F8C4}"/>
                    </a:ext>
                  </a:extLst>
                </p:cNvPr>
                <p:cNvSpPr/>
                <p:nvPr/>
              </p:nvSpPr>
              <p:spPr>
                <a:xfrm>
                  <a:off x="7640245" y="3346403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2C1B8570-7A62-508D-60DF-28E4EED2B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34686" y="4223842"/>
                <a:ext cx="464400" cy="417049"/>
              </a:xfrm>
              <a:prstGeom prst="rect">
                <a:avLst/>
              </a:prstGeom>
            </p:spPr>
          </p:pic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AFE3C375-9D4F-6F09-9126-C25957FF35D4}"/>
                </a:ext>
              </a:extLst>
            </p:cNvPr>
            <p:cNvGrpSpPr/>
            <p:nvPr/>
          </p:nvGrpSpPr>
          <p:grpSpPr>
            <a:xfrm>
              <a:off x="8206776" y="2949138"/>
              <a:ext cx="1941685" cy="553983"/>
              <a:chOff x="3891465" y="3559188"/>
              <a:chExt cx="1941685" cy="553983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B3269396-9700-CC01-43E9-6143B1F37AED}"/>
                  </a:ext>
                </a:extLst>
              </p:cNvPr>
              <p:cNvGrpSpPr/>
              <p:nvPr/>
            </p:nvGrpSpPr>
            <p:grpSpPr>
              <a:xfrm>
                <a:off x="3891465" y="3559188"/>
                <a:ext cx="1941685" cy="553983"/>
                <a:chOff x="6220182" y="3315283"/>
                <a:chExt cx="1941685" cy="553983"/>
              </a:xfrm>
            </p:grpSpPr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8BC864D7-40E2-7C94-167C-9AD60F4294F3}"/>
                    </a:ext>
                  </a:extLst>
                </p:cNvPr>
                <p:cNvSpPr/>
                <p:nvPr/>
              </p:nvSpPr>
              <p:spPr>
                <a:xfrm>
                  <a:off x="6220182" y="3315283"/>
                  <a:ext cx="1941685" cy="553983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dirty="0"/>
                    <a:t>Docker</a:t>
                  </a:r>
                  <a:endParaRPr lang="de-AT" dirty="0"/>
                </a:p>
              </p:txBody>
            </p:sp>
            <p:sp>
              <p:nvSpPr>
                <p:cNvPr id="69" name="Rechteck: abgerundete Ecken 68">
                  <a:extLst>
                    <a:ext uri="{FF2B5EF4-FFF2-40B4-BE49-F238E27FC236}">
                      <a16:creationId xmlns:a16="http://schemas.microsoft.com/office/drawing/2014/main" id="{313892E0-A442-2456-1317-5F5328E07041}"/>
                    </a:ext>
                  </a:extLst>
                </p:cNvPr>
                <p:cNvSpPr/>
                <p:nvPr/>
              </p:nvSpPr>
              <p:spPr>
                <a:xfrm>
                  <a:off x="7640245" y="3347638"/>
                  <a:ext cx="489257" cy="4897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AT" dirty="0"/>
                </a:p>
              </p:txBody>
            </p:sp>
          </p:grpSp>
          <p:pic>
            <p:nvPicPr>
              <p:cNvPr id="20" name="Grafik 19" descr="Ein Bild, das Symbol, Grafiken, Clipart, Design enthält.&#10;&#10;Automatisch generierte Beschreibung">
                <a:extLst>
                  <a:ext uri="{FF2B5EF4-FFF2-40B4-BE49-F238E27FC236}">
                    <a16:creationId xmlns:a16="http://schemas.microsoft.com/office/drawing/2014/main" id="{0507402F-C602-456D-50D1-429FA315E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5742" y="3664692"/>
                <a:ext cx="464400" cy="366569"/>
              </a:xfrm>
              <a:prstGeom prst="rect">
                <a:avLst/>
              </a:prstGeom>
            </p:spPr>
          </p:pic>
        </p:grp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F3BE001-6B29-5648-78D5-4D6C973CFE86}"/>
                </a:ext>
              </a:extLst>
            </p:cNvPr>
            <p:cNvSpPr/>
            <p:nvPr/>
          </p:nvSpPr>
          <p:spPr>
            <a:xfrm>
              <a:off x="8652325" y="2396616"/>
              <a:ext cx="1050588" cy="3663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Hannes</a:t>
              </a:r>
              <a:endParaRPr lang="de-AT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1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57CA844-6089-BA27-FA80-5752ABC98BC5}"/>
              </a:ext>
            </a:extLst>
          </p:cNvPr>
          <p:cNvSpPr txBox="1"/>
          <p:nvPr/>
        </p:nvSpPr>
        <p:spPr>
          <a:xfrm>
            <a:off x="1210169" y="2118188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Klassendiagramm: komplett</a:t>
            </a:r>
          </a:p>
        </p:txBody>
      </p:sp>
    </p:spTree>
    <p:extLst>
      <p:ext uri="{BB962C8B-B14F-4D97-AF65-F5344CB8AC3E}">
        <p14:creationId xmlns:p14="http://schemas.microsoft.com/office/powerpoint/2010/main" val="221001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57CA844-6089-BA27-FA80-5752ABC98BC5}"/>
              </a:ext>
            </a:extLst>
          </p:cNvPr>
          <p:cNvSpPr txBox="1"/>
          <p:nvPr/>
        </p:nvSpPr>
        <p:spPr>
          <a:xfrm>
            <a:off x="1210169" y="2118188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Klassendiagramm: </a:t>
            </a:r>
            <a:r>
              <a:rPr lang="de-DE" dirty="0" err="1"/>
              <a:t>TimingConstraints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2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57CA844-6089-BA27-FA80-5752ABC98BC5}"/>
              </a:ext>
            </a:extLst>
          </p:cNvPr>
          <p:cNvSpPr txBox="1"/>
          <p:nvPr/>
        </p:nvSpPr>
        <p:spPr>
          <a:xfrm>
            <a:off x="1210169" y="2118188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Klassendiagramm: </a:t>
            </a:r>
            <a:r>
              <a:rPr lang="de-DE" dirty="0" err="1"/>
              <a:t>TimeTable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48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57CA844-6089-BA27-FA80-5752ABC98BC5}"/>
              </a:ext>
            </a:extLst>
          </p:cNvPr>
          <p:cNvSpPr txBox="1"/>
          <p:nvPr/>
        </p:nvSpPr>
        <p:spPr>
          <a:xfrm>
            <a:off x="1210169" y="2118188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Klassendiagramm: </a:t>
            </a:r>
            <a:r>
              <a:rPr lang="de-DE" dirty="0" err="1"/>
              <a:t>RoomTable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78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Phases"/>
  <p:tag name="OTLTIMEBANDSHAPEHEIGHT" val="30"/>
  <p:tag name="OTLTIMEBANDSHAPEPADDINGLEFT" val="0"/>
  <p:tag name="OTLTIMEBANDCULTUREINFO" val="en-US"/>
  <p:tag name="OTLTIMEBANDQUICKPOSITION" val="Bottom"/>
  <p:tag name="OTLTIMEBANDTHREEDEFFECTS" val="None"/>
  <p:tag name="OTLTIMEBANDAUTODATERANGE" val="True"/>
  <p:tag name="OTLTIMEBANDSTARTDATE" val="0001-01-01T00:00:00.0000000"/>
  <p:tag name="OTLTIMEBANDENDDATE" val="2024-06-30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2-28T00:00:00.0000000"/>
  <p:tag name="OTLENDDATE" val="2024-03-10T23:59:00.0000000"/>
  <p:tag name="OTLPERCENTAGE" val="87"/>
  <p:tag name="OTLDURATIONFORMAT" val="day"/>
  <p:tag name="OTLSPACING" val="5"/>
  <p:tag name="OTLSHAPETHICKNESSTYPE" val="Thic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06T00:00:00.0000000"/>
  <p:tag name="OTLENDDATE" val="2024-03-22T23:59:00.0000000"/>
  <p:tag name="OTLPERCENTAGE" val="57"/>
  <p:tag name="OTLDURATIONFORMAT" val="day"/>
  <p:tag name="OTLSPACING" val="5"/>
  <p:tag name="OTLSHAPETHICKNESSTYPE" val="Thic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5T00:00:00.0000000"/>
  <p:tag name="OTLENDDATE" val="2024-04-16T23:59:00.0000000"/>
  <p:tag name="OTLPERCENTAGE" val="45"/>
  <p:tag name="OTLDURATIONFORMAT" val="day"/>
  <p:tag name="OTLSPACING" val="5"/>
  <p:tag name="OTLSHAPETHICKNESSTYPE" val="Thic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4-07T00:00:00.0000000"/>
  <p:tag name="OTLENDDATE" val="2024-04-11T23:59:00.0000000"/>
  <p:tag name="OTLPERCENTAGE" val="100"/>
  <p:tag name="OTLDURATIONFORMAT" val="day"/>
  <p:tag name="OTLSPACING" val="5"/>
  <p:tag name="OTLSHAPETHICKNESSTYPE" val="Thic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01T00:00:00.0000000"/>
  <p:tag name="OTLENDDATE" val="2024-05-31T23:59:00.0000000"/>
  <p:tag name="OTLPERCENTAGE" val="0"/>
  <p:tag name="OTLDURATIONFORMAT" val="day"/>
  <p:tag name="OTLSPACING" val="5"/>
  <p:tag name="OTLSHAPETHICKNESSTYPE" val="Thic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31T00:00:00.0000000"/>
  <p:tag name="OTLENDDATE" val="2024-06-16T23:59:00.0000000"/>
  <p:tag name="OTLPERCENTAGE" val="0"/>
  <p:tag name="OTLDURATIONFORMAT" val="day"/>
  <p:tag name="OTLSPACING" val="5"/>
  <p:tag name="OTLSHAPETHICKNESSTYPE" val="Thic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8T00:00:00.0000000"/>
  <p:tag name="OTLENDDATE" val="2024-06-30T23:59:00.0000000"/>
  <p:tag name="OTLPERCENTAGE" val="3"/>
  <p:tag name="OTLDURATIONFORMAT" val="day"/>
  <p:tag name="OTLSPACING" val="5"/>
  <p:tag name="OTLSHAPETHICKNESSTYPE" val="Thic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</Words>
  <Application>Microsoft Office PowerPoint</Application>
  <PresentationFormat>Breitbild</PresentationFormat>
  <Paragraphs>211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Lecture Connect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Elias Jan Walder</cp:lastModifiedBy>
  <cp:revision>100</cp:revision>
  <dcterms:created xsi:type="dcterms:W3CDTF">2017-06-06T07:41:45Z</dcterms:created>
  <dcterms:modified xsi:type="dcterms:W3CDTF">2024-04-09T14:25:49Z</dcterms:modified>
</cp:coreProperties>
</file>