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9.png" ContentType="image/png"/>
  <Override PartName="/ppt/media/image5.jpeg" ContentType="image/jpeg"/>
  <Override PartName="/ppt/media/image4.jpeg" ContentType="image/jpeg"/>
  <Override PartName="/ppt/media/image25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10.png" ContentType="image/png"/>
  <Override PartName="/ppt/media/image28.png" ContentType="image/png"/>
  <Override PartName="/ppt/media/image16.png" ContentType="image/png"/>
  <Override PartName="/ppt/media/image27.png" ContentType="image/pn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98E1ADC-53FD-446A-82F0-772FEC3A8C8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F6CE72-498C-40B8-BE5F-80A89B444B3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BE57B-29AC-4C33-A409-3C3B46FC5B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DB2B4-C9B8-412E-BCF9-D59B0D666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53DE4-6EA2-402E-842A-B463711751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E3B33-96ED-4335-BBF2-13EE99AC3B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F62788-5E5C-43E2-ADF5-222AF309E3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CB32B6-3F09-4744-BFF6-CF8356A064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129B80-EE3D-4D25-AED5-A3E76F2F2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FE71F-DA90-4DA8-AD77-30FC70AAC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F9CD58-7416-4C9C-8434-4671DE5663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96E7D8-B214-4DA7-BECC-09455E9A44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064C11-1B1E-475C-A127-9E6A3F125C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DD3EDB-CAA8-4C15-BB1A-BB3EF7CD3C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49720" cy="6890040"/>
          </a:xfrm>
          <a:prstGeom prst="rect">
            <a:avLst/>
          </a:prstGeom>
          <a:ln w="0">
            <a:noFill/>
          </a:ln>
        </p:spPr>
      </p:pic>
      <p:pic>
        <p:nvPicPr>
          <p:cNvPr id="1" name="Grafik 4" descr=""/>
          <p:cNvPicPr/>
          <p:nvPr/>
        </p:nvPicPr>
        <p:blipFill>
          <a:blip r:embed="rId3"/>
          <a:srcRect l="0" t="0" r="0" b="23706"/>
          <a:stretch/>
        </p:blipFill>
        <p:spPr>
          <a:xfrm>
            <a:off x="0" y="0"/>
            <a:ext cx="12239640" cy="5252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49720" cy="68900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6489000" y="635760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 Light"/>
                <a:ea typeface="DejaVu Sans"/>
              </a:rPr>
              <a:t>&lt;footer&gt;</a:t>
            </a:r>
            <a:endParaRPr b="0" lang="en-US" sz="939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0809000" y="63554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748420-8AFB-4E72-80A9-B17CA7EE9C39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&lt;number&gt;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4971960" y="635760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49720" cy="6890040"/>
          </a:xfrm>
          <a:prstGeom prst="rect">
            <a:avLst/>
          </a:prstGeom>
          <a:ln w="0">
            <a:noFill/>
          </a:ln>
        </p:spPr>
      </p:pic>
      <p:pic>
        <p:nvPicPr>
          <p:cNvPr id="83" name="Grafik 2" descr=""/>
          <p:cNvPicPr/>
          <p:nvPr/>
        </p:nvPicPr>
        <p:blipFill>
          <a:blip r:embed="rId3"/>
          <a:stretch/>
        </p:blipFill>
        <p:spPr>
          <a:xfrm>
            <a:off x="0" y="0"/>
            <a:ext cx="12239640" cy="688428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4240" y="5240160"/>
            <a:ext cx="4228560" cy="62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AT" sz="4000" spc="-1" strike="noStrike">
                <a:solidFill>
                  <a:srgbClr val="003361"/>
                </a:solidFill>
                <a:latin typeface="Calibri Light"/>
                <a:ea typeface="DejaVu Sans"/>
              </a:rPr>
              <a:t>Lecture Connect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05760" y="5757120"/>
            <a:ext cx="4773600" cy="5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  <a:ea typeface="DejaVu Sans"/>
              </a:rPr>
              <a:t>Ein Constraint basiertes Lehre Planungs-Tool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Textfeld 1"/>
          <p:cNvSpPr/>
          <p:nvPr/>
        </p:nvSpPr>
        <p:spPr>
          <a:xfrm>
            <a:off x="6084720" y="-11520"/>
            <a:ext cx="1836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platzhalter 5"/>
          <p:cNvSpPr/>
          <p:nvPr/>
        </p:nvSpPr>
        <p:spPr>
          <a:xfrm>
            <a:off x="7589160" y="5508720"/>
            <a:ext cx="4228560" cy="5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  <a:ea typeface="DejaVu Sans"/>
              </a:rPr>
              <a:t>Betreuer: Philipp Zech, PhD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  <a:ea typeface="DejaVu Sans"/>
              </a:rPr>
              <a:t>Studierende: Elias Walder, Johannes Karrer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ftr" idx="31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Num" idx="32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667AFFA6-7770-4C9C-A590-0F9BF0259E8B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dt" idx="33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605C1F1-BD49-4495-A650-F6A2094F659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57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358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9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0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1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2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4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0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1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2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200400" y="1616040"/>
            <a:ext cx="5875560" cy="37879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ftr" idx="34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Num" idx="35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F9D64BBA-D372-4C36-95AE-A9188012747E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dt" idx="36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655BDF3-093D-40E4-9591-168B912237F9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77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378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0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1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2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3203640" y="1612800"/>
            <a:ext cx="5875560" cy="37879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ftr" idx="37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ldNum" idx="38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F4B4D5B2-8930-41C3-BFAF-35C3506D2A8D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dt" idx="39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5ECDCEB-AC94-4EF8-80F0-B91A40068B38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97" name="Gruppieren 2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398" name="Rechteck 13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Rechteck 25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Rechteck 54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Rechteck 55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Gerader Verbinder 1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Rechteck 56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4" name="Gerader Verbinder 21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Gerader Verbinder 22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Gerader Verbinder 23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Gerader Verbinder 24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Gerader Verbinder 25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Rechteck 57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0" name="Rechteck 58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1" name="Rechteck 59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2" name="Rechteck 6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3203640" y="1612800"/>
            <a:ext cx="5875560" cy="37879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rafik 2" descr=""/>
          <p:cNvPicPr/>
          <p:nvPr/>
        </p:nvPicPr>
        <p:blipFill>
          <a:blip r:embed="rId1"/>
          <a:srcRect l="5099" t="8325" r="5712" b="8632"/>
          <a:stretch/>
        </p:blipFill>
        <p:spPr>
          <a:xfrm>
            <a:off x="8261280" y="2529720"/>
            <a:ext cx="1811160" cy="1065960"/>
          </a:xfrm>
          <a:prstGeom prst="rect">
            <a:avLst/>
          </a:prstGeom>
          <a:ln w="0">
            <a:noFill/>
          </a:ln>
        </p:spPr>
      </p:pic>
      <p:sp>
        <p:nvSpPr>
          <p:cNvPr id="415" name="PlaceHolder 1"/>
          <p:cNvSpPr>
            <a:spLocks noGrp="1"/>
          </p:cNvSpPr>
          <p:nvPr>
            <p:ph type="ftr" idx="40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ldNum" idx="41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FC39ADA9-9AB8-4397-9294-BD9349D8F862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dt" idx="42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F6EBBE4-A974-4A0F-8880-B39DA43DC769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18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419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0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1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2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3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5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1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2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3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34" name="Grafik 321" descr=""/>
          <p:cNvPicPr/>
          <p:nvPr/>
        </p:nvPicPr>
        <p:blipFill>
          <a:blip r:embed="rId2"/>
          <a:srcRect l="0" t="2351" r="0" b="3751"/>
          <a:stretch/>
        </p:blipFill>
        <p:spPr>
          <a:xfrm>
            <a:off x="729000" y="1127160"/>
            <a:ext cx="11099160" cy="4748760"/>
          </a:xfrm>
          <a:prstGeom prst="rect">
            <a:avLst/>
          </a:prstGeom>
          <a:ln w="0">
            <a:noFill/>
          </a:ln>
        </p:spPr>
      </p:pic>
      <p:sp>
        <p:nvSpPr>
          <p:cNvPr id="435" name="Textfeld 1"/>
          <p:cNvSpPr/>
          <p:nvPr/>
        </p:nvSpPr>
        <p:spPr>
          <a:xfrm>
            <a:off x="930600" y="119088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ftr" idx="43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Num" idx="44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A107EDD2-E13B-47E9-943F-8C07422F33B6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dt" idx="45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2BD4A4C-3C98-456C-AAAF-4C42392B59F9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39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440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1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2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3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4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6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2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3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4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55" name="Grafik 343" descr=""/>
          <p:cNvPicPr/>
          <p:nvPr/>
        </p:nvPicPr>
        <p:blipFill>
          <a:blip r:embed="rId1"/>
          <a:stretch/>
        </p:blipFill>
        <p:spPr>
          <a:xfrm>
            <a:off x="5865480" y="978120"/>
            <a:ext cx="5374440" cy="3554280"/>
          </a:xfrm>
          <a:prstGeom prst="rect">
            <a:avLst/>
          </a:prstGeom>
          <a:ln w="0">
            <a:noFill/>
          </a:ln>
        </p:spPr>
      </p:pic>
      <p:sp>
        <p:nvSpPr>
          <p:cNvPr id="456" name="Textfeld 3"/>
          <p:cNvSpPr/>
          <p:nvPr/>
        </p:nvSpPr>
        <p:spPr>
          <a:xfrm>
            <a:off x="1045440" y="3892680"/>
            <a:ext cx="8102880" cy="18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Zentrale Klasse für Assignment-Algorithmus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AssignCourseSessionsToRoomTables()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Assignment-Algorithmus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addRoomTables()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erstellt neuen RoomTable für ausgewählte Räume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addCourseSessions()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erstellt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neue CourseSessions für hinzugefügte Kurse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… Anzahl der Gruppen bzw. Aufteilungen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rafik 3" descr=""/>
          <p:cNvPicPr/>
          <p:nvPr/>
        </p:nvPicPr>
        <p:blipFill>
          <a:blip r:embed="rId1"/>
          <a:stretch/>
        </p:blipFill>
        <p:spPr>
          <a:xfrm>
            <a:off x="5013000" y="2759400"/>
            <a:ext cx="2189880" cy="668880"/>
          </a:xfrm>
          <a:prstGeom prst="rect">
            <a:avLst/>
          </a:prstGeom>
          <a:ln w="0">
            <a:noFill/>
          </a:ln>
        </p:spPr>
      </p:pic>
      <p:pic>
        <p:nvPicPr>
          <p:cNvPr id="458" name="Grafik 2" descr=""/>
          <p:cNvPicPr/>
          <p:nvPr/>
        </p:nvPicPr>
        <p:blipFill>
          <a:blip r:embed="rId2"/>
          <a:srcRect l="5099" t="8325" r="5712" b="8632"/>
          <a:stretch/>
        </p:blipFill>
        <p:spPr>
          <a:xfrm>
            <a:off x="8261280" y="2529720"/>
            <a:ext cx="1811160" cy="1065960"/>
          </a:xfrm>
          <a:prstGeom prst="rect">
            <a:avLst/>
          </a:prstGeom>
          <a:ln w="0">
            <a:noFill/>
          </a:ln>
        </p:spPr>
      </p:pic>
      <p:sp>
        <p:nvSpPr>
          <p:cNvPr id="459" name="PlaceHolder 1"/>
          <p:cNvSpPr>
            <a:spLocks noGrp="1"/>
          </p:cNvSpPr>
          <p:nvPr>
            <p:ph type="ftr" idx="46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Num" idx="47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1A74B108-F10F-4183-8B87-F9F9AF603B80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dt" idx="48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BDEE890-4C3C-4509-B01B-87F51953D876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62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463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4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5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6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7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9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5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6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7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78" name="Grafik 321" descr=""/>
          <p:cNvPicPr/>
          <p:nvPr/>
        </p:nvPicPr>
        <p:blipFill>
          <a:blip r:embed="rId3"/>
          <a:srcRect l="0" t="2351" r="0" b="3751"/>
          <a:stretch/>
        </p:blipFill>
        <p:spPr>
          <a:xfrm>
            <a:off x="729000" y="1127160"/>
            <a:ext cx="11099160" cy="4748760"/>
          </a:xfrm>
          <a:prstGeom prst="rect">
            <a:avLst/>
          </a:prstGeom>
          <a:ln w="0">
            <a:noFill/>
          </a:ln>
        </p:spPr>
      </p:pic>
      <p:sp>
        <p:nvSpPr>
          <p:cNvPr id="479" name="Textfeld 1"/>
          <p:cNvSpPr/>
          <p:nvPr/>
        </p:nvSpPr>
        <p:spPr>
          <a:xfrm>
            <a:off x="930600" y="119088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ftr" idx="49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0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3453AFA8-759A-40ED-B74F-023193A503A7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dt" idx="51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6AE5227-965F-4949-9BCB-EB63F3181035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83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484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5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6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7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8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0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6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7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8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9" name="Textfeld 4"/>
          <p:cNvSpPr/>
          <p:nvPr/>
        </p:nvSpPr>
        <p:spPr>
          <a:xfrm>
            <a:off x="1509120" y="1379160"/>
            <a:ext cx="7651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Speichert Raum timingConstraints &amp; courseSessions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Beinhaltet AvailabilityMatrix für Assignment Algorithmus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0" name="Grafik 366" descr=""/>
          <p:cNvPicPr/>
          <p:nvPr/>
        </p:nvPicPr>
        <p:blipFill>
          <a:blip r:embed="rId1"/>
          <a:stretch/>
        </p:blipFill>
        <p:spPr>
          <a:xfrm>
            <a:off x="2655720" y="2628000"/>
            <a:ext cx="6879600" cy="30427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ftr" idx="52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53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0B79B412-A5C8-4112-913C-4A782127E3A5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 idx="54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8A8D399-5253-432A-9BF5-142A82849E65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504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505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6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7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8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9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1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7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8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9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520" name="Grafik 387" descr=""/>
          <p:cNvPicPr/>
          <p:nvPr/>
        </p:nvPicPr>
        <p:blipFill>
          <a:blip r:embed="rId1"/>
          <a:stretch/>
        </p:blipFill>
        <p:spPr>
          <a:xfrm>
            <a:off x="6624000" y="1314720"/>
            <a:ext cx="4120560" cy="3375360"/>
          </a:xfrm>
          <a:prstGeom prst="rect">
            <a:avLst/>
          </a:prstGeom>
          <a:ln w="0">
            <a:noFill/>
          </a:ln>
        </p:spPr>
      </p:pic>
      <p:sp>
        <p:nvSpPr>
          <p:cNvPr id="521" name="Textfeld 5"/>
          <p:cNvSpPr/>
          <p:nvPr/>
        </p:nvSpPr>
        <p:spPr>
          <a:xfrm>
            <a:off x="930600" y="2557440"/>
            <a:ext cx="7430760" cy="24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AvailabilityMatrix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x 5 Matrix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Spalten repräsentieren Wochentage (S1: MON, S2: DIE, …)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Zeilen repräsentieren 15 Minuten des Tages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(Z1: [t0,t0+15), Z2: [t0+15,t0+30), …)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Matrixeinträge sind Referenzen auf zugewiesene CourseSessions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ftr" idx="55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ldNum" idx="56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48B7DF32-6338-4D35-95C7-C394401F3B43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dt" idx="57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4D55F72-689B-4690-92B1-55EDF34329DF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25" name="Rechteck 28"/>
          <p:cNvSpPr/>
          <p:nvPr/>
        </p:nvSpPr>
        <p:spPr>
          <a:xfrm>
            <a:off x="6665040" y="112284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Applikation Prototyp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26" name="Gruppieren 1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527" name="Rechteck 2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8" name="Rechteck 10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9" name="Rechteck 11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0" name="Rechteck 12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1" name="Gerader Verbinder 13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" name="Rechteck 14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3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Gerader Verbinder 16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Gerader Verbinder 17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" name="Rechteck 21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9" name="Rechteck 22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0" name="Rechteck 23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1" name="Rechteck 24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542" name="Grafik 27" descr="Ein Bild, das Grafiken, Farbigkeit, Kreis,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540320" y="2249280"/>
            <a:ext cx="3098520" cy="30985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ftr" idx="58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ldNum" idx="59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1BED3CDB-4EDF-4E8D-A4DD-443F4B5882EE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&lt;number&gt;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dt" idx="60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7B225B0-A3B8-4E95-BC83-70474A31E5A8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46" name="Rechteck 61"/>
          <p:cNvSpPr/>
          <p:nvPr/>
        </p:nvSpPr>
        <p:spPr>
          <a:xfrm>
            <a:off x="8704080" y="112284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Milestones/Timeline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47" name="Gruppieren 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548" name="Rechteck 62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9" name="Rechteck 63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0" name="Rechteck 64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1" name="Rechteck 65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2" name="Gerader Verbinder 26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Rechteck 66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4" name="Gerader Verbinder 27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" name="Gerader Verbinder 28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Gerader Verbinder 29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" name="Gerader Verbinder 30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" name="Gerader Verbinder 31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Rechteck 67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0" name="Rechteck 68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1" name="Rechteck 69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2" name="Rechteck 7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63" name="Gruppieren 7"/>
          <p:cNvGrpSpPr/>
          <p:nvPr/>
        </p:nvGrpSpPr>
        <p:grpSpPr>
          <a:xfrm>
            <a:off x="316800" y="2460960"/>
            <a:ext cx="11558160" cy="3423240"/>
            <a:chOff x="316800" y="2460960"/>
            <a:chExt cx="11558160" cy="3423240"/>
          </a:xfrm>
        </p:grpSpPr>
        <p:sp>
          <p:nvSpPr>
            <p:cNvPr id="564" name="OTLSHAPE_TB_00000000000000000000000000000000_RightEndCaps 2"/>
            <p:cNvSpPr/>
            <p:nvPr/>
          </p:nvSpPr>
          <p:spPr>
            <a:xfrm>
              <a:off x="11169000" y="5197320"/>
              <a:ext cx="447120" cy="27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800" spc="-46" strike="noStrike">
                  <a:solidFill>
                    <a:srgbClr val="ed7d31"/>
                  </a:solidFill>
                  <a:latin typeface="Calibri"/>
                  <a:ea typeface="DejaVu Sans"/>
                </a:rPr>
                <a:t>2024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5" name="OTLSHAPE_TB_00000000000000000000000000000000_ScaleContainer 2"/>
            <p:cNvSpPr/>
            <p:nvPr/>
          </p:nvSpPr>
          <p:spPr>
            <a:xfrm>
              <a:off x="316800" y="5144400"/>
              <a:ext cx="10728360" cy="38124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OTLSHAPE_TB_00000000000000000000000000000000_ElapsedTime 2"/>
            <p:cNvSpPr/>
            <p:nvPr/>
          </p:nvSpPr>
          <p:spPr>
            <a:xfrm>
              <a:off x="316800" y="5449680"/>
              <a:ext cx="3200040" cy="7596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" name="OTLSHAPE_TB_00000000000000000000000000000000_TodayMarkerShape 2"/>
            <p:cNvSpPr/>
            <p:nvPr/>
          </p:nvSpPr>
          <p:spPr>
            <a:xfrm>
              <a:off x="3472920" y="5526000"/>
              <a:ext cx="77400" cy="1267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" name="OTLSHAPE_TB_00000000000000000000000000000000_TodayMarkerText 2"/>
            <p:cNvSpPr/>
            <p:nvPr/>
          </p:nvSpPr>
          <p:spPr>
            <a:xfrm>
              <a:off x="3335400" y="5700960"/>
              <a:ext cx="356400" cy="18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200" spc="-12" strike="noStrike">
                  <a:solidFill>
                    <a:srgbClr val="000000"/>
                  </a:solidFill>
                  <a:latin typeface="Calibri"/>
                  <a:ea typeface="DejaVu Sans"/>
                </a:rPr>
                <a:t>Today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69" name="OTLSHAPE_TB_00000000000000000000000000000000_TimescaleInterval 9"/>
            <p:cNvSpPr/>
            <p:nvPr/>
          </p:nvSpPr>
          <p:spPr>
            <a:xfrm>
              <a:off x="381600" y="5195520"/>
              <a:ext cx="22320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ffffff"/>
                  </a:solidFill>
                  <a:latin typeface="Calibri"/>
                  <a:ea typeface="DejaVu Sans"/>
                </a:rPr>
                <a:t>Feb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0" name="OTLSHAPE_TB_00000000000000000000000000000000_TimescaleInterval 10"/>
            <p:cNvSpPr/>
            <p:nvPr/>
          </p:nvSpPr>
          <p:spPr>
            <a:xfrm>
              <a:off x="1660680" y="5195520"/>
              <a:ext cx="26064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ffffff"/>
                  </a:solidFill>
                  <a:latin typeface="Calibri"/>
                  <a:ea typeface="DejaVu Sans"/>
                </a:rPr>
                <a:t>Mar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1" name="OTLSHAPE_TB_00000000000000000000000000000000_TimescaleInterval 11"/>
            <p:cNvSpPr/>
            <p:nvPr/>
          </p:nvSpPr>
          <p:spPr>
            <a:xfrm>
              <a:off x="3027600" y="5195520"/>
              <a:ext cx="22392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ffffff"/>
                  </a:solidFill>
                  <a:latin typeface="Calibri"/>
                  <a:ea typeface="DejaVu Sans"/>
                </a:rPr>
                <a:t>Apr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2" name="OTLSHAPE_TB_00000000000000000000000000000000_TimescaleInterval 12"/>
            <p:cNvSpPr/>
            <p:nvPr/>
          </p:nvSpPr>
          <p:spPr>
            <a:xfrm>
              <a:off x="4350600" y="5195520"/>
              <a:ext cx="27324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ffffff"/>
                  </a:solidFill>
                  <a:latin typeface="Calibri"/>
                  <a:ea typeface="DejaVu Sans"/>
                </a:rPr>
                <a:t>May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3" name="OTLSHAPE_TB_00000000000000000000000000000000_TimescaleInterval 13"/>
            <p:cNvSpPr/>
            <p:nvPr/>
          </p:nvSpPr>
          <p:spPr>
            <a:xfrm>
              <a:off x="5717520" y="5195520"/>
              <a:ext cx="21060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ffffff"/>
                  </a:solidFill>
                  <a:latin typeface="Calibri"/>
                  <a:ea typeface="DejaVu Sans"/>
                </a:rPr>
                <a:t>Jun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4" name="OTLSHAPE_TB_00000000000000000000000000000000_TimescaleInterval 14"/>
            <p:cNvSpPr/>
            <p:nvPr/>
          </p:nvSpPr>
          <p:spPr>
            <a:xfrm>
              <a:off x="7040520" y="5195520"/>
              <a:ext cx="16092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21" strike="noStrike">
                  <a:solidFill>
                    <a:srgbClr val="ffffff"/>
                  </a:solidFill>
                  <a:latin typeface="Calibri"/>
                  <a:ea typeface="DejaVu Sans"/>
                </a:rPr>
                <a:t>Jul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5" name="OTLSHAPE_TB_00000000000000000000000000000000_TimescaleInterval 15"/>
            <p:cNvSpPr/>
            <p:nvPr/>
          </p:nvSpPr>
          <p:spPr>
            <a:xfrm>
              <a:off x="8407800" y="5195520"/>
              <a:ext cx="24588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21" strike="noStrike">
                  <a:solidFill>
                    <a:srgbClr val="ffffff"/>
                  </a:solidFill>
                  <a:latin typeface="Calibri"/>
                  <a:ea typeface="DejaVu Sans"/>
                </a:rPr>
                <a:t>Aug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6" name="OTLSHAPE_TB_00000000000000000000000000000000_TimescaleInterval 16"/>
            <p:cNvSpPr/>
            <p:nvPr/>
          </p:nvSpPr>
          <p:spPr>
            <a:xfrm>
              <a:off x="9774720" y="5195520"/>
              <a:ext cx="232920" cy="27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ffffff"/>
                  </a:solidFill>
                  <a:latin typeface="Calibri"/>
                  <a:ea typeface="DejaVu Sans"/>
                </a:rPr>
                <a:t>Sep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7" name="OTLSHAPE_TB_00000000000000000000000000000000_Separator 8"/>
            <p:cNvSpPr/>
            <p:nvPr/>
          </p:nvSpPr>
          <p:spPr>
            <a:xfrm>
              <a:off x="159552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" name="OTLSHAPE_TB_00000000000000000000000000000000_Separator 9"/>
            <p:cNvSpPr/>
            <p:nvPr/>
          </p:nvSpPr>
          <p:spPr>
            <a:xfrm>
              <a:off x="296280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OTLSHAPE_TB_00000000000000000000000000000000_Separator 10"/>
            <p:cNvSpPr/>
            <p:nvPr/>
          </p:nvSpPr>
          <p:spPr>
            <a:xfrm>
              <a:off x="428544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" name="OTLSHAPE_TB_00000000000000000000000000000000_Separator 11"/>
            <p:cNvSpPr/>
            <p:nvPr/>
          </p:nvSpPr>
          <p:spPr>
            <a:xfrm>
              <a:off x="565272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" name="OTLSHAPE_TB_00000000000000000000000000000000_Separator 12"/>
            <p:cNvSpPr/>
            <p:nvPr/>
          </p:nvSpPr>
          <p:spPr>
            <a:xfrm>
              <a:off x="697572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OTLSHAPE_TB_00000000000000000000000000000000_Separator 13"/>
            <p:cNvSpPr/>
            <p:nvPr/>
          </p:nvSpPr>
          <p:spPr>
            <a:xfrm>
              <a:off x="834264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OTLSHAPE_TB_00000000000000000000000000000000_Separator 14"/>
            <p:cNvSpPr/>
            <p:nvPr/>
          </p:nvSpPr>
          <p:spPr>
            <a:xfrm>
              <a:off x="9709920" y="5201280"/>
              <a:ext cx="360" cy="267120"/>
            </a:xfrm>
            <a:prstGeom prst="line">
              <a:avLst/>
            </a:prstGeom>
            <a:ln w="6350">
              <a:solidFill>
                <a:srgbClr val="ffffff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" name="OTLSHAPE_T_bd896f8e8b8a4119aec8774a702b3f27_Shape 2"/>
            <p:cNvSpPr/>
            <p:nvPr/>
          </p:nvSpPr>
          <p:spPr>
            <a:xfrm>
              <a:off x="1507680" y="2460960"/>
              <a:ext cx="53100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OTLSHAPE_T_ebf7c018d34649509a004dbec5eae34c_Shape 2"/>
            <p:cNvSpPr/>
            <p:nvPr/>
          </p:nvSpPr>
          <p:spPr>
            <a:xfrm>
              <a:off x="2036880" y="2812320"/>
              <a:ext cx="89388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" name="OTLSHAPE_T_65675a73da8d4b41894545a6f9adccb7_Shape 2"/>
            <p:cNvSpPr/>
            <p:nvPr/>
          </p:nvSpPr>
          <p:spPr>
            <a:xfrm>
              <a:off x="2918520" y="3163680"/>
              <a:ext cx="680220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OTLSHAPE_T_4dc6df0c3a3e4ea78686d60dc8d3743d_Shape 2"/>
            <p:cNvSpPr/>
            <p:nvPr/>
          </p:nvSpPr>
          <p:spPr>
            <a:xfrm>
              <a:off x="2654280" y="3515400"/>
              <a:ext cx="102312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OTLSHAPE_T_30e590c925fc4c439485ee079ac0118a_Shape 2"/>
            <p:cNvSpPr/>
            <p:nvPr/>
          </p:nvSpPr>
          <p:spPr>
            <a:xfrm>
              <a:off x="4021200" y="3866760"/>
              <a:ext cx="251352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OTLSHAPE_T_487bf8f964e14138b4ebfc198e056c72_Shape 2"/>
            <p:cNvSpPr/>
            <p:nvPr/>
          </p:nvSpPr>
          <p:spPr>
            <a:xfrm>
              <a:off x="9709920" y="4346280"/>
              <a:ext cx="133416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OTLSHAPE_T_394b5331fba3411b8e849607697f0700_Shape 2"/>
            <p:cNvSpPr/>
            <p:nvPr/>
          </p:nvSpPr>
          <p:spPr>
            <a:xfrm>
              <a:off x="5564520" y="4825800"/>
              <a:ext cx="4197960" cy="1904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OTLSHAPE_T_bd896f8e8b8a4119aec8774a702b3f27_JoinedDate 2"/>
            <p:cNvSpPr/>
            <p:nvPr/>
          </p:nvSpPr>
          <p:spPr>
            <a:xfrm>
              <a:off x="627840" y="2479320"/>
              <a:ext cx="82908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Feb 28 - Mar 10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92" name="OTLSHAPE_T_bd896f8e8b8a4119aec8774a702b3f27_Title 2"/>
            <p:cNvSpPr/>
            <p:nvPr/>
          </p:nvSpPr>
          <p:spPr>
            <a:xfrm>
              <a:off x="2088360" y="2471760"/>
              <a:ext cx="155448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7" strike="noStrike">
                  <a:solidFill>
                    <a:srgbClr val="000000"/>
                  </a:solidFill>
                  <a:latin typeface="Calibri"/>
                  <a:ea typeface="DejaVu Sans"/>
                </a:rPr>
                <a:t>Design Konzepte festlegen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593" name="OTLSHAPE_T_ebf7c018d34649509a004dbec5eae34c_JoinedDate 2"/>
            <p:cNvSpPr/>
            <p:nvPr/>
          </p:nvSpPr>
          <p:spPr>
            <a:xfrm>
              <a:off x="1129320" y="2831040"/>
              <a:ext cx="86796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Mar 11 - Mar 30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94" name="OTLSHAPE_T_ebf7c018d34649509a004dbec5eae34c_Title 2"/>
            <p:cNvSpPr/>
            <p:nvPr/>
          </p:nvSpPr>
          <p:spPr>
            <a:xfrm>
              <a:off x="2970360" y="2823120"/>
              <a:ext cx="176184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Basis Klassen implementieren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595" name="OTLSHAPE_T_65675a73da8d4b41894545a6f9adccb7_JoinedDate 2"/>
            <p:cNvSpPr/>
            <p:nvPr/>
          </p:nvSpPr>
          <p:spPr>
            <a:xfrm>
              <a:off x="2025360" y="3182400"/>
              <a:ext cx="84204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Mar 30 - Aug 31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96" name="OTLSHAPE_T_65675a73da8d4b41894545a6f9adccb7_Title 2"/>
            <p:cNvSpPr/>
            <p:nvPr/>
          </p:nvSpPr>
          <p:spPr>
            <a:xfrm>
              <a:off x="9761760" y="3174840"/>
              <a:ext cx="110088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Features einbauen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597" name="OTLSHAPE_T_4dc6df0c3a3e4ea78686d60dc8d3743d_JoinedDate 2"/>
            <p:cNvSpPr/>
            <p:nvPr/>
          </p:nvSpPr>
          <p:spPr>
            <a:xfrm>
              <a:off x="1776600" y="3533760"/>
              <a:ext cx="82908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Mar 25 - Apr 16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98" name="OTLSHAPE_T_4dc6df0c3a3e4ea78686d60dc8d3743d_Title 2"/>
            <p:cNvSpPr/>
            <p:nvPr/>
          </p:nvSpPr>
          <p:spPr>
            <a:xfrm>
              <a:off x="3720240" y="3526200"/>
              <a:ext cx="120456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7" strike="noStrike">
                  <a:solidFill>
                    <a:srgbClr val="000000"/>
                  </a:solidFill>
                  <a:latin typeface="Calibri"/>
                  <a:ea typeface="DejaVu Sans"/>
                </a:rPr>
                <a:t>Initiale Präsentation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599" name="OTLSHAPE_T_30e590c925fc4c439485ee079ac0118a_JoinedDate 2"/>
            <p:cNvSpPr/>
            <p:nvPr/>
          </p:nvSpPr>
          <p:spPr>
            <a:xfrm>
              <a:off x="3184200" y="3885120"/>
              <a:ext cx="79020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Apr 25 - Jun 20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00" name="OTLSHAPE_T_30e590c925fc4c439485ee079ac0118a_Title 2"/>
            <p:cNvSpPr/>
            <p:nvPr/>
          </p:nvSpPr>
          <p:spPr>
            <a:xfrm>
              <a:off x="6586560" y="3877560"/>
              <a:ext cx="234504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Scheduling Algorithmus implemenieren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01" name="OTLSHAPE_T_487bf8f964e14138b4ebfc198e056c72_JoinedDate 2"/>
            <p:cNvSpPr/>
            <p:nvPr/>
          </p:nvSpPr>
          <p:spPr>
            <a:xfrm>
              <a:off x="8920080" y="4364640"/>
              <a:ext cx="73836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Sep 1 - Sep 30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02" name="OTLSHAPE_T_487bf8f964e14138b4ebfc198e056c72_Title 2"/>
            <p:cNvSpPr/>
            <p:nvPr/>
          </p:nvSpPr>
          <p:spPr>
            <a:xfrm>
              <a:off x="11084760" y="4273560"/>
              <a:ext cx="790200" cy="33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Finalisierung Projekt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03" name="OTLSHAPE_T_394b5331fba3411b8e849607697f0700_JoinedDate 2"/>
            <p:cNvSpPr/>
            <p:nvPr/>
          </p:nvSpPr>
          <p:spPr>
            <a:xfrm>
              <a:off x="4737960" y="4844160"/>
              <a:ext cx="777240" cy="15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May 30 - Sep 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04" name="OTLSHAPE_T_394b5331fba3411b8e849607697f0700_Title 2"/>
            <p:cNvSpPr/>
            <p:nvPr/>
          </p:nvSpPr>
          <p:spPr>
            <a:xfrm>
              <a:off x="9805680" y="4836600"/>
              <a:ext cx="1645200" cy="16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eigentliche Arbeit verfassen</a:t>
              </a:r>
              <a:endParaRPr b="0" lang="en-US" sz="1100" spc="-1" strike="noStrike">
                <a:latin typeface="Arial"/>
              </a:endParaRPr>
            </a:p>
          </p:txBody>
        </p:sp>
      </p:grp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7520" y="270000"/>
            <a:ext cx="10864800" cy="47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AT" sz="2660" spc="-1" strike="noStrike">
                <a:solidFill>
                  <a:srgbClr val="003361"/>
                </a:solidFill>
                <a:latin typeface="Calibri Light"/>
                <a:ea typeface="DejaVu Sans"/>
              </a:rPr>
              <a:t>Inhaltsverzeichnis</a:t>
            </a:r>
            <a:endParaRPr b="0" lang="en-US" sz="266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50A3A596-96BE-4007-A063-52D5D7821BF0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DEC2B7D-3ECD-4F5B-8447-C4B15479DF76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36" name="Rechteck 27"/>
          <p:cNvSpPr/>
          <p:nvPr/>
        </p:nvSpPr>
        <p:spPr>
          <a:xfrm>
            <a:off x="547200" y="197460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Rechteck 28"/>
          <p:cNvSpPr/>
          <p:nvPr/>
        </p:nvSpPr>
        <p:spPr>
          <a:xfrm>
            <a:off x="6665040" y="421416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Applikation Prototyp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Rechteck 29"/>
          <p:cNvSpPr/>
          <p:nvPr/>
        </p:nvSpPr>
        <p:spPr>
          <a:xfrm>
            <a:off x="2586240" y="272088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Rechteck 30"/>
          <p:cNvSpPr/>
          <p:nvPr/>
        </p:nvSpPr>
        <p:spPr>
          <a:xfrm>
            <a:off x="4621320" y="346752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Struktur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Rechteck 38"/>
          <p:cNvSpPr/>
          <p:nvPr/>
        </p:nvSpPr>
        <p:spPr>
          <a:xfrm>
            <a:off x="8704080" y="496044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Milestones/Timeline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1" name="Gruppieren 1"/>
          <p:cNvGrpSpPr/>
          <p:nvPr/>
        </p:nvGrpSpPr>
        <p:grpSpPr>
          <a:xfrm>
            <a:off x="940680" y="916560"/>
            <a:ext cx="10310040" cy="448560"/>
            <a:chOff x="940680" y="916560"/>
            <a:chExt cx="10310040" cy="448560"/>
          </a:xfrm>
        </p:grpSpPr>
        <p:sp>
          <p:nvSpPr>
            <p:cNvPr id="142" name="Rechteck 2"/>
            <p:cNvSpPr/>
            <p:nvPr/>
          </p:nvSpPr>
          <p:spPr>
            <a:xfrm>
              <a:off x="1797480" y="92088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" name="Rechteck 10"/>
            <p:cNvSpPr/>
            <p:nvPr/>
          </p:nvSpPr>
          <p:spPr>
            <a:xfrm>
              <a:off x="3836520" y="92088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4" name="Rechteck 11"/>
            <p:cNvSpPr/>
            <p:nvPr/>
          </p:nvSpPr>
          <p:spPr>
            <a:xfrm>
              <a:off x="5875920" y="92088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Rechteck 12"/>
            <p:cNvSpPr/>
            <p:nvPr/>
          </p:nvSpPr>
          <p:spPr>
            <a:xfrm>
              <a:off x="7915320" y="92088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Gerader Verbinder 13"/>
            <p:cNvSpPr/>
            <p:nvPr/>
          </p:nvSpPr>
          <p:spPr>
            <a:xfrm>
              <a:off x="940680" y="114336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Rechteck 14"/>
            <p:cNvSpPr/>
            <p:nvPr/>
          </p:nvSpPr>
          <p:spPr>
            <a:xfrm>
              <a:off x="9954720" y="91656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8" name="Gerader Verbinder 15"/>
            <p:cNvSpPr/>
            <p:nvPr/>
          </p:nvSpPr>
          <p:spPr>
            <a:xfrm>
              <a:off x="2246040" y="114336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Gerader Verbinder 16"/>
            <p:cNvSpPr/>
            <p:nvPr/>
          </p:nvSpPr>
          <p:spPr>
            <a:xfrm>
              <a:off x="4285440" y="114336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Gerader Verbinder 17"/>
            <p:cNvSpPr/>
            <p:nvPr/>
          </p:nvSpPr>
          <p:spPr>
            <a:xfrm>
              <a:off x="6324840" y="114336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Gerader Verbinder 18"/>
            <p:cNvSpPr/>
            <p:nvPr/>
          </p:nvSpPr>
          <p:spPr>
            <a:xfrm flipV="1">
              <a:off x="8364240" y="113904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Gerader Verbinder 20"/>
            <p:cNvSpPr/>
            <p:nvPr/>
          </p:nvSpPr>
          <p:spPr>
            <a:xfrm flipV="1">
              <a:off x="10403280" y="113364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21"/>
            <p:cNvSpPr/>
            <p:nvPr/>
          </p:nvSpPr>
          <p:spPr>
            <a:xfrm>
              <a:off x="1797480" y="92088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4" name="Rechteck 22"/>
            <p:cNvSpPr/>
            <p:nvPr/>
          </p:nvSpPr>
          <p:spPr>
            <a:xfrm>
              <a:off x="3836520" y="92088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5" name="Rechteck 23"/>
            <p:cNvSpPr/>
            <p:nvPr/>
          </p:nvSpPr>
          <p:spPr>
            <a:xfrm>
              <a:off x="5875920" y="92088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6" name="Rechteck 24"/>
            <p:cNvSpPr/>
            <p:nvPr/>
          </p:nvSpPr>
          <p:spPr>
            <a:xfrm>
              <a:off x="7915320" y="92088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ftr" idx="10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11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8412BBF3-51D8-435A-B34C-0AC6EC78708F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12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90666FB-24DA-4EC3-8E01-90DA4A109474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60" name="Rechteck 27"/>
          <p:cNvSpPr/>
          <p:nvPr/>
        </p:nvSpPr>
        <p:spPr>
          <a:xfrm>
            <a:off x="547200" y="112284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1" name="Gruppieren 5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162" name="Rechteck 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3" name="Rechteck 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4" name="Rechteck 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5" name="Rechteck 9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" name="Gerader Verbinder 19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Rechteck 39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" name="Gerader Verbinder 40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Gerader Verbinder 4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Gerader Verbinder 46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Gerader Verbinder 49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Gerader Verbinder 5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Rechteck 14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4" name="Rechteck 15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5" name="Rechteck 16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6" name="Rechteck 17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7" name="Textfeld 10"/>
          <p:cNvSpPr/>
          <p:nvPr/>
        </p:nvSpPr>
        <p:spPr>
          <a:xfrm>
            <a:off x="547200" y="1903680"/>
            <a:ext cx="302724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Problem: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Umständliche Lehreplanung aufgrund nicht vorhandener Tools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Momentane Lösung -&gt;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Rechteck 174"/>
          <p:cNvSpPr/>
          <p:nvPr/>
        </p:nvSpPr>
        <p:spPr>
          <a:xfrm>
            <a:off x="4050720" y="1118160"/>
            <a:ext cx="7278480" cy="4730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Bild von Connies Arbeitsplatz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(oder von Excel Liste)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ftr" idx="13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4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0BFFE34B-1A10-43B9-AF08-2ECB492E0B99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15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8337335-E688-4B41-8E0C-D85C2F03357B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82" name="Rechteck 40"/>
          <p:cNvSpPr/>
          <p:nvPr/>
        </p:nvSpPr>
        <p:spPr>
          <a:xfrm>
            <a:off x="547200" y="112284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3" name="Gruppieren 4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184" name="Rechteck 41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" name="Rechteck 42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6" name="Rechteck 43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Rechteck 44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Gerader Verbinder 7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Rechteck 46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Gerader Verbinder 8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Gerader Verbinder 9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Gerader Verbinder 10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Gerader Verbinder 11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Gerader Verbinder 1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49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Rechteck 5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7" name="Rechteck 5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8" name="Rechteck 5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9" name="Gruppieren 12"/>
          <p:cNvGrpSpPr/>
          <p:nvPr/>
        </p:nvGrpSpPr>
        <p:grpSpPr>
          <a:xfrm>
            <a:off x="2730960" y="1870200"/>
            <a:ext cx="8901360" cy="3747600"/>
            <a:chOff x="2730960" y="1870200"/>
            <a:chExt cx="8901360" cy="3747600"/>
          </a:xfrm>
        </p:grpSpPr>
        <p:sp>
          <p:nvSpPr>
            <p:cNvPr id="200" name="Textfeld 8"/>
            <p:cNvSpPr/>
            <p:nvPr/>
          </p:nvSpPr>
          <p:spPr>
            <a:xfrm>
              <a:off x="3814560" y="1870200"/>
              <a:ext cx="7817760" cy="374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Anforderungen:</a:t>
              </a:r>
              <a:endParaRPr b="0" lang="en-US" sz="2000" spc="-1" strike="noStrike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Visualisierung des Stundenplans</a:t>
              </a:r>
              <a:endParaRPr b="0" lang="en-US" sz="2000" spc="-1" strike="noStrike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Unterschiedliche Export Formate der Pläne</a:t>
              </a:r>
              <a:endParaRPr b="0" lang="en-US" sz="2000" spc="-1" strike="noStrike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Importmöglichkeiten bisheriger und neuer Pläne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Lösungsansatz:</a:t>
              </a:r>
              <a:endParaRPr b="0" lang="en-US" sz="2000" spc="-1" strike="noStrike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Entwicklung einer interaktiven Webanwendung</a:t>
              </a:r>
              <a:endParaRPr b="0" lang="en-US" sz="2000" spc="-1" strike="noStrike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Automatisierte Zuteilung von Kursen zu Räumen</a:t>
              </a:r>
              <a:endParaRPr b="0" lang="en-US" sz="2000" spc="-1" strike="noStrike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Interface für manuelle Bearbeitung mittels Drag &amp; Drop</a:t>
              </a:r>
              <a:endParaRPr b="0" lang="en-US" sz="2000" spc="-1" strike="noStrike">
                <a:latin typeface="Arial"/>
              </a:endParaRPr>
            </a:p>
          </p:txBody>
        </p:sp>
        <p:pic>
          <p:nvPicPr>
            <p:cNvPr id="201" name="Grafik 8" descr="Klemmbrett mit einfarbiger Füllung"/>
            <p:cNvPicPr/>
            <p:nvPr/>
          </p:nvPicPr>
          <p:blipFill>
            <a:blip r:embed="rId1"/>
            <a:stretch/>
          </p:blipFill>
          <p:spPr>
            <a:xfrm>
              <a:off x="2730960" y="2395440"/>
              <a:ext cx="913680" cy="91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2" name="Gruppieren 11"/>
            <p:cNvGrpSpPr/>
            <p:nvPr/>
          </p:nvGrpSpPr>
          <p:grpSpPr>
            <a:xfrm>
              <a:off x="2730960" y="4165200"/>
              <a:ext cx="998640" cy="1155960"/>
              <a:chOff x="2730960" y="4165200"/>
              <a:chExt cx="998640" cy="1155960"/>
            </a:xfrm>
          </p:grpSpPr>
          <p:pic>
            <p:nvPicPr>
              <p:cNvPr id="203" name="Grafik 6" descr="Häkchen mit einfarbiger Füllung"/>
              <p:cNvPicPr/>
              <p:nvPr/>
            </p:nvPicPr>
            <p:blipFill>
              <a:blip r:embed="rId2"/>
              <a:stretch/>
            </p:blipFill>
            <p:spPr>
              <a:xfrm>
                <a:off x="3307680" y="4899240"/>
                <a:ext cx="421920" cy="421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4" name="Grafik 10" descr="Klemmbrett nur Kreuze mit einfarbiger Füllung"/>
              <p:cNvPicPr/>
              <p:nvPr/>
            </p:nvPicPr>
            <p:blipFill>
              <a:blip r:embed="rId3"/>
              <a:stretch/>
            </p:blipFill>
            <p:spPr>
              <a:xfrm>
                <a:off x="2730960" y="4165200"/>
                <a:ext cx="913680" cy="9136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A172B795-AC3D-48F3-BC2F-C9C6FFC04C46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45C09EF-D6D2-4798-9DD4-D66320E5379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08" name="Rechteck 1"/>
          <p:cNvSpPr/>
          <p:nvPr/>
        </p:nvSpPr>
        <p:spPr>
          <a:xfrm>
            <a:off x="2586240" y="111888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9" name="Gruppieren 3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210" name="Rechteck 3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1" name="Rechteck 4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2" name="Rechteck 5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3" name="Rechteck 18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4" name="Gerader Verbinder 1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Rechteck 19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6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Gerader Verbinder 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Gerader Verbinder 4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Rechteck 20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2" name="Rechteck 34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3" name="Rechteck 36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Rechteck 37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5" name="Textfeld 6"/>
          <p:cNvSpPr/>
          <p:nvPr/>
        </p:nvSpPr>
        <p:spPr>
          <a:xfrm>
            <a:off x="7724520" y="3534120"/>
            <a:ext cx="41436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B3CE8B45-7FC9-4D45-BBE4-01C8F3D20F28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2A733D5-C818-41E0-8D2F-225ACFE811B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29" name="Rechteck 1"/>
          <p:cNvSpPr/>
          <p:nvPr/>
        </p:nvSpPr>
        <p:spPr>
          <a:xfrm>
            <a:off x="2586240" y="111888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0" name="Gruppieren 3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231" name="Rechteck 3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" name="Rechteck 4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3" name="Rechteck 5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" name="Rechteck 18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" name="Gerader Verbinder 1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Rechteck 19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Gerader Verbinder 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Gerader Verbinder 4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Rechteck 20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" name="Rechteck 34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" name="Rechteck 36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5" name="Rechteck 37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6" name="Textfeld 2"/>
          <p:cNvSpPr/>
          <p:nvPr/>
        </p:nvSpPr>
        <p:spPr>
          <a:xfrm>
            <a:off x="528480" y="2104200"/>
            <a:ext cx="10216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desselben Semesters dürfen nicht am gleichen Tag zur gleichen Zeit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und dazügehörige PS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Aufgeteilte Kurse müssen an unterschiedlichen Tagen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Betriebssysteme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mit mehreren Gruppen sollten auf denselben Tag verteilt sein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Proseminare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können nur zu bestimmten Zeiten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ETI nur am Freitag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Textfeld 6"/>
          <p:cNvSpPr/>
          <p:nvPr/>
        </p:nvSpPr>
        <p:spPr>
          <a:xfrm>
            <a:off x="7724520" y="3534120"/>
            <a:ext cx="41436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ftr" idx="22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Num" idx="23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450E1F20-FDC1-4924-B801-4C8E685B6970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dt" idx="24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B39CAEA-F8FB-450B-8D98-843E81BF73C3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2586240" y="111888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52" name="Gruppieren 3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253" name="Rechteck 3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4" name="Rechteck 4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5" name="Rechteck 5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6" name="Rechteck 18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" name="Gerader Verbinder 1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Rechteck 19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Gerader Verbinder 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r Verbinder 4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Rechteck 20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5" name="Rechteck 34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6" name="Rechteck 36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7" name="Rechteck 37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Textfeld 2"/>
          <p:cNvSpPr/>
          <p:nvPr/>
        </p:nvSpPr>
        <p:spPr>
          <a:xfrm>
            <a:off x="528480" y="2104200"/>
            <a:ext cx="10216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desselben Semesters dürfen nicht am gleichen Tag zur gleichen Zeit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und dazügehörige PS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Aufgeteilte Kurse müssen an unterschiedlichen Tagen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Betriebssysteme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mit mehreren Gruppen sollten auf denselben Tag verteilt sein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Proseminare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können nur zu bestimmten Zeiten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ETI nur am Freitag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feld 6"/>
          <p:cNvSpPr/>
          <p:nvPr/>
        </p:nvSpPr>
        <p:spPr>
          <a:xfrm>
            <a:off x="7724520" y="3534120"/>
            <a:ext cx="41436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94"/>
          <p:cNvSpPr/>
          <p:nvPr/>
        </p:nvSpPr>
        <p:spPr>
          <a:xfrm>
            <a:off x="1092960" y="2235960"/>
            <a:ext cx="6804000" cy="366300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Ellipse 95"/>
          <p:cNvSpPr/>
          <p:nvPr/>
        </p:nvSpPr>
        <p:spPr>
          <a:xfrm>
            <a:off x="4621320" y="2235960"/>
            <a:ext cx="6804000" cy="366300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Freihandform: Form 93"/>
          <p:cNvSpPr/>
          <p:nvPr/>
        </p:nvSpPr>
        <p:spPr>
          <a:xfrm>
            <a:off x="4384080" y="2464920"/>
            <a:ext cx="3513240" cy="3205080"/>
          </a:xfrm>
          <a:custGeom>
            <a:avLst/>
            <a:gdLst/>
            <a:ahLst/>
            <a:rect l="l" t="t" r="r" b="b"/>
            <a:pathLst>
              <a:path w="3514167" h="3206298">
                <a:moveTo>
                  <a:pt x="1757084" y="0"/>
                </a:moveTo>
                <a:lnTo>
                  <a:pt x="2013992" y="84033"/>
                </a:lnTo>
                <a:cubicBezTo>
                  <a:pt x="2919090" y="413255"/>
                  <a:pt x="3514167" y="970786"/>
                  <a:pt x="3514167" y="1603149"/>
                </a:cubicBezTo>
                <a:cubicBezTo>
                  <a:pt x="3514167" y="2235512"/>
                  <a:pt x="2919090" y="2793043"/>
                  <a:pt x="2013992" y="3122266"/>
                </a:cubicBezTo>
                <a:lnTo>
                  <a:pt x="1757084" y="3206298"/>
                </a:lnTo>
                <a:lnTo>
                  <a:pt x="1500176" y="3122266"/>
                </a:lnTo>
                <a:cubicBezTo>
                  <a:pt x="595077" y="2793043"/>
                  <a:pt x="0" y="2235512"/>
                  <a:pt x="0" y="1603149"/>
                </a:cubicBezTo>
                <a:cubicBezTo>
                  <a:pt x="0" y="970786"/>
                  <a:pt x="595077" y="413255"/>
                  <a:pt x="1500176" y="840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94393040-D968-47BD-99B3-2315A2FD4B93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4FDA8C0-A4B3-4CFB-A0DF-559E9B4FEF9F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76" name="Rechteck 30"/>
          <p:cNvSpPr/>
          <p:nvPr/>
        </p:nvSpPr>
        <p:spPr>
          <a:xfrm>
            <a:off x="4621320" y="1118880"/>
            <a:ext cx="2928240" cy="55296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Strukur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7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278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9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0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1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2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4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0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1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2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93" name="Gruppieren 88"/>
          <p:cNvGrpSpPr/>
          <p:nvPr/>
        </p:nvGrpSpPr>
        <p:grpSpPr>
          <a:xfrm>
            <a:off x="5124240" y="3048840"/>
            <a:ext cx="1942560" cy="2093400"/>
            <a:chOff x="5124240" y="3048840"/>
            <a:chExt cx="1942560" cy="2093400"/>
          </a:xfrm>
        </p:grpSpPr>
        <p:grpSp>
          <p:nvGrpSpPr>
            <p:cNvPr id="294" name="Gruppieren 56"/>
            <p:cNvGrpSpPr/>
            <p:nvPr/>
          </p:nvGrpSpPr>
          <p:grpSpPr>
            <a:xfrm>
              <a:off x="5124240" y="3818880"/>
              <a:ext cx="1940760" cy="552960"/>
              <a:chOff x="5124240" y="3818880"/>
              <a:chExt cx="1940760" cy="552960"/>
            </a:xfrm>
          </p:grpSpPr>
          <p:grpSp>
            <p:nvGrpSpPr>
              <p:cNvPr id="295" name="Gruppieren 52"/>
              <p:cNvGrpSpPr/>
              <p:nvPr/>
            </p:nvGrpSpPr>
            <p:grpSpPr>
              <a:xfrm>
                <a:off x="5124240" y="3818880"/>
                <a:ext cx="1940760" cy="552960"/>
                <a:chOff x="5124240" y="3818880"/>
                <a:chExt cx="1940760" cy="552960"/>
              </a:xfrm>
            </p:grpSpPr>
            <p:sp>
              <p:nvSpPr>
                <p:cNvPr id="296" name="Rechteck: abgerundete Ecken 54"/>
                <p:cNvSpPr/>
                <p:nvPr/>
              </p:nvSpPr>
              <p:spPr>
                <a:xfrm>
                  <a:off x="5124240" y="3818880"/>
                  <a:ext cx="1940760" cy="5529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  </a:t>
                  </a: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Jira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97" name="Rechteck: abgerundete Ecken 55"/>
                <p:cNvSpPr/>
                <p:nvPr/>
              </p:nvSpPr>
              <p:spPr>
                <a:xfrm>
                  <a:off x="6544440" y="3851280"/>
                  <a:ext cx="488160" cy="4885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98" name="Grafik 15" descr=""/>
              <p:cNvPicPr/>
              <p:nvPr/>
            </p:nvPicPr>
            <p:blipFill>
              <a:blip r:embed="rId1"/>
              <a:stretch/>
            </p:blipFill>
            <p:spPr>
              <a:xfrm>
                <a:off x="6557040" y="3864960"/>
                <a:ext cx="463320" cy="463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9" name="Gruppieren 63"/>
            <p:cNvGrpSpPr/>
            <p:nvPr/>
          </p:nvGrpSpPr>
          <p:grpSpPr>
            <a:xfrm>
              <a:off x="5126040" y="3048840"/>
              <a:ext cx="1940760" cy="552960"/>
              <a:chOff x="5126040" y="3048840"/>
              <a:chExt cx="1940760" cy="552960"/>
            </a:xfrm>
          </p:grpSpPr>
          <p:grpSp>
            <p:nvGrpSpPr>
              <p:cNvPr id="300" name="Gruppieren 59"/>
              <p:cNvGrpSpPr/>
              <p:nvPr/>
            </p:nvGrpSpPr>
            <p:grpSpPr>
              <a:xfrm>
                <a:off x="5126040" y="3048840"/>
                <a:ext cx="1940760" cy="552960"/>
                <a:chOff x="5126040" y="3048840"/>
                <a:chExt cx="1940760" cy="552960"/>
              </a:xfrm>
            </p:grpSpPr>
            <p:sp>
              <p:nvSpPr>
                <p:cNvPr id="301" name="Rechteck: abgerundete Ecken 61"/>
                <p:cNvSpPr/>
                <p:nvPr/>
              </p:nvSpPr>
              <p:spPr>
                <a:xfrm>
                  <a:off x="5126040" y="3048840"/>
                  <a:ext cx="1940760" cy="5529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Github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02" name="Rechteck: abgerundete Ecken 62"/>
                <p:cNvSpPr/>
                <p:nvPr/>
              </p:nvSpPr>
              <p:spPr>
                <a:xfrm>
                  <a:off x="6545880" y="3081240"/>
                  <a:ext cx="488160" cy="4885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03" name="Grafik 17" descr="Ein Bild, das Katze, Säugetier, Silhouette enthält.&#10;&#10;Automatisch generierte Beschreibung"/>
              <p:cNvPicPr/>
              <p:nvPr/>
            </p:nvPicPr>
            <p:blipFill>
              <a:blip r:embed="rId2"/>
              <a:stretch/>
            </p:blipFill>
            <p:spPr>
              <a:xfrm>
                <a:off x="6562080" y="3094920"/>
                <a:ext cx="463320" cy="463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4" name="Gruppieren 80"/>
            <p:cNvGrpSpPr/>
            <p:nvPr/>
          </p:nvGrpSpPr>
          <p:grpSpPr>
            <a:xfrm>
              <a:off x="5124240" y="4589280"/>
              <a:ext cx="1940760" cy="552960"/>
              <a:chOff x="5124240" y="4589280"/>
              <a:chExt cx="1940760" cy="552960"/>
            </a:xfrm>
          </p:grpSpPr>
          <p:grpSp>
            <p:nvGrpSpPr>
              <p:cNvPr id="305" name="Gruppieren 76"/>
              <p:cNvGrpSpPr/>
              <p:nvPr/>
            </p:nvGrpSpPr>
            <p:grpSpPr>
              <a:xfrm>
                <a:off x="5124240" y="4589280"/>
                <a:ext cx="1940760" cy="552960"/>
                <a:chOff x="5124240" y="4589280"/>
                <a:chExt cx="1940760" cy="552960"/>
              </a:xfrm>
            </p:grpSpPr>
            <p:sp>
              <p:nvSpPr>
                <p:cNvPr id="306" name="Rechteck: abgerundete Ecken 77"/>
                <p:cNvSpPr/>
                <p:nvPr/>
              </p:nvSpPr>
              <p:spPr>
                <a:xfrm>
                  <a:off x="5124240" y="4589280"/>
                  <a:ext cx="1940760" cy="5529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Intellij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07" name="Rechteck: abgerundete Ecken 78"/>
                <p:cNvSpPr/>
                <p:nvPr/>
              </p:nvSpPr>
              <p:spPr>
                <a:xfrm>
                  <a:off x="6544440" y="4621320"/>
                  <a:ext cx="488160" cy="4885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08" name="Grafik 23" descr="Ein Bild, das Grafiken, Grafikdesign, Schrift, Screenshot enthält.&#10;&#10;Automatisch generierte Beschreibung"/>
              <p:cNvPicPr/>
              <p:nvPr/>
            </p:nvPicPr>
            <p:blipFill>
              <a:blip r:embed="rId3"/>
              <a:stretch/>
            </p:blipFill>
            <p:spPr>
              <a:xfrm>
                <a:off x="6594840" y="4682880"/>
                <a:ext cx="377640" cy="3776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09" name="Gruppieren 87"/>
          <p:cNvGrpSpPr/>
          <p:nvPr/>
        </p:nvGrpSpPr>
        <p:grpSpPr>
          <a:xfrm>
            <a:off x="2104560" y="2839680"/>
            <a:ext cx="1945440" cy="1891800"/>
            <a:chOff x="2104560" y="2839680"/>
            <a:chExt cx="1945440" cy="1891800"/>
          </a:xfrm>
        </p:grpSpPr>
        <p:grpSp>
          <p:nvGrpSpPr>
            <p:cNvPr id="310" name="Gruppieren 38"/>
            <p:cNvGrpSpPr/>
            <p:nvPr/>
          </p:nvGrpSpPr>
          <p:grpSpPr>
            <a:xfrm>
              <a:off x="2109240" y="3400200"/>
              <a:ext cx="1940760" cy="552960"/>
              <a:chOff x="2109240" y="3400200"/>
              <a:chExt cx="1940760" cy="552960"/>
            </a:xfrm>
          </p:grpSpPr>
          <p:sp>
            <p:nvSpPr>
              <p:cNvPr id="311" name="Rechteck: abgerundete Ecken 24"/>
              <p:cNvSpPr/>
              <p:nvPr/>
            </p:nvSpPr>
            <p:spPr>
              <a:xfrm>
                <a:off x="2109240" y="3400200"/>
                <a:ext cx="1940760" cy="552960"/>
              </a:xfrm>
              <a:prstGeom prst="roundRect">
                <a:avLst>
                  <a:gd name="adj" fmla="val 16667"/>
                </a:avLst>
              </a:prstGeom>
              <a:solidFill>
                <a:srgbClr val="f39200"/>
              </a:solidFill>
              <a:ln>
                <a:solidFill>
                  <a:srgbClr val="f392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  </a:t>
                </a:r>
                <a:r>
                  <a:rPr b="0" lang="de-DE" sz="18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Angular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12" name="Rechteck: abgerundete Ecken 29"/>
              <p:cNvSpPr/>
              <p:nvPr/>
            </p:nvSpPr>
            <p:spPr>
              <a:xfrm>
                <a:off x="3529440" y="3431160"/>
                <a:ext cx="488160" cy="48852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pic>
            <p:nvPicPr>
              <p:cNvPr id="313" name="Grafik 11" descr="Ein Bild, das Symbol enthält.&#10;&#10;Automatisch generierte Beschreibung"/>
              <p:cNvPicPr/>
              <p:nvPr/>
            </p:nvPicPr>
            <p:blipFill>
              <a:blip r:embed="rId4"/>
              <a:stretch/>
            </p:blipFill>
            <p:spPr>
              <a:xfrm>
                <a:off x="3540960" y="3441600"/>
                <a:ext cx="464760" cy="464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4" name="Gruppieren 83"/>
            <p:cNvGrpSpPr/>
            <p:nvPr/>
          </p:nvGrpSpPr>
          <p:grpSpPr>
            <a:xfrm>
              <a:off x="2104560" y="4178520"/>
              <a:ext cx="1940760" cy="552960"/>
              <a:chOff x="2104560" y="4178520"/>
              <a:chExt cx="1940760" cy="552960"/>
            </a:xfrm>
          </p:grpSpPr>
          <p:grpSp>
            <p:nvGrpSpPr>
              <p:cNvPr id="315" name="Gruppieren 71"/>
              <p:cNvGrpSpPr/>
              <p:nvPr/>
            </p:nvGrpSpPr>
            <p:grpSpPr>
              <a:xfrm>
                <a:off x="2104560" y="4178520"/>
                <a:ext cx="1940760" cy="552960"/>
                <a:chOff x="2104560" y="4178520"/>
                <a:chExt cx="1940760" cy="552960"/>
              </a:xfrm>
            </p:grpSpPr>
            <p:sp>
              <p:nvSpPr>
                <p:cNvPr id="316" name="Rechteck: abgerundete Ecken 73"/>
                <p:cNvSpPr/>
                <p:nvPr/>
              </p:nvSpPr>
              <p:spPr>
                <a:xfrm>
                  <a:off x="2104560" y="4178520"/>
                  <a:ext cx="1940760" cy="5529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Figma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17" name="Rechteck: abgerundete Ecken 74"/>
                <p:cNvSpPr/>
                <p:nvPr/>
              </p:nvSpPr>
              <p:spPr>
                <a:xfrm>
                  <a:off x="3524760" y="4210560"/>
                  <a:ext cx="488160" cy="4885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18" name="Grafik 75" descr="Ein Bild, das Farbigkeit, Grafiken, Kreis, Grafikdesign enthält.&#10;&#10;Automatisch generierte Beschreibung"/>
              <p:cNvPicPr/>
              <p:nvPr/>
            </p:nvPicPr>
            <p:blipFill>
              <a:blip r:embed="rId5"/>
              <a:stretch/>
            </p:blipFill>
            <p:spPr>
              <a:xfrm>
                <a:off x="3632040" y="4230360"/>
                <a:ext cx="308520" cy="4633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19" name="Rechteck: abgerundete Ecken 82"/>
            <p:cNvSpPr/>
            <p:nvPr/>
          </p:nvSpPr>
          <p:spPr>
            <a:xfrm>
              <a:off x="2550240" y="2839680"/>
              <a:ext cx="1049400" cy="36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Elias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0" name="Gruppieren 86"/>
          <p:cNvGrpSpPr/>
          <p:nvPr/>
        </p:nvGrpSpPr>
        <p:grpSpPr>
          <a:xfrm>
            <a:off x="8206920" y="2844720"/>
            <a:ext cx="1940760" cy="1886040"/>
            <a:chOff x="8206920" y="2844720"/>
            <a:chExt cx="1940760" cy="1886040"/>
          </a:xfrm>
        </p:grpSpPr>
        <p:grpSp>
          <p:nvGrpSpPr>
            <p:cNvPr id="321" name="Gruppieren 49"/>
            <p:cNvGrpSpPr/>
            <p:nvPr/>
          </p:nvGrpSpPr>
          <p:grpSpPr>
            <a:xfrm>
              <a:off x="8206920" y="4177800"/>
              <a:ext cx="1940760" cy="552960"/>
              <a:chOff x="8206920" y="4177800"/>
              <a:chExt cx="1940760" cy="552960"/>
            </a:xfrm>
          </p:grpSpPr>
          <p:grpSp>
            <p:nvGrpSpPr>
              <p:cNvPr id="322" name="Gruppieren 39"/>
              <p:cNvGrpSpPr/>
              <p:nvPr/>
            </p:nvGrpSpPr>
            <p:grpSpPr>
              <a:xfrm>
                <a:off x="8206920" y="4177800"/>
                <a:ext cx="1940760" cy="552960"/>
                <a:chOff x="8206920" y="4177800"/>
                <a:chExt cx="1940760" cy="552960"/>
              </a:xfrm>
            </p:grpSpPr>
            <p:sp>
              <p:nvSpPr>
                <p:cNvPr id="323" name="Rechteck: abgerundete Ecken 40"/>
                <p:cNvSpPr/>
                <p:nvPr/>
              </p:nvSpPr>
              <p:spPr>
                <a:xfrm>
                  <a:off x="8206920" y="4177800"/>
                  <a:ext cx="1940760" cy="5529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  </a:t>
                  </a: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Spring Boot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24" name="Rechteck: abgerundete Ecken 43"/>
                <p:cNvSpPr/>
                <p:nvPr/>
              </p:nvSpPr>
              <p:spPr>
                <a:xfrm>
                  <a:off x="9626760" y="4208760"/>
                  <a:ext cx="488160" cy="4885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25" name="Grafik 13" descr=""/>
              <p:cNvPicPr/>
              <p:nvPr/>
            </p:nvPicPr>
            <p:blipFill>
              <a:blip r:embed="rId6"/>
              <a:stretch/>
            </p:blipFill>
            <p:spPr>
              <a:xfrm>
                <a:off x="9643680" y="4245480"/>
                <a:ext cx="463320" cy="415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26" name="Gruppieren 69"/>
            <p:cNvGrpSpPr/>
            <p:nvPr/>
          </p:nvGrpSpPr>
          <p:grpSpPr>
            <a:xfrm>
              <a:off x="8206920" y="3397320"/>
              <a:ext cx="1940760" cy="552960"/>
              <a:chOff x="8206920" y="3397320"/>
              <a:chExt cx="1940760" cy="552960"/>
            </a:xfrm>
          </p:grpSpPr>
          <p:grpSp>
            <p:nvGrpSpPr>
              <p:cNvPr id="327" name="Gruppieren 65"/>
              <p:cNvGrpSpPr/>
              <p:nvPr/>
            </p:nvGrpSpPr>
            <p:grpSpPr>
              <a:xfrm>
                <a:off x="8206920" y="3397320"/>
                <a:ext cx="1940760" cy="552960"/>
                <a:chOff x="8206920" y="3397320"/>
                <a:chExt cx="1940760" cy="552960"/>
              </a:xfrm>
            </p:grpSpPr>
            <p:sp>
              <p:nvSpPr>
                <p:cNvPr id="328" name="Rechteck: abgerundete Ecken 67"/>
                <p:cNvSpPr/>
                <p:nvPr/>
              </p:nvSpPr>
              <p:spPr>
                <a:xfrm>
                  <a:off x="8206920" y="3397320"/>
                  <a:ext cx="1940760" cy="5529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Docker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29" name="Rechteck: abgerundete Ecken 68"/>
                <p:cNvSpPr/>
                <p:nvPr/>
              </p:nvSpPr>
              <p:spPr>
                <a:xfrm>
                  <a:off x="9626760" y="3429720"/>
                  <a:ext cx="488160" cy="48852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30" name="Grafik 19" descr="Ein Bild, das Symbol, Grafiken, Clipart, Design enthält.&#10;&#10;Automatisch generierte Beschreibung"/>
              <p:cNvPicPr/>
              <p:nvPr/>
            </p:nvPicPr>
            <p:blipFill>
              <a:blip r:embed="rId7"/>
              <a:stretch/>
            </p:blipFill>
            <p:spPr>
              <a:xfrm>
                <a:off x="9650880" y="3502800"/>
                <a:ext cx="463320" cy="365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1" name="Rechteck: abgerundete Ecken 85"/>
            <p:cNvSpPr/>
            <p:nvPr/>
          </p:nvSpPr>
          <p:spPr>
            <a:xfrm>
              <a:off x="8652240" y="2844720"/>
              <a:ext cx="1049400" cy="36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Hannes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rafik 2" descr=""/>
          <p:cNvPicPr/>
          <p:nvPr/>
        </p:nvPicPr>
        <p:blipFill>
          <a:blip r:embed="rId1"/>
          <a:srcRect l="5099" t="8325" r="5712" b="8632"/>
          <a:stretch/>
        </p:blipFill>
        <p:spPr>
          <a:xfrm>
            <a:off x="8261280" y="2529720"/>
            <a:ext cx="1811160" cy="1065960"/>
          </a:xfrm>
          <a:prstGeom prst="rect">
            <a:avLst/>
          </a:prstGeom>
          <a:ln w="0">
            <a:noFill/>
          </a:ln>
        </p:spPr>
      </p:pic>
      <p:sp>
        <p:nvSpPr>
          <p:cNvPr id="333" name="PlaceHolder 1"/>
          <p:cNvSpPr>
            <a:spLocks noGrp="1"/>
          </p:cNvSpPr>
          <p:nvPr>
            <p:ph type="ftr" idx="28"/>
          </p:nvPr>
        </p:nvSpPr>
        <p:spPr>
          <a:xfrm>
            <a:off x="6425280" y="6352560"/>
            <a:ext cx="4113720" cy="3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Num" idx="29"/>
          </p:nvPr>
        </p:nvSpPr>
        <p:spPr>
          <a:xfrm>
            <a:off x="10745280" y="6350040"/>
            <a:ext cx="88704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9115B2BC-9440-47A9-82AA-9FACE1F7A26A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dt" idx="30"/>
          </p:nvPr>
        </p:nvSpPr>
        <p:spPr>
          <a:xfrm>
            <a:off x="4908240" y="6352560"/>
            <a:ext cx="1310760" cy="31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F75C4B7-D7E0-4E46-84CA-A4846D92653E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15.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36" name="Gruppieren 25"/>
          <p:cNvGrpSpPr/>
          <p:nvPr/>
        </p:nvGrpSpPr>
        <p:grpSpPr>
          <a:xfrm>
            <a:off x="930600" y="446400"/>
            <a:ext cx="10310040" cy="448560"/>
            <a:chOff x="930600" y="446400"/>
            <a:chExt cx="10310040" cy="448560"/>
          </a:xfrm>
        </p:grpSpPr>
        <p:sp>
          <p:nvSpPr>
            <p:cNvPr id="337" name="Rechteck 26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8" name="Rechteck 31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9" name="Rechteck 32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0" name="Rechteck 33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1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Rechteck 35"/>
            <p:cNvSpPr/>
            <p:nvPr/>
          </p:nvSpPr>
          <p:spPr>
            <a:xfrm>
              <a:off x="9944280" y="44640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Rechteck 45"/>
            <p:cNvSpPr/>
            <p:nvPr/>
          </p:nvSpPr>
          <p:spPr>
            <a:xfrm>
              <a:off x="178704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9" name="Rechteck 47"/>
            <p:cNvSpPr/>
            <p:nvPr/>
          </p:nvSpPr>
          <p:spPr>
            <a:xfrm>
              <a:off x="38260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0" name="Rechteck 48"/>
            <p:cNvSpPr/>
            <p:nvPr/>
          </p:nvSpPr>
          <p:spPr>
            <a:xfrm>
              <a:off x="5865480" y="450720"/>
              <a:ext cx="448200" cy="44424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1" name="Rechteck 50"/>
            <p:cNvSpPr/>
            <p:nvPr/>
          </p:nvSpPr>
          <p:spPr>
            <a:xfrm>
              <a:off x="7904880" y="450720"/>
              <a:ext cx="448200" cy="44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52" name="Grafik 321" descr=""/>
          <p:cNvPicPr/>
          <p:nvPr/>
        </p:nvPicPr>
        <p:blipFill>
          <a:blip r:embed="rId2"/>
          <a:srcRect l="0" t="2351" r="0" b="3751"/>
          <a:stretch/>
        </p:blipFill>
        <p:spPr>
          <a:xfrm>
            <a:off x="729000" y="1127160"/>
            <a:ext cx="11099160" cy="4748760"/>
          </a:xfrm>
          <a:prstGeom prst="rect">
            <a:avLst/>
          </a:prstGeom>
          <a:ln w="0">
            <a:noFill/>
          </a:ln>
        </p:spPr>
      </p:pic>
      <p:sp>
        <p:nvSpPr>
          <p:cNvPr id="353" name="Textfeld 1"/>
          <p:cNvSpPr/>
          <p:nvPr/>
        </p:nvSpPr>
        <p:spPr>
          <a:xfrm>
            <a:off x="930600" y="119088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Application>LibreOffice/7.3.7.2$Linux_X86_64 LibreOffice_project/30$Build-2</Application>
  <AppVersion>15.0000</AppVersion>
  <Words>725</Words>
  <Paragraphs>316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2017-06-06T07:41:45Z</dcterms:created>
  <dc:creator>Microsoft Office-Anwender</dc:creator>
  <dc:description/>
  <dc:language>en-US</dc:language>
  <cp:lastModifiedBy/>
  <dcterms:modified xsi:type="dcterms:W3CDTF">2024-04-15T22:12:20Z</dcterms:modified>
  <cp:revision>107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