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1" r:id="rId7"/>
    <p:sldId id="270" r:id="rId8"/>
    <p:sldId id="271" r:id="rId9"/>
    <p:sldId id="262" r:id="rId10"/>
    <p:sldId id="263" r:id="rId11"/>
    <p:sldId id="272" r:id="rId12"/>
    <p:sldId id="273" r:id="rId13"/>
    <p:sldId id="274" r:id="rId14"/>
    <p:sldId id="264" r:id="rId15"/>
    <p:sldId id="275" r:id="rId16"/>
    <p:sldId id="265" r:id="rId17"/>
    <p:sldId id="266" r:id="rId18"/>
    <p:sldId id="267" r:id="rId19"/>
    <p:sldId id="268" r:id="rId20"/>
    <p:sldId id="27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BABAB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2791F911-8752-42C3-9F4F-8DE03B52DA57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97D5FD-5AD6-4712-ADB4-319BF3B80DF7}" type="slidenum">
              <a:rPr lang="de-DE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97D5FD-5AD6-4712-ADB4-319BF3B80DF7}" type="slidenum">
              <a:rPr lang="de-DE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188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A110F4-640F-4332-B9C3-780573D6E0F2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749FC67-454B-4105-A4A4-6CFB495470C4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BDA089-1E71-4D86-9393-546B2024D787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EEDBCA-1339-4AAF-B32A-14B91BA53109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C3150A-B479-4D57-88A6-EFB3B66A9CC3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18254E-B161-4455-BD4D-FCF39D391C0E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41CF6A-8D23-4CB1-9F55-8DDBACF4C79F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5FC5AA-816A-4652-BE1A-9B1C355045EC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D06769-7E1A-44A4-8D5F-4600F6F8DF4B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295E45-776A-4686-845D-B8F6B72600C7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6E892C-14C9-4EFC-A5E2-9E8838B3EEA6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30A181-4B7F-402B-9AAB-A94003DE1DD2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/>
          <p:cNvPicPr/>
          <p:nvPr/>
        </p:nvPicPr>
        <p:blipFill>
          <a:blip r:embed="rId14"/>
          <a:stretch/>
        </p:blipFill>
        <p:spPr>
          <a:xfrm>
            <a:off x="0" y="0"/>
            <a:ext cx="12250440" cy="6890760"/>
          </a:xfrm>
          <a:prstGeom prst="rect">
            <a:avLst/>
          </a:prstGeom>
          <a:ln w="0">
            <a:noFill/>
          </a:ln>
        </p:spPr>
      </p:pic>
      <p:pic>
        <p:nvPicPr>
          <p:cNvPr id="5" name="Grafik 4"/>
          <p:cNvPicPr/>
          <p:nvPr/>
        </p:nvPicPr>
        <p:blipFill>
          <a:blip r:embed="rId15"/>
          <a:srcRect b="23706"/>
          <a:stretch/>
        </p:blipFill>
        <p:spPr>
          <a:xfrm>
            <a:off x="0" y="0"/>
            <a:ext cx="12240360" cy="52527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66800" y="5533200"/>
            <a:ext cx="10561320" cy="477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660" b="1" strike="noStrike" spc="-1">
                <a:solidFill>
                  <a:srgbClr val="003361"/>
                </a:solidFill>
                <a:latin typeface="Calibri Light"/>
              </a:rPr>
              <a:t>Mastertitelformat bearbeiten</a:t>
            </a:r>
            <a:endParaRPr lang="en-US" sz="26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6"/>
          <p:cNvPicPr/>
          <p:nvPr/>
        </p:nvPicPr>
        <p:blipFill>
          <a:blip r:embed="rId14"/>
          <a:stretch/>
        </p:blipFill>
        <p:spPr>
          <a:xfrm>
            <a:off x="0" y="0"/>
            <a:ext cx="12250440" cy="689076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67520" y="1130040"/>
            <a:ext cx="10857600" cy="4746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C4D4C"/>
              </a:buClr>
              <a:buFont typeface="Wingdings" charset="2"/>
              <a:buChar char=""/>
            </a:pPr>
            <a:r>
              <a:rPr lang="de-DE" sz="1729" b="0" strike="noStrike" spc="-1">
                <a:solidFill>
                  <a:srgbClr val="4C4D4C"/>
                </a:solidFill>
                <a:latin typeface="Calibri"/>
              </a:rPr>
              <a:t>Mastertextformat bearbeiten</a:t>
            </a:r>
            <a:endParaRPr lang="en-US" sz="1729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4C4D4C"/>
              </a:buClr>
              <a:buFont typeface="Wingdings" charset="2"/>
              <a:buChar char=""/>
            </a:pPr>
            <a:r>
              <a:rPr lang="de-DE" sz="1729" b="0" strike="noStrike" spc="-1">
                <a:solidFill>
                  <a:srgbClr val="4C4D4C"/>
                </a:solidFill>
                <a:latin typeface="Calibri"/>
              </a:rPr>
              <a:t>Zweite Ebene</a:t>
            </a:r>
            <a:endParaRPr lang="en-US" sz="1729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4C4D4C"/>
              </a:buClr>
              <a:buFont typeface="Wingdings" charset="2"/>
              <a:buChar char=""/>
            </a:pPr>
            <a:r>
              <a:rPr lang="de-DE" sz="1729" b="0" strike="noStrike" spc="-1">
                <a:solidFill>
                  <a:srgbClr val="4C4D4C"/>
                </a:solidFill>
                <a:latin typeface="Calibri"/>
              </a:rPr>
              <a:t>Dritte Ebene</a:t>
            </a:r>
            <a:endParaRPr lang="en-US" sz="1729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4C4D4C"/>
              </a:buClr>
              <a:buFont typeface="Wingdings" charset="2"/>
              <a:buChar char=""/>
            </a:pPr>
            <a:r>
              <a:rPr lang="de-DE" sz="1729" b="0" strike="noStrike" spc="-1">
                <a:solidFill>
                  <a:srgbClr val="4C4D4C"/>
                </a:solidFill>
                <a:latin typeface="Calibri"/>
              </a:rPr>
              <a:t>Vierte Ebene</a:t>
            </a:r>
            <a:endParaRPr lang="en-US" sz="1729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4C4D4C"/>
              </a:buClr>
              <a:buFont typeface="Wingdings" charset="2"/>
              <a:buChar char=""/>
            </a:pPr>
            <a:r>
              <a:rPr lang="de-DE" sz="1729" b="0" strike="noStrike" spc="-1">
                <a:solidFill>
                  <a:srgbClr val="4C4D4C"/>
                </a:solidFill>
                <a:latin typeface="Calibri"/>
              </a:rPr>
              <a:t>Fünfte Ebene</a:t>
            </a:r>
            <a:endParaRPr lang="en-US" sz="172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767520" y="332640"/>
            <a:ext cx="10865520" cy="477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660" b="0" strike="noStrike" spc="-1">
                <a:solidFill>
                  <a:srgbClr val="003361"/>
                </a:solidFill>
                <a:latin typeface="Calibri Light"/>
              </a:rPr>
              <a:t>Mastertitelformat bearbeiten</a:t>
            </a:r>
            <a:endParaRPr lang="en-US" sz="26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1"/>
          </p:nvPr>
        </p:nvSpPr>
        <p:spPr>
          <a:xfrm>
            <a:off x="6489000" y="635760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 Light"/>
              </a:rPr>
              <a:t>&lt;footer&gt;</a:t>
            </a:r>
            <a:endParaRPr lang="en-US" sz="939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2"/>
          </p:nvPr>
        </p:nvSpPr>
        <p:spPr>
          <a:xfrm>
            <a:off x="10809000" y="63554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8EE35372-4011-4A12-92EB-008DBE9AA306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‹Nr.›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3"/>
          </p:nvPr>
        </p:nvSpPr>
        <p:spPr>
          <a:xfrm>
            <a:off x="4971960" y="635760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&lt;date/time&gt;</a:t>
            </a:r>
            <a:endParaRPr lang="en-US" sz="939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slideLayout" Target="../slideLayouts/slideLayout1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04060" y="5240314"/>
            <a:ext cx="4229280" cy="628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AT" sz="4000" b="1" strike="noStrike" spc="-1" dirty="0" err="1">
                <a:solidFill>
                  <a:srgbClr val="003361"/>
                </a:solidFill>
                <a:latin typeface="Calibri Light"/>
              </a:rPr>
              <a:t>Lecture</a:t>
            </a:r>
            <a:r>
              <a:rPr lang="de-AT" sz="4000" b="1" strike="noStrike" spc="-1" dirty="0">
                <a:solidFill>
                  <a:srgbClr val="003361"/>
                </a:solidFill>
                <a:latin typeface="Calibri Light"/>
              </a:rPr>
              <a:t> Connect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905659" y="5757084"/>
            <a:ext cx="4774320" cy="58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AT" sz="1600" b="0" strike="noStrike" spc="-1" dirty="0">
                <a:solidFill>
                  <a:srgbClr val="4C4D4C"/>
                </a:solidFill>
                <a:latin typeface="Calibri"/>
              </a:rPr>
              <a:t>Ein </a:t>
            </a:r>
            <a:r>
              <a:rPr lang="de-AT" sz="1600" b="0" strike="noStrike" spc="-1" dirty="0" err="1">
                <a:solidFill>
                  <a:srgbClr val="4C4D4C"/>
                </a:solidFill>
                <a:latin typeface="Calibri"/>
              </a:rPr>
              <a:t>Constraint</a:t>
            </a:r>
            <a:r>
              <a:rPr lang="de-AT" sz="1600" b="0" strike="noStrike" spc="-1" dirty="0">
                <a:solidFill>
                  <a:srgbClr val="4C4D4C"/>
                </a:solidFill>
                <a:latin typeface="Calibri"/>
              </a:rPr>
              <a:t> basiertes Lehre Planungs-Tool 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feld 1"/>
          <p:cNvSpPr/>
          <p:nvPr/>
        </p:nvSpPr>
        <p:spPr>
          <a:xfrm>
            <a:off x="6084720" y="-11520"/>
            <a:ext cx="18432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AT"/>
          </a:p>
        </p:txBody>
      </p:sp>
      <p:sp>
        <p:nvSpPr>
          <p:cNvPr id="131" name="Textplatzhalter 5"/>
          <p:cNvSpPr/>
          <p:nvPr/>
        </p:nvSpPr>
        <p:spPr>
          <a:xfrm>
            <a:off x="7589059" y="5508594"/>
            <a:ext cx="4229280" cy="58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7000" lnSpcReduction="10000"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AT" sz="1600" b="0" strike="noStrike" spc="-1">
                <a:solidFill>
                  <a:srgbClr val="4C4D4C"/>
                </a:solidFill>
                <a:latin typeface="Calibri"/>
              </a:rPr>
              <a:t>Betreuer: Philipp Zech, PhD</a:t>
            </a:r>
            <a:endParaRPr lang="en-US" sz="16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AT" sz="1600" b="0" strike="noStrike" spc="-1">
                <a:solidFill>
                  <a:srgbClr val="4C4D4C"/>
                </a:solidFill>
                <a:latin typeface="Calibri"/>
              </a:rPr>
              <a:t>Studierende: Elias Walder, Johannes Karrer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E6BD278-6D7C-B77C-7ED6-A9EF510DC1A4}"/>
              </a:ext>
            </a:extLst>
          </p:cNvPr>
          <p:cNvPicPr/>
          <p:nvPr/>
        </p:nvPicPr>
        <p:blipFill rotWithShape="1">
          <a:blip r:embed="rId2"/>
          <a:srcRect l="5097" t="8329" r="5708" b="8639"/>
          <a:stretch/>
        </p:blipFill>
        <p:spPr>
          <a:xfrm>
            <a:off x="8261360" y="2529840"/>
            <a:ext cx="1812004" cy="106680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1"/>
          <p:cNvSpPr>
            <a:spLocks noGrp="1"/>
          </p:cNvSpPr>
          <p:nvPr>
            <p:ph type="ftr" idx="25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26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7079A8B6-ACFF-41C9-8816-84FC2E87C227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10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27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AA7A32A-4968-4258-9AFE-409636636EF2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grpSp>
        <p:nvGrpSpPr>
          <p:cNvPr id="306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07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8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9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0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1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2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3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4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5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6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7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8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9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0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1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322" name="Grafik 321"/>
          <p:cNvPicPr/>
          <p:nvPr/>
        </p:nvPicPr>
        <p:blipFill rotWithShape="1">
          <a:blip r:embed="rId3"/>
          <a:srcRect l="2657" t="54962" r="55708" b="3751"/>
          <a:stretch/>
        </p:blipFill>
        <p:spPr>
          <a:xfrm>
            <a:off x="2814811" y="2096942"/>
            <a:ext cx="8002109" cy="3616001"/>
          </a:xfrm>
          <a:prstGeom prst="rect">
            <a:avLst/>
          </a:prstGeom>
          <a:ln w="0"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C991BED-866A-A002-6E0A-8F82B23E51E6}"/>
              </a:ext>
            </a:extLst>
          </p:cNvPr>
          <p:cNvPicPr/>
          <p:nvPr/>
        </p:nvPicPr>
        <p:blipFill rotWithShape="1">
          <a:blip r:embed="rId3"/>
          <a:srcRect l="38433" t="2703" r="41796" b="76323"/>
          <a:stretch/>
        </p:blipFill>
        <p:spPr>
          <a:xfrm>
            <a:off x="1394850" y="1312818"/>
            <a:ext cx="4862460" cy="2350699"/>
          </a:xfrm>
          <a:prstGeom prst="rect">
            <a:avLst/>
          </a:prstGeom>
          <a:ln w="0">
            <a:noFill/>
          </a:ln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C2C384D-94B8-693A-880E-115C2BC11D24}"/>
              </a:ext>
            </a:extLst>
          </p:cNvPr>
          <p:cNvSpPr/>
          <p:nvPr/>
        </p:nvSpPr>
        <p:spPr>
          <a:xfrm>
            <a:off x="1657350" y="1457324"/>
            <a:ext cx="4400550" cy="1971675"/>
          </a:xfrm>
          <a:prstGeom prst="roundRect">
            <a:avLst>
              <a:gd name="adj" fmla="val 1235"/>
            </a:avLst>
          </a:pr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039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E6BD278-6D7C-B77C-7ED6-A9EF510DC1A4}"/>
              </a:ext>
            </a:extLst>
          </p:cNvPr>
          <p:cNvPicPr/>
          <p:nvPr/>
        </p:nvPicPr>
        <p:blipFill rotWithShape="1">
          <a:blip r:embed="rId2"/>
          <a:srcRect l="5097" t="8329" r="5708" b="8639"/>
          <a:stretch/>
        </p:blipFill>
        <p:spPr>
          <a:xfrm>
            <a:off x="8261360" y="2529840"/>
            <a:ext cx="1812004" cy="106680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1"/>
          <p:cNvSpPr>
            <a:spLocks noGrp="1"/>
          </p:cNvSpPr>
          <p:nvPr>
            <p:ph type="ftr" idx="25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26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7079A8B6-ACFF-41C9-8816-84FC2E87C227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11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27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AA7A32A-4968-4258-9AFE-409636636EF2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grpSp>
        <p:nvGrpSpPr>
          <p:cNvPr id="306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07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8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9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0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1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2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3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4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5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6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7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8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9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0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1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322" name="Grafik 321"/>
          <p:cNvPicPr/>
          <p:nvPr/>
        </p:nvPicPr>
        <p:blipFill rotWithShape="1">
          <a:blip r:embed="rId3"/>
          <a:srcRect l="2657" t="54962" r="55708" b="3751"/>
          <a:stretch/>
        </p:blipFill>
        <p:spPr>
          <a:xfrm>
            <a:off x="2814811" y="2096942"/>
            <a:ext cx="8002109" cy="3616001"/>
          </a:xfrm>
          <a:prstGeom prst="rect">
            <a:avLst/>
          </a:prstGeom>
          <a:ln w="0"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C991BED-866A-A002-6E0A-8F82B23E51E6}"/>
              </a:ext>
            </a:extLst>
          </p:cNvPr>
          <p:cNvPicPr/>
          <p:nvPr/>
        </p:nvPicPr>
        <p:blipFill rotWithShape="1">
          <a:blip r:embed="rId3"/>
          <a:srcRect l="38433" t="2703" r="41796" b="76323"/>
          <a:stretch/>
        </p:blipFill>
        <p:spPr>
          <a:xfrm>
            <a:off x="1394850" y="1312818"/>
            <a:ext cx="4862460" cy="2350699"/>
          </a:xfrm>
          <a:prstGeom prst="rect">
            <a:avLst/>
          </a:prstGeom>
          <a:ln w="0">
            <a:noFill/>
          </a:ln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C2C384D-94B8-693A-880E-115C2BC11D24}"/>
              </a:ext>
            </a:extLst>
          </p:cNvPr>
          <p:cNvSpPr/>
          <p:nvPr/>
        </p:nvSpPr>
        <p:spPr>
          <a:xfrm>
            <a:off x="6934200" y="2769833"/>
            <a:ext cx="3441244" cy="2943110"/>
          </a:xfrm>
          <a:prstGeom prst="roundRect">
            <a:avLst>
              <a:gd name="adj" fmla="val 1235"/>
            </a:avLst>
          </a:pr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0A5F36F-474D-7DFE-29EA-680C7B0899E9}"/>
              </a:ext>
            </a:extLst>
          </p:cNvPr>
          <p:cNvSpPr/>
          <p:nvPr/>
        </p:nvSpPr>
        <p:spPr>
          <a:xfrm>
            <a:off x="4368060" y="4157595"/>
            <a:ext cx="2241084" cy="1555348"/>
          </a:xfrm>
          <a:prstGeom prst="roundRect">
            <a:avLst>
              <a:gd name="adj" fmla="val 1235"/>
            </a:avLst>
          </a:pr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142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E6BD278-6D7C-B77C-7ED6-A9EF510DC1A4}"/>
              </a:ext>
            </a:extLst>
          </p:cNvPr>
          <p:cNvPicPr/>
          <p:nvPr/>
        </p:nvPicPr>
        <p:blipFill rotWithShape="1">
          <a:blip r:embed="rId2"/>
          <a:srcRect l="5097" t="8329" r="5708" b="8639"/>
          <a:stretch/>
        </p:blipFill>
        <p:spPr>
          <a:xfrm>
            <a:off x="8261360" y="2529840"/>
            <a:ext cx="1812004" cy="106680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1"/>
          <p:cNvSpPr>
            <a:spLocks noGrp="1"/>
          </p:cNvSpPr>
          <p:nvPr>
            <p:ph type="ftr" idx="25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26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7079A8B6-ACFF-41C9-8816-84FC2E87C227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12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27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AA7A32A-4968-4258-9AFE-409636636EF2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grpSp>
        <p:nvGrpSpPr>
          <p:cNvPr id="306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07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8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9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0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1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2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3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4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5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6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7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8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9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0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1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322" name="Grafik 321"/>
          <p:cNvPicPr/>
          <p:nvPr/>
        </p:nvPicPr>
        <p:blipFill>
          <a:blip r:embed="rId3"/>
          <a:srcRect t="2351" b="3751"/>
          <a:stretch/>
        </p:blipFill>
        <p:spPr>
          <a:xfrm>
            <a:off x="728947" y="1127304"/>
            <a:ext cx="11099866" cy="4749480"/>
          </a:xfrm>
          <a:prstGeom prst="rect">
            <a:avLst/>
          </a:prstGeom>
          <a:ln w="0"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35D372A-4C53-9A20-C176-1B35F011D624}"/>
              </a:ext>
            </a:extLst>
          </p:cNvPr>
          <p:cNvSpPr txBox="1"/>
          <p:nvPr/>
        </p:nvSpPr>
        <p:spPr>
          <a:xfrm>
            <a:off x="930600" y="1190776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Klassendiagramm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164347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ftr" idx="28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ldNum" idx="29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4F3017BE-CC48-4CD2-889E-46E04433CD7F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13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dt" idx="30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54F178E-4933-4291-B232-5059B5A23039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grpSp>
        <p:nvGrpSpPr>
          <p:cNvPr id="328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29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0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1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2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3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34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5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36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37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38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39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40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41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42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43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344" name="Grafik 343"/>
          <p:cNvPicPr/>
          <p:nvPr/>
        </p:nvPicPr>
        <p:blipFill>
          <a:blip r:embed="rId2"/>
          <a:stretch/>
        </p:blipFill>
        <p:spPr>
          <a:xfrm>
            <a:off x="5865480" y="978095"/>
            <a:ext cx="5375160" cy="3554845"/>
          </a:xfrm>
          <a:prstGeom prst="rect">
            <a:avLst/>
          </a:prstGeom>
          <a:ln w="0">
            <a:noFill/>
          </a:ln>
        </p:spPr>
      </p:pic>
      <p:sp>
        <p:nvSpPr>
          <p:cNvPr id="345" name="Textfeld 3"/>
          <p:cNvSpPr/>
          <p:nvPr/>
        </p:nvSpPr>
        <p:spPr>
          <a:xfrm>
            <a:off x="1045368" y="3640756"/>
            <a:ext cx="8103672" cy="19851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n … Anzahl der Gruppen bzw. Aufteilungen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Zentrale Klasse für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Assignment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-Algorithmus</a:t>
            </a: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i="1" strike="noStrike" spc="-1" dirty="0" err="1">
                <a:solidFill>
                  <a:srgbClr val="000000"/>
                </a:solidFill>
                <a:latin typeface="Calibri"/>
              </a:rPr>
              <a:t>AssignCourseSessionsToRoomTables</a:t>
            </a:r>
            <a:r>
              <a:rPr lang="de-DE" sz="1800" i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Assignment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-Algorithmus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i="1" strike="noStrike" spc="-1" dirty="0" err="1">
                <a:solidFill>
                  <a:srgbClr val="000000"/>
                </a:solidFill>
                <a:latin typeface="Calibri"/>
              </a:rPr>
              <a:t>addRoomTables</a:t>
            </a:r>
            <a:r>
              <a:rPr lang="de-DE" sz="1800" b="0" i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erstellt neuen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RoomTable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für ausgewählte Räume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i="1" strike="noStrike" spc="-1" dirty="0" err="1">
                <a:solidFill>
                  <a:srgbClr val="000000"/>
                </a:solidFill>
                <a:latin typeface="Calibri"/>
              </a:rPr>
              <a:t>addCourseSessions</a:t>
            </a:r>
            <a:r>
              <a:rPr lang="de-DE" sz="1800" b="0" i="1" strike="noStrike" spc="-1" dirty="0">
                <a:solidFill>
                  <a:srgbClr val="000000"/>
                </a:solidFill>
                <a:latin typeface="Calibri"/>
              </a:rPr>
              <a:t>()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erstellt </a:t>
            </a:r>
            <a:r>
              <a:rPr lang="de-DE" sz="1800" b="0" i="1" strike="noStrike" spc="-1" dirty="0">
                <a:solidFill>
                  <a:srgbClr val="000000"/>
                </a:solidFill>
                <a:latin typeface="Calibri"/>
              </a:rPr>
              <a:t>n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neue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CourseSessions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für hinzugefügte Kurse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EA143E4-2CC7-4FBF-D7E0-0EF34A7AA6A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013064" y="2759336"/>
            <a:ext cx="2190624" cy="669664"/>
          </a:xfrm>
          <a:prstGeom prst="rect">
            <a:avLst/>
          </a:prstGeom>
          <a:ln w="0"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E6BD278-6D7C-B77C-7ED6-A9EF510DC1A4}"/>
              </a:ext>
            </a:extLst>
          </p:cNvPr>
          <p:cNvPicPr/>
          <p:nvPr/>
        </p:nvPicPr>
        <p:blipFill rotWithShape="1">
          <a:blip r:embed="rId3"/>
          <a:srcRect l="5097" t="8329" r="5708" b="8639"/>
          <a:stretch/>
        </p:blipFill>
        <p:spPr>
          <a:xfrm>
            <a:off x="8261360" y="2529840"/>
            <a:ext cx="1812004" cy="106680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1"/>
          <p:cNvSpPr>
            <a:spLocks noGrp="1"/>
          </p:cNvSpPr>
          <p:nvPr>
            <p:ph type="ftr" idx="25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26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7079A8B6-ACFF-41C9-8816-84FC2E87C227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27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AA7A32A-4968-4258-9AFE-409636636EF2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grpSp>
        <p:nvGrpSpPr>
          <p:cNvPr id="306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07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8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9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0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1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2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3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4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5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6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7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8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9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0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1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322" name="Grafik 321"/>
          <p:cNvPicPr/>
          <p:nvPr/>
        </p:nvPicPr>
        <p:blipFill>
          <a:blip r:embed="rId4"/>
          <a:srcRect t="2351" b="3751"/>
          <a:stretch/>
        </p:blipFill>
        <p:spPr>
          <a:xfrm>
            <a:off x="728947" y="1127304"/>
            <a:ext cx="11099866" cy="4749480"/>
          </a:xfrm>
          <a:prstGeom prst="rect">
            <a:avLst/>
          </a:prstGeom>
          <a:ln w="0"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35D372A-4C53-9A20-C176-1B35F011D624}"/>
              </a:ext>
            </a:extLst>
          </p:cNvPr>
          <p:cNvSpPr txBox="1"/>
          <p:nvPr/>
        </p:nvSpPr>
        <p:spPr>
          <a:xfrm>
            <a:off x="930600" y="1190776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Klassendiagramm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666482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ftr" idx="31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ldNum" idx="32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7DE36ED4-7123-4F88-81AA-CC8063B932D9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15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dt" idx="33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D745A63-5CEB-4443-A58F-3DD767F4E0BF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grpSp>
        <p:nvGrpSpPr>
          <p:cNvPr id="350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51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52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53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54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55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56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57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58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59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60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61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62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3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4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5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366" name="Textfeld 4"/>
          <p:cNvSpPr/>
          <p:nvPr/>
        </p:nvSpPr>
        <p:spPr>
          <a:xfrm>
            <a:off x="1509233" y="1379185"/>
            <a:ext cx="7652016" cy="87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Speichert Raum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timingConstraints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&amp;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courseSessions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Beinhaltet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AvailabilityMatrix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für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Assignment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Algorithmus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67" name="Grafik 366"/>
          <p:cNvPicPr/>
          <p:nvPr/>
        </p:nvPicPr>
        <p:blipFill>
          <a:blip r:embed="rId2"/>
          <a:stretch/>
        </p:blipFill>
        <p:spPr>
          <a:xfrm>
            <a:off x="2655836" y="2627871"/>
            <a:ext cx="6880328" cy="304329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ftr" idx="34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ldNum" idx="35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33E34C6E-3053-4797-BBFF-5DBA055A2EB7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16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dt" idx="36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604FF7F-C1CD-447E-9F54-478D5722DC08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grpSp>
        <p:nvGrpSpPr>
          <p:cNvPr id="372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73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4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5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6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7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78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9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80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81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82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83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84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85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86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87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388" name="Grafik 387"/>
          <p:cNvPicPr/>
          <p:nvPr/>
        </p:nvPicPr>
        <p:blipFill>
          <a:blip r:embed="rId2"/>
          <a:stretch/>
        </p:blipFill>
        <p:spPr>
          <a:xfrm>
            <a:off x="6623981" y="1314841"/>
            <a:ext cx="4121299" cy="3376080"/>
          </a:xfrm>
          <a:prstGeom prst="rect">
            <a:avLst/>
          </a:prstGeom>
          <a:ln w="0">
            <a:noFill/>
          </a:ln>
        </p:spPr>
      </p:pic>
      <p:sp>
        <p:nvSpPr>
          <p:cNvPr id="389" name="Textfeld 5"/>
          <p:cNvSpPr/>
          <p:nvPr/>
        </p:nvSpPr>
        <p:spPr>
          <a:xfrm>
            <a:off x="930600" y="2557319"/>
            <a:ext cx="7431642" cy="24006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 err="1">
                <a:solidFill>
                  <a:srgbClr val="000000"/>
                </a:solidFill>
                <a:latin typeface="Calibri"/>
              </a:rPr>
              <a:t>AvailabilityMatrix</a:t>
            </a:r>
            <a:endParaRPr lang="en-US" sz="1800" b="1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n x 5 Matrix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Spalten repräsentieren Wochentage (S1: MON, S2: DIE, …)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Matrixeinträge sind Referenzen auf zugewiesene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CourseSessions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Zeilen repräsentieren 15 Minuten des Tages</a:t>
            </a:r>
            <a:br>
              <a:rPr lang="de-DE" sz="1800" b="0" strike="noStrike" spc="-1" dirty="0">
                <a:solidFill>
                  <a:srgbClr val="000000"/>
                </a:solidFill>
                <a:latin typeface="Calibri"/>
              </a:rPr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(Z1: [t0,t0+15), Z2: [t0+15,t0+30), …)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ftr" idx="37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sldNum" idx="38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AA6F1481-AA61-44E0-9E73-A618F8612DE8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17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dt" idx="39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968B891-BFDE-4CE0-AD3E-1146328700D5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93" name="Rechteck 28"/>
          <p:cNvSpPr/>
          <p:nvPr/>
        </p:nvSpPr>
        <p:spPr>
          <a:xfrm>
            <a:off x="6665040" y="112284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Applikation Prototyp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394" name="Gruppieren 1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95" name="Rechteck 2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6" name="Rechteck 10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7" name="Rechteck 11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8" name="Rechteck 12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9" name="Gerader Verbinder 13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00" name="Rechteck 14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1" name="Gerader Verbinder 15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02" name="Gerader Verbinder 16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03" name="Gerader Verbinder 17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04" name="Gerader Verbinder 18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05" name="Gerader Verbinder 20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06" name="Rechteck 21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7" name="Rechteck 22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8" name="Rechteck 23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9" name="Rechteck 24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410" name="Grafik 27" descr="Ein Bild, das Grafiken, Farbigkeit, Kreis, Screenshot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4540320" y="2249280"/>
            <a:ext cx="3099240" cy="309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ftr" idx="40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sldNum" idx="41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BCD68D22-BEC1-468C-BF35-4EC71A6E8DB8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18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dt" idx="42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E7026A5-E9D4-4878-91F9-018907B5F8DD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414" name="Rechteck 38"/>
          <p:cNvSpPr/>
          <p:nvPr/>
        </p:nvSpPr>
        <p:spPr>
          <a:xfrm>
            <a:off x="8704080" y="112284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Milestones/Timeline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415" name="Gruppieren 1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416" name="Rechteck 2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7" name="Rechteck 10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8" name="Rechteck 11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9" name="Rechteck 12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0" name="Gerader Verbinder 13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21" name="Rechteck 14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2" name="Gerader Verbinder 15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23" name="Gerader Verbinder 16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24" name="Gerader Verbinder 17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25" name="Gerader Verbinder 18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26" name="Gerader Verbinder 20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427" name="Rechteck 21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 dirty="0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28" name="Rechteck 22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9" name="Rechteck 23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30" name="Rechteck 24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070785F-468E-A4B3-BB02-3777B46DF60C}"/>
              </a:ext>
            </a:extLst>
          </p:cNvPr>
          <p:cNvGrpSpPr/>
          <p:nvPr/>
        </p:nvGrpSpPr>
        <p:grpSpPr>
          <a:xfrm>
            <a:off x="316876" y="2428265"/>
            <a:ext cx="11558248" cy="3504118"/>
            <a:chOff x="430552" y="3507571"/>
            <a:chExt cx="11328540" cy="2333371"/>
          </a:xfrm>
        </p:grpSpPr>
        <p:sp>
          <p:nvSpPr>
            <p:cNvPr id="3" name="OTLSHAPE_TB_00000000000000000000000000000000_RightEndCaps">
              <a:extLst>
                <a:ext uri="{FF2B5EF4-FFF2-40B4-BE49-F238E27FC236}">
                  <a16:creationId xmlns:a16="http://schemas.microsoft.com/office/drawing/2014/main" id="{CC7A6249-2DB4-B8C9-D91F-E908B093EC5A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11060621" y="5303689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AT" b="1" spc="-44">
                  <a:solidFill>
                    <a:srgbClr val="ED7D31"/>
                  </a:solidFill>
                  <a:latin typeface="Calibri" panose="020F0502020204030204" pitchFamily="34" charset="0"/>
                </a:rPr>
                <a:t>2024</a:t>
              </a:r>
            </a:p>
          </p:txBody>
        </p:sp>
        <p:sp>
          <p:nvSpPr>
            <p:cNvPr id="4" name="OTLSHAPE_TB_00000000000000000000000000000000_ScaleContainer">
              <a:extLst>
                <a:ext uri="{FF2B5EF4-FFF2-40B4-BE49-F238E27FC236}">
                  <a16:creationId xmlns:a16="http://schemas.microsoft.com/office/drawing/2014/main" id="{76157538-D198-F3D6-84A4-4B822975A71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30552" y="5316220"/>
              <a:ext cx="10515600" cy="254000"/>
            </a:xfrm>
            <a:prstGeom prst="roundRect">
              <a:avLst/>
            </a:prstGeom>
            <a:solidFill>
              <a:schemeClr val="dk2"/>
            </a:solidFill>
            <a:ln w="25400" cap="flat" cmpd="sng" algn="ctr">
              <a:noFill/>
              <a:prstDash val="solid"/>
              <a:miter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" name="OTLSHAPE_TB_00000000000000000000000000000000_ElapsedTime">
              <a:extLst>
                <a:ext uri="{FF2B5EF4-FFF2-40B4-BE49-F238E27FC236}">
                  <a16:creationId xmlns:a16="http://schemas.microsoft.com/office/drawing/2014/main" id="{899810D3-6BE5-D63F-E850-488301C115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30552" y="5519420"/>
              <a:ext cx="3136900" cy="50800"/>
            </a:xfrm>
            <a:prstGeom prst="roundRect">
              <a:avLst/>
            </a:prstGeom>
            <a:solidFill>
              <a:srgbClr val="FF0000">
                <a:alpha val="74902"/>
              </a:srgbClr>
            </a:solidFill>
            <a:ln w="25400" cap="flat" cmpd="sng" algn="ctr">
              <a:noFill/>
              <a:prstDash val="solid"/>
              <a:miter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OTLSHAPE_TB_00000000000000000000000000000000_TodayMarkerShape">
              <a:extLst>
                <a:ext uri="{FF2B5EF4-FFF2-40B4-BE49-F238E27FC236}">
                  <a16:creationId xmlns:a16="http://schemas.microsoft.com/office/drawing/2014/main" id="{D4A7CE85-6514-D7D2-0606-1FA7E1304F4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523717" y="5570220"/>
              <a:ext cx="76200" cy="84667"/>
            </a:xfrm>
            <a:prstGeom prst="triangl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  <a:miter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" name="OTLSHAPE_TB_00000000000000000000000000000000_TodayMarkerText">
              <a:extLst>
                <a:ext uri="{FF2B5EF4-FFF2-40B4-BE49-F238E27FC236}">
                  <a16:creationId xmlns:a16="http://schemas.microsoft.com/office/drawing/2014/main" id="{5DA3B855-8B0F-3B8D-AB94-F6E953858210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3379874" y="5654887"/>
              <a:ext cx="368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AT" sz="1200" spc="-12">
                  <a:solidFill>
                    <a:schemeClr val="dk1"/>
                  </a:solidFill>
                  <a:latin typeface="Calibri" panose="020F0502020204030204" pitchFamily="34" charset="0"/>
                </a:rPr>
                <a:t>Today</a:t>
              </a:r>
            </a:p>
          </p:txBody>
        </p:sp>
        <p:sp>
          <p:nvSpPr>
            <p:cNvPr id="8" name="OTLSHAPE_TB_00000000000000000000000000000000_TimescaleInterval1">
              <a:extLst>
                <a:ext uri="{FF2B5EF4-FFF2-40B4-BE49-F238E27FC236}">
                  <a16:creationId xmlns:a16="http://schemas.microsoft.com/office/drawing/2014/main" id="{8D86D999-4CF0-A79E-B057-79312BACE977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494052" y="5350192"/>
              <a:ext cx="219227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18">
                  <a:solidFill>
                    <a:schemeClr val="lt1"/>
                  </a:solidFill>
                  <a:latin typeface="Calibri" panose="020F0502020204030204" pitchFamily="34" charset="0"/>
                </a:rPr>
                <a:t>Feb</a:t>
              </a:r>
            </a:p>
          </p:txBody>
        </p:sp>
        <p:sp>
          <p:nvSpPr>
            <p:cNvPr id="10" name="OTLSHAPE_TB_00000000000000000000000000000000_TimescaleInterval2">
              <a:extLst>
                <a:ext uri="{FF2B5EF4-FFF2-40B4-BE49-F238E27FC236}">
                  <a16:creationId xmlns:a16="http://schemas.microsoft.com/office/drawing/2014/main" id="{A9733087-8E36-5062-75C0-4895DA54FCB9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747505" y="5350192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18">
                  <a:solidFill>
                    <a:schemeClr val="lt1"/>
                  </a:solidFill>
                  <a:latin typeface="Calibri" panose="020F0502020204030204" pitchFamily="34" charset="0"/>
                </a:rPr>
                <a:t>Mar</a:t>
              </a:r>
            </a:p>
          </p:txBody>
        </p:sp>
        <p:sp>
          <p:nvSpPr>
            <p:cNvPr id="12" name="OTLSHAPE_TB_00000000000000000000000000000000_TimescaleInterval3">
              <a:extLst>
                <a:ext uri="{FF2B5EF4-FFF2-40B4-BE49-F238E27FC236}">
                  <a16:creationId xmlns:a16="http://schemas.microsoft.com/office/drawing/2014/main" id="{C5107704-FE52-ED0D-6DB2-7D6FB3B12966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3087403" y="5350192"/>
              <a:ext cx="21974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18">
                  <a:solidFill>
                    <a:schemeClr val="lt1"/>
                  </a:solidFill>
                  <a:latin typeface="Calibri" panose="020F0502020204030204" pitchFamily="34" charset="0"/>
                </a:rPr>
                <a:t>Apr</a:t>
              </a:r>
            </a:p>
          </p:txBody>
        </p:sp>
        <p:sp>
          <p:nvSpPr>
            <p:cNvPr id="14" name="OTLSHAPE_TB_00000000000000000000000000000000_TimescaleInterval4">
              <a:extLst>
                <a:ext uri="{FF2B5EF4-FFF2-40B4-BE49-F238E27FC236}">
                  <a16:creationId xmlns:a16="http://schemas.microsoft.com/office/drawing/2014/main" id="{A88B0084-611E-67F6-1C48-96A6A795BF77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4384078" y="5350192"/>
              <a:ext cx="26815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18">
                  <a:solidFill>
                    <a:schemeClr val="lt1"/>
                  </a:solidFill>
                  <a:latin typeface="Calibri" panose="020F0502020204030204" pitchFamily="34" charset="0"/>
                </a:rPr>
                <a:t>May</a:t>
              </a:r>
            </a:p>
          </p:txBody>
        </p:sp>
        <p:sp>
          <p:nvSpPr>
            <p:cNvPr id="16" name="OTLSHAPE_TB_00000000000000000000000000000000_TimescaleInterval5">
              <a:extLst>
                <a:ext uri="{FF2B5EF4-FFF2-40B4-BE49-F238E27FC236}">
                  <a16:creationId xmlns:a16="http://schemas.microsoft.com/office/drawing/2014/main" id="{E089C82D-F33C-7053-B6B7-5269446A53B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723976" y="5350192"/>
              <a:ext cx="20691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18">
                  <a:solidFill>
                    <a:schemeClr val="lt1"/>
                  </a:solidFill>
                  <a:latin typeface="Calibri" panose="020F0502020204030204" pitchFamily="34" charset="0"/>
                </a:rPr>
                <a:t>Jun</a:t>
              </a:r>
            </a:p>
          </p:txBody>
        </p:sp>
        <p:sp>
          <p:nvSpPr>
            <p:cNvPr id="18" name="OTLSHAPE_TB_00000000000000000000000000000000_TimescaleInterval6">
              <a:extLst>
                <a:ext uri="{FF2B5EF4-FFF2-40B4-BE49-F238E27FC236}">
                  <a16:creationId xmlns:a16="http://schemas.microsoft.com/office/drawing/2014/main" id="{68810885-D460-F2DC-CB6F-F0318BF3C51C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020651" y="5350192"/>
              <a:ext cx="15818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20">
                  <a:solidFill>
                    <a:schemeClr val="lt1"/>
                  </a:solidFill>
                  <a:latin typeface="Calibri" panose="020F0502020204030204" pitchFamily="34" charset="0"/>
                </a:rPr>
                <a:t>Jul</a:t>
              </a:r>
            </a:p>
          </p:txBody>
        </p:sp>
        <p:sp>
          <p:nvSpPr>
            <p:cNvPr id="20" name="OTLSHAPE_TB_00000000000000000000000000000000_TimescaleInterval7">
              <a:extLst>
                <a:ext uri="{FF2B5EF4-FFF2-40B4-BE49-F238E27FC236}">
                  <a16:creationId xmlns:a16="http://schemas.microsoft.com/office/drawing/2014/main" id="{D9C407F7-79BF-CA68-C5B8-A8D5A865F8E9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8360549" y="5350192"/>
              <a:ext cx="241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20">
                  <a:solidFill>
                    <a:schemeClr val="lt1"/>
                  </a:solidFill>
                  <a:latin typeface="Calibri" panose="020F0502020204030204" pitchFamily="34" charset="0"/>
                </a:rPr>
                <a:t>Aug</a:t>
              </a:r>
            </a:p>
          </p:txBody>
        </p:sp>
        <p:sp>
          <p:nvSpPr>
            <p:cNvPr id="22" name="OTLSHAPE_TB_00000000000000000000000000000000_TimescaleInterval8">
              <a:extLst>
                <a:ext uri="{FF2B5EF4-FFF2-40B4-BE49-F238E27FC236}">
                  <a16:creationId xmlns:a16="http://schemas.microsoft.com/office/drawing/2014/main" id="{AFB2B6F9-0416-6444-FD86-4575D9D8D196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9700447" y="5350192"/>
              <a:ext cx="2286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AT" sz="1200" spc="-18">
                  <a:solidFill>
                    <a:schemeClr val="lt1"/>
                  </a:solidFill>
                  <a:latin typeface="Calibri" panose="020F0502020204030204" pitchFamily="34" charset="0"/>
                </a:rPr>
                <a:t>Sep</a:t>
              </a:r>
            </a:p>
          </p:txBody>
        </p:sp>
        <p:cxnSp>
          <p:nvCxnSpPr>
            <p:cNvPr id="9" name="OTLSHAPE_TB_00000000000000000000000000000000_Separator1">
              <a:extLst>
                <a:ext uri="{FF2B5EF4-FFF2-40B4-BE49-F238E27FC236}">
                  <a16:creationId xmlns:a16="http://schemas.microsoft.com/office/drawing/2014/main" id="{C5A9107A-FB3D-E12A-D9DE-421A9DB77244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684005" y="5354320"/>
              <a:ext cx="0" cy="1778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OTLSHAPE_TB_00000000000000000000000000000000_Separator2">
              <a:extLst>
                <a:ext uri="{FF2B5EF4-FFF2-40B4-BE49-F238E27FC236}">
                  <a16:creationId xmlns:a16="http://schemas.microsoft.com/office/drawing/2014/main" id="{EC9C7E03-EB54-D3E5-D77A-03BD76BF302F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3023902" y="5354320"/>
              <a:ext cx="0" cy="1778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OTLSHAPE_TB_00000000000000000000000000000000_Separator3">
              <a:extLst>
                <a:ext uri="{FF2B5EF4-FFF2-40B4-BE49-F238E27FC236}">
                  <a16:creationId xmlns:a16="http://schemas.microsoft.com/office/drawing/2014/main" id="{4909B62A-5614-2944-DAE6-DC46D80D3797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4320578" y="5354320"/>
              <a:ext cx="0" cy="1778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OTLSHAPE_TB_00000000000000000000000000000000_Separator4">
              <a:extLst>
                <a:ext uri="{FF2B5EF4-FFF2-40B4-BE49-F238E27FC236}">
                  <a16:creationId xmlns:a16="http://schemas.microsoft.com/office/drawing/2014/main" id="{C2629469-A07B-836F-3720-07213EAE4496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5660476" y="5354320"/>
              <a:ext cx="0" cy="1778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OTLSHAPE_TB_00000000000000000000000000000000_Separator5">
              <a:extLst>
                <a:ext uri="{FF2B5EF4-FFF2-40B4-BE49-F238E27FC236}">
                  <a16:creationId xmlns:a16="http://schemas.microsoft.com/office/drawing/2014/main" id="{159969BF-59CB-D0E5-F396-139C7E503CA6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6957151" y="5354320"/>
              <a:ext cx="0" cy="1778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OTLSHAPE_TB_00000000000000000000000000000000_Separator6">
              <a:extLst>
                <a:ext uri="{FF2B5EF4-FFF2-40B4-BE49-F238E27FC236}">
                  <a16:creationId xmlns:a16="http://schemas.microsoft.com/office/drawing/2014/main" id="{2F045EB1-0FA1-8410-6A5A-11211FEBC647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297048" y="5354320"/>
              <a:ext cx="0" cy="1778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OTLSHAPE_TB_00000000000000000000000000000000_Separator7">
              <a:extLst>
                <a:ext uri="{FF2B5EF4-FFF2-40B4-BE49-F238E27FC236}">
                  <a16:creationId xmlns:a16="http://schemas.microsoft.com/office/drawing/2014/main" id="{33A1D0E3-2F07-5D2F-8E6A-65C25D8997F2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9636946" y="5354320"/>
              <a:ext cx="0" cy="1778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TLSHAPE_T_bd896f8e8b8a4119aec8774a702b3f27_Shape">
              <a:extLst>
                <a:ext uri="{FF2B5EF4-FFF2-40B4-BE49-F238E27FC236}">
                  <a16:creationId xmlns:a16="http://schemas.microsoft.com/office/drawing/2014/main" id="{2BED4ED1-2D2A-419C-4E13-313B431D1A1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597560" y="3529330"/>
              <a:ext cx="520700" cy="127000"/>
            </a:xfrm>
            <a:prstGeom prst="round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  <a:miter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1" name="OTLSHAPE_T_ebf7c018d34649509a004dbec5eae34c_Shape">
              <a:extLst>
                <a:ext uri="{FF2B5EF4-FFF2-40B4-BE49-F238E27FC236}">
                  <a16:creationId xmlns:a16="http://schemas.microsoft.com/office/drawing/2014/main" id="{370AA379-D21F-6266-61DF-0549392C2C92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2116230" y="3763349"/>
              <a:ext cx="876300" cy="127000"/>
            </a:xfrm>
            <a:prstGeom prst="round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  <a:miter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9" name="OTLSHAPE_T_65675a73da8d4b41894545a6f9adccb7_Shape">
              <a:extLst>
                <a:ext uri="{FF2B5EF4-FFF2-40B4-BE49-F238E27FC236}">
                  <a16:creationId xmlns:a16="http://schemas.microsoft.com/office/drawing/2014/main" id="{9B5F3B7E-9FD1-BCDC-F442-DC63DB6BA4F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2980650" y="3997367"/>
              <a:ext cx="6667500" cy="127000"/>
            </a:xfrm>
            <a:prstGeom prst="round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  <a:miter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7" name="OTLSHAPE_T_4dc6df0c3a3e4ea78686d60dc8d3743d_Shape">
              <a:extLst>
                <a:ext uri="{FF2B5EF4-FFF2-40B4-BE49-F238E27FC236}">
                  <a16:creationId xmlns:a16="http://schemas.microsoft.com/office/drawing/2014/main" id="{B8753F2C-7616-AA03-C52A-B819365C5D9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721345" y="4231386"/>
              <a:ext cx="1003300" cy="127000"/>
            </a:xfrm>
            <a:prstGeom prst="round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  <a:miter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5" name="OTLSHAPE_T_30e590c925fc4c439485ee079ac0118a_Shape">
              <a:extLst>
                <a:ext uri="{FF2B5EF4-FFF2-40B4-BE49-F238E27FC236}">
                  <a16:creationId xmlns:a16="http://schemas.microsoft.com/office/drawing/2014/main" id="{CFA7D454-4672-25DC-EE70-F2BB09FA8E9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061243" y="4465404"/>
              <a:ext cx="2463800" cy="127000"/>
            </a:xfrm>
            <a:prstGeom prst="round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  <a:miter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3" name="OTLSHAPE_T_487bf8f964e14138b4ebfc198e056c72_Shape">
              <a:extLst>
                <a:ext uri="{FF2B5EF4-FFF2-40B4-BE49-F238E27FC236}">
                  <a16:creationId xmlns:a16="http://schemas.microsoft.com/office/drawing/2014/main" id="{BD57981C-0E00-E2CB-E1F0-1E6EAA28259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636947" y="4784683"/>
              <a:ext cx="1308100" cy="127000"/>
            </a:xfrm>
            <a:prstGeom prst="round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  <a:miter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1" name="OTLSHAPE_T_394b5331fba3411b8e849607697f0700_Shape">
              <a:extLst>
                <a:ext uri="{FF2B5EF4-FFF2-40B4-BE49-F238E27FC236}">
                  <a16:creationId xmlns:a16="http://schemas.microsoft.com/office/drawing/2014/main" id="{5C63F35E-A39A-529D-7C7E-01A46610FF7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574031" y="5103960"/>
              <a:ext cx="4114800" cy="127000"/>
            </a:xfrm>
            <a:prstGeom prst="round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  <a:miter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" name="OTLSHAPE_T_bd896f8e8b8a4119aec8774a702b3f27_JoinedDate">
              <a:extLst>
                <a:ext uri="{FF2B5EF4-FFF2-40B4-BE49-F238E27FC236}">
                  <a16:creationId xmlns:a16="http://schemas.microsoft.com/office/drawing/2014/main" id="{F46C2CB3-07B5-015B-719B-EF71EB630598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5442" y="3515318"/>
              <a:ext cx="812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de-AT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Feb 28 - Mar 10</a:t>
              </a:r>
            </a:p>
          </p:txBody>
        </p:sp>
        <p:sp>
          <p:nvSpPr>
            <p:cNvPr id="30" name="OTLSHAPE_T_bd896f8e8b8a4119aec8774a702b3f27_Title">
              <a:extLst>
                <a:ext uri="{FF2B5EF4-FFF2-40B4-BE49-F238E27FC236}">
                  <a16:creationId xmlns:a16="http://schemas.microsoft.com/office/drawing/2014/main" id="{DB300B19-AF2B-61F5-BEFD-D65598256A2B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2167000" y="3507571"/>
              <a:ext cx="15240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Design Konzepte festlegen</a:t>
              </a:r>
            </a:p>
          </p:txBody>
        </p:sp>
        <p:sp>
          <p:nvSpPr>
            <p:cNvPr id="37" name="OTLSHAPE_T_ebf7c018d34649509a004dbec5eae34c_JoinedDate">
              <a:extLst>
                <a:ext uri="{FF2B5EF4-FFF2-40B4-BE49-F238E27FC236}">
                  <a16:creationId xmlns:a16="http://schemas.microsoft.com/office/drawing/2014/main" id="{D7DA6F1C-2F4A-79D7-70BB-693AEAC1F606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1226807" y="3749336"/>
              <a:ext cx="850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de-AT" sz="1000" spc="-2">
                  <a:solidFill>
                    <a:schemeClr val="dk2"/>
                  </a:solidFill>
                  <a:latin typeface="Calibri" panose="020F0502020204030204" pitchFamily="34" charset="0"/>
                </a:rPr>
                <a:t>Mar 11 - Mar 30</a:t>
              </a:r>
            </a:p>
          </p:txBody>
        </p:sp>
        <p:sp>
          <p:nvSpPr>
            <p:cNvPr id="38" name="OTLSHAPE_T_ebf7c018d34649509a004dbec5eae34c_Title">
              <a:extLst>
                <a:ext uri="{FF2B5EF4-FFF2-40B4-BE49-F238E27FC236}">
                  <a16:creationId xmlns:a16="http://schemas.microsoft.com/office/drawing/2014/main" id="{64E8A31F-3D71-5058-650F-93D9C6B9B4EF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3031450" y="3741589"/>
              <a:ext cx="17272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Basis Klassen implementieren</a:t>
              </a:r>
            </a:p>
          </p:txBody>
        </p:sp>
        <p:sp>
          <p:nvSpPr>
            <p:cNvPr id="45" name="OTLSHAPE_T_65675a73da8d4b41894545a6f9adccb7_JoinedDate">
              <a:extLst>
                <a:ext uri="{FF2B5EF4-FFF2-40B4-BE49-F238E27FC236}">
                  <a16:creationId xmlns:a16="http://schemas.microsoft.com/office/drawing/2014/main" id="{D151BC25-B0A2-AD66-CF1D-7A4011FD08C3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2104943" y="3983355"/>
              <a:ext cx="8255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de-AT" sz="1000" spc="-2">
                  <a:solidFill>
                    <a:schemeClr val="dk2"/>
                  </a:solidFill>
                  <a:latin typeface="Calibri" panose="020F0502020204030204" pitchFamily="34" charset="0"/>
                </a:rPr>
                <a:t>Mar 30 - Aug 31</a:t>
              </a:r>
            </a:p>
          </p:txBody>
        </p:sp>
        <p:sp>
          <p:nvSpPr>
            <p:cNvPr id="46" name="OTLSHAPE_T_65675a73da8d4b41894545a6f9adccb7_Title">
              <a:extLst>
                <a:ext uri="{FF2B5EF4-FFF2-40B4-BE49-F238E27FC236}">
                  <a16:creationId xmlns:a16="http://schemas.microsoft.com/office/drawing/2014/main" id="{54A20CA6-DFF6-7364-D209-F2B721C417FC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9687717" y="3975608"/>
              <a:ext cx="1079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Features einbauen</a:t>
              </a:r>
            </a:p>
          </p:txBody>
        </p:sp>
        <p:sp>
          <p:nvSpPr>
            <p:cNvPr id="53" name="OTLSHAPE_T_4dc6df0c3a3e4ea78686d60dc8d3743d_JoinedDate">
              <a:extLst>
                <a:ext uri="{FF2B5EF4-FFF2-40B4-BE49-F238E27FC236}">
                  <a16:creationId xmlns:a16="http://schemas.microsoft.com/office/drawing/2014/main" id="{43D67B48-DFCC-08BB-2666-26A3F6F76823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1861132" y="4217374"/>
              <a:ext cx="812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de-AT" sz="1000" spc="-2">
                  <a:solidFill>
                    <a:schemeClr val="dk2"/>
                  </a:solidFill>
                  <a:latin typeface="Calibri" panose="020F0502020204030204" pitchFamily="34" charset="0"/>
                </a:rPr>
                <a:t>Mar 25 - Apr 16</a:t>
              </a:r>
            </a:p>
          </p:txBody>
        </p:sp>
        <p:sp>
          <p:nvSpPr>
            <p:cNvPr id="54" name="OTLSHAPE_T_4dc6df0c3a3e4ea78686d60dc8d3743d_Title">
              <a:extLst>
                <a:ext uri="{FF2B5EF4-FFF2-40B4-BE49-F238E27FC236}">
                  <a16:creationId xmlns:a16="http://schemas.microsoft.com/office/drawing/2014/main" id="{F7CB9D1F-360B-ABBD-5BB0-E03EA88095D9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3766233" y="4209627"/>
              <a:ext cx="11811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Initiale Präsentation</a:t>
              </a:r>
            </a:p>
          </p:txBody>
        </p:sp>
        <p:sp>
          <p:nvSpPr>
            <p:cNvPr id="61" name="OTLSHAPE_T_30e590c925fc4c439485ee079ac0118a_JoinedDate">
              <a:extLst>
                <a:ext uri="{FF2B5EF4-FFF2-40B4-BE49-F238E27FC236}">
                  <a16:creationId xmlns:a16="http://schemas.microsoft.com/office/drawing/2014/main" id="{5CB7920B-6F98-2FB4-DF13-A176C073B0F7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3240781" y="4451392"/>
              <a:ext cx="774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de-AT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Apr 25 - Jun 20</a:t>
              </a:r>
            </a:p>
          </p:txBody>
        </p:sp>
        <p:sp>
          <p:nvSpPr>
            <p:cNvPr id="62" name="OTLSHAPE_T_30e590c925fc4c439485ee079ac0118a_Title">
              <a:extLst>
                <a:ext uri="{FF2B5EF4-FFF2-40B4-BE49-F238E27FC236}">
                  <a16:creationId xmlns:a16="http://schemas.microsoft.com/office/drawing/2014/main" id="{63CF8E37-D2A0-9441-2324-8B55DF4D3136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6575696" y="4443645"/>
              <a:ext cx="2298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Scheduling Algorithmus implemenieren</a:t>
              </a:r>
            </a:p>
          </p:txBody>
        </p:sp>
        <p:sp>
          <p:nvSpPr>
            <p:cNvPr id="69" name="OTLSHAPE_T_487bf8f964e14138b4ebfc198e056c72_JoinedDate">
              <a:extLst>
                <a:ext uri="{FF2B5EF4-FFF2-40B4-BE49-F238E27FC236}">
                  <a16:creationId xmlns:a16="http://schemas.microsoft.com/office/drawing/2014/main" id="{DC1857A2-8096-68E8-C7E0-6DD687843E1F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8862798" y="4770670"/>
              <a:ext cx="723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de-AT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Sep 1 - Sep 30</a:t>
              </a:r>
            </a:p>
          </p:txBody>
        </p:sp>
        <p:sp>
          <p:nvSpPr>
            <p:cNvPr id="70" name="OTLSHAPE_T_487bf8f964e14138b4ebfc198e056c72_Title">
              <a:extLst>
                <a:ext uri="{FF2B5EF4-FFF2-40B4-BE49-F238E27FC236}">
                  <a16:creationId xmlns:a16="http://schemas.microsoft.com/office/drawing/2014/main" id="{2606296C-11E7-B4AF-7615-CC0EBBBA0C8E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10984392" y="4677664"/>
              <a:ext cx="774700" cy="341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100" b="1">
                  <a:solidFill>
                    <a:schemeClr val="dk1"/>
                  </a:solidFill>
                  <a:latin typeface="Calibri" panose="020F0502020204030204" pitchFamily="34" charset="0"/>
                </a:rPr>
                <a:t>Finalisierung Projekt</a:t>
              </a:r>
            </a:p>
          </p:txBody>
        </p:sp>
        <p:sp>
          <p:nvSpPr>
            <p:cNvPr id="77" name="OTLSHAPE_T_394b5331fba3411b8e849607697f0700_JoinedDate">
              <a:extLst>
                <a:ext uri="{FF2B5EF4-FFF2-40B4-BE49-F238E27FC236}">
                  <a16:creationId xmlns:a16="http://schemas.microsoft.com/office/drawing/2014/main" id="{A367795E-4515-1926-876D-730E9EA6F79D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4763602" y="5089948"/>
              <a:ext cx="7620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de-AT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May 30 - Sep 1</a:t>
              </a:r>
            </a:p>
          </p:txBody>
        </p:sp>
        <p:sp>
          <p:nvSpPr>
            <p:cNvPr id="78" name="OTLSHAPE_T_394b5331fba3411b8e849607697f0700_Title">
              <a:extLst>
                <a:ext uri="{FF2B5EF4-FFF2-40B4-BE49-F238E27FC236}">
                  <a16:creationId xmlns:a16="http://schemas.microsoft.com/office/drawing/2014/main" id="{E457445F-271D-7999-E97B-73C3C8AEFB38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9730939" y="5082201"/>
              <a:ext cx="1612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AT" sz="1100" b="1" spc="-4">
                  <a:solidFill>
                    <a:schemeClr val="dk1"/>
                  </a:solidFill>
                  <a:latin typeface="Calibri" panose="020F0502020204030204" pitchFamily="34" charset="0"/>
                </a:rPr>
                <a:t>eigentliche Arbeit verfassen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04060" y="5240314"/>
            <a:ext cx="4229280" cy="628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AT" sz="4000" b="1" strike="noStrike" spc="-1" dirty="0" err="1">
                <a:solidFill>
                  <a:srgbClr val="003361"/>
                </a:solidFill>
                <a:latin typeface="Calibri Light"/>
              </a:rPr>
              <a:t>Lecture</a:t>
            </a:r>
            <a:r>
              <a:rPr lang="de-AT" sz="4000" b="1" strike="noStrike" spc="-1" dirty="0">
                <a:solidFill>
                  <a:srgbClr val="003361"/>
                </a:solidFill>
                <a:latin typeface="Calibri Light"/>
              </a:rPr>
              <a:t> Connect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905659" y="5757084"/>
            <a:ext cx="4774320" cy="58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AT" sz="1600" b="0" strike="noStrike" spc="-1" dirty="0">
                <a:solidFill>
                  <a:srgbClr val="4C4D4C"/>
                </a:solidFill>
                <a:latin typeface="Calibri"/>
              </a:rPr>
              <a:t>Ein </a:t>
            </a:r>
            <a:r>
              <a:rPr lang="de-AT" sz="1600" b="0" strike="noStrike" spc="-1" dirty="0" err="1">
                <a:solidFill>
                  <a:srgbClr val="4C4D4C"/>
                </a:solidFill>
                <a:latin typeface="Calibri"/>
              </a:rPr>
              <a:t>Constraint</a:t>
            </a:r>
            <a:r>
              <a:rPr lang="de-AT" sz="1600" b="0" strike="noStrike" spc="-1" dirty="0">
                <a:solidFill>
                  <a:srgbClr val="4C4D4C"/>
                </a:solidFill>
                <a:latin typeface="Calibri"/>
              </a:rPr>
              <a:t> basiertes Lehre Planungs-Tool 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feld 1"/>
          <p:cNvSpPr/>
          <p:nvPr/>
        </p:nvSpPr>
        <p:spPr>
          <a:xfrm>
            <a:off x="6084720" y="-11520"/>
            <a:ext cx="18432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AT"/>
          </a:p>
        </p:txBody>
      </p:sp>
      <p:sp>
        <p:nvSpPr>
          <p:cNvPr id="131" name="Textplatzhalter 5"/>
          <p:cNvSpPr/>
          <p:nvPr/>
        </p:nvSpPr>
        <p:spPr>
          <a:xfrm>
            <a:off x="7589059" y="5508594"/>
            <a:ext cx="4229280" cy="58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7000" lnSpcReduction="10000"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AT" sz="1600" b="0" strike="noStrike" spc="-1">
                <a:solidFill>
                  <a:srgbClr val="4C4D4C"/>
                </a:solidFill>
                <a:latin typeface="Calibri"/>
              </a:rPr>
              <a:t>Betreuer: Philipp Zech, PhD</a:t>
            </a:r>
            <a:endParaRPr lang="en-US" sz="16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AT" sz="1600" b="0" strike="noStrike" spc="-1">
                <a:solidFill>
                  <a:srgbClr val="4C4D4C"/>
                </a:solidFill>
                <a:latin typeface="Calibri"/>
              </a:rPr>
              <a:t>Studierende: Elias Walder, Johannes Karrer</a:t>
            </a:r>
            <a:endParaRPr lang="en-US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17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67520" y="270000"/>
            <a:ext cx="10865520" cy="477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AT" sz="2660" b="0" strike="noStrike" spc="-1">
                <a:solidFill>
                  <a:srgbClr val="003361"/>
                </a:solidFill>
                <a:latin typeface="Calibri Light"/>
              </a:rPr>
              <a:t>Inhaltsverzeichnis</a:t>
            </a:r>
            <a:endParaRPr lang="en-US" sz="26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7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8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5A952B48-9CF5-4075-BBE1-5441B0FE2734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2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9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96818C0-48DF-4C4F-BCC3-A3BFB5E4AA14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137" name="Rechteck 27"/>
          <p:cNvSpPr/>
          <p:nvPr/>
        </p:nvSpPr>
        <p:spPr>
          <a:xfrm>
            <a:off x="547200" y="197460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Thema unserer Arbeit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Rechteck 28"/>
          <p:cNvSpPr/>
          <p:nvPr/>
        </p:nvSpPr>
        <p:spPr>
          <a:xfrm>
            <a:off x="6665040" y="421416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Applikation Prototyp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Rechteck 29"/>
          <p:cNvSpPr/>
          <p:nvPr/>
        </p:nvSpPr>
        <p:spPr>
          <a:xfrm>
            <a:off x="2586240" y="2720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Problematik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0" name="Rechteck 30"/>
          <p:cNvSpPr/>
          <p:nvPr/>
        </p:nvSpPr>
        <p:spPr>
          <a:xfrm>
            <a:off x="4621320" y="346752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FFFFFF"/>
                </a:solidFill>
                <a:latin typeface="Calibri"/>
              </a:rPr>
              <a:t>Struktur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1" name="Rechteck 38"/>
          <p:cNvSpPr/>
          <p:nvPr/>
        </p:nvSpPr>
        <p:spPr>
          <a:xfrm>
            <a:off x="8704080" y="496044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Milestones/Timeline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1827573-91CE-741F-CEF7-4C4AC3DF1835}"/>
              </a:ext>
            </a:extLst>
          </p:cNvPr>
          <p:cNvGrpSpPr/>
          <p:nvPr/>
        </p:nvGrpSpPr>
        <p:grpSpPr>
          <a:xfrm>
            <a:off x="940980" y="916600"/>
            <a:ext cx="10310040" cy="449280"/>
            <a:chOff x="930600" y="446400"/>
            <a:chExt cx="10310040" cy="44928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1BE0581-9DA4-AE5E-42E0-903DAA14DB00}"/>
                </a:ext>
              </a:extLst>
            </p:cNvPr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" name="Rechteck 10">
              <a:extLst>
                <a:ext uri="{FF2B5EF4-FFF2-40B4-BE49-F238E27FC236}">
                  <a16:creationId xmlns:a16="http://schemas.microsoft.com/office/drawing/2014/main" id="{2482D1E0-2818-026D-270B-102773B34F31}"/>
                </a:ext>
              </a:extLst>
            </p:cNvPr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" name="Rechteck 11">
              <a:extLst>
                <a:ext uri="{FF2B5EF4-FFF2-40B4-BE49-F238E27FC236}">
                  <a16:creationId xmlns:a16="http://schemas.microsoft.com/office/drawing/2014/main" id="{C4F64338-E64C-739A-52E4-614C122543C6}"/>
                </a:ext>
              </a:extLst>
            </p:cNvPr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6" name="Rechteck 12">
              <a:extLst>
                <a:ext uri="{FF2B5EF4-FFF2-40B4-BE49-F238E27FC236}">
                  <a16:creationId xmlns:a16="http://schemas.microsoft.com/office/drawing/2014/main" id="{20C642BD-C546-B75C-C724-6FC4D06757D2}"/>
                </a:ext>
              </a:extLst>
            </p:cNvPr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7" name="Gerader Verbinder 13">
              <a:extLst>
                <a:ext uri="{FF2B5EF4-FFF2-40B4-BE49-F238E27FC236}">
                  <a16:creationId xmlns:a16="http://schemas.microsoft.com/office/drawing/2014/main" id="{D6F56523-F8E0-276D-5A87-32296D4BA945}"/>
                </a:ext>
              </a:extLst>
            </p:cNvPr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8" name="Rechteck 14">
              <a:extLst>
                <a:ext uri="{FF2B5EF4-FFF2-40B4-BE49-F238E27FC236}">
                  <a16:creationId xmlns:a16="http://schemas.microsoft.com/office/drawing/2014/main" id="{7C6783AB-4DB6-A7E0-F05E-54331B1D5548}"/>
                </a:ext>
              </a:extLst>
            </p:cNvPr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" name="Gerader Verbinder 15">
              <a:extLst>
                <a:ext uri="{FF2B5EF4-FFF2-40B4-BE49-F238E27FC236}">
                  <a16:creationId xmlns:a16="http://schemas.microsoft.com/office/drawing/2014/main" id="{D6D4DD11-C864-58ED-1CED-CFBC2801D2BD}"/>
                </a:ext>
              </a:extLst>
            </p:cNvPr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0" name="Gerader Verbinder 16">
              <a:extLst>
                <a:ext uri="{FF2B5EF4-FFF2-40B4-BE49-F238E27FC236}">
                  <a16:creationId xmlns:a16="http://schemas.microsoft.com/office/drawing/2014/main" id="{A857264F-426F-1071-D52F-F0CEAE2DB86B}"/>
                </a:ext>
              </a:extLst>
            </p:cNvPr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1" name="Gerader Verbinder 17">
              <a:extLst>
                <a:ext uri="{FF2B5EF4-FFF2-40B4-BE49-F238E27FC236}">
                  <a16:creationId xmlns:a16="http://schemas.microsoft.com/office/drawing/2014/main" id="{1CCF1F22-A671-E175-5543-EDE72E668B88}"/>
                </a:ext>
              </a:extLst>
            </p:cNvPr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2" name="Gerader Verbinder 18">
              <a:extLst>
                <a:ext uri="{FF2B5EF4-FFF2-40B4-BE49-F238E27FC236}">
                  <a16:creationId xmlns:a16="http://schemas.microsoft.com/office/drawing/2014/main" id="{296BFA2D-4DF9-C91C-7902-5B87CD67EE2F}"/>
                </a:ext>
              </a:extLst>
            </p:cNvPr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3" name="Gerader Verbinder 20">
              <a:extLst>
                <a:ext uri="{FF2B5EF4-FFF2-40B4-BE49-F238E27FC236}">
                  <a16:creationId xmlns:a16="http://schemas.microsoft.com/office/drawing/2014/main" id="{1DB1AE10-B938-3F56-82F0-307AE3954D10}"/>
                </a:ext>
              </a:extLst>
            </p:cNvPr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4" name="Rechteck 21">
              <a:extLst>
                <a:ext uri="{FF2B5EF4-FFF2-40B4-BE49-F238E27FC236}">
                  <a16:creationId xmlns:a16="http://schemas.microsoft.com/office/drawing/2014/main" id="{5AAD9F20-2714-7438-DC51-FCE380136E89}"/>
                </a:ext>
              </a:extLst>
            </p:cNvPr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 dirty="0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5" name="Rechteck 22">
              <a:extLst>
                <a:ext uri="{FF2B5EF4-FFF2-40B4-BE49-F238E27FC236}">
                  <a16:creationId xmlns:a16="http://schemas.microsoft.com/office/drawing/2014/main" id="{F824AD52-E7A2-0B1E-BB70-048C6CE25292}"/>
                </a:ext>
              </a:extLst>
            </p:cNvPr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" name="Rechteck 23">
              <a:extLst>
                <a:ext uri="{FF2B5EF4-FFF2-40B4-BE49-F238E27FC236}">
                  <a16:creationId xmlns:a16="http://schemas.microsoft.com/office/drawing/2014/main" id="{12ECE811-659A-5088-9369-5760577E0CE9}"/>
                </a:ext>
              </a:extLst>
            </p:cNvPr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7" name="Rechteck 24">
              <a:extLst>
                <a:ext uri="{FF2B5EF4-FFF2-40B4-BE49-F238E27FC236}">
                  <a16:creationId xmlns:a16="http://schemas.microsoft.com/office/drawing/2014/main" id="{B7ABC99B-CE20-86C3-C8B4-F7DA4BDDE126}"/>
                </a:ext>
              </a:extLst>
            </p:cNvPr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ftr" idx="10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11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F3A953D4-02E8-4E29-9EE7-87E8E123A831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3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12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02D0914-0ED8-4A02-9383-96DAF305B571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157" name="Rechteck 27"/>
          <p:cNvSpPr/>
          <p:nvPr/>
        </p:nvSpPr>
        <p:spPr>
          <a:xfrm>
            <a:off x="547200" y="112284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Thema unserer Arbeit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58" name="Gruppieren 5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159" name="Rechteck 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0" name="Rechteck 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1" name="Rechteck 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2" name="Rechteck 9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3" name="Gerader Verbinder 19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64" name="Rechteck 39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5" name="Gerader Verbinder 40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66" name="Gerader Verbinder 43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67" name="Gerader Verbinder 46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68" name="Gerader Verbinder 49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69" name="Gerader Verbinder 52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70" name="Rechteck 14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71" name="Rechteck 15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72" name="Rechteck 16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73" name="Rechteck 17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4" name="Textfeld 10"/>
          <p:cNvSpPr/>
          <p:nvPr/>
        </p:nvSpPr>
        <p:spPr>
          <a:xfrm>
            <a:off x="547200" y="1903680"/>
            <a:ext cx="3028104" cy="22453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1" strike="noStrike" spc="-1" dirty="0">
                <a:solidFill>
                  <a:srgbClr val="000000"/>
                </a:solidFill>
                <a:latin typeface="Calibri"/>
              </a:rPr>
              <a:t>Problem:</a:t>
            </a:r>
            <a:endParaRPr lang="en-US" sz="2000" b="1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Umständliche Lehreplanung aufgrund nicht vorhandener Tools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Momentane Lösung -&gt;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050540" y="1118160"/>
            <a:ext cx="7279164" cy="4731457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 dirty="0">
                <a:latin typeface="Arial"/>
              </a:rPr>
              <a:t>Bild von Connies </a:t>
            </a:r>
            <a:r>
              <a:rPr lang="en-US" sz="1800" b="0" strike="noStrike" spc="-1" dirty="0" err="1">
                <a:latin typeface="Arial"/>
              </a:rPr>
              <a:t>Arbeitsplatz</a:t>
            </a:r>
            <a:br>
              <a:rPr lang="en-US" sz="1800" b="0" strike="noStrike" spc="-1" dirty="0">
                <a:latin typeface="Arial"/>
              </a:rPr>
            </a:br>
            <a:r>
              <a:rPr lang="en-US" sz="1800" b="0" strike="noStrike" spc="-1" dirty="0">
                <a:latin typeface="Arial"/>
              </a:rPr>
              <a:t>(</a:t>
            </a:r>
            <a:r>
              <a:rPr lang="en-US" sz="1800" b="0" strike="noStrike" spc="-1" dirty="0" err="1">
                <a:latin typeface="Arial"/>
              </a:rPr>
              <a:t>oder</a:t>
            </a:r>
            <a:r>
              <a:rPr lang="en-US" sz="1800" b="0" strike="noStrike" spc="-1" dirty="0">
                <a:latin typeface="Arial"/>
              </a:rPr>
              <a:t> von Excel </a:t>
            </a:r>
            <a:r>
              <a:rPr lang="en-US" sz="1800" b="0" strike="noStrike" spc="-1" dirty="0" err="1">
                <a:latin typeface="Arial"/>
              </a:rPr>
              <a:t>Liste</a:t>
            </a:r>
            <a:r>
              <a:rPr lang="en-US" spc="-1" dirty="0">
                <a:latin typeface="Arial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ftr" idx="13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Num" idx="14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2B3BEE8D-5029-4728-B082-CD695B85652C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dt" idx="15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5115BE8-E909-4E36-A04B-0B436E6D635C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179" name="Rechteck 40"/>
          <p:cNvSpPr/>
          <p:nvPr/>
        </p:nvSpPr>
        <p:spPr>
          <a:xfrm>
            <a:off x="547200" y="112284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Thema unserer Arbeit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80" name="Gruppieren 4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181" name="Rechteck 41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82" name="Rechteck 42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83" name="Rechteck 43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84" name="Rechteck 44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85" name="Gerader Verbinder 7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86" name="Rechteck 46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87" name="Gerader Verbinder 8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88" name="Gerader Verbinder 9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89" name="Gerader Verbinder 10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90" name="Gerader Verbinder 11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91" name="Gerader Verbinder 12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192" name="Rechteck 49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93" name="Rechteck 5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94" name="Rechteck 5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95" name="Rechteck 5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9EDD3BA-5EC4-D6EA-352C-E424AE677B7A}"/>
              </a:ext>
            </a:extLst>
          </p:cNvPr>
          <p:cNvGrpSpPr/>
          <p:nvPr/>
        </p:nvGrpSpPr>
        <p:grpSpPr>
          <a:xfrm>
            <a:off x="2730960" y="1870267"/>
            <a:ext cx="8902080" cy="3734505"/>
            <a:chOff x="2911680" y="1561747"/>
            <a:chExt cx="8902080" cy="3734505"/>
          </a:xfrm>
        </p:grpSpPr>
        <p:sp>
          <p:nvSpPr>
            <p:cNvPr id="196" name="Textfeld 8"/>
            <p:cNvSpPr/>
            <p:nvPr/>
          </p:nvSpPr>
          <p:spPr>
            <a:xfrm>
              <a:off x="3995280" y="1561747"/>
              <a:ext cx="7818480" cy="373450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2000" b="1" strike="noStrike" spc="-1" dirty="0">
                  <a:solidFill>
                    <a:srgbClr val="000000"/>
                  </a:solidFill>
                  <a:latin typeface="Calibri"/>
                </a:rPr>
                <a:t>Anforderungen:</a:t>
              </a:r>
              <a:endParaRPr lang="en-US" sz="2000" b="1" strike="noStrike" spc="-1" dirty="0">
                <a:latin typeface="Arial"/>
              </a:endParaRPr>
            </a:p>
            <a:p>
              <a:pPr marL="343080" indent="-34308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de-DE" sz="2000" b="0" strike="noStrike" spc="-1" dirty="0">
                  <a:solidFill>
                    <a:srgbClr val="000000"/>
                  </a:solidFill>
                  <a:latin typeface="Calibri"/>
                </a:rPr>
                <a:t>Visualisierung des Stundenplans</a:t>
              </a:r>
              <a:endParaRPr lang="en-US" sz="2000" b="0" strike="noStrike" spc="-1" dirty="0">
                <a:latin typeface="Arial"/>
              </a:endParaRPr>
            </a:p>
            <a:p>
              <a:pPr marL="343080" indent="-34308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de-DE" sz="2000" b="0" strike="noStrike" spc="-1" dirty="0">
                  <a:solidFill>
                    <a:srgbClr val="000000"/>
                  </a:solidFill>
                  <a:latin typeface="Calibri"/>
                </a:rPr>
                <a:t>Unterschiedliche Export Formate der Pläne</a:t>
              </a:r>
              <a:endParaRPr lang="en-US" sz="2000" b="0" strike="noStrike" spc="-1" dirty="0">
                <a:latin typeface="Arial"/>
              </a:endParaRPr>
            </a:p>
            <a:p>
              <a:pPr marL="343080" indent="-34308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de-DE" sz="2000" b="0" strike="noStrike" spc="-1" dirty="0">
                  <a:solidFill>
                    <a:srgbClr val="000000"/>
                  </a:solidFill>
                  <a:latin typeface="Calibri"/>
                </a:rPr>
                <a:t>Importmöglichkeiten bisheriger und neuer Pläne</a:t>
              </a:r>
              <a:endParaRPr lang="en-US" sz="2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20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de-DE" sz="2000" b="1" strike="noStrike" spc="-1" dirty="0">
                  <a:solidFill>
                    <a:srgbClr val="000000"/>
                  </a:solidFill>
                  <a:latin typeface="Calibri"/>
                </a:rPr>
                <a:t>Lösungsansatz:</a:t>
              </a:r>
              <a:endParaRPr lang="en-US" sz="2000" b="1" strike="noStrike" spc="-1" dirty="0">
                <a:latin typeface="Arial"/>
              </a:endParaRPr>
            </a:p>
            <a:p>
              <a:pPr marL="285840" indent="-28584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de-DE" sz="2000" b="0" strike="noStrike" spc="-1" dirty="0">
                  <a:solidFill>
                    <a:srgbClr val="000000"/>
                  </a:solidFill>
                  <a:latin typeface="Calibri"/>
                </a:rPr>
                <a:t>Entwicklung einer interaktiven Webanwendung</a:t>
              </a:r>
              <a:endParaRPr lang="en-US" sz="2000" b="0" strike="noStrike" spc="-1" dirty="0">
                <a:latin typeface="Arial"/>
              </a:endParaRPr>
            </a:p>
            <a:p>
              <a:pPr marL="285840" indent="-28584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de-DE" sz="2000" b="0" strike="noStrike" spc="-1" dirty="0">
                  <a:solidFill>
                    <a:srgbClr val="000000"/>
                  </a:solidFill>
                  <a:latin typeface="Calibri"/>
                </a:rPr>
                <a:t>Automatisierte Zuteilung von Kursen zu Räumen</a:t>
              </a:r>
              <a:endParaRPr lang="en-US" sz="2000" b="0" strike="noStrike" spc="-1" dirty="0">
                <a:latin typeface="Arial"/>
              </a:endParaRPr>
            </a:p>
            <a:p>
              <a:pPr marL="285840" indent="-28584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de-DE" sz="2000" b="0" strike="noStrike" spc="-1" dirty="0">
                  <a:solidFill>
                    <a:srgbClr val="000000"/>
                  </a:solidFill>
                  <a:latin typeface="Calibri"/>
                </a:rPr>
                <a:t>Interface für manuelle Bearbeitung mittels Drag &amp; Drop</a:t>
              </a:r>
              <a:endParaRPr lang="en-US" sz="2000" b="0" strike="noStrike" spc="-1" dirty="0">
                <a:latin typeface="Arial"/>
              </a:endParaRPr>
            </a:p>
          </p:txBody>
        </p:sp>
        <p:pic>
          <p:nvPicPr>
            <p:cNvPr id="9" name="Grafik 8" descr="Klemmbrett mit einfarbiger Füllung">
              <a:extLst>
                <a:ext uri="{FF2B5EF4-FFF2-40B4-BE49-F238E27FC236}">
                  <a16:creationId xmlns:a16="http://schemas.microsoft.com/office/drawing/2014/main" id="{908614C7-AD82-0FBE-9727-687E1A993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11680" y="2086920"/>
              <a:ext cx="914400" cy="914400"/>
            </a:xfrm>
            <a:prstGeom prst="rect">
              <a:avLst/>
            </a:prstGeom>
          </p:spPr>
        </p:pic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C06CF2D7-0106-4ADC-D6B6-7A27934D7306}"/>
                </a:ext>
              </a:extLst>
            </p:cNvPr>
            <p:cNvGrpSpPr/>
            <p:nvPr/>
          </p:nvGrpSpPr>
          <p:grpSpPr>
            <a:xfrm>
              <a:off x="2911680" y="3856681"/>
              <a:ext cx="999000" cy="1156590"/>
              <a:chOff x="2911680" y="3547080"/>
              <a:chExt cx="999000" cy="1156590"/>
            </a:xfrm>
          </p:grpSpPr>
          <p:pic>
            <p:nvPicPr>
              <p:cNvPr id="7" name="Grafik 6" descr="Häkchen mit einfarbiger Füllung">
                <a:extLst>
                  <a:ext uri="{FF2B5EF4-FFF2-40B4-BE49-F238E27FC236}">
                    <a16:creationId xmlns:a16="http://schemas.microsoft.com/office/drawing/2014/main" id="{9B197796-A1BD-DE8C-4AA6-1EF70A14F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88220" y="4281210"/>
                <a:ext cx="422460" cy="422460"/>
              </a:xfrm>
              <a:prstGeom prst="rect">
                <a:avLst/>
              </a:prstGeom>
            </p:spPr>
          </p:pic>
          <p:pic>
            <p:nvPicPr>
              <p:cNvPr id="11" name="Grafik 10" descr="Klemmbrett nur Kreuze mit einfarbiger Füllung">
                <a:extLst>
                  <a:ext uri="{FF2B5EF4-FFF2-40B4-BE49-F238E27FC236}">
                    <a16:creationId xmlns:a16="http://schemas.microsoft.com/office/drawing/2014/main" id="{587724AF-6788-9361-CD3A-A2121BA0D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11680" y="3547080"/>
                <a:ext cx="914400" cy="9144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ftr" idx="19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20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322508C8-362A-4224-9C5E-822180D929BC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5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 idx="21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348CE16-53AD-41E4-B428-19A250B5D788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221" name="Rechteck 1"/>
          <p:cNvSpPr/>
          <p:nvPr/>
        </p:nvSpPr>
        <p:spPr>
          <a:xfrm>
            <a:off x="2586240" y="1118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Problematik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22" name="Gruppieren 3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223" name="Rechteck 3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4" name="Rechteck 4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5" name="Rechteck 5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6" name="Rechteck 18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7" name="Gerader Verbinder 1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28" name="Rechteck 19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9" name="Gerader Verbinder 2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0" name="Gerader Verbinder 3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1" name="Gerader Verbinder 4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2" name="Gerader Verbinder 5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3" name="Gerader Verbinder 6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4" name="Rechteck 20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5" name="Rechteck 34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6" name="Rechteck 36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7" name="Rechteck 37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7" name="Textfeld 6"/>
          <p:cNvSpPr/>
          <p:nvPr/>
        </p:nvSpPr>
        <p:spPr>
          <a:xfrm>
            <a:off x="7724592" y="3534045"/>
            <a:ext cx="4144320" cy="19851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 bei der Zuweisung:</a:t>
            </a:r>
            <a:endParaRPr lang="en-US" sz="1800" b="1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Timing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von Kursen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Timing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von Räumen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Anzahl Kursteilnehmer / Raumkapazität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Computer benötigt / verfügbar?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ftr" idx="19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20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322508C8-362A-4224-9C5E-822180D929BC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6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 idx="21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348CE16-53AD-41E4-B428-19A250B5D788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221" name="Rechteck 1"/>
          <p:cNvSpPr/>
          <p:nvPr/>
        </p:nvSpPr>
        <p:spPr>
          <a:xfrm>
            <a:off x="2586240" y="1118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Problematik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22" name="Gruppieren 3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223" name="Rechteck 3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4" name="Rechteck 4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5" name="Rechteck 5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6" name="Rechteck 18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7" name="Gerader Verbinder 1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28" name="Rechteck 19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9" name="Gerader Verbinder 2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0" name="Gerader Verbinder 3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1" name="Gerader Verbinder 4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2" name="Gerader Verbinder 5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3" name="Gerader Verbinder 6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4" name="Rechteck 20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5" name="Rechteck 34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6" name="Rechteck 36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7" name="Rechteck 37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38" name="Textfeld 2"/>
          <p:cNvSpPr/>
          <p:nvPr/>
        </p:nvSpPr>
        <p:spPr>
          <a:xfrm>
            <a:off x="528480" y="2104294"/>
            <a:ext cx="1021680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Timing 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 von Kursen:</a:t>
            </a:r>
            <a:endParaRPr lang="en-US" sz="1800" b="1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Kurse desselben Semesters dürfen nicht am gleichen Tag zur gleichen Zeit stattfinden</a:t>
            </a:r>
            <a:br>
              <a:rPr sz="1800" dirty="0"/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Beispiel: VO und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dazügehörige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PS</a:t>
            </a:r>
            <a:br>
              <a:rPr lang="de-DE" sz="1800" b="0" strike="noStrike" spc="-1" dirty="0">
                <a:solidFill>
                  <a:srgbClr val="000000"/>
                </a:solidFill>
                <a:latin typeface="Calibri"/>
              </a:rPr>
            </a:b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Aufgeteilte Kurse müssen an unterschiedlichen Tagen stattfinden</a:t>
            </a:r>
            <a:br>
              <a:rPr sz="1800" dirty="0"/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Beispiel: VO Betriebssysteme</a:t>
            </a:r>
            <a:br>
              <a:rPr lang="de-DE" sz="1800" b="0" strike="noStrike" spc="-1" dirty="0">
                <a:solidFill>
                  <a:srgbClr val="000000"/>
                </a:solidFill>
                <a:latin typeface="Calibri"/>
              </a:rPr>
            </a:b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Kurse mit mehreren Gruppen sollten auf denselben Tag verteilt sein</a:t>
            </a:r>
            <a:br>
              <a:rPr sz="1800" dirty="0"/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Beispiel: Proseminare</a:t>
            </a:r>
            <a:br>
              <a:rPr lang="de-DE" sz="1800" b="0" strike="noStrike" spc="-1" dirty="0">
                <a:solidFill>
                  <a:srgbClr val="000000"/>
                </a:solidFill>
                <a:latin typeface="Calibri"/>
              </a:rPr>
            </a:b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Kurse können nur zu bestimmten Zeiten stattfinden</a:t>
            </a:r>
            <a:br>
              <a:rPr lang="en-US" spc="-1" dirty="0">
                <a:latin typeface="Arial"/>
              </a:rPr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Beispiel: VO ETI nur am Freitag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7" name="Textfeld 6"/>
          <p:cNvSpPr/>
          <p:nvPr/>
        </p:nvSpPr>
        <p:spPr>
          <a:xfrm>
            <a:off x="7724592" y="3534045"/>
            <a:ext cx="4144320" cy="19851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 bei der Zuweisung:</a:t>
            </a:r>
            <a:endParaRPr lang="en-US" sz="1800" b="1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Timing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von Kursen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Timing </a:t>
            </a:r>
            <a:r>
              <a:rPr lang="de-DE" sz="1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Constraints</a:t>
            </a:r>
            <a:r>
              <a:rPr lang="de-DE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von Räumen</a:t>
            </a:r>
            <a:endParaRPr lang="en-US" sz="1800" b="0" strike="noStrike" spc="-1" dirty="0">
              <a:solidFill>
                <a:schemeClr val="bg1">
                  <a:lumMod val="75000"/>
                </a:schemeClr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Anzahl Kursteilnehmer / Raumkapazität</a:t>
            </a:r>
            <a:endParaRPr lang="en-US" sz="1800" b="0" strike="noStrike" spc="-1" dirty="0">
              <a:solidFill>
                <a:schemeClr val="bg1">
                  <a:lumMod val="75000"/>
                </a:schemeClr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Computer benötigt / verfügbar?</a:t>
            </a:r>
            <a:endParaRPr lang="en-US" sz="1800" b="0" strike="noStrike" spc="-1" dirty="0">
              <a:solidFill>
                <a:schemeClr val="bg1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02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ftr" idx="19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20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322508C8-362A-4224-9C5E-822180D929BC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7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 idx="21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348CE16-53AD-41E4-B428-19A250B5D788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221" name="Rechteck 1"/>
          <p:cNvSpPr/>
          <p:nvPr/>
        </p:nvSpPr>
        <p:spPr>
          <a:xfrm>
            <a:off x="2586240" y="1118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AT" sz="1800" b="0" strike="noStrike" spc="-1">
                <a:solidFill>
                  <a:srgbClr val="FFFFFF"/>
                </a:solidFill>
                <a:latin typeface="Calibri"/>
              </a:rPr>
              <a:t>Problematik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22" name="Gruppieren 3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223" name="Rechteck 3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4" name="Rechteck 4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5" name="Rechteck 5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6" name="Rechteck 18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7" name="Gerader Verbinder 1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28" name="Rechteck 19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9" name="Gerader Verbinder 2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0" name="Gerader Verbinder 3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1" name="Gerader Verbinder 4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2" name="Gerader Verbinder 5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3" name="Gerader Verbinder 6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34" name="Rechteck 20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5" name="Rechteck 34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6" name="Rechteck 36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7" name="Rechteck 37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38" name="Textfeld 2"/>
          <p:cNvSpPr/>
          <p:nvPr/>
        </p:nvSpPr>
        <p:spPr>
          <a:xfrm>
            <a:off x="528480" y="2104294"/>
            <a:ext cx="1021680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Timing 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 von Kursen:</a:t>
            </a:r>
            <a:endParaRPr lang="en-US" sz="1800" b="1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Kurse desselben Semesters dürfen nicht am gleichen Tag zur gleichen Zeit stattfinden</a:t>
            </a:r>
            <a:br>
              <a:rPr sz="1800" dirty="0"/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Beispiel: VO und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dazügehörige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PS</a:t>
            </a:r>
            <a:br>
              <a:rPr lang="de-DE" sz="1800" b="0" strike="noStrike" spc="-1" dirty="0">
                <a:solidFill>
                  <a:srgbClr val="000000"/>
                </a:solidFill>
                <a:latin typeface="Calibri"/>
              </a:rPr>
            </a:b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Aufgeteilte Kurse müssen an unterschiedlichen Tagen stattfinden</a:t>
            </a:r>
            <a:br>
              <a:rPr sz="1800" dirty="0"/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Beispiel: VO Betriebssysteme</a:t>
            </a:r>
            <a:br>
              <a:rPr lang="de-DE" sz="1800" b="0" strike="noStrike" spc="-1" dirty="0">
                <a:solidFill>
                  <a:srgbClr val="000000"/>
                </a:solidFill>
                <a:latin typeface="Calibri"/>
              </a:rPr>
            </a:b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Kurse mit mehreren Gruppen sollten auf denselben Tag verteilt sein</a:t>
            </a:r>
            <a:br>
              <a:rPr sz="1800" dirty="0"/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Beispiel: Proseminare</a:t>
            </a:r>
            <a:br>
              <a:rPr lang="de-DE" sz="1800" b="0" strike="noStrike" spc="-1" dirty="0">
                <a:solidFill>
                  <a:srgbClr val="000000"/>
                </a:solidFill>
                <a:latin typeface="Calibri"/>
              </a:rPr>
            </a:b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Kurse können nur zu bestimmten Zeiten stattfinden</a:t>
            </a:r>
            <a:br>
              <a:rPr lang="en-US" spc="-1" dirty="0">
                <a:latin typeface="Arial"/>
              </a:rPr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Beispiel: VO ETI nur am Freitag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7" name="Textfeld 6"/>
          <p:cNvSpPr/>
          <p:nvPr/>
        </p:nvSpPr>
        <p:spPr>
          <a:xfrm>
            <a:off x="7724592" y="3534045"/>
            <a:ext cx="4144320" cy="19851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 bei der Zuweisung:</a:t>
            </a:r>
            <a:endParaRPr lang="en-US" sz="1800" b="1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Timing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von Kursen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Timing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Constraints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von Räumen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Anzahl Kursteilnehmer / Raumkapazität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Computer benötigt / verfügbar?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15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Ellipse 94"/>
          <p:cNvSpPr/>
          <p:nvPr/>
        </p:nvSpPr>
        <p:spPr>
          <a:xfrm>
            <a:off x="1092960" y="2235960"/>
            <a:ext cx="6804720" cy="3663720"/>
          </a:xfrm>
          <a:prstGeom prst="ellipse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AT"/>
          </a:p>
        </p:txBody>
      </p:sp>
      <p:sp>
        <p:nvSpPr>
          <p:cNvPr id="240" name="Ellipse 95"/>
          <p:cNvSpPr/>
          <p:nvPr/>
        </p:nvSpPr>
        <p:spPr>
          <a:xfrm>
            <a:off x="4621320" y="2235960"/>
            <a:ext cx="6804720" cy="3663720"/>
          </a:xfrm>
          <a:prstGeom prst="ellipse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AT"/>
          </a:p>
        </p:txBody>
      </p:sp>
      <p:sp>
        <p:nvSpPr>
          <p:cNvPr id="241" name="Freihandform: Form 93"/>
          <p:cNvSpPr/>
          <p:nvPr/>
        </p:nvSpPr>
        <p:spPr>
          <a:xfrm>
            <a:off x="4384080" y="2464920"/>
            <a:ext cx="3513960" cy="3205800"/>
          </a:xfrm>
          <a:custGeom>
            <a:avLst/>
            <a:gdLst/>
            <a:ahLst/>
            <a:cxnLst/>
            <a:rect l="l" t="t" r="r" b="b"/>
            <a:pathLst>
              <a:path w="3514167" h="3206298">
                <a:moveTo>
                  <a:pt x="1757084" y="0"/>
                </a:moveTo>
                <a:lnTo>
                  <a:pt x="2013992" y="84033"/>
                </a:lnTo>
                <a:cubicBezTo>
                  <a:pt x="2919090" y="413255"/>
                  <a:pt x="3514167" y="970786"/>
                  <a:pt x="3514167" y="1603149"/>
                </a:cubicBezTo>
                <a:cubicBezTo>
                  <a:pt x="3514167" y="2235512"/>
                  <a:pt x="2919090" y="2793043"/>
                  <a:pt x="2013992" y="3122266"/>
                </a:cubicBezTo>
                <a:lnTo>
                  <a:pt x="1757084" y="3206298"/>
                </a:lnTo>
                <a:lnTo>
                  <a:pt x="1500176" y="3122266"/>
                </a:lnTo>
                <a:cubicBezTo>
                  <a:pt x="595077" y="2793043"/>
                  <a:pt x="0" y="2235512"/>
                  <a:pt x="0" y="1603149"/>
                </a:cubicBezTo>
                <a:cubicBezTo>
                  <a:pt x="0" y="970786"/>
                  <a:pt x="595077" y="413255"/>
                  <a:pt x="1500176" y="84033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de-AT"/>
          </a:p>
        </p:txBody>
      </p:sp>
      <p:sp>
        <p:nvSpPr>
          <p:cNvPr id="242" name="PlaceHolder 1"/>
          <p:cNvSpPr>
            <a:spLocks noGrp="1"/>
          </p:cNvSpPr>
          <p:nvPr>
            <p:ph type="ftr" idx="22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Num" idx="23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DD4230E4-E2CD-49A3-A291-33B586A2D260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8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dt" idx="24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411DCF5-DB27-4AA8-876D-E5F0CCF598CD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245" name="Rechteck 30"/>
          <p:cNvSpPr/>
          <p:nvPr/>
        </p:nvSpPr>
        <p:spPr>
          <a:xfrm>
            <a:off x="4621320" y="1118880"/>
            <a:ext cx="2928960" cy="55368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Strukur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46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247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8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9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0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1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52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3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54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55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56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57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258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9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0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1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62" name="Gruppieren 88"/>
          <p:cNvGrpSpPr/>
          <p:nvPr/>
        </p:nvGrpSpPr>
        <p:grpSpPr>
          <a:xfrm>
            <a:off x="5124240" y="3048840"/>
            <a:ext cx="1943280" cy="2094120"/>
            <a:chOff x="5124240" y="3048840"/>
            <a:chExt cx="1943280" cy="2094120"/>
          </a:xfrm>
        </p:grpSpPr>
        <p:grpSp>
          <p:nvGrpSpPr>
            <p:cNvPr id="263" name="Gruppieren 56"/>
            <p:cNvGrpSpPr/>
            <p:nvPr/>
          </p:nvGrpSpPr>
          <p:grpSpPr>
            <a:xfrm>
              <a:off x="5124240" y="3818880"/>
              <a:ext cx="1941480" cy="553680"/>
              <a:chOff x="5124240" y="3818880"/>
              <a:chExt cx="1941480" cy="553680"/>
            </a:xfrm>
          </p:grpSpPr>
          <p:grpSp>
            <p:nvGrpSpPr>
              <p:cNvPr id="264" name="Gruppieren 52"/>
              <p:cNvGrpSpPr/>
              <p:nvPr/>
            </p:nvGrpSpPr>
            <p:grpSpPr>
              <a:xfrm>
                <a:off x="5124240" y="3818880"/>
                <a:ext cx="1941480" cy="553680"/>
                <a:chOff x="5124240" y="3818880"/>
                <a:chExt cx="1941480" cy="553680"/>
              </a:xfrm>
            </p:grpSpPr>
            <p:sp>
              <p:nvSpPr>
                <p:cNvPr id="265" name="Rechteck: abgerundete Ecken 54"/>
                <p:cNvSpPr/>
                <p:nvPr/>
              </p:nvSpPr>
              <p:spPr>
                <a:xfrm>
                  <a:off x="5124240" y="381888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de-DE" sz="1800" b="0" strike="noStrike" spc="-1">
                      <a:solidFill>
                        <a:srgbClr val="FFFFFF"/>
                      </a:solidFill>
                      <a:latin typeface="Calibri"/>
                    </a:rPr>
                    <a:t>  Jira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266" name="Rechteck: abgerundete Ecken 55"/>
                <p:cNvSpPr/>
                <p:nvPr/>
              </p:nvSpPr>
              <p:spPr>
                <a:xfrm>
                  <a:off x="6544440" y="385128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/>
                <a:lstStyle/>
                <a:p>
                  <a:endParaRPr lang="de-AT"/>
                </a:p>
              </p:txBody>
            </p:sp>
          </p:grpSp>
          <p:pic>
            <p:nvPicPr>
              <p:cNvPr id="267" name="Grafik 15"/>
              <p:cNvPicPr/>
              <p:nvPr/>
            </p:nvPicPr>
            <p:blipFill>
              <a:blip r:embed="rId2"/>
              <a:stretch/>
            </p:blipFill>
            <p:spPr>
              <a:xfrm>
                <a:off x="6557040" y="3864960"/>
                <a:ext cx="464040" cy="4640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68" name="Gruppieren 63"/>
            <p:cNvGrpSpPr/>
            <p:nvPr/>
          </p:nvGrpSpPr>
          <p:grpSpPr>
            <a:xfrm>
              <a:off x="5126040" y="3048840"/>
              <a:ext cx="1941480" cy="553680"/>
              <a:chOff x="5126040" y="3048840"/>
              <a:chExt cx="1941480" cy="553680"/>
            </a:xfrm>
          </p:grpSpPr>
          <p:grpSp>
            <p:nvGrpSpPr>
              <p:cNvPr id="269" name="Gruppieren 59"/>
              <p:cNvGrpSpPr/>
              <p:nvPr/>
            </p:nvGrpSpPr>
            <p:grpSpPr>
              <a:xfrm>
                <a:off x="5126040" y="3048840"/>
                <a:ext cx="1941480" cy="553680"/>
                <a:chOff x="5126040" y="3048840"/>
                <a:chExt cx="1941480" cy="553680"/>
              </a:xfrm>
            </p:grpSpPr>
            <p:sp>
              <p:nvSpPr>
                <p:cNvPr id="270" name="Rechteck: abgerundete Ecken 61"/>
                <p:cNvSpPr/>
                <p:nvPr/>
              </p:nvSpPr>
              <p:spPr>
                <a:xfrm>
                  <a:off x="5126040" y="304884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de-DE" sz="1800" b="0" strike="noStrike" spc="-1">
                      <a:solidFill>
                        <a:srgbClr val="FFFFFF"/>
                      </a:solidFill>
                      <a:latin typeface="Calibri"/>
                    </a:rPr>
                    <a:t>Github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271" name="Rechteck: abgerundete Ecken 62"/>
                <p:cNvSpPr/>
                <p:nvPr/>
              </p:nvSpPr>
              <p:spPr>
                <a:xfrm>
                  <a:off x="6545880" y="308124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/>
                <a:lstStyle/>
                <a:p>
                  <a:endParaRPr lang="de-AT"/>
                </a:p>
              </p:txBody>
            </p:sp>
          </p:grpSp>
          <p:pic>
            <p:nvPicPr>
              <p:cNvPr id="272" name="Grafik 17" descr="Ein Bild, das Katze, Säugetier, Silhouette enthält.&#10;&#10;Automatisch generierte Beschreibung"/>
              <p:cNvPicPr/>
              <p:nvPr/>
            </p:nvPicPr>
            <p:blipFill>
              <a:blip r:embed="rId3"/>
              <a:stretch/>
            </p:blipFill>
            <p:spPr>
              <a:xfrm>
                <a:off x="6562080" y="3094920"/>
                <a:ext cx="464040" cy="4640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73" name="Gruppieren 80"/>
            <p:cNvGrpSpPr/>
            <p:nvPr/>
          </p:nvGrpSpPr>
          <p:grpSpPr>
            <a:xfrm>
              <a:off x="5124240" y="4589280"/>
              <a:ext cx="1941480" cy="553680"/>
              <a:chOff x="5124240" y="4589280"/>
              <a:chExt cx="1941480" cy="553680"/>
            </a:xfrm>
          </p:grpSpPr>
          <p:grpSp>
            <p:nvGrpSpPr>
              <p:cNvPr id="274" name="Gruppieren 76"/>
              <p:cNvGrpSpPr/>
              <p:nvPr/>
            </p:nvGrpSpPr>
            <p:grpSpPr>
              <a:xfrm>
                <a:off x="5124240" y="4589280"/>
                <a:ext cx="1941480" cy="553680"/>
                <a:chOff x="5124240" y="4589280"/>
                <a:chExt cx="1941480" cy="553680"/>
              </a:xfrm>
            </p:grpSpPr>
            <p:sp>
              <p:nvSpPr>
                <p:cNvPr id="275" name="Rechteck: abgerundete Ecken 77"/>
                <p:cNvSpPr/>
                <p:nvPr/>
              </p:nvSpPr>
              <p:spPr>
                <a:xfrm>
                  <a:off x="5124240" y="458928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de-DE" sz="1800" b="0" strike="noStrike" spc="-1">
                      <a:solidFill>
                        <a:srgbClr val="FFFFFF"/>
                      </a:solidFill>
                      <a:latin typeface="Calibri"/>
                    </a:rPr>
                    <a:t>Intellij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276" name="Rechteck: abgerundete Ecken 78"/>
                <p:cNvSpPr/>
                <p:nvPr/>
              </p:nvSpPr>
              <p:spPr>
                <a:xfrm>
                  <a:off x="6544440" y="462132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/>
                <a:lstStyle/>
                <a:p>
                  <a:endParaRPr lang="de-AT"/>
                </a:p>
              </p:txBody>
            </p:sp>
          </p:grpSp>
          <p:pic>
            <p:nvPicPr>
              <p:cNvPr id="277" name="Grafik 23" descr="Ein Bild, das Grafiken, Grafikdesign, Schrift, Screenshot enthält.&#10;&#10;Automatisch generierte Beschreibung"/>
              <p:cNvPicPr/>
              <p:nvPr/>
            </p:nvPicPr>
            <p:blipFill>
              <a:blip r:embed="rId4"/>
              <a:stretch/>
            </p:blipFill>
            <p:spPr>
              <a:xfrm>
                <a:off x="6594840" y="4682880"/>
                <a:ext cx="378360" cy="3783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278" name="Gruppieren 87"/>
          <p:cNvGrpSpPr/>
          <p:nvPr/>
        </p:nvGrpSpPr>
        <p:grpSpPr>
          <a:xfrm>
            <a:off x="2104560" y="2839680"/>
            <a:ext cx="1946160" cy="1892520"/>
            <a:chOff x="2104560" y="2839680"/>
            <a:chExt cx="1946160" cy="1892520"/>
          </a:xfrm>
        </p:grpSpPr>
        <p:grpSp>
          <p:nvGrpSpPr>
            <p:cNvPr id="279" name="Gruppieren 38"/>
            <p:cNvGrpSpPr/>
            <p:nvPr/>
          </p:nvGrpSpPr>
          <p:grpSpPr>
            <a:xfrm>
              <a:off x="2109240" y="3400200"/>
              <a:ext cx="1941480" cy="553680"/>
              <a:chOff x="2109240" y="3400200"/>
              <a:chExt cx="1941480" cy="553680"/>
            </a:xfrm>
          </p:grpSpPr>
          <p:sp>
            <p:nvSpPr>
              <p:cNvPr id="280" name="Rechteck: abgerundete Ecken 24"/>
              <p:cNvSpPr/>
              <p:nvPr/>
            </p:nvSpPr>
            <p:spPr>
              <a:xfrm>
                <a:off x="2109240" y="3400200"/>
                <a:ext cx="1941480" cy="553680"/>
              </a:xfrm>
              <a:prstGeom prst="roundRect">
                <a:avLst>
                  <a:gd name="adj" fmla="val 16667"/>
                </a:avLst>
              </a:prstGeom>
              <a:solidFill>
                <a:srgbClr val="F39200"/>
              </a:solidFill>
              <a:ln>
                <a:solidFill>
                  <a:srgbClr val="F392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de-DE" sz="1800" b="0" strike="noStrike" spc="-1">
                    <a:solidFill>
                      <a:srgbClr val="FFFFFF"/>
                    </a:solidFill>
                    <a:latin typeface="Calibri"/>
                  </a:rPr>
                  <a:t>  Angular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281" name="Rechteck: abgerundete Ecken 29"/>
              <p:cNvSpPr/>
              <p:nvPr/>
            </p:nvSpPr>
            <p:spPr>
              <a:xfrm>
                <a:off x="3529440" y="3431160"/>
                <a:ext cx="488880" cy="4892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/>
              <a:lstStyle/>
              <a:p>
                <a:endParaRPr lang="de-AT"/>
              </a:p>
            </p:txBody>
          </p:sp>
          <p:pic>
            <p:nvPicPr>
              <p:cNvPr id="282" name="Grafik 11" descr="Ein Bild, das Symbol enthält.&#10;&#10;Automatisch generierte Beschreibung"/>
              <p:cNvPicPr/>
              <p:nvPr/>
            </p:nvPicPr>
            <p:blipFill>
              <a:blip r:embed="rId5"/>
              <a:stretch/>
            </p:blipFill>
            <p:spPr>
              <a:xfrm>
                <a:off x="3540960" y="3441600"/>
                <a:ext cx="465480" cy="4654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3" name="Gruppieren 83"/>
            <p:cNvGrpSpPr/>
            <p:nvPr/>
          </p:nvGrpSpPr>
          <p:grpSpPr>
            <a:xfrm>
              <a:off x="2104560" y="4178520"/>
              <a:ext cx="1941480" cy="553680"/>
              <a:chOff x="2104560" y="4178520"/>
              <a:chExt cx="1941480" cy="553680"/>
            </a:xfrm>
          </p:grpSpPr>
          <p:grpSp>
            <p:nvGrpSpPr>
              <p:cNvPr id="284" name="Gruppieren 71"/>
              <p:cNvGrpSpPr/>
              <p:nvPr/>
            </p:nvGrpSpPr>
            <p:grpSpPr>
              <a:xfrm>
                <a:off x="2104560" y="4178520"/>
                <a:ext cx="1941480" cy="553680"/>
                <a:chOff x="2104560" y="4178520"/>
                <a:chExt cx="1941480" cy="553680"/>
              </a:xfrm>
            </p:grpSpPr>
            <p:sp>
              <p:nvSpPr>
                <p:cNvPr id="285" name="Rechteck: abgerundete Ecken 73"/>
                <p:cNvSpPr/>
                <p:nvPr/>
              </p:nvSpPr>
              <p:spPr>
                <a:xfrm>
                  <a:off x="2104560" y="417852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de-DE" sz="1800" b="0" strike="noStrike" spc="-1">
                      <a:solidFill>
                        <a:srgbClr val="FFFFFF"/>
                      </a:solidFill>
                      <a:latin typeface="Calibri"/>
                    </a:rPr>
                    <a:t>Figma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286" name="Rechteck: abgerundete Ecken 74"/>
                <p:cNvSpPr/>
                <p:nvPr/>
              </p:nvSpPr>
              <p:spPr>
                <a:xfrm>
                  <a:off x="3524760" y="421056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/>
                <a:lstStyle/>
                <a:p>
                  <a:endParaRPr lang="de-AT"/>
                </a:p>
              </p:txBody>
            </p:sp>
          </p:grpSp>
          <p:pic>
            <p:nvPicPr>
              <p:cNvPr id="287" name="Grafik 75" descr="Ein Bild, das Farbigkeit, Grafiken, Kreis, Grafikdesign enthält.&#10;&#10;Automatisch generierte Beschreibung"/>
              <p:cNvPicPr/>
              <p:nvPr/>
            </p:nvPicPr>
            <p:blipFill>
              <a:blip r:embed="rId6"/>
              <a:stretch/>
            </p:blipFill>
            <p:spPr>
              <a:xfrm>
                <a:off x="3632040" y="4230360"/>
                <a:ext cx="309240" cy="4640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88" name="Rechteck: abgerundete Ecken 82"/>
            <p:cNvSpPr/>
            <p:nvPr/>
          </p:nvSpPr>
          <p:spPr>
            <a:xfrm>
              <a:off x="2550240" y="2839680"/>
              <a:ext cx="1050120" cy="366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Elias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89" name="Gruppieren 86"/>
          <p:cNvGrpSpPr/>
          <p:nvPr/>
        </p:nvGrpSpPr>
        <p:grpSpPr>
          <a:xfrm>
            <a:off x="8206920" y="2844720"/>
            <a:ext cx="1941480" cy="1886760"/>
            <a:chOff x="8206920" y="2844720"/>
            <a:chExt cx="1941480" cy="1886760"/>
          </a:xfrm>
        </p:grpSpPr>
        <p:grpSp>
          <p:nvGrpSpPr>
            <p:cNvPr id="290" name="Gruppieren 49"/>
            <p:cNvGrpSpPr/>
            <p:nvPr/>
          </p:nvGrpSpPr>
          <p:grpSpPr>
            <a:xfrm>
              <a:off x="8206920" y="4177800"/>
              <a:ext cx="1941480" cy="553680"/>
              <a:chOff x="8206920" y="4177800"/>
              <a:chExt cx="1941480" cy="553680"/>
            </a:xfrm>
          </p:grpSpPr>
          <p:grpSp>
            <p:nvGrpSpPr>
              <p:cNvPr id="291" name="Gruppieren 39"/>
              <p:cNvGrpSpPr/>
              <p:nvPr/>
            </p:nvGrpSpPr>
            <p:grpSpPr>
              <a:xfrm>
                <a:off x="8206920" y="4177800"/>
                <a:ext cx="1941480" cy="553680"/>
                <a:chOff x="8206920" y="4177800"/>
                <a:chExt cx="1941480" cy="553680"/>
              </a:xfrm>
            </p:grpSpPr>
            <p:sp>
              <p:nvSpPr>
                <p:cNvPr id="292" name="Rechteck: abgerundete Ecken 40"/>
                <p:cNvSpPr/>
                <p:nvPr/>
              </p:nvSpPr>
              <p:spPr>
                <a:xfrm>
                  <a:off x="8206920" y="417780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de-DE" sz="1800" b="0" strike="noStrike" spc="-1">
                      <a:solidFill>
                        <a:srgbClr val="FFFFFF"/>
                      </a:solidFill>
                      <a:latin typeface="Calibri"/>
                    </a:rPr>
                    <a:t>  Spring Boot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293" name="Rechteck: abgerundete Ecken 43"/>
                <p:cNvSpPr/>
                <p:nvPr/>
              </p:nvSpPr>
              <p:spPr>
                <a:xfrm>
                  <a:off x="9626760" y="420876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/>
                <a:lstStyle/>
                <a:p>
                  <a:endParaRPr lang="de-AT"/>
                </a:p>
              </p:txBody>
            </p:sp>
          </p:grpSp>
          <p:pic>
            <p:nvPicPr>
              <p:cNvPr id="294" name="Grafik 13"/>
              <p:cNvPicPr/>
              <p:nvPr/>
            </p:nvPicPr>
            <p:blipFill>
              <a:blip r:embed="rId7"/>
              <a:stretch/>
            </p:blipFill>
            <p:spPr>
              <a:xfrm>
                <a:off x="9643680" y="4245480"/>
                <a:ext cx="464040" cy="4165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5" name="Gruppieren 69"/>
            <p:cNvGrpSpPr/>
            <p:nvPr/>
          </p:nvGrpSpPr>
          <p:grpSpPr>
            <a:xfrm>
              <a:off x="8206920" y="3397320"/>
              <a:ext cx="1941480" cy="553680"/>
              <a:chOff x="8206920" y="3397320"/>
              <a:chExt cx="1941480" cy="553680"/>
            </a:xfrm>
          </p:grpSpPr>
          <p:grpSp>
            <p:nvGrpSpPr>
              <p:cNvPr id="296" name="Gruppieren 65"/>
              <p:cNvGrpSpPr/>
              <p:nvPr/>
            </p:nvGrpSpPr>
            <p:grpSpPr>
              <a:xfrm>
                <a:off x="8206920" y="3397320"/>
                <a:ext cx="1941480" cy="553680"/>
                <a:chOff x="8206920" y="3397320"/>
                <a:chExt cx="1941480" cy="553680"/>
              </a:xfrm>
            </p:grpSpPr>
            <p:sp>
              <p:nvSpPr>
                <p:cNvPr id="297" name="Rechteck: abgerundete Ecken 67"/>
                <p:cNvSpPr/>
                <p:nvPr/>
              </p:nvSpPr>
              <p:spPr>
                <a:xfrm>
                  <a:off x="8206920" y="3397320"/>
                  <a:ext cx="1941480" cy="5536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de-DE" sz="1800" b="0" strike="noStrike" spc="-1">
                      <a:solidFill>
                        <a:srgbClr val="FFFFFF"/>
                      </a:solidFill>
                      <a:latin typeface="Calibri"/>
                    </a:rPr>
                    <a:t>Docker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sp>
              <p:nvSpPr>
                <p:cNvPr id="298" name="Rechteck: abgerundete Ecken 68"/>
                <p:cNvSpPr/>
                <p:nvPr/>
              </p:nvSpPr>
              <p:spPr>
                <a:xfrm>
                  <a:off x="9626760" y="3429720"/>
                  <a:ext cx="488880" cy="48924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/>
                <a:lstStyle/>
                <a:p>
                  <a:endParaRPr lang="de-AT"/>
                </a:p>
              </p:txBody>
            </p:sp>
          </p:grpSp>
          <p:pic>
            <p:nvPicPr>
              <p:cNvPr id="299" name="Grafik 19" descr="Ein Bild, das Symbol, Grafiken, Clipart, Design enthält.&#10;&#10;Automatisch generierte Beschreibung"/>
              <p:cNvPicPr/>
              <p:nvPr/>
            </p:nvPicPr>
            <p:blipFill>
              <a:blip r:embed="rId8"/>
              <a:stretch/>
            </p:blipFill>
            <p:spPr>
              <a:xfrm>
                <a:off x="9650880" y="3502800"/>
                <a:ext cx="464040" cy="3661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00" name="Rechteck: abgerundete Ecken 85"/>
            <p:cNvSpPr/>
            <p:nvPr/>
          </p:nvSpPr>
          <p:spPr>
            <a:xfrm>
              <a:off x="8652240" y="2844720"/>
              <a:ext cx="1050120" cy="366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Hannes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E6BD278-6D7C-B77C-7ED6-A9EF510DC1A4}"/>
              </a:ext>
            </a:extLst>
          </p:cNvPr>
          <p:cNvPicPr/>
          <p:nvPr/>
        </p:nvPicPr>
        <p:blipFill rotWithShape="1">
          <a:blip r:embed="rId2"/>
          <a:srcRect l="5097" t="8329" r="5708" b="8639"/>
          <a:stretch/>
        </p:blipFill>
        <p:spPr>
          <a:xfrm>
            <a:off x="8261360" y="2529840"/>
            <a:ext cx="1812004" cy="106680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1"/>
          <p:cNvSpPr>
            <a:spLocks noGrp="1"/>
          </p:cNvSpPr>
          <p:nvPr>
            <p:ph type="ftr" idx="25"/>
          </p:nvPr>
        </p:nvSpPr>
        <p:spPr>
          <a:xfrm>
            <a:off x="6425280" y="6352560"/>
            <a:ext cx="4114440" cy="31392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AT" sz="1000" b="0" strike="noStrike" spc="-1">
                <a:solidFill>
                  <a:srgbClr val="C0C0C0"/>
                </a:solidFill>
                <a:latin typeface="Calibri Ligh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AT" sz="1000" b="0" strike="noStrike" spc="-1">
                <a:solidFill>
                  <a:srgbClr val="C0C0C0"/>
                </a:solidFill>
                <a:latin typeface="Calibri Light"/>
              </a:rPr>
              <a:t>Lecture Connect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26"/>
          </p:nvPr>
        </p:nvSpPr>
        <p:spPr>
          <a:xfrm>
            <a:off x="10745280" y="6350040"/>
            <a:ext cx="88776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39" b="0" strike="noStrike" spc="-1">
                <a:solidFill>
                  <a:srgbClr val="C0C0C0"/>
                </a:solidFill>
                <a:latin typeface="Calibri"/>
              </a:rPr>
              <a:t>Seite </a:t>
            </a:r>
            <a:fld id="{7079A8B6-ACFF-41C9-8816-84FC2E87C227}" type="slidenum">
              <a:rPr lang="de-DE" sz="939" b="0" strike="noStrike" spc="-1">
                <a:solidFill>
                  <a:srgbClr val="C0C0C0"/>
                </a:solidFill>
                <a:latin typeface="Calibri"/>
              </a:rPr>
              <a:t>9</a:t>
            </a:fld>
            <a:endParaRPr lang="en-US" sz="939" b="0" strike="noStrike" spc="-1"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27"/>
          </p:nvPr>
        </p:nvSpPr>
        <p:spPr>
          <a:xfrm>
            <a:off x="4908240" y="6352560"/>
            <a:ext cx="131148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939" b="0" strike="noStrike" spc="-1">
                <a:solidFill>
                  <a:srgbClr val="C0C0C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AA7A32A-4968-4258-9AFE-409636636EF2}" type="datetime3">
              <a:rPr lang="de-DE" sz="939" b="0" strike="noStrike" spc="-1">
                <a:solidFill>
                  <a:srgbClr val="C0C0C0"/>
                </a:solidFill>
                <a:latin typeface="Calibri"/>
              </a:rPr>
              <a:t>13/04/24</a:t>
            </a:fld>
            <a:endParaRPr lang="en-US" sz="939" b="0" strike="noStrike" spc="-1">
              <a:latin typeface="Times New Roman"/>
            </a:endParaRPr>
          </a:p>
        </p:txBody>
      </p:sp>
      <p:grpSp>
        <p:nvGrpSpPr>
          <p:cNvPr id="306" name="Gruppieren 25"/>
          <p:cNvGrpSpPr/>
          <p:nvPr/>
        </p:nvGrpSpPr>
        <p:grpSpPr>
          <a:xfrm>
            <a:off x="930600" y="446400"/>
            <a:ext cx="10310040" cy="449280"/>
            <a:chOff x="930600" y="446400"/>
            <a:chExt cx="10310040" cy="449280"/>
          </a:xfrm>
        </p:grpSpPr>
        <p:sp>
          <p:nvSpPr>
            <p:cNvPr id="307" name="Rechteck 26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8" name="Rechteck 31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9" name="Rechteck 32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0" name="Rechteck 33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1" name="Gerader Verbinder 34"/>
            <p:cNvSpPr/>
            <p:nvPr/>
          </p:nvSpPr>
          <p:spPr>
            <a:xfrm>
              <a:off x="930600" y="673200"/>
              <a:ext cx="85608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2" name="Rechteck 35"/>
            <p:cNvSpPr/>
            <p:nvPr/>
          </p:nvSpPr>
          <p:spPr>
            <a:xfrm>
              <a:off x="9944280" y="44640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3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4" name="Gerader Verbinder 37"/>
            <p:cNvSpPr/>
            <p:nvPr/>
          </p:nvSpPr>
          <p:spPr>
            <a:xfrm>
              <a:off x="4275360" y="673200"/>
              <a:ext cx="159012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5" name="Gerader Verbinder 41"/>
            <p:cNvSpPr/>
            <p:nvPr/>
          </p:nvSpPr>
          <p:spPr>
            <a:xfrm>
              <a:off x="6314760" y="673200"/>
              <a:ext cx="1589760" cy="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6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7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AT"/>
            </a:p>
          </p:txBody>
        </p:sp>
        <p:sp>
          <p:nvSpPr>
            <p:cNvPr id="318" name="Rechteck 45"/>
            <p:cNvSpPr/>
            <p:nvPr/>
          </p:nvSpPr>
          <p:spPr>
            <a:xfrm>
              <a:off x="178704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9" name="Rechteck 47"/>
            <p:cNvSpPr/>
            <p:nvPr/>
          </p:nvSpPr>
          <p:spPr>
            <a:xfrm>
              <a:off x="38260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0" name="Rechteck 48"/>
            <p:cNvSpPr/>
            <p:nvPr/>
          </p:nvSpPr>
          <p:spPr>
            <a:xfrm>
              <a:off x="5865480" y="450720"/>
              <a:ext cx="448920" cy="44496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1" name="Rechteck 50"/>
            <p:cNvSpPr/>
            <p:nvPr/>
          </p:nvSpPr>
          <p:spPr>
            <a:xfrm>
              <a:off x="7904880" y="450720"/>
              <a:ext cx="448920" cy="444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AT" sz="1800" b="0" strike="noStrike" spc="-1">
                  <a:solidFill>
                    <a:srgbClr val="FFFFFF"/>
                  </a:solidFill>
                  <a:latin typeface="Calibri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322" name="Grafik 321"/>
          <p:cNvPicPr/>
          <p:nvPr/>
        </p:nvPicPr>
        <p:blipFill>
          <a:blip r:embed="rId3"/>
          <a:srcRect t="2351" b="3751"/>
          <a:stretch/>
        </p:blipFill>
        <p:spPr>
          <a:xfrm>
            <a:off x="728947" y="1127304"/>
            <a:ext cx="11099866" cy="4749480"/>
          </a:xfrm>
          <a:prstGeom prst="rect">
            <a:avLst/>
          </a:prstGeom>
          <a:ln w="0"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35D372A-4C53-9A20-C176-1B35F011D624}"/>
              </a:ext>
            </a:extLst>
          </p:cNvPr>
          <p:cNvSpPr txBox="1"/>
          <p:nvPr/>
        </p:nvSpPr>
        <p:spPr>
          <a:xfrm>
            <a:off x="930600" y="1190776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Klassendiagramm</a:t>
            </a:r>
            <a:endParaRPr lang="de-AT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oundedCornerRectangleTimeband"/>
  <p:tag name="OTLTIMEBANDSHAPEHEIGHT" val="20"/>
  <p:tag name="OTLTIMEBANDSHAPEPADDINGLEFT" val="0"/>
  <p:tag name="OTLTIMEBANDCULTUREINFO" val="en-US"/>
  <p:tag name="OTLTIMEBANDQUICKPOSITION" val="Bottom"/>
  <p:tag name="OTLTIMEBANDTHREEDEFFECTS" val="None"/>
  <p:tag name="OTLTIMEBANDAUTODATERANGE" val="True"/>
  <p:tag name="OTLTIMEBANDSTARTDATE" val="0001-01-01T00:00:00.0000000"/>
  <p:tag name="OTLTIMEBANDENDDATE" val="2024-09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Fals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5"/>
  <p:tag name="OTLTIMEBANDSPACINGBELOW" val="5"/>
  <p:tag name="OTLTIMEBANDSPACINGABOVEFORSWLANDTASKS" val="5"/>
  <p:tag name="OTLTIMEBANDSPACINGBELOWFORSWLANDTASKS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2-28T00:00:00.0000000"/>
  <p:tag name="OTLENDDATE" val="2024-03-10T23:59:00.0000000"/>
  <p:tag name="OTLDURATIONFORMAT" val="day"/>
  <p:tag name="OTLSPACING" val="5"/>
  <p:tag name="OTLSHAPETHICKNESSTYPE" val="Thi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3-11T00:00:00.0000000"/>
  <p:tag name="OTLENDDATE" val="2024-03-30T23:59:00.0000000"/>
  <p:tag name="OTLDURATIONFORMAT" val="day"/>
  <p:tag name="OTLSPACING" val="5"/>
  <p:tag name="OTLSHAPETHICKNESSTYPE" val="Thi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3-30T23:59:00.0000000"/>
  <p:tag name="OTLENDDATE" val="2024-08-31T23:59:00.0000000"/>
  <p:tag name="OTLDURATIONFORMAT" val="day"/>
  <p:tag name="OTLSPACING" val="5"/>
  <p:tag name="OTLSHAPETHICKNESSTYPE" val="Thi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3-25T00:00:00.0000000"/>
  <p:tag name="OTLENDDATE" val="2024-04-16T23:59:00.0000000"/>
  <p:tag name="OTLDURATIONFORMAT" val="day"/>
  <p:tag name="OTLSPACING" val="5"/>
  <p:tag name="OTLSHAPETHICKNESSTYPE" val="Thi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4-25T00:00:00.0000000"/>
  <p:tag name="OTLENDDATE" val="2024-06-20T23:59:00.0000000"/>
  <p:tag name="OTLDURATIONFORMAT" val="day"/>
  <p:tag name="OTLSPACING" val="5"/>
  <p:tag name="OTLSHAPETHICKNESSTYPE" val="Thi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01T00:00:00.0000000"/>
  <p:tag name="OTLENDDATE" val="2024-09-30T23:59:00.0000000"/>
  <p:tag name="OTLDURATIONFORMAT" val="day"/>
  <p:tag name="OTLSPACING" val="5"/>
  <p:tag name="OTLSHAPETHICKNESSTYPE" val="Thi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5-30T00:00:00.0000000"/>
  <p:tag name="OTLENDDATE" val="2024-09-01T23:59:00.0000000"/>
  <p:tag name="OTLDURATIONFORMAT" val="day"/>
  <p:tag name="OTLSPACING" val="5"/>
  <p:tag name="OTLSHAPETHICKNESSTYPE" val="Thi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734</Words>
  <Application>Microsoft Office PowerPoint</Application>
  <PresentationFormat>Breitbild</PresentationFormat>
  <Paragraphs>316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Lecture Connect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Lecture 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Microsoft Office-Anwender</dc:creator>
  <dc:description/>
  <cp:lastModifiedBy>Elias Jan Walder</cp:lastModifiedBy>
  <cp:revision>106</cp:revision>
  <dcterms:created xsi:type="dcterms:W3CDTF">2017-06-06T07:41:45Z</dcterms:created>
  <dcterms:modified xsi:type="dcterms:W3CDTF">2024-04-13T07:54:21Z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13</vt:i4>
  </property>
</Properties>
</file>