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9.png" ContentType="image/png"/>
  <Override PartName="/ppt/media/image5.jpeg" ContentType="image/jpeg"/>
  <Override PartName="/ppt/media/image4.jpeg" ContentType="image/jpeg"/>
  <Override PartName="/ppt/media/image25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10.png" ContentType="image/png"/>
  <Override PartName="/ppt/media/image28.png" ContentType="image/png"/>
  <Override PartName="/ppt/media/image16.png" ContentType="image/png"/>
  <Override PartName="/ppt/media/image27.png" ContentType="image/pn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no</a:t>
            </a:r>
            <a:r>
              <a:rPr b="0" lang="en-US" sz="2000" spc="-1" strike="noStrike">
                <a:latin typeface="Arial"/>
              </a:rPr>
              <a:t>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68D0A2A-7733-4476-961B-FCDB2615E5F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69E849-0D47-4AE9-94BF-C5C2B5D228A7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0345C1-0A33-4A9A-9359-22D4727F96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2D7DC-6B05-45CF-AFAB-E10AE0478D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F4C3A1-AAB7-4342-A53B-8D87B6C0C1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CC1B1-23F5-417F-A9EF-257D8A7D3F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BFCE1-8063-4800-95D5-EE6B92B07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4A3E6-7AF7-4908-8995-D9D968EBC0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4A6F35-B53A-4EC4-9C27-094769A5BC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A1B8F-6E45-4813-9AB8-F55D2E27BB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F01BD5-6797-4A69-B7C6-1BE095B978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646D5-83AB-4A4A-9101-E8F556E613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5BAE0-809A-4D25-A891-E27BE04545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866D2-405E-4B50-8CB0-447C6169BD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50080" cy="6890400"/>
          </a:xfrm>
          <a:prstGeom prst="rect">
            <a:avLst/>
          </a:prstGeom>
          <a:ln w="0">
            <a:noFill/>
          </a:ln>
        </p:spPr>
      </p:pic>
      <p:pic>
        <p:nvPicPr>
          <p:cNvPr id="1" name="Grafik 4" descr=""/>
          <p:cNvPicPr/>
          <p:nvPr/>
        </p:nvPicPr>
        <p:blipFill>
          <a:blip r:embed="rId3"/>
          <a:srcRect l="0" t="0" r="0" b="23706"/>
          <a:stretch/>
        </p:blipFill>
        <p:spPr>
          <a:xfrm>
            <a:off x="0" y="0"/>
            <a:ext cx="12240000" cy="5252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50080" cy="68904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6489000" y="635760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 Light"/>
                <a:ea typeface="DejaVu Sans"/>
              </a:rPr>
              <a:t>&lt;footer&gt;</a:t>
            </a:r>
            <a:endParaRPr b="0" lang="en-US" sz="939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0809000" y="63554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91FDF1-14CB-459B-9494-B2DFBD6AA932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&lt;number&gt;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4971960" y="635760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12250080" cy="6890400"/>
          </a:xfrm>
          <a:prstGeom prst="rect">
            <a:avLst/>
          </a:prstGeom>
          <a:ln w="0">
            <a:noFill/>
          </a:ln>
        </p:spPr>
      </p:pic>
      <p:pic>
        <p:nvPicPr>
          <p:cNvPr id="83" name="Grafik 2" descr=""/>
          <p:cNvPicPr/>
          <p:nvPr/>
        </p:nvPicPr>
        <p:blipFill>
          <a:blip r:embed="rId3"/>
          <a:stretch/>
        </p:blipFill>
        <p:spPr>
          <a:xfrm>
            <a:off x="0" y="0"/>
            <a:ext cx="12240000" cy="6884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04240" y="5240160"/>
            <a:ext cx="4228920" cy="62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AT" sz="4000" spc="-1" strike="noStrike">
                <a:solidFill>
                  <a:srgbClr val="003361"/>
                </a:solidFill>
                <a:latin typeface="Calibri Light"/>
                <a:ea typeface="DejaVu Sans"/>
              </a:rPr>
              <a:t>Lecture Connect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05760" y="5757120"/>
            <a:ext cx="4773960" cy="5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  <a:ea typeface="DejaVu Sans"/>
              </a:rPr>
              <a:t>Ein Constraint basiertes Lehre Planungs-Tool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feld 1"/>
          <p:cNvSpPr/>
          <p:nvPr/>
        </p:nvSpPr>
        <p:spPr>
          <a:xfrm>
            <a:off x="6084720" y="-11520"/>
            <a:ext cx="1839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platzhalter 5"/>
          <p:cNvSpPr/>
          <p:nvPr/>
        </p:nvSpPr>
        <p:spPr>
          <a:xfrm>
            <a:off x="7589160" y="5508720"/>
            <a:ext cx="4228920" cy="5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  <a:ea typeface="DejaVu Sans"/>
              </a:rPr>
              <a:t>Betreuer: Philipp Zech, PhD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1600" spc="-1" strike="noStrike">
                <a:solidFill>
                  <a:srgbClr val="4c4d4c"/>
                </a:solidFill>
                <a:latin typeface="Calibri"/>
                <a:ea typeface="DejaVu Sans"/>
              </a:rPr>
              <a:t>Studierende: Elias Walder, Johannes Karrer</a:t>
            </a: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ftr" idx="31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Num" idx="32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E4B79A95-B4DA-40D8-AD40-B0A068F129C2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dt" idx="33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3397918-091B-46FB-9075-8344B1E99B3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57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358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9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0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1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2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4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0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1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2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200400" y="1616040"/>
            <a:ext cx="5875920" cy="3788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ftr" idx="34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ldNum" idx="35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60A27743-5C2D-4EFA-AAE4-23B033CB7026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dt" idx="36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FDC84DE-F686-4A50-B4B9-5D49C0EDAE3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77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378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0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1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2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3203640" y="1612800"/>
            <a:ext cx="5875920" cy="3788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ftr" idx="37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ldNum" idx="38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3E2EF856-FE6E-4CF7-8457-4FF43D4B36B1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dt" idx="39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0AEDB55-29ED-4E8D-ADC5-822976F21880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97" name="Gruppieren 2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398" name="Rechteck 13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Rechteck 25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Rechteck 54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Rechteck 55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Gerader Verbinder 1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Rechteck 56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4" name="Gerader Verbinder 21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Gerader Verbinder 22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Gerader Verbinder 23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Gerader Verbinder 24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Gerader Verbinder 25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Rechteck 57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0" name="Rechteck 58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1" name="Rechteck 59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2" name="Rechteck 6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3203640" y="1612800"/>
            <a:ext cx="5875920" cy="3788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rafik 2" descr=""/>
          <p:cNvPicPr/>
          <p:nvPr/>
        </p:nvPicPr>
        <p:blipFill>
          <a:blip r:embed="rId1"/>
          <a:srcRect l="5099" t="8325" r="5712" b="8632"/>
          <a:stretch/>
        </p:blipFill>
        <p:spPr>
          <a:xfrm>
            <a:off x="8261280" y="2529720"/>
            <a:ext cx="1811520" cy="1066320"/>
          </a:xfrm>
          <a:prstGeom prst="rect">
            <a:avLst/>
          </a:prstGeom>
          <a:ln w="0">
            <a:noFill/>
          </a:ln>
        </p:spPr>
      </p:pic>
      <p:sp>
        <p:nvSpPr>
          <p:cNvPr id="415" name="PlaceHolder 1"/>
          <p:cNvSpPr>
            <a:spLocks noGrp="1"/>
          </p:cNvSpPr>
          <p:nvPr>
            <p:ph type="ftr" idx="40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ldNum" idx="41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BEEF2230-D3B2-4CA2-A944-A56C8EBC6C37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dt" idx="42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9398C12-BE13-4FDA-B639-224C7422A693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18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419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0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1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2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3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5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8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1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2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3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34" name="Grafik 321" descr=""/>
          <p:cNvPicPr/>
          <p:nvPr/>
        </p:nvPicPr>
        <p:blipFill>
          <a:blip r:embed="rId2"/>
          <a:srcRect l="0" t="2351" r="0" b="3751"/>
          <a:stretch/>
        </p:blipFill>
        <p:spPr>
          <a:xfrm>
            <a:off x="729000" y="1127160"/>
            <a:ext cx="11099520" cy="4749120"/>
          </a:xfrm>
          <a:prstGeom prst="rect">
            <a:avLst/>
          </a:prstGeom>
          <a:ln w="0">
            <a:noFill/>
          </a:ln>
        </p:spPr>
      </p:pic>
      <p:sp>
        <p:nvSpPr>
          <p:cNvPr id="435" name="Textfeld 1"/>
          <p:cNvSpPr/>
          <p:nvPr/>
        </p:nvSpPr>
        <p:spPr>
          <a:xfrm>
            <a:off x="930600" y="1190880"/>
            <a:ext cx="320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ftr" idx="43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Num" idx="44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7C37E6E0-712F-4DD8-9927-3843A28146A1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dt" idx="45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8978F94-701D-4479-9483-EA5C9F043EA4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39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440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1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2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3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4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6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2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3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4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55" name="Grafik 343" descr=""/>
          <p:cNvPicPr/>
          <p:nvPr/>
        </p:nvPicPr>
        <p:blipFill>
          <a:blip r:embed="rId1"/>
          <a:stretch/>
        </p:blipFill>
        <p:spPr>
          <a:xfrm>
            <a:off x="5865480" y="978120"/>
            <a:ext cx="5374800" cy="3554640"/>
          </a:xfrm>
          <a:prstGeom prst="rect">
            <a:avLst/>
          </a:prstGeom>
          <a:ln w="0">
            <a:noFill/>
          </a:ln>
        </p:spPr>
      </p:pic>
      <p:sp>
        <p:nvSpPr>
          <p:cNvPr id="456" name="Textfeld 3"/>
          <p:cNvSpPr/>
          <p:nvPr/>
        </p:nvSpPr>
        <p:spPr>
          <a:xfrm>
            <a:off x="1045440" y="3892680"/>
            <a:ext cx="810324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Zentrale Klasse für Assignment-Algorithmus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AssignCourseSessionsToRoomTables()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Assignment-Algorithmus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addRoomTables()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erstellt neuen RoomTable für ausgewählte Räume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addCourseSessions()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erstellt </a:t>
            </a:r>
            <a:r>
              <a:rPr b="0" i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neue CourseSessions für hinzugefügte Kurse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… Anzahl der Gruppen bzw. Aufteilungen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rafik 3" descr=""/>
          <p:cNvPicPr/>
          <p:nvPr/>
        </p:nvPicPr>
        <p:blipFill>
          <a:blip r:embed="rId1"/>
          <a:stretch/>
        </p:blipFill>
        <p:spPr>
          <a:xfrm>
            <a:off x="5013000" y="2759400"/>
            <a:ext cx="2190240" cy="669240"/>
          </a:xfrm>
          <a:prstGeom prst="rect">
            <a:avLst/>
          </a:prstGeom>
          <a:ln w="0">
            <a:noFill/>
          </a:ln>
        </p:spPr>
      </p:pic>
      <p:pic>
        <p:nvPicPr>
          <p:cNvPr id="458" name="Grafik 2" descr=""/>
          <p:cNvPicPr/>
          <p:nvPr/>
        </p:nvPicPr>
        <p:blipFill>
          <a:blip r:embed="rId2"/>
          <a:srcRect l="5099" t="8325" r="5712" b="8632"/>
          <a:stretch/>
        </p:blipFill>
        <p:spPr>
          <a:xfrm>
            <a:off x="8261280" y="2529720"/>
            <a:ext cx="1811520" cy="1066320"/>
          </a:xfrm>
          <a:prstGeom prst="rect">
            <a:avLst/>
          </a:prstGeom>
          <a:ln w="0">
            <a:noFill/>
          </a:ln>
        </p:spPr>
      </p:pic>
      <p:sp>
        <p:nvSpPr>
          <p:cNvPr id="459" name="PlaceHolder 1"/>
          <p:cNvSpPr>
            <a:spLocks noGrp="1"/>
          </p:cNvSpPr>
          <p:nvPr>
            <p:ph type="ftr" idx="46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Num" idx="47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BCBEFD7A-D163-415D-B853-864683568892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dt" idx="48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AFC014D-0466-4734-873A-F1EF52CD1DD4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62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463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4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5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6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7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9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5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6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7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478" name="Grafik 321" descr=""/>
          <p:cNvPicPr/>
          <p:nvPr/>
        </p:nvPicPr>
        <p:blipFill>
          <a:blip r:embed="rId3"/>
          <a:srcRect l="0" t="2351" r="0" b="3751"/>
          <a:stretch/>
        </p:blipFill>
        <p:spPr>
          <a:xfrm>
            <a:off x="729000" y="1127160"/>
            <a:ext cx="11099520" cy="4749120"/>
          </a:xfrm>
          <a:prstGeom prst="rect">
            <a:avLst/>
          </a:prstGeom>
          <a:ln w="0">
            <a:noFill/>
          </a:ln>
        </p:spPr>
      </p:pic>
      <p:sp>
        <p:nvSpPr>
          <p:cNvPr id="479" name="Textfeld 1"/>
          <p:cNvSpPr/>
          <p:nvPr/>
        </p:nvSpPr>
        <p:spPr>
          <a:xfrm>
            <a:off x="930600" y="1190880"/>
            <a:ext cx="320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ftr" idx="49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0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62FF9EBF-613F-41DA-A661-55AC062E2497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dt" idx="51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D1B63DE-D1B3-47B3-9536-7AD9170A23B1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483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484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5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6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7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8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0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6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7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8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9" name="Textfeld 4"/>
          <p:cNvSpPr/>
          <p:nvPr/>
        </p:nvSpPr>
        <p:spPr>
          <a:xfrm>
            <a:off x="1509120" y="1379160"/>
            <a:ext cx="7651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Speichert Raum timingConstraints &amp; courseSessions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Beinhaltet AvailabilityMatrix für Assignment Algorithmus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0" name="Grafik 366" descr=""/>
          <p:cNvPicPr/>
          <p:nvPr/>
        </p:nvPicPr>
        <p:blipFill>
          <a:blip r:embed="rId1"/>
          <a:stretch/>
        </p:blipFill>
        <p:spPr>
          <a:xfrm>
            <a:off x="2655720" y="2628000"/>
            <a:ext cx="6879960" cy="30430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ftr" idx="52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53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413E79F5-55F1-401E-8827-2D5C90DE2A3D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 idx="54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DECA734-A427-4761-B8B8-94F3369EA1FE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504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505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6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7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8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9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1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7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8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9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520" name="Grafik 387" descr=""/>
          <p:cNvPicPr/>
          <p:nvPr/>
        </p:nvPicPr>
        <p:blipFill>
          <a:blip r:embed="rId1"/>
          <a:stretch/>
        </p:blipFill>
        <p:spPr>
          <a:xfrm>
            <a:off x="6624000" y="1314720"/>
            <a:ext cx="4120920" cy="3375720"/>
          </a:xfrm>
          <a:prstGeom prst="rect">
            <a:avLst/>
          </a:prstGeom>
          <a:ln w="0">
            <a:noFill/>
          </a:ln>
        </p:spPr>
      </p:pic>
      <p:sp>
        <p:nvSpPr>
          <p:cNvPr id="521" name="Textfeld 5"/>
          <p:cNvSpPr/>
          <p:nvPr/>
        </p:nvSpPr>
        <p:spPr>
          <a:xfrm>
            <a:off x="930600" y="2557440"/>
            <a:ext cx="7431120" cy="24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AvailabilityMatrix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 x 5 Matrix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Spalten repräsentieren Wochentage (S1: MON, S2: DIE, …)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Zeilen repräsentieren 15 Minuten des Tages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(Z1: [t0,t0+15), Z2: [t0+15,t0+30), …)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Matrixeinträge sind Referenzen auf zugewiesene CourseSessions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ftr" idx="55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ldNum" idx="56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25F8595E-69D8-4D1B-BA81-CA9D6642E048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dt" idx="57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1673132-DA14-4121-8BA3-3EF3CE063A29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25" name="Rechteck 28"/>
          <p:cNvSpPr/>
          <p:nvPr/>
        </p:nvSpPr>
        <p:spPr>
          <a:xfrm>
            <a:off x="6665040" y="112284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Applikation Prototyp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26" name="Gruppieren 1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527" name="Rechteck 2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8" name="Rechteck 10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9" name="Rechteck 11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0" name="Rechteck 12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1" name="Gerader Verbinder 13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" name="Rechteck 14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3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Gerader Verbinder 16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5" name="Gerader Verbinder 17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6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8" name="Rechteck 21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9" name="Rechteck 22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0" name="Rechteck 23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1" name="Rechteck 24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542" name="Grafik 27" descr="Ein Bild, das Grafiken, Farbigkeit, Kreis,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540320" y="2249280"/>
            <a:ext cx="3098880" cy="30988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ftr" idx="58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ldNum" idx="59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D686AB9C-BA0B-4C82-90D8-31A2DE4DE74B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dt" idx="60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0079590-E479-4839-8B88-94D43E667F85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546" name="Rechteck 38"/>
          <p:cNvSpPr/>
          <p:nvPr/>
        </p:nvSpPr>
        <p:spPr>
          <a:xfrm>
            <a:off x="8704080" y="112284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Milestones/Timeline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47" name="Gruppieren 1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548" name="Rechteck 2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9" name="Rechteck 10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0" name="Rechteck 11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1" name="Rechteck 12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2" name="Gerader Verbinder 13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Rechteck 14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4" name="Gerader Verbinder 15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5" name="Gerader Verbinder 16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Gerader Verbinder 17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7" name="Gerader Verbinder 18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" name="Gerader Verbinder 20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Rechteck 21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0" name="Rechteck 22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1" name="Rechteck 23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2" name="Rechteck 24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63" name="Gruppieren 6"/>
          <p:cNvGrpSpPr/>
          <p:nvPr/>
        </p:nvGrpSpPr>
        <p:grpSpPr>
          <a:xfrm>
            <a:off x="540360" y="1457280"/>
            <a:ext cx="11226240" cy="4565520"/>
            <a:chOff x="540360" y="1457280"/>
            <a:chExt cx="11226240" cy="4565520"/>
          </a:xfrm>
        </p:grpSpPr>
        <p:sp>
          <p:nvSpPr>
            <p:cNvPr id="564" name="OTLSHAPE_TB_00000000000000000000000000000000_RightEndCaps"/>
            <p:cNvSpPr/>
            <p:nvPr/>
          </p:nvSpPr>
          <p:spPr>
            <a:xfrm>
              <a:off x="11172600" y="5175360"/>
              <a:ext cx="44676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800" spc="-46" strike="noStrike">
                  <a:solidFill>
                    <a:srgbClr val="ed7d31"/>
                  </a:solidFill>
                  <a:latin typeface="Calibri"/>
                  <a:ea typeface="DejaVu Sans"/>
                </a:rPr>
                <a:t>2024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5" name="OTLSHAPE_T_176d48038d834789a1f5a6cedab58b18_LeftVerticalConnector1"/>
            <p:cNvSpPr/>
            <p:nvPr/>
          </p:nvSpPr>
          <p:spPr>
            <a:xfrm>
              <a:off x="2418120" y="1868040"/>
              <a:ext cx="360" cy="1735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OTLSHAPE_T_176d48038d834789a1f5a6cedab58b18_LeftVerticalConnector2"/>
            <p:cNvSpPr/>
            <p:nvPr/>
          </p:nvSpPr>
          <p:spPr>
            <a:xfrm>
              <a:off x="2418120" y="2292480"/>
              <a:ext cx="360" cy="27403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" name="OTLSHAPE_T_176d48038d834789a1f5a6cedab58b18_RightVerticalConnector1"/>
            <p:cNvSpPr/>
            <p:nvPr/>
          </p:nvSpPr>
          <p:spPr>
            <a:xfrm>
              <a:off x="3252600" y="1868040"/>
              <a:ext cx="360" cy="932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" name="OTLSHAPE_T_176d48038d834789a1f5a6cedab58b18_RightVerticalConnector2"/>
            <p:cNvSpPr/>
            <p:nvPr/>
          </p:nvSpPr>
          <p:spPr>
            <a:xfrm>
              <a:off x="3252600" y="2372400"/>
              <a:ext cx="360" cy="26604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OTLSHAPE_T_1d4c38599d614477931637ed991196d0_LeftVerticalConnector1"/>
            <p:cNvSpPr/>
            <p:nvPr/>
          </p:nvSpPr>
          <p:spPr>
            <a:xfrm>
              <a:off x="2904840" y="2372400"/>
              <a:ext cx="360" cy="26604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0" name="OTLSHAPE_T_1d4c38599d614477931637ed991196d0_RightVerticalConnector1"/>
            <p:cNvSpPr/>
            <p:nvPr/>
          </p:nvSpPr>
          <p:spPr>
            <a:xfrm>
              <a:off x="4087440" y="2372400"/>
              <a:ext cx="360" cy="6778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" name="OTLSHAPE_T_1d4c38599d614477931637ed991196d0_RightVerticalConnector2"/>
            <p:cNvSpPr/>
            <p:nvPr/>
          </p:nvSpPr>
          <p:spPr>
            <a:xfrm>
              <a:off x="4087440" y="3301200"/>
              <a:ext cx="360" cy="1731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" name="OTLSHAPE_T_ffea28121313419c9bdf8dac859bd03c_LeftVerticalConnector1"/>
            <p:cNvSpPr/>
            <p:nvPr/>
          </p:nvSpPr>
          <p:spPr>
            <a:xfrm>
              <a:off x="4226400" y="2876760"/>
              <a:ext cx="360" cy="1735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OTLSHAPE_T_ffea28121313419c9bdf8dac859bd03c_LeftVerticalConnector2"/>
            <p:cNvSpPr/>
            <p:nvPr/>
          </p:nvSpPr>
          <p:spPr>
            <a:xfrm>
              <a:off x="4226400" y="3301200"/>
              <a:ext cx="360" cy="1731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4" name="OTLSHAPE_T_ffea28121313419c9bdf8dac859bd03c_RightVerticalConnector1"/>
            <p:cNvSpPr/>
            <p:nvPr/>
          </p:nvSpPr>
          <p:spPr>
            <a:xfrm>
              <a:off x="5826240" y="2876760"/>
              <a:ext cx="360" cy="1850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OTLSHAPE_T_ffea28121313419c9bdf8dac859bd03c_RightVerticalConnector2"/>
            <p:cNvSpPr/>
            <p:nvPr/>
          </p:nvSpPr>
          <p:spPr>
            <a:xfrm>
              <a:off x="5826240" y="3289680"/>
              <a:ext cx="360" cy="12160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OTLSHAPE_T_ffea28121313419c9bdf8dac859bd03c_RightVerticalConnector3"/>
            <p:cNvSpPr/>
            <p:nvPr/>
          </p:nvSpPr>
          <p:spPr>
            <a:xfrm>
              <a:off x="58262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OTLSHAPE_T_f3f2b2e75ddd4029b5bdbcc76280ee9a_LeftVerticalConnector1"/>
            <p:cNvSpPr/>
            <p:nvPr/>
          </p:nvSpPr>
          <p:spPr>
            <a:xfrm>
              <a:off x="5130720" y="3381120"/>
              <a:ext cx="360" cy="11246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" name="OTLSHAPE_T_f3f2b2e75ddd4029b5bdbcc76280ee9a_LeftVerticalConnector2"/>
            <p:cNvSpPr/>
            <p:nvPr/>
          </p:nvSpPr>
          <p:spPr>
            <a:xfrm>
              <a:off x="513072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OTLSHAPE_T_f3f2b2e75ddd4029b5bdbcc76280ee9a_RightVerticalConnector1"/>
            <p:cNvSpPr/>
            <p:nvPr/>
          </p:nvSpPr>
          <p:spPr>
            <a:xfrm>
              <a:off x="5478480" y="3381120"/>
              <a:ext cx="360" cy="112464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0" name="OTLSHAPE_T_f3f2b2e75ddd4029b5bdbcc76280ee9a_RightVerticalConnector2"/>
            <p:cNvSpPr/>
            <p:nvPr/>
          </p:nvSpPr>
          <p:spPr>
            <a:xfrm>
              <a:off x="547848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1" name="OTLSHAPE_T_a3e6e87406ac40a3a4677a5c8aa32b7c_LeftVerticalConnector1"/>
            <p:cNvSpPr/>
            <p:nvPr/>
          </p:nvSpPr>
          <p:spPr>
            <a:xfrm>
              <a:off x="6800040" y="3885480"/>
              <a:ext cx="360" cy="62028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OTLSHAPE_T_a3e6e87406ac40a3a4677a5c8aa32b7c_LeftVerticalConnector2"/>
            <p:cNvSpPr/>
            <p:nvPr/>
          </p:nvSpPr>
          <p:spPr>
            <a:xfrm>
              <a:off x="68000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3" name="OTLSHAPE_T_a3e6e87406ac40a3a4677a5c8aa32b7c_RightVerticalConnector1"/>
            <p:cNvSpPr/>
            <p:nvPr/>
          </p:nvSpPr>
          <p:spPr>
            <a:xfrm>
              <a:off x="8956440" y="3885480"/>
              <a:ext cx="360" cy="9360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4" name="OTLSHAPE_T_a3e6e87406ac40a3a4677a5c8aa32b7c_RightVerticalConnector2"/>
            <p:cNvSpPr/>
            <p:nvPr/>
          </p:nvSpPr>
          <p:spPr>
            <a:xfrm>
              <a:off x="8956440" y="4298400"/>
              <a:ext cx="360" cy="20736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OTLSHAPE_T_a3e6e87406ac40a3a4677a5c8aa32b7c_RightVerticalConnector3"/>
            <p:cNvSpPr/>
            <p:nvPr/>
          </p:nvSpPr>
          <p:spPr>
            <a:xfrm>
              <a:off x="895644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6" name="OTLSHAPE_T_50690a89d4324b3aa64ea1dde18cfff0_LeftVerticalConnector1"/>
            <p:cNvSpPr/>
            <p:nvPr/>
          </p:nvSpPr>
          <p:spPr>
            <a:xfrm>
              <a:off x="8886960" y="438984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OTLSHAPE_T_50690a89d4324b3aa64ea1dde18cfff0_LeftVerticalConnector2"/>
            <p:cNvSpPr/>
            <p:nvPr/>
          </p:nvSpPr>
          <p:spPr>
            <a:xfrm>
              <a:off x="888696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OTLSHAPE_T_50690a89d4324b3aa64ea1dde18cfff0_RightVerticalConnector1"/>
            <p:cNvSpPr/>
            <p:nvPr/>
          </p:nvSpPr>
          <p:spPr>
            <a:xfrm>
              <a:off x="10069200" y="438984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OTLSHAPE_T_50690a89d4324b3aa64ea1dde18cfff0_RightVerticalConnector2"/>
            <p:cNvSpPr/>
            <p:nvPr/>
          </p:nvSpPr>
          <p:spPr>
            <a:xfrm>
              <a:off x="100692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0" name="OTLSHAPE_T_c8a6c88c5d1743fda7f9dae191c099b1_LeftVerticalConnector1"/>
            <p:cNvSpPr/>
            <p:nvPr/>
          </p:nvSpPr>
          <p:spPr>
            <a:xfrm>
              <a:off x="44352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OTLSHAPE_T_c8a6c88c5d1743fda7f9dae191c099b1_RightVerticalConnector1"/>
            <p:cNvSpPr/>
            <p:nvPr/>
          </p:nvSpPr>
          <p:spPr>
            <a:xfrm>
              <a:off x="11043000" y="4916880"/>
              <a:ext cx="360" cy="115920"/>
            </a:xfrm>
            <a:prstGeom prst="line">
              <a:avLst/>
            </a:prstGeom>
            <a:ln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OTLSHAPE_TB_00000000000000000000000000000000_ScaleContainer"/>
            <p:cNvSpPr/>
            <p:nvPr/>
          </p:nvSpPr>
          <p:spPr>
            <a:xfrm>
              <a:off x="540360" y="5033160"/>
              <a:ext cx="10514880" cy="5598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OTLSHAPE_TB_00000000000000000000000000000000_ElapsedTime"/>
            <p:cNvSpPr/>
            <p:nvPr/>
          </p:nvSpPr>
          <p:spPr>
            <a:xfrm>
              <a:off x="542880" y="5030640"/>
              <a:ext cx="4943520" cy="55980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OTLSHAPE_TB_00000000000000000000000000000000_ElapsedTimeExtension"/>
            <p:cNvSpPr/>
            <p:nvPr/>
          </p:nvSpPr>
          <p:spPr>
            <a:xfrm>
              <a:off x="540360" y="1457280"/>
              <a:ext cx="4935600" cy="3575160"/>
            </a:xfrm>
            <a:prstGeom prst="rect">
              <a:avLst/>
            </a:prstGeom>
            <a:gradFill rotWithShape="0">
              <a:gsLst>
                <a:gs pos="0">
                  <a:srgbClr val="ffc000">
                    <a:alpha val="0"/>
                  </a:srgbClr>
                </a:gs>
                <a:gs pos="100000">
                  <a:srgbClr val="ffc000">
                    <a:alpha val="30196"/>
                  </a:srgb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5" name="OTLSHAPE_TB_00000000000000000000000000000000_TodayMarkerShape"/>
            <p:cNvSpPr/>
            <p:nvPr/>
          </p:nvSpPr>
          <p:spPr>
            <a:xfrm>
              <a:off x="5429520" y="5608080"/>
              <a:ext cx="113760" cy="186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" name="OTLSHAPE_TB_00000000000000000000000000000000_TodayMarkerText"/>
            <p:cNvSpPr/>
            <p:nvPr/>
          </p:nvSpPr>
          <p:spPr>
            <a:xfrm>
              <a:off x="5309640" y="5839920"/>
              <a:ext cx="356040" cy="18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200" spc="-12" strike="noStrike">
                  <a:solidFill>
                    <a:srgbClr val="000000"/>
                  </a:solidFill>
                  <a:latin typeface="Calibri"/>
                  <a:ea typeface="DejaVu Sans"/>
                </a:rPr>
                <a:t>Today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7" name="OTLSHAPE_TB_00000000000000000000000000000000_TimescaleInterval1"/>
            <p:cNvSpPr/>
            <p:nvPr/>
          </p:nvSpPr>
          <p:spPr>
            <a:xfrm>
              <a:off x="603720" y="5176440"/>
              <a:ext cx="2185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  <a:ea typeface="DejaVu Sans"/>
                </a:rPr>
                <a:t>Feb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8" name="OTLSHAPE_TB_00000000000000000000000000000000_TimescaleInterval2"/>
            <p:cNvSpPr/>
            <p:nvPr/>
          </p:nvSpPr>
          <p:spPr>
            <a:xfrm>
              <a:off x="2620800" y="5176440"/>
              <a:ext cx="2548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  <a:ea typeface="DejaVu Sans"/>
                </a:rPr>
                <a:t>Mar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9" name="OTLSHAPE_TB_00000000000000000000000000000000_TimescaleInterval3"/>
            <p:cNvSpPr/>
            <p:nvPr/>
          </p:nvSpPr>
          <p:spPr>
            <a:xfrm>
              <a:off x="4777200" y="5176440"/>
              <a:ext cx="2188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  <a:ea typeface="DejaVu Sans"/>
                </a:rPr>
                <a:t>Apr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0" name="OTLSHAPE_TB_00000000000000000000000000000000_TimescaleInterval4"/>
            <p:cNvSpPr/>
            <p:nvPr/>
          </p:nvSpPr>
          <p:spPr>
            <a:xfrm>
              <a:off x="6863760" y="5176440"/>
              <a:ext cx="267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  <a:ea typeface="DejaVu Sans"/>
                </a:rPr>
                <a:t>May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1" name="OTLSHAPE_TB_00000000000000000000000000000000_TimescaleInterval5"/>
            <p:cNvSpPr/>
            <p:nvPr/>
          </p:nvSpPr>
          <p:spPr>
            <a:xfrm>
              <a:off x="9020160" y="5176440"/>
              <a:ext cx="2062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200" spc="-18" strike="noStrike">
                  <a:solidFill>
                    <a:srgbClr val="000000"/>
                  </a:solidFill>
                  <a:latin typeface="Calibri"/>
                  <a:ea typeface="DejaVu Sans"/>
                </a:rPr>
                <a:t>Jun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2" name="OTLSHAPE_TB_00000000000000000000000000000000_Separator1"/>
            <p:cNvSpPr/>
            <p:nvPr/>
          </p:nvSpPr>
          <p:spPr>
            <a:xfrm>
              <a:off x="255708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3" name="OTLSHAPE_TB_00000000000000000000000000000000_Separator2"/>
            <p:cNvSpPr/>
            <p:nvPr/>
          </p:nvSpPr>
          <p:spPr>
            <a:xfrm>
              <a:off x="471348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4" name="OTLSHAPE_TB_00000000000000000000000000000000_Separator3"/>
            <p:cNvSpPr/>
            <p:nvPr/>
          </p:nvSpPr>
          <p:spPr>
            <a:xfrm>
              <a:off x="680004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OTLSHAPE_TB_00000000000000000000000000000000_Separator4"/>
            <p:cNvSpPr/>
            <p:nvPr/>
          </p:nvSpPr>
          <p:spPr>
            <a:xfrm>
              <a:off x="8956440" y="5088960"/>
              <a:ext cx="360" cy="448200"/>
            </a:xfrm>
            <a:prstGeom prst="line">
              <a:avLst/>
            </a:prstGeom>
            <a:ln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OTLSHAPE_T_176d48038d834789a1f5a6cedab58b18_Shape"/>
            <p:cNvSpPr/>
            <p:nvPr/>
          </p:nvSpPr>
          <p:spPr>
            <a:xfrm>
              <a:off x="2418120" y="1457280"/>
              <a:ext cx="83736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7" name="OTLSHAPE_T_1d4c38599d614477931637ed991196d0_Shape"/>
            <p:cNvSpPr/>
            <p:nvPr/>
          </p:nvSpPr>
          <p:spPr>
            <a:xfrm>
              <a:off x="2905200" y="1961640"/>
              <a:ext cx="119304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8" name="OTLSHAPE_T_ffea28121313419c9bdf8dac859bd03c_Shape"/>
            <p:cNvSpPr/>
            <p:nvPr/>
          </p:nvSpPr>
          <p:spPr>
            <a:xfrm>
              <a:off x="4226760" y="2466000"/>
              <a:ext cx="281376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9" name="OTLSHAPE_T_f3f2b2e75ddd4029b5bdbcc76280ee9a_Shape"/>
            <p:cNvSpPr/>
            <p:nvPr/>
          </p:nvSpPr>
          <p:spPr>
            <a:xfrm>
              <a:off x="5131080" y="2970360"/>
              <a:ext cx="35496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" name="OTLSHAPE_T_a3e6e87406ac40a3a4677a5c8aa32b7c_Shape"/>
            <p:cNvSpPr/>
            <p:nvPr/>
          </p:nvSpPr>
          <p:spPr>
            <a:xfrm>
              <a:off x="6800400" y="3474720"/>
              <a:ext cx="215820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1" name="OTLSHAPE_T_50690a89d4324b3aa64ea1dde18cfff0_Shape"/>
            <p:cNvSpPr/>
            <p:nvPr/>
          </p:nvSpPr>
          <p:spPr>
            <a:xfrm>
              <a:off x="8886960" y="3979080"/>
              <a:ext cx="119304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OTLSHAPE_T_c8a6c88c5d1743fda7f9dae191c099b1_Shape"/>
            <p:cNvSpPr/>
            <p:nvPr/>
          </p:nvSpPr>
          <p:spPr>
            <a:xfrm>
              <a:off x="4435560" y="4506120"/>
              <a:ext cx="6616080" cy="41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OTLSHAPE_T_176d48038d834789a1f5a6cedab58b18_ShapePercentage"/>
            <p:cNvSpPr/>
            <p:nvPr/>
          </p:nvSpPr>
          <p:spPr>
            <a:xfrm>
              <a:off x="2418120" y="1457280"/>
              <a:ext cx="73584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OTLSHAPE_T_1d4c38599d614477931637ed991196d0_ShapePercentage"/>
            <p:cNvSpPr/>
            <p:nvPr/>
          </p:nvSpPr>
          <p:spPr>
            <a:xfrm>
              <a:off x="2905200" y="1961640"/>
              <a:ext cx="68508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OTLSHAPE_T_ffea28121313419c9bdf8dac859bd03c_ShapePercentage"/>
            <p:cNvSpPr/>
            <p:nvPr/>
          </p:nvSpPr>
          <p:spPr>
            <a:xfrm>
              <a:off x="4226760" y="2466000"/>
              <a:ext cx="130212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OTLSHAPE_T_f3f2b2e75ddd4029b5bdbcc76280ee9a_ShapePercentage"/>
            <p:cNvSpPr/>
            <p:nvPr/>
          </p:nvSpPr>
          <p:spPr>
            <a:xfrm>
              <a:off x="5131080" y="2970360"/>
              <a:ext cx="35496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OTLSHAPE_T_a3e6e87406ac40a3a4677a5c8aa32b7c_ShapePercentage"/>
            <p:cNvSpPr/>
            <p:nvPr/>
          </p:nvSpPr>
          <p:spPr>
            <a:xfrm>
              <a:off x="6800400" y="3474720"/>
              <a:ext cx="36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OTLSHAPE_T_50690a89d4324b3aa64ea1dde18cfff0_ShapePercentage"/>
            <p:cNvSpPr/>
            <p:nvPr/>
          </p:nvSpPr>
          <p:spPr>
            <a:xfrm>
              <a:off x="8886960" y="3979080"/>
              <a:ext cx="16452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9" name="OTLSHAPE_T_c8a6c88c5d1743fda7f9dae191c099b1_ShapePercentage"/>
            <p:cNvSpPr/>
            <p:nvPr/>
          </p:nvSpPr>
          <p:spPr>
            <a:xfrm>
              <a:off x="4435560" y="4506120"/>
              <a:ext cx="202320" cy="410400"/>
            </a:xfrm>
            <a:prstGeom prst="rect">
              <a:avLst/>
            </a:prstGeom>
            <a:solidFill>
              <a:schemeClr val="dk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0" name="OTLSHAPE_T_176d48038d834789a1f5a6cedab58b18_Title"/>
            <p:cNvSpPr/>
            <p:nvPr/>
          </p:nvSpPr>
          <p:spPr>
            <a:xfrm>
              <a:off x="880920" y="1578240"/>
              <a:ext cx="14979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7" strike="noStrike">
                  <a:solidFill>
                    <a:srgbClr val="000000"/>
                  </a:solidFill>
                  <a:latin typeface="Calibri"/>
                  <a:ea typeface="DejaVu Sans"/>
                </a:rPr>
                <a:t>Desgn Konzepte festlegen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21" name="OTLSHAPE_T_176d48038d834789a1f5a6cedab58b18_JoinedDate"/>
            <p:cNvSpPr/>
            <p:nvPr/>
          </p:nvSpPr>
          <p:spPr>
            <a:xfrm>
              <a:off x="3303720" y="1585800"/>
              <a:ext cx="81216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Feb 28 - Mar 10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22" name="OTLSHAPE_T_176d48038d834789a1f5a6cedab58b18_TextPercentage"/>
            <p:cNvSpPr/>
            <p:nvPr/>
          </p:nvSpPr>
          <p:spPr>
            <a:xfrm>
              <a:off x="2925000" y="1585800"/>
              <a:ext cx="22788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2" strike="noStrike">
                  <a:solidFill>
                    <a:srgbClr val="eeece1"/>
                  </a:solidFill>
                  <a:latin typeface="Calibri"/>
                  <a:ea typeface="DejaVu Sans"/>
                </a:rPr>
                <a:t>87%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23" name="OTLSHAPE_T_1d4c38599d614477931637ed991196d0_Title"/>
            <p:cNvSpPr/>
            <p:nvPr/>
          </p:nvSpPr>
          <p:spPr>
            <a:xfrm>
              <a:off x="1131120" y="2082600"/>
              <a:ext cx="172656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Basis Klassen implementieren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24" name="OTLSHAPE_T_1d4c38599d614477931637ed991196d0_JoinedDate"/>
            <p:cNvSpPr/>
            <p:nvPr/>
          </p:nvSpPr>
          <p:spPr>
            <a:xfrm>
              <a:off x="4138560" y="2090160"/>
              <a:ext cx="77400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Mar 6 - Mar 22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25" name="OTLSHAPE_T_1d4c38599d614477931637ed991196d0_TextPercentage"/>
            <p:cNvSpPr/>
            <p:nvPr/>
          </p:nvSpPr>
          <p:spPr>
            <a:xfrm>
              <a:off x="3359520" y="2090160"/>
              <a:ext cx="22788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2" strike="noStrike">
                  <a:solidFill>
                    <a:srgbClr val="eeece1"/>
                  </a:solidFill>
                  <a:latin typeface="Calibri"/>
                  <a:ea typeface="DejaVu Sans"/>
                </a:rPr>
                <a:t>57%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26" name="OTLSHAPE_T_ffea28121313419c9bdf8dac859bd03c_JoinedDate"/>
            <p:cNvSpPr/>
            <p:nvPr/>
          </p:nvSpPr>
          <p:spPr>
            <a:xfrm>
              <a:off x="7131960" y="2594520"/>
              <a:ext cx="81216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Mar 25 – May 5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27" name="OTLSHAPE_T_ffea28121313419c9bdf8dac859bd03c_Title"/>
            <p:cNvSpPr/>
            <p:nvPr/>
          </p:nvSpPr>
          <p:spPr>
            <a:xfrm>
              <a:off x="3017160" y="2591640"/>
              <a:ext cx="10789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474643"/>
                  </a:solidFill>
                  <a:latin typeface="Calibri"/>
                  <a:ea typeface="DejaVu Sans"/>
                </a:rPr>
                <a:t>Features einbauen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28" name="OTLSHAPE_T_f3f2b2e75ddd4029b5bdbcc76280ee9a_Title"/>
            <p:cNvSpPr/>
            <p:nvPr/>
          </p:nvSpPr>
          <p:spPr>
            <a:xfrm>
              <a:off x="3844440" y="3091320"/>
              <a:ext cx="124380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7" strike="noStrike">
                  <a:solidFill>
                    <a:srgbClr val="000000"/>
                  </a:solidFill>
                  <a:latin typeface="Calibri"/>
                  <a:ea typeface="DejaVu Sans"/>
                </a:rPr>
                <a:t>initiale Präsenatation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29" name="OTLSHAPE_T_f3f2b2e75ddd4029b5bdbcc76280ee9a_JoinedDate"/>
            <p:cNvSpPr/>
            <p:nvPr/>
          </p:nvSpPr>
          <p:spPr>
            <a:xfrm>
              <a:off x="5529600" y="3098880"/>
              <a:ext cx="72324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Apr 7 - Apr 11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30" name="OTLSHAPE_T_f3f2b2e75ddd4029b5bdbcc76280ee9a_TextPercentage"/>
            <p:cNvSpPr/>
            <p:nvPr/>
          </p:nvSpPr>
          <p:spPr>
            <a:xfrm>
              <a:off x="5167080" y="3098880"/>
              <a:ext cx="29124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9" strike="noStrike">
                  <a:solidFill>
                    <a:srgbClr val="eeece1"/>
                  </a:solidFill>
                  <a:latin typeface="Calibri"/>
                  <a:ea typeface="DejaVu Sans"/>
                </a:rPr>
                <a:t>100%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31" name="OTLSHAPE_T_a3e6e87406ac40a3a4677a5c8aa32b7c_JoinedDate"/>
            <p:cNvSpPr/>
            <p:nvPr/>
          </p:nvSpPr>
          <p:spPr>
            <a:xfrm>
              <a:off x="9007200" y="3603240"/>
              <a:ext cx="79956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May 1 - May 31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32" name="OTLSHAPE_T_a3e6e87406ac40a3a4677a5c8aa32b7c_Title"/>
            <p:cNvSpPr/>
            <p:nvPr/>
          </p:nvSpPr>
          <p:spPr>
            <a:xfrm>
              <a:off x="4938120" y="3595680"/>
              <a:ext cx="177732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Scheduling Algorithmus bauen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33" name="OTLSHAPE_T_50690a89d4324b3aa64ea1dde18cfff0_Title"/>
            <p:cNvSpPr/>
            <p:nvPr/>
          </p:nvSpPr>
          <p:spPr>
            <a:xfrm>
              <a:off x="7649280" y="4100400"/>
              <a:ext cx="11930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Finalisierung Projekt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634" name="OTLSHAPE_T_50690a89d4324b3aa64ea1dde18cfff0_JoinedDate"/>
            <p:cNvSpPr/>
            <p:nvPr/>
          </p:nvSpPr>
          <p:spPr>
            <a:xfrm>
              <a:off x="10120320" y="4107600"/>
              <a:ext cx="81216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4" strike="noStrike">
                  <a:solidFill>
                    <a:srgbClr val="44546a"/>
                  </a:solidFill>
                  <a:latin typeface="Calibri"/>
                  <a:ea typeface="DejaVu Sans"/>
                </a:rPr>
                <a:t>May 31 - Jun 16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35" name="OTLSHAPE_T_50690a89d4324b3aa64ea1dde18cfff0_TextPercentage"/>
            <p:cNvSpPr/>
            <p:nvPr/>
          </p:nvSpPr>
          <p:spPr>
            <a:xfrm>
              <a:off x="8886960" y="4107600"/>
              <a:ext cx="16452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2" strike="noStrike">
                  <a:solidFill>
                    <a:srgbClr val="eeece1"/>
                  </a:solidFill>
                  <a:latin typeface="Calibri"/>
                  <a:ea typeface="DejaVu Sans"/>
                </a:rPr>
                <a:t>0%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36" name="OTLSHAPE_T_c8a6c88c5d1743fda7f9dae191c099b1_JoinedDate"/>
            <p:cNvSpPr/>
            <p:nvPr/>
          </p:nvSpPr>
          <p:spPr>
            <a:xfrm>
              <a:off x="11094120" y="4558680"/>
              <a:ext cx="672480" cy="30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de-AT" sz="1000" spc="-1" strike="noStrike">
                  <a:solidFill>
                    <a:srgbClr val="44546a"/>
                  </a:solidFill>
                  <a:latin typeface="Calibri"/>
                  <a:ea typeface="DejaVu Sans"/>
                </a:rPr>
                <a:t>Mar 28 - Jun 30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37" name="OTLSHAPE_T_c8a6c88c5d1743fda7f9dae191c099b1_Title"/>
            <p:cNvSpPr/>
            <p:nvPr/>
          </p:nvSpPr>
          <p:spPr>
            <a:xfrm>
              <a:off x="3434760" y="4627080"/>
              <a:ext cx="951840" cy="16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AT" sz="1100" spc="-4" strike="noStrike">
                  <a:solidFill>
                    <a:srgbClr val="000000"/>
                  </a:solidFill>
                  <a:latin typeface="Calibri"/>
                  <a:ea typeface="DejaVu Sans"/>
                </a:rPr>
                <a:t>Arbeit verfassen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638" name="OTLSHAPE_T_1d4c38599d614477931637ed991196d0_TextPercentage"/>
          <p:cNvSpPr/>
          <p:nvPr/>
        </p:nvSpPr>
        <p:spPr>
          <a:xfrm>
            <a:off x="4687560" y="3027960"/>
            <a:ext cx="2278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12" strike="noStrike">
                <a:solidFill>
                  <a:srgbClr val="eeece1"/>
                </a:solidFill>
                <a:latin typeface="Calibri"/>
                <a:ea typeface="DejaVu Sans"/>
              </a:rPr>
              <a:t>45%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9" name="OTLSHAPE_T_50690a89d4324b3aa64ea1dde18cfff0_ShapePercentage"/>
          <p:cNvSpPr/>
          <p:nvPr/>
        </p:nvSpPr>
        <p:spPr>
          <a:xfrm>
            <a:off x="6802560" y="3474720"/>
            <a:ext cx="164520" cy="410400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OTLSHAPE_T_50690a89d4324b3aa64ea1dde18cfff0_TextPercentage"/>
          <p:cNvSpPr/>
          <p:nvPr/>
        </p:nvSpPr>
        <p:spPr>
          <a:xfrm>
            <a:off x="6804000" y="3593520"/>
            <a:ext cx="164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12" strike="noStrike">
                <a:solidFill>
                  <a:srgbClr val="eeece1"/>
                </a:solidFill>
                <a:latin typeface="Calibri"/>
                <a:ea typeface="DejaVu Sans"/>
              </a:rPr>
              <a:t>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1" name="OTLSHAPE_T_50690a89d4324b3aa64ea1dde18cfff0_TextPercentage"/>
          <p:cNvSpPr/>
          <p:nvPr/>
        </p:nvSpPr>
        <p:spPr>
          <a:xfrm>
            <a:off x="4457160" y="4788000"/>
            <a:ext cx="164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12" strike="noStrike">
                <a:solidFill>
                  <a:srgbClr val="eeece1"/>
                </a:solidFill>
                <a:latin typeface="Calibri"/>
                <a:ea typeface="DejaVu Sans"/>
              </a:rPr>
              <a:t>3%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2" name="OTLSHAPE_T_f3f2b2e75ddd4029b5bdbcc76280ee9a_TextPercentage"/>
          <p:cNvSpPr/>
          <p:nvPr/>
        </p:nvSpPr>
        <p:spPr>
          <a:xfrm>
            <a:off x="5252760" y="2588760"/>
            <a:ext cx="29124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de-AT" sz="1000" spc="-9" strike="noStrike">
                <a:solidFill>
                  <a:srgbClr val="eeece1"/>
                </a:solidFill>
                <a:latin typeface="Calibri"/>
                <a:ea typeface="DejaVu Sans"/>
              </a:rPr>
              <a:t>45%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7520" y="270000"/>
            <a:ext cx="1086516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AT" sz="2660" spc="-1" strike="noStrike">
                <a:solidFill>
                  <a:srgbClr val="003361"/>
                </a:solidFill>
                <a:latin typeface="Calibri Light"/>
                <a:ea typeface="DejaVu Sans"/>
              </a:rPr>
              <a:t>Inhaltsverzeichnis</a:t>
            </a:r>
            <a:endParaRPr b="0" lang="de-DE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E60C6D75-D9CB-4AFE-8428-AB462D082DC1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E4B1F45-376A-4AD2-9231-B25F9DFD6333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36" name="Rechteck 27"/>
          <p:cNvSpPr/>
          <p:nvPr/>
        </p:nvSpPr>
        <p:spPr>
          <a:xfrm>
            <a:off x="547200" y="197460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Rechteck 28"/>
          <p:cNvSpPr/>
          <p:nvPr/>
        </p:nvSpPr>
        <p:spPr>
          <a:xfrm>
            <a:off x="6665040" y="421416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Applikation Prototyp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Rechteck 29"/>
          <p:cNvSpPr/>
          <p:nvPr/>
        </p:nvSpPr>
        <p:spPr>
          <a:xfrm>
            <a:off x="2586240" y="272088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Rechteck 30"/>
          <p:cNvSpPr/>
          <p:nvPr/>
        </p:nvSpPr>
        <p:spPr>
          <a:xfrm>
            <a:off x="4621320" y="346752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Struktur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Rechteck 38"/>
          <p:cNvSpPr/>
          <p:nvPr/>
        </p:nvSpPr>
        <p:spPr>
          <a:xfrm>
            <a:off x="8704080" y="496044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Milestones/Timeline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1" name="Gruppieren 1"/>
          <p:cNvGrpSpPr/>
          <p:nvPr/>
        </p:nvGrpSpPr>
        <p:grpSpPr>
          <a:xfrm>
            <a:off x="940680" y="916560"/>
            <a:ext cx="10310040" cy="448920"/>
            <a:chOff x="940680" y="916560"/>
            <a:chExt cx="10310040" cy="448920"/>
          </a:xfrm>
        </p:grpSpPr>
        <p:sp>
          <p:nvSpPr>
            <p:cNvPr id="142" name="Rechteck 2"/>
            <p:cNvSpPr/>
            <p:nvPr/>
          </p:nvSpPr>
          <p:spPr>
            <a:xfrm>
              <a:off x="1797480" y="92088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" name="Rechteck 10"/>
            <p:cNvSpPr/>
            <p:nvPr/>
          </p:nvSpPr>
          <p:spPr>
            <a:xfrm>
              <a:off x="3836520" y="92088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4" name="Rechteck 11"/>
            <p:cNvSpPr/>
            <p:nvPr/>
          </p:nvSpPr>
          <p:spPr>
            <a:xfrm>
              <a:off x="5875920" y="92088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" name="Rechteck 12"/>
            <p:cNvSpPr/>
            <p:nvPr/>
          </p:nvSpPr>
          <p:spPr>
            <a:xfrm>
              <a:off x="7915320" y="92088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Gerader Verbinder 13"/>
            <p:cNvSpPr/>
            <p:nvPr/>
          </p:nvSpPr>
          <p:spPr>
            <a:xfrm>
              <a:off x="940680" y="114336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Rechteck 14"/>
            <p:cNvSpPr/>
            <p:nvPr/>
          </p:nvSpPr>
          <p:spPr>
            <a:xfrm>
              <a:off x="9954720" y="91656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8" name="Gerader Verbinder 15"/>
            <p:cNvSpPr/>
            <p:nvPr/>
          </p:nvSpPr>
          <p:spPr>
            <a:xfrm>
              <a:off x="2246040" y="114336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Gerader Verbinder 16"/>
            <p:cNvSpPr/>
            <p:nvPr/>
          </p:nvSpPr>
          <p:spPr>
            <a:xfrm>
              <a:off x="4285440" y="114336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Gerader Verbinder 17"/>
            <p:cNvSpPr/>
            <p:nvPr/>
          </p:nvSpPr>
          <p:spPr>
            <a:xfrm>
              <a:off x="6324840" y="114336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Gerader Verbinder 18"/>
            <p:cNvSpPr/>
            <p:nvPr/>
          </p:nvSpPr>
          <p:spPr>
            <a:xfrm flipV="1">
              <a:off x="8364240" y="113904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Gerader Verbinder 20"/>
            <p:cNvSpPr/>
            <p:nvPr/>
          </p:nvSpPr>
          <p:spPr>
            <a:xfrm flipV="1">
              <a:off x="10403280" y="113364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21"/>
            <p:cNvSpPr/>
            <p:nvPr/>
          </p:nvSpPr>
          <p:spPr>
            <a:xfrm>
              <a:off x="1797480" y="92088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4" name="Rechteck 22"/>
            <p:cNvSpPr/>
            <p:nvPr/>
          </p:nvSpPr>
          <p:spPr>
            <a:xfrm>
              <a:off x="3836520" y="92088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5" name="Rechteck 23"/>
            <p:cNvSpPr/>
            <p:nvPr/>
          </p:nvSpPr>
          <p:spPr>
            <a:xfrm>
              <a:off x="5875920" y="92088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6" name="Rechteck 24"/>
            <p:cNvSpPr/>
            <p:nvPr/>
          </p:nvSpPr>
          <p:spPr>
            <a:xfrm>
              <a:off x="7915320" y="92088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ftr" idx="10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11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C5960E9C-2B53-4CEB-AA01-4F9C29053B7C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12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FB35CB5-FE88-405C-8A4A-D1D7D0F55958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60" name="Rechteck 27"/>
          <p:cNvSpPr/>
          <p:nvPr/>
        </p:nvSpPr>
        <p:spPr>
          <a:xfrm>
            <a:off x="547200" y="112284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1" name="Gruppieren 5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162" name="Rechteck 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3" name="Rechteck 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4" name="Rechteck 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5" name="Rechteck 9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6" name="Gerader Verbinder 19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Rechteck 39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68" name="Gerader Verbinder 40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Gerader Verbinder 4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Gerader Verbinder 46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Gerader Verbinder 49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Gerader Verbinder 5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Rechteck 14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4" name="Rechteck 15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5" name="Rechteck 16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6" name="Rechteck 17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7" name="Textfeld 10"/>
          <p:cNvSpPr/>
          <p:nvPr/>
        </p:nvSpPr>
        <p:spPr>
          <a:xfrm>
            <a:off x="547200" y="1903680"/>
            <a:ext cx="302760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Problem: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Umständliche Lehreplanung aufgrund nicht vorhandener Tools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Momentane Lösung -&gt;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Rechteck 174"/>
          <p:cNvSpPr/>
          <p:nvPr/>
        </p:nvSpPr>
        <p:spPr>
          <a:xfrm>
            <a:off x="4050720" y="1118160"/>
            <a:ext cx="7278840" cy="4731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Bild von Connies Arbeitsplatz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(oder von Excel Liste)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ftr" idx="13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4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629BB68B-6239-408E-8B05-B4FEAE8D7E50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15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F218BBF-0126-4576-B7F7-8728CAE3C393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182" name="Rechteck 40"/>
          <p:cNvSpPr/>
          <p:nvPr/>
        </p:nvSpPr>
        <p:spPr>
          <a:xfrm>
            <a:off x="547200" y="112284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Thema unserer Arbeit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3" name="Gruppieren 4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184" name="Rechteck 41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" name="Rechteck 42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6" name="Rechteck 43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Rechteck 44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Gerader Verbinder 7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Rechteck 46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Gerader Verbinder 8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Gerader Verbinder 9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Gerader Verbinder 10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Gerader Verbinder 11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Gerader Verbinder 12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hteck 49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Rechteck 5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7" name="Rechteck 5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8" name="Rechteck 5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9" name="Gruppieren 12"/>
          <p:cNvGrpSpPr/>
          <p:nvPr/>
        </p:nvGrpSpPr>
        <p:grpSpPr>
          <a:xfrm>
            <a:off x="2730960" y="1870200"/>
            <a:ext cx="8901720" cy="3747600"/>
            <a:chOff x="2730960" y="1870200"/>
            <a:chExt cx="8901720" cy="3747600"/>
          </a:xfrm>
        </p:grpSpPr>
        <p:sp>
          <p:nvSpPr>
            <p:cNvPr id="200" name="Textfeld 8"/>
            <p:cNvSpPr/>
            <p:nvPr/>
          </p:nvSpPr>
          <p:spPr>
            <a:xfrm>
              <a:off x="3814560" y="1870200"/>
              <a:ext cx="7818120" cy="374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Anforderungen:</a:t>
              </a:r>
              <a:endParaRPr b="0" lang="en-US" sz="2000" spc="-1" strike="noStrike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Visualisierung des Stundenplans</a:t>
              </a:r>
              <a:endParaRPr b="0" lang="en-US" sz="2000" spc="-1" strike="noStrike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Unterschiedliche Export Formate der Pläne</a:t>
              </a:r>
              <a:endParaRPr b="0" lang="en-US" sz="2000" spc="-1" strike="noStrike">
                <a:latin typeface="Arial"/>
              </a:endParaRPr>
            </a:p>
            <a:p>
              <a:pPr marL="343080" indent="-34308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Importmöglichkeiten bisheriger und neuer Pläne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Lösungsansatz:</a:t>
              </a:r>
              <a:endParaRPr b="0" lang="en-US" sz="2000" spc="-1" strike="noStrike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Entwicklung einer interaktiven Webanwendung</a:t>
              </a:r>
              <a:endParaRPr b="0" lang="en-US" sz="2000" spc="-1" strike="noStrike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Automatisierte Zuteilung von Kursen zu Räumen</a:t>
              </a:r>
              <a:endParaRPr b="0" lang="en-US" sz="2000" spc="-1" strike="noStrike">
                <a:latin typeface="Arial"/>
              </a:endParaRPr>
            </a:p>
            <a:p>
              <a:pPr marL="285840" indent="-285840">
                <a:lnSpc>
                  <a:spcPct val="15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de-DE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Interface für manuelle Bearbeitung mittels Drag &amp; Drop</a:t>
              </a:r>
              <a:endParaRPr b="0" lang="en-US" sz="2000" spc="-1" strike="noStrike">
                <a:latin typeface="Arial"/>
              </a:endParaRPr>
            </a:p>
          </p:txBody>
        </p:sp>
        <p:pic>
          <p:nvPicPr>
            <p:cNvPr id="201" name="Grafik 8" descr="Klemmbrett mit einfarbiger Füllung"/>
            <p:cNvPicPr/>
            <p:nvPr/>
          </p:nvPicPr>
          <p:blipFill>
            <a:blip r:embed="rId1"/>
            <a:stretch/>
          </p:blipFill>
          <p:spPr>
            <a:xfrm>
              <a:off x="2730960" y="2395440"/>
              <a:ext cx="914040" cy="914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2" name="Gruppieren 11"/>
            <p:cNvGrpSpPr/>
            <p:nvPr/>
          </p:nvGrpSpPr>
          <p:grpSpPr>
            <a:xfrm>
              <a:off x="2730960" y="4165200"/>
              <a:ext cx="999000" cy="1156320"/>
              <a:chOff x="2730960" y="4165200"/>
              <a:chExt cx="999000" cy="1156320"/>
            </a:xfrm>
          </p:grpSpPr>
          <p:pic>
            <p:nvPicPr>
              <p:cNvPr id="203" name="Grafik 6" descr="Häkchen mit einfarbiger Füllung"/>
              <p:cNvPicPr/>
              <p:nvPr/>
            </p:nvPicPr>
            <p:blipFill>
              <a:blip r:embed="rId2"/>
              <a:stretch/>
            </p:blipFill>
            <p:spPr>
              <a:xfrm>
                <a:off x="3307680" y="4899240"/>
                <a:ext cx="422280" cy="422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4" name="Grafik 10" descr="Klemmbrett nur Kreuze mit einfarbiger Füllung"/>
              <p:cNvPicPr/>
              <p:nvPr/>
            </p:nvPicPr>
            <p:blipFill>
              <a:blip r:embed="rId3"/>
              <a:stretch/>
            </p:blipFill>
            <p:spPr>
              <a:xfrm>
                <a:off x="2730960" y="4165200"/>
                <a:ext cx="914040" cy="91404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1654E805-2193-492D-BFA5-0A92BF8D9E92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2BD6C53-25E7-44F9-85F1-2E87F2EBB36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08" name="Rechteck 1"/>
          <p:cNvSpPr/>
          <p:nvPr/>
        </p:nvSpPr>
        <p:spPr>
          <a:xfrm>
            <a:off x="2586240" y="111888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9" name="Gruppieren 3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210" name="Rechteck 3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1" name="Rechteck 4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2" name="Rechteck 5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3" name="Rechteck 18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4" name="Gerader Verbinder 1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Rechteck 19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6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Gerader Verbinder 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Gerader Verbinder 4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Rechteck 20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2" name="Rechteck 34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3" name="Rechteck 36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Rechteck 37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5" name="Textfeld 6"/>
          <p:cNvSpPr/>
          <p:nvPr/>
        </p:nvSpPr>
        <p:spPr>
          <a:xfrm>
            <a:off x="7724520" y="3534120"/>
            <a:ext cx="41439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ftr" idx="19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20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6ABDB4E1-3AB0-4703-B3D5-23A99F06FB74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21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5CCAF78-538A-4F06-BEF8-DA61DCD66EF4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29" name="Rechteck 1"/>
          <p:cNvSpPr/>
          <p:nvPr/>
        </p:nvSpPr>
        <p:spPr>
          <a:xfrm>
            <a:off x="2586240" y="111888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0" name="Gruppieren 3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231" name="Rechteck 3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" name="Rechteck 4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3" name="Rechteck 5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" name="Rechteck 18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" name="Gerader Verbinder 1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Rechteck 19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Gerader Verbinder 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Gerader Verbinder 4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Rechteck 20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" name="Rechteck 34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" name="Rechteck 36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5" name="Rechteck 37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6" name="Textfeld 2"/>
          <p:cNvSpPr/>
          <p:nvPr/>
        </p:nvSpPr>
        <p:spPr>
          <a:xfrm>
            <a:off x="528480" y="2104200"/>
            <a:ext cx="10216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desselben Semesters dürfen nicht am gleichen Tag zur gleichen Zeit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und dazügehörige PS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Aufgeteilte Kurse müssen an unterschiedlichen Tagen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Betriebssysteme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mit mehreren Gruppen sollten auf denselben Tag verteilt sein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Proseminare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können nur zu bestimmten Zeiten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ETI nur am Freitag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Textfeld 6"/>
          <p:cNvSpPr/>
          <p:nvPr/>
        </p:nvSpPr>
        <p:spPr>
          <a:xfrm>
            <a:off x="7724520" y="3534120"/>
            <a:ext cx="41439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ftr" idx="22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Num" idx="23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4C9A0A83-6300-4303-A2B8-2C55F80C103F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dt" idx="24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DFB9B63-BE99-4E2D-8960-4DF4EA5ECEC7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2586240" y="111888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AT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Problematik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52" name="Gruppieren 3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253" name="Rechteck 3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4" name="Rechteck 4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5" name="Rechteck 5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6" name="Rechteck 18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" name="Gerader Verbinder 1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Rechteck 19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9" name="Gerader Verbinder 2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Gerader Verbinder 3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r Verbinder 4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Gerader Verbinder 5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Gerader Verbinder 6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Rechteck 20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5" name="Rechteck 34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6" name="Rechteck 36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7" name="Rechteck 37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Textfeld 2"/>
          <p:cNvSpPr/>
          <p:nvPr/>
        </p:nvSpPr>
        <p:spPr>
          <a:xfrm>
            <a:off x="528480" y="2104200"/>
            <a:ext cx="102164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desselben Semesters dürfen nicht am gleichen Tag zur gleichen Zeit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und dazügehörige PS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Aufgeteilte Kurse müssen an unterschiedlichen Tagen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Betriebssysteme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mit mehreren Gruppen sollten auf denselben Tag verteilt sein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Proseminare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Kurse können nur zu bestimmten Zeiten stattfinden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Beispiel: VO ETI nur am Freitag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feld 6"/>
          <p:cNvSpPr/>
          <p:nvPr/>
        </p:nvSpPr>
        <p:spPr>
          <a:xfrm>
            <a:off x="7724520" y="3534120"/>
            <a:ext cx="41439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Constraints bei der Zuweisung: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Kursen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Constraints von Räumen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Anzahl Kursteilnehmer / Raumkapazität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benötigt / verfügbar?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94"/>
          <p:cNvSpPr/>
          <p:nvPr/>
        </p:nvSpPr>
        <p:spPr>
          <a:xfrm>
            <a:off x="1092960" y="2235960"/>
            <a:ext cx="6804360" cy="366336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Ellipse 95"/>
          <p:cNvSpPr/>
          <p:nvPr/>
        </p:nvSpPr>
        <p:spPr>
          <a:xfrm>
            <a:off x="4621320" y="2235960"/>
            <a:ext cx="6804360" cy="3663360"/>
          </a:xfrm>
          <a:prstGeom prst="ellipse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Freihandform: Form 93"/>
          <p:cNvSpPr/>
          <p:nvPr/>
        </p:nvSpPr>
        <p:spPr>
          <a:xfrm>
            <a:off x="4384080" y="2464920"/>
            <a:ext cx="3513600" cy="3205440"/>
          </a:xfrm>
          <a:custGeom>
            <a:avLst/>
            <a:gdLst/>
            <a:ahLst/>
            <a:rect l="l" t="t" r="r" b="b"/>
            <a:pathLst>
              <a:path w="3514167" h="3206298">
                <a:moveTo>
                  <a:pt x="1757084" y="0"/>
                </a:moveTo>
                <a:lnTo>
                  <a:pt x="2013992" y="84033"/>
                </a:lnTo>
                <a:cubicBezTo>
                  <a:pt x="2919090" y="413255"/>
                  <a:pt x="3514167" y="970786"/>
                  <a:pt x="3514167" y="1603149"/>
                </a:cubicBezTo>
                <a:cubicBezTo>
                  <a:pt x="3514167" y="2235512"/>
                  <a:pt x="2919090" y="2793043"/>
                  <a:pt x="2013992" y="3122266"/>
                </a:cubicBezTo>
                <a:lnTo>
                  <a:pt x="1757084" y="3206298"/>
                </a:lnTo>
                <a:lnTo>
                  <a:pt x="1500176" y="3122266"/>
                </a:lnTo>
                <a:cubicBezTo>
                  <a:pt x="595077" y="2793043"/>
                  <a:pt x="0" y="2235512"/>
                  <a:pt x="0" y="1603149"/>
                </a:cubicBezTo>
                <a:cubicBezTo>
                  <a:pt x="0" y="970786"/>
                  <a:pt x="595077" y="413255"/>
                  <a:pt x="1500176" y="84033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ftr" idx="25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6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2BB7B341-73AB-498D-B25B-36707F1F68AF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27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0ED88A3-7404-47C0-B67E-AAE04149E0C6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276" name="Rechteck 30"/>
          <p:cNvSpPr/>
          <p:nvPr/>
        </p:nvSpPr>
        <p:spPr>
          <a:xfrm>
            <a:off x="4621320" y="1118880"/>
            <a:ext cx="2928600" cy="553320"/>
          </a:xfrm>
          <a:prstGeom prst="rect">
            <a:avLst/>
          </a:prstGeom>
          <a:solidFill>
            <a:srgbClr val="003361"/>
          </a:solidFill>
          <a:ln>
            <a:solidFill>
              <a:srgbClr val="0016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Strukur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7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278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9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0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1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2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4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0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1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2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93" name="Gruppieren 88"/>
          <p:cNvGrpSpPr/>
          <p:nvPr/>
        </p:nvGrpSpPr>
        <p:grpSpPr>
          <a:xfrm>
            <a:off x="5124240" y="3048840"/>
            <a:ext cx="1942920" cy="2093760"/>
            <a:chOff x="5124240" y="3048840"/>
            <a:chExt cx="1942920" cy="2093760"/>
          </a:xfrm>
        </p:grpSpPr>
        <p:grpSp>
          <p:nvGrpSpPr>
            <p:cNvPr id="294" name="Gruppieren 56"/>
            <p:cNvGrpSpPr/>
            <p:nvPr/>
          </p:nvGrpSpPr>
          <p:grpSpPr>
            <a:xfrm>
              <a:off x="5124240" y="3818880"/>
              <a:ext cx="1941120" cy="553320"/>
              <a:chOff x="5124240" y="3818880"/>
              <a:chExt cx="1941120" cy="553320"/>
            </a:xfrm>
          </p:grpSpPr>
          <p:grpSp>
            <p:nvGrpSpPr>
              <p:cNvPr id="295" name="Gruppieren 52"/>
              <p:cNvGrpSpPr/>
              <p:nvPr/>
            </p:nvGrpSpPr>
            <p:grpSpPr>
              <a:xfrm>
                <a:off x="5124240" y="3818880"/>
                <a:ext cx="1941120" cy="553320"/>
                <a:chOff x="5124240" y="3818880"/>
                <a:chExt cx="1941120" cy="553320"/>
              </a:xfrm>
            </p:grpSpPr>
            <p:sp>
              <p:nvSpPr>
                <p:cNvPr id="296" name="Rechteck: abgerundete Ecken 54"/>
                <p:cNvSpPr/>
                <p:nvPr/>
              </p:nvSpPr>
              <p:spPr>
                <a:xfrm>
                  <a:off x="5124240" y="3818880"/>
                  <a:ext cx="1941120" cy="553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  </a:t>
                  </a: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Jira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297" name="Rechteck: abgerundete Ecken 55"/>
                <p:cNvSpPr/>
                <p:nvPr/>
              </p:nvSpPr>
              <p:spPr>
                <a:xfrm>
                  <a:off x="6544440" y="3851280"/>
                  <a:ext cx="488520" cy="4888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298" name="Grafik 15" descr=""/>
              <p:cNvPicPr/>
              <p:nvPr/>
            </p:nvPicPr>
            <p:blipFill>
              <a:blip r:embed="rId1"/>
              <a:stretch/>
            </p:blipFill>
            <p:spPr>
              <a:xfrm>
                <a:off x="6557040" y="3864960"/>
                <a:ext cx="463680" cy="463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9" name="Gruppieren 63"/>
            <p:cNvGrpSpPr/>
            <p:nvPr/>
          </p:nvGrpSpPr>
          <p:grpSpPr>
            <a:xfrm>
              <a:off x="5126040" y="3048840"/>
              <a:ext cx="1941120" cy="553320"/>
              <a:chOff x="5126040" y="3048840"/>
              <a:chExt cx="1941120" cy="553320"/>
            </a:xfrm>
          </p:grpSpPr>
          <p:grpSp>
            <p:nvGrpSpPr>
              <p:cNvPr id="300" name="Gruppieren 59"/>
              <p:cNvGrpSpPr/>
              <p:nvPr/>
            </p:nvGrpSpPr>
            <p:grpSpPr>
              <a:xfrm>
                <a:off x="5126040" y="3048840"/>
                <a:ext cx="1941120" cy="553320"/>
                <a:chOff x="5126040" y="3048840"/>
                <a:chExt cx="1941120" cy="553320"/>
              </a:xfrm>
            </p:grpSpPr>
            <p:sp>
              <p:nvSpPr>
                <p:cNvPr id="301" name="Rechteck: abgerundete Ecken 61"/>
                <p:cNvSpPr/>
                <p:nvPr/>
              </p:nvSpPr>
              <p:spPr>
                <a:xfrm>
                  <a:off x="5126040" y="3048840"/>
                  <a:ext cx="1941120" cy="553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Github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02" name="Rechteck: abgerundete Ecken 62"/>
                <p:cNvSpPr/>
                <p:nvPr/>
              </p:nvSpPr>
              <p:spPr>
                <a:xfrm>
                  <a:off x="6545880" y="3081240"/>
                  <a:ext cx="488520" cy="4888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03" name="Grafik 17" descr="Ein Bild, das Katze, Säugetier, Silhouette enthält.&#10;&#10;Automatisch generierte Beschreibung"/>
              <p:cNvPicPr/>
              <p:nvPr/>
            </p:nvPicPr>
            <p:blipFill>
              <a:blip r:embed="rId2"/>
              <a:stretch/>
            </p:blipFill>
            <p:spPr>
              <a:xfrm>
                <a:off x="6562080" y="3094920"/>
                <a:ext cx="463680" cy="463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4" name="Gruppieren 80"/>
            <p:cNvGrpSpPr/>
            <p:nvPr/>
          </p:nvGrpSpPr>
          <p:grpSpPr>
            <a:xfrm>
              <a:off x="5124240" y="4589280"/>
              <a:ext cx="1941120" cy="553320"/>
              <a:chOff x="5124240" y="4589280"/>
              <a:chExt cx="1941120" cy="553320"/>
            </a:xfrm>
          </p:grpSpPr>
          <p:grpSp>
            <p:nvGrpSpPr>
              <p:cNvPr id="305" name="Gruppieren 76"/>
              <p:cNvGrpSpPr/>
              <p:nvPr/>
            </p:nvGrpSpPr>
            <p:grpSpPr>
              <a:xfrm>
                <a:off x="5124240" y="4589280"/>
                <a:ext cx="1941120" cy="553320"/>
                <a:chOff x="5124240" y="4589280"/>
                <a:chExt cx="1941120" cy="553320"/>
              </a:xfrm>
            </p:grpSpPr>
            <p:sp>
              <p:nvSpPr>
                <p:cNvPr id="306" name="Rechteck: abgerundete Ecken 77"/>
                <p:cNvSpPr/>
                <p:nvPr/>
              </p:nvSpPr>
              <p:spPr>
                <a:xfrm>
                  <a:off x="5124240" y="4589280"/>
                  <a:ext cx="1941120" cy="553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Intellij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07" name="Rechteck: abgerundete Ecken 78"/>
                <p:cNvSpPr/>
                <p:nvPr/>
              </p:nvSpPr>
              <p:spPr>
                <a:xfrm>
                  <a:off x="6544440" y="4621320"/>
                  <a:ext cx="488520" cy="4888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08" name="Grafik 23" descr="Ein Bild, das Grafiken, Grafikdesign, Schrift, Screenshot enthält.&#10;&#10;Automatisch generierte Beschreibung"/>
              <p:cNvPicPr/>
              <p:nvPr/>
            </p:nvPicPr>
            <p:blipFill>
              <a:blip r:embed="rId3"/>
              <a:stretch/>
            </p:blipFill>
            <p:spPr>
              <a:xfrm>
                <a:off x="6594840" y="4682880"/>
                <a:ext cx="378000" cy="3780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09" name="Gruppieren 87"/>
          <p:cNvGrpSpPr/>
          <p:nvPr/>
        </p:nvGrpSpPr>
        <p:grpSpPr>
          <a:xfrm>
            <a:off x="2104560" y="2839680"/>
            <a:ext cx="1945800" cy="1892160"/>
            <a:chOff x="2104560" y="2839680"/>
            <a:chExt cx="1945800" cy="1892160"/>
          </a:xfrm>
        </p:grpSpPr>
        <p:grpSp>
          <p:nvGrpSpPr>
            <p:cNvPr id="310" name="Gruppieren 38"/>
            <p:cNvGrpSpPr/>
            <p:nvPr/>
          </p:nvGrpSpPr>
          <p:grpSpPr>
            <a:xfrm>
              <a:off x="2109240" y="3400200"/>
              <a:ext cx="1941120" cy="553320"/>
              <a:chOff x="2109240" y="3400200"/>
              <a:chExt cx="1941120" cy="553320"/>
            </a:xfrm>
          </p:grpSpPr>
          <p:sp>
            <p:nvSpPr>
              <p:cNvPr id="311" name="Rechteck: abgerundete Ecken 24"/>
              <p:cNvSpPr/>
              <p:nvPr/>
            </p:nvSpPr>
            <p:spPr>
              <a:xfrm>
                <a:off x="2109240" y="3400200"/>
                <a:ext cx="1941120" cy="553320"/>
              </a:xfrm>
              <a:prstGeom prst="roundRect">
                <a:avLst>
                  <a:gd name="adj" fmla="val 16667"/>
                </a:avLst>
              </a:prstGeom>
              <a:solidFill>
                <a:srgbClr val="f39200"/>
              </a:solidFill>
              <a:ln>
                <a:solidFill>
                  <a:srgbClr val="f392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  </a:t>
                </a:r>
                <a:r>
                  <a:rPr b="0" lang="de-DE" sz="18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Angular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312" name="Rechteck: abgerundete Ecken 29"/>
              <p:cNvSpPr/>
              <p:nvPr/>
            </p:nvSpPr>
            <p:spPr>
              <a:xfrm>
                <a:off x="3529440" y="3431160"/>
                <a:ext cx="488520" cy="48888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pic>
            <p:nvPicPr>
              <p:cNvPr id="313" name="Grafik 11" descr="Ein Bild, das Symbol enthält.&#10;&#10;Automatisch generierte Beschreibung"/>
              <p:cNvPicPr/>
              <p:nvPr/>
            </p:nvPicPr>
            <p:blipFill>
              <a:blip r:embed="rId4"/>
              <a:stretch/>
            </p:blipFill>
            <p:spPr>
              <a:xfrm>
                <a:off x="3540960" y="3441600"/>
                <a:ext cx="465120" cy="465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4" name="Gruppieren 83"/>
            <p:cNvGrpSpPr/>
            <p:nvPr/>
          </p:nvGrpSpPr>
          <p:grpSpPr>
            <a:xfrm>
              <a:off x="2104560" y="4178520"/>
              <a:ext cx="1941120" cy="553320"/>
              <a:chOff x="2104560" y="4178520"/>
              <a:chExt cx="1941120" cy="553320"/>
            </a:xfrm>
          </p:grpSpPr>
          <p:grpSp>
            <p:nvGrpSpPr>
              <p:cNvPr id="315" name="Gruppieren 71"/>
              <p:cNvGrpSpPr/>
              <p:nvPr/>
            </p:nvGrpSpPr>
            <p:grpSpPr>
              <a:xfrm>
                <a:off x="2104560" y="4178520"/>
                <a:ext cx="1941120" cy="553320"/>
                <a:chOff x="2104560" y="4178520"/>
                <a:chExt cx="1941120" cy="553320"/>
              </a:xfrm>
            </p:grpSpPr>
            <p:sp>
              <p:nvSpPr>
                <p:cNvPr id="316" name="Rechteck: abgerundete Ecken 73"/>
                <p:cNvSpPr/>
                <p:nvPr/>
              </p:nvSpPr>
              <p:spPr>
                <a:xfrm>
                  <a:off x="2104560" y="4178520"/>
                  <a:ext cx="1941120" cy="553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Figma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17" name="Rechteck: abgerundete Ecken 74"/>
                <p:cNvSpPr/>
                <p:nvPr/>
              </p:nvSpPr>
              <p:spPr>
                <a:xfrm>
                  <a:off x="3524760" y="4210560"/>
                  <a:ext cx="488520" cy="4888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18" name="Grafik 75" descr="Ein Bild, das Farbigkeit, Grafiken, Kreis, Grafikdesign enthält.&#10;&#10;Automatisch generierte Beschreibung"/>
              <p:cNvPicPr/>
              <p:nvPr/>
            </p:nvPicPr>
            <p:blipFill>
              <a:blip r:embed="rId5"/>
              <a:stretch/>
            </p:blipFill>
            <p:spPr>
              <a:xfrm>
                <a:off x="3632040" y="4230360"/>
                <a:ext cx="308880" cy="463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19" name="Rechteck: abgerundete Ecken 82"/>
            <p:cNvSpPr/>
            <p:nvPr/>
          </p:nvSpPr>
          <p:spPr>
            <a:xfrm>
              <a:off x="2550240" y="2839680"/>
              <a:ext cx="1049760" cy="365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Elias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0" name="Gruppieren 86"/>
          <p:cNvGrpSpPr/>
          <p:nvPr/>
        </p:nvGrpSpPr>
        <p:grpSpPr>
          <a:xfrm>
            <a:off x="8206920" y="2844720"/>
            <a:ext cx="1941120" cy="1886400"/>
            <a:chOff x="8206920" y="2844720"/>
            <a:chExt cx="1941120" cy="1886400"/>
          </a:xfrm>
        </p:grpSpPr>
        <p:grpSp>
          <p:nvGrpSpPr>
            <p:cNvPr id="321" name="Gruppieren 49"/>
            <p:cNvGrpSpPr/>
            <p:nvPr/>
          </p:nvGrpSpPr>
          <p:grpSpPr>
            <a:xfrm>
              <a:off x="8206920" y="4177800"/>
              <a:ext cx="1941120" cy="553320"/>
              <a:chOff x="8206920" y="4177800"/>
              <a:chExt cx="1941120" cy="553320"/>
            </a:xfrm>
          </p:grpSpPr>
          <p:grpSp>
            <p:nvGrpSpPr>
              <p:cNvPr id="322" name="Gruppieren 39"/>
              <p:cNvGrpSpPr/>
              <p:nvPr/>
            </p:nvGrpSpPr>
            <p:grpSpPr>
              <a:xfrm>
                <a:off x="8206920" y="4177800"/>
                <a:ext cx="1941120" cy="553320"/>
                <a:chOff x="8206920" y="4177800"/>
                <a:chExt cx="1941120" cy="553320"/>
              </a:xfrm>
            </p:grpSpPr>
            <p:sp>
              <p:nvSpPr>
                <p:cNvPr id="323" name="Rechteck: abgerundete Ecken 40"/>
                <p:cNvSpPr/>
                <p:nvPr/>
              </p:nvSpPr>
              <p:spPr>
                <a:xfrm>
                  <a:off x="8206920" y="4177800"/>
                  <a:ext cx="1941120" cy="553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  </a:t>
                  </a: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Spring Boot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24" name="Rechteck: abgerundete Ecken 43"/>
                <p:cNvSpPr/>
                <p:nvPr/>
              </p:nvSpPr>
              <p:spPr>
                <a:xfrm>
                  <a:off x="9626760" y="4208760"/>
                  <a:ext cx="488520" cy="4888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25" name="Grafik 13" descr=""/>
              <p:cNvPicPr/>
              <p:nvPr/>
            </p:nvPicPr>
            <p:blipFill>
              <a:blip r:embed="rId6"/>
              <a:stretch/>
            </p:blipFill>
            <p:spPr>
              <a:xfrm>
                <a:off x="9643680" y="4245480"/>
                <a:ext cx="463680" cy="416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26" name="Gruppieren 69"/>
            <p:cNvGrpSpPr/>
            <p:nvPr/>
          </p:nvGrpSpPr>
          <p:grpSpPr>
            <a:xfrm>
              <a:off x="8206920" y="3397320"/>
              <a:ext cx="1941120" cy="553320"/>
              <a:chOff x="8206920" y="3397320"/>
              <a:chExt cx="1941120" cy="553320"/>
            </a:xfrm>
          </p:grpSpPr>
          <p:grpSp>
            <p:nvGrpSpPr>
              <p:cNvPr id="327" name="Gruppieren 65"/>
              <p:cNvGrpSpPr/>
              <p:nvPr/>
            </p:nvGrpSpPr>
            <p:grpSpPr>
              <a:xfrm>
                <a:off x="8206920" y="3397320"/>
                <a:ext cx="1941120" cy="553320"/>
                <a:chOff x="8206920" y="3397320"/>
                <a:chExt cx="1941120" cy="553320"/>
              </a:xfrm>
            </p:grpSpPr>
            <p:sp>
              <p:nvSpPr>
                <p:cNvPr id="328" name="Rechteck: abgerundete Ecken 67"/>
                <p:cNvSpPr/>
                <p:nvPr/>
              </p:nvSpPr>
              <p:spPr>
                <a:xfrm>
                  <a:off x="8206920" y="3397320"/>
                  <a:ext cx="1941120" cy="55332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39200"/>
                </a:solidFill>
                <a:ln>
                  <a:solidFill>
                    <a:srgbClr val="f39200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Docker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329" name="Rechteck: abgerundete Ecken 68"/>
                <p:cNvSpPr/>
                <p:nvPr/>
              </p:nvSpPr>
              <p:spPr>
                <a:xfrm>
                  <a:off x="9626760" y="3429720"/>
                  <a:ext cx="488520" cy="48888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</p:sp>
          </p:grpSp>
          <p:pic>
            <p:nvPicPr>
              <p:cNvPr id="330" name="Grafik 19" descr="Ein Bild, das Symbol, Grafiken, Clipart, Design enthält.&#10;&#10;Automatisch generierte Beschreibung"/>
              <p:cNvPicPr/>
              <p:nvPr/>
            </p:nvPicPr>
            <p:blipFill>
              <a:blip r:embed="rId7"/>
              <a:stretch/>
            </p:blipFill>
            <p:spPr>
              <a:xfrm>
                <a:off x="9650880" y="3502800"/>
                <a:ext cx="463680" cy="365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1" name="Rechteck: abgerundete Ecken 85"/>
            <p:cNvSpPr/>
            <p:nvPr/>
          </p:nvSpPr>
          <p:spPr>
            <a:xfrm>
              <a:off x="8652240" y="2844720"/>
              <a:ext cx="1049760" cy="3657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Hannes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rafik 2" descr=""/>
          <p:cNvPicPr/>
          <p:nvPr/>
        </p:nvPicPr>
        <p:blipFill>
          <a:blip r:embed="rId1"/>
          <a:srcRect l="5099" t="8325" r="5712" b="8632"/>
          <a:stretch/>
        </p:blipFill>
        <p:spPr>
          <a:xfrm>
            <a:off x="8261280" y="2529720"/>
            <a:ext cx="1811520" cy="1066320"/>
          </a:xfrm>
          <a:prstGeom prst="rect">
            <a:avLst/>
          </a:prstGeom>
          <a:ln w="0">
            <a:noFill/>
          </a:ln>
        </p:spPr>
      </p:pic>
      <p:sp>
        <p:nvSpPr>
          <p:cNvPr id="333" name="PlaceHolder 1"/>
          <p:cNvSpPr>
            <a:spLocks noGrp="1"/>
          </p:cNvSpPr>
          <p:nvPr>
            <p:ph type="ftr" idx="28"/>
          </p:nvPr>
        </p:nvSpPr>
        <p:spPr>
          <a:xfrm>
            <a:off x="6425280" y="6352560"/>
            <a:ext cx="4114080" cy="31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1000" spc="-1" strike="noStrike">
                <a:solidFill>
                  <a:srgbClr val="c0c0c0"/>
                </a:solidFill>
                <a:latin typeface="Calibri Light"/>
                <a:ea typeface="DejaVu Sans"/>
              </a:rPr>
              <a:t>Lecture Connect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Num" idx="29"/>
          </p:nvPr>
        </p:nvSpPr>
        <p:spPr>
          <a:xfrm>
            <a:off x="10745280" y="6350040"/>
            <a:ext cx="887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lstStyle>
            <a:lvl1pPr algn="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Seite </a:t>
            </a:r>
            <a:fld id="{33972F21-018B-4247-9EAF-35E0BE5576E4}" type="slidenum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</a:t>
            </a:fld>
            <a:endParaRPr b="0" lang="en-US" sz="939" spc="-1" strike="noStrike"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dt" idx="30"/>
          </p:nvPr>
        </p:nvSpPr>
        <p:spPr>
          <a:xfrm>
            <a:off x="4908240" y="6352560"/>
            <a:ext cx="1311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939" spc="-1" strike="noStrike">
                <a:solidFill>
                  <a:srgbClr val="c0c0c0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F7AE9C4-21FC-47F5-B68E-B20F829B810C}" type="datetime3">
              <a:rPr b="0" lang="de-DE" sz="939" spc="-1" strike="noStrike">
                <a:solidFill>
                  <a:srgbClr val="c0c0c0"/>
                </a:solidFill>
                <a:latin typeface="Calibri"/>
                <a:ea typeface="DejaVu Sans"/>
              </a:rPr>
              <a:t>11. April 2024</a:t>
            </a:fld>
            <a:endParaRPr b="0" lang="en-US" sz="939" spc="-1" strike="noStrike">
              <a:latin typeface="Times New Roman"/>
            </a:endParaRPr>
          </a:p>
        </p:txBody>
      </p:sp>
      <p:grpSp>
        <p:nvGrpSpPr>
          <p:cNvPr id="336" name="Gruppieren 25"/>
          <p:cNvGrpSpPr/>
          <p:nvPr/>
        </p:nvGrpSpPr>
        <p:grpSpPr>
          <a:xfrm>
            <a:off x="930600" y="446400"/>
            <a:ext cx="10310040" cy="448920"/>
            <a:chOff x="930600" y="446400"/>
            <a:chExt cx="10310040" cy="448920"/>
          </a:xfrm>
        </p:grpSpPr>
        <p:sp>
          <p:nvSpPr>
            <p:cNvPr id="337" name="Rechteck 26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8" name="Rechteck 31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9" name="Rechteck 32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0" name="Rechteck 33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16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1" name="Gerader Verbinder 34"/>
            <p:cNvSpPr/>
            <p:nvPr/>
          </p:nvSpPr>
          <p:spPr>
            <a:xfrm>
              <a:off x="930600" y="673200"/>
              <a:ext cx="85608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Rechteck 35"/>
            <p:cNvSpPr/>
            <p:nvPr/>
          </p:nvSpPr>
          <p:spPr>
            <a:xfrm>
              <a:off x="9944280" y="44640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3" name="Gerader Verbinder 36"/>
            <p:cNvSpPr/>
            <p:nvPr/>
          </p:nvSpPr>
          <p:spPr>
            <a:xfrm>
              <a:off x="22359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Gerader Verbinder 37"/>
            <p:cNvSpPr/>
            <p:nvPr/>
          </p:nvSpPr>
          <p:spPr>
            <a:xfrm>
              <a:off x="4275360" y="673200"/>
              <a:ext cx="159012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Gerader Verbinder 41"/>
            <p:cNvSpPr/>
            <p:nvPr/>
          </p:nvSpPr>
          <p:spPr>
            <a:xfrm>
              <a:off x="6314760" y="673200"/>
              <a:ext cx="1589760" cy="36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Gerader Verbinder 42"/>
            <p:cNvSpPr/>
            <p:nvPr/>
          </p:nvSpPr>
          <p:spPr>
            <a:xfrm flipV="1">
              <a:off x="8354160" y="668880"/>
              <a:ext cx="1589760" cy="432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Gerader Verbinder 44"/>
            <p:cNvSpPr/>
            <p:nvPr/>
          </p:nvSpPr>
          <p:spPr>
            <a:xfrm flipV="1">
              <a:off x="10393200" y="663480"/>
              <a:ext cx="847440" cy="5400"/>
            </a:xfrm>
            <a:prstGeom prst="line">
              <a:avLst/>
            </a:prstGeom>
            <a:ln w="28575">
              <a:solidFill>
                <a:srgbClr val="0033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Rechteck 45"/>
            <p:cNvSpPr/>
            <p:nvPr/>
          </p:nvSpPr>
          <p:spPr>
            <a:xfrm>
              <a:off x="178704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9" name="Rechteck 47"/>
            <p:cNvSpPr/>
            <p:nvPr/>
          </p:nvSpPr>
          <p:spPr>
            <a:xfrm>
              <a:off x="38260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0" name="Rechteck 48"/>
            <p:cNvSpPr/>
            <p:nvPr/>
          </p:nvSpPr>
          <p:spPr>
            <a:xfrm>
              <a:off x="5865480" y="450720"/>
              <a:ext cx="448560" cy="444600"/>
            </a:xfrm>
            <a:prstGeom prst="rect">
              <a:avLst/>
            </a:prstGeom>
            <a:solidFill>
              <a:srgbClr val="003361"/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1" name="Rechteck 50"/>
            <p:cNvSpPr/>
            <p:nvPr/>
          </p:nvSpPr>
          <p:spPr>
            <a:xfrm>
              <a:off x="7904880" y="450720"/>
              <a:ext cx="448560" cy="44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33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AT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352" name="Grafik 321" descr=""/>
          <p:cNvPicPr/>
          <p:nvPr/>
        </p:nvPicPr>
        <p:blipFill>
          <a:blip r:embed="rId2"/>
          <a:srcRect l="0" t="2351" r="0" b="3751"/>
          <a:stretch/>
        </p:blipFill>
        <p:spPr>
          <a:xfrm>
            <a:off x="729000" y="1127160"/>
            <a:ext cx="11099520" cy="4749120"/>
          </a:xfrm>
          <a:prstGeom prst="rect">
            <a:avLst/>
          </a:prstGeom>
          <a:ln w="0">
            <a:noFill/>
          </a:ln>
        </p:spPr>
      </p:pic>
      <p:sp>
        <p:nvSpPr>
          <p:cNvPr id="353" name="Textfeld 1"/>
          <p:cNvSpPr/>
          <p:nvPr/>
        </p:nvSpPr>
        <p:spPr>
          <a:xfrm>
            <a:off x="930600" y="1190880"/>
            <a:ext cx="320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Klassendiagramm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Application>LibreOffice/7.3.7.2$Linux_X86_64 LibreOffice_project/30$Build-2</Application>
  <AppVersion>15.0000</AppVersion>
  <Words>725</Words>
  <Paragraphs>316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2017-06-06T07:41:45Z</dcterms:created>
  <dc:creator>Microsoft Office-Anwender</dc:creator>
  <dc:description/>
  <dc:language>en-US</dc:language>
  <cp:lastModifiedBy/>
  <dcterms:modified xsi:type="dcterms:W3CDTF">2024-04-11T18:25:09Z</dcterms:modified>
  <cp:revision>106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