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sey" initials="A" lastIdx="1" clrIdx="0"/>
  <p:cmAuthor id="2" name="alex" initials="a" lastIdx="1" clrIdx="1">
    <p:extLst>
      <p:ext uri="{19B8F6BF-5375-455C-9EA6-DF929625EA0E}">
        <p15:presenceInfo xmlns:p15="http://schemas.microsoft.com/office/powerpoint/2012/main" userId="al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82771" autoAdjust="0"/>
  </p:normalViewPr>
  <p:slideViewPr>
    <p:cSldViewPr snapToGrid="0">
      <p:cViewPr varScale="1">
        <p:scale>
          <a:sx n="56" d="100"/>
          <a:sy n="56" d="100"/>
        </p:scale>
        <p:origin x="354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21183-A111-44FC-99BC-E60E71F48871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0115C-260B-447E-859E-C03FE2EEA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02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0115C-260B-447E-859E-C03FE2EEA2F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1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0115C-260B-447E-859E-C03FE2EEA2F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21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0115C-260B-447E-859E-C03FE2EEA2F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89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i="0" dirty="0"/>
          </a:p>
          <a:p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0115C-260B-447E-859E-C03FE2EEA2F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979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0115C-260B-447E-859E-C03FE2EEA2F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92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F3C2-C819-4905-A05D-9C4E244CCBC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99A8-9C75-4833-BEE7-A56E9C98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28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F3C2-C819-4905-A05D-9C4E244CCBC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99A8-9C75-4833-BEE7-A56E9C98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27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F3C2-C819-4905-A05D-9C4E244CCBC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99A8-9C75-4833-BEE7-A56E9C98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81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F3C2-C819-4905-A05D-9C4E244CCBC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99A8-9C75-4833-BEE7-A56E9C98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68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F3C2-C819-4905-A05D-9C4E244CCBC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99A8-9C75-4833-BEE7-A56E9C98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8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F3C2-C819-4905-A05D-9C4E244CCBC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99A8-9C75-4833-BEE7-A56E9C98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80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F3C2-C819-4905-A05D-9C4E244CCBC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99A8-9C75-4833-BEE7-A56E9C98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57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F3C2-C819-4905-A05D-9C4E244CCBC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99A8-9C75-4833-BEE7-A56E9C98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79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F3C2-C819-4905-A05D-9C4E244CCBC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99A8-9C75-4833-BEE7-A56E9C98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76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F3C2-C819-4905-A05D-9C4E244CCBC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99A8-9C75-4833-BEE7-A56E9C98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73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F3C2-C819-4905-A05D-9C4E244CCBC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99A8-9C75-4833-BEE7-A56E9C98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46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2F3C2-C819-4905-A05D-9C4E244CCBC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499A8-9C75-4833-BEE7-A56E9C98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20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media" Target="../media/media7.m4a"/><Relationship Id="rId13" Type="http://schemas.openxmlformats.org/officeDocument/2006/relationships/audio" Target="../media/media10.m4a"/><Relationship Id="rId18" Type="http://schemas.openxmlformats.org/officeDocument/2006/relationships/slideLayout" Target="../slideLayouts/slideLayout2.xml"/><Relationship Id="rId3" Type="http://schemas.microsoft.com/office/2007/relationships/media" Target="../media/media2.m4a"/><Relationship Id="rId7" Type="http://schemas.microsoft.com/office/2007/relationships/media" Target="../media/media6.m4a"/><Relationship Id="rId12" Type="http://schemas.microsoft.com/office/2007/relationships/media" Target="../media/media10.m4a"/><Relationship Id="rId17" Type="http://schemas.openxmlformats.org/officeDocument/2006/relationships/audio" Target="../media/media12.m4a"/><Relationship Id="rId2" Type="http://schemas.microsoft.com/office/2007/relationships/media" Target="../media/media1.m4a"/><Relationship Id="rId16" Type="http://schemas.microsoft.com/office/2007/relationships/media" Target="../media/media12.m4a"/><Relationship Id="rId20" Type="http://schemas.openxmlformats.org/officeDocument/2006/relationships/image" Target="../media/image1.png"/><Relationship Id="rId1" Type="http://schemas.openxmlformats.org/officeDocument/2006/relationships/audio" Target="NULL" TargetMode="External"/><Relationship Id="rId6" Type="http://schemas.microsoft.com/office/2007/relationships/media" Target="../media/media5.m4a"/><Relationship Id="rId11" Type="http://schemas.openxmlformats.org/officeDocument/2006/relationships/audio" Target="../media/media9.m4a"/><Relationship Id="rId5" Type="http://schemas.microsoft.com/office/2007/relationships/media" Target="../media/media4.m4a"/><Relationship Id="rId15" Type="http://schemas.openxmlformats.org/officeDocument/2006/relationships/audio" Target="../media/media11.m4a"/><Relationship Id="rId10" Type="http://schemas.microsoft.com/office/2007/relationships/media" Target="../media/media9.m4a"/><Relationship Id="rId19" Type="http://schemas.openxmlformats.org/officeDocument/2006/relationships/notesSlide" Target="../notesSlides/notesSlide2.xml"/><Relationship Id="rId4" Type="http://schemas.microsoft.com/office/2007/relationships/media" Target="../media/media3.m4a"/><Relationship Id="rId9" Type="http://schemas.microsoft.com/office/2007/relationships/media" Target="../media/media8.m4a"/><Relationship Id="rId14" Type="http://schemas.microsoft.com/office/2007/relationships/media" Target="../media/media11.m4a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media" Target="../media/media9.m4a"/><Relationship Id="rId13" Type="http://schemas.microsoft.com/office/2007/relationships/media" Target="../media/media8.m4a"/><Relationship Id="rId18" Type="http://schemas.openxmlformats.org/officeDocument/2006/relationships/image" Target="../media/image112.png"/><Relationship Id="rId3" Type="http://schemas.microsoft.com/office/2007/relationships/media" Target="../media/media2.m4a"/><Relationship Id="rId21" Type="http://schemas.openxmlformats.org/officeDocument/2006/relationships/image" Target="../media/image4.png"/><Relationship Id="rId7" Type="http://schemas.microsoft.com/office/2007/relationships/media" Target="../media/media6.m4a"/><Relationship Id="rId12" Type="http://schemas.microsoft.com/office/2007/relationships/media" Target="../media/media7.m4a"/><Relationship Id="rId17" Type="http://schemas.openxmlformats.org/officeDocument/2006/relationships/notesSlide" Target="../notesSlides/notesSlide3.xml"/><Relationship Id="rId2" Type="http://schemas.microsoft.com/office/2007/relationships/media" Target="../media/media1.m4a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audio" Target="NULL" TargetMode="External"/><Relationship Id="rId6" Type="http://schemas.microsoft.com/office/2007/relationships/media" Target="../media/media5.m4a"/><Relationship Id="rId11" Type="http://schemas.openxmlformats.org/officeDocument/2006/relationships/audio" Target="../media/media10.m4a"/><Relationship Id="rId5" Type="http://schemas.microsoft.com/office/2007/relationships/media" Target="../media/media13.m4a"/><Relationship Id="rId15" Type="http://schemas.openxmlformats.org/officeDocument/2006/relationships/audio" Target="../media/media14.m4a"/><Relationship Id="rId23" Type="http://schemas.openxmlformats.org/officeDocument/2006/relationships/image" Target="../media/image1.png"/><Relationship Id="rId10" Type="http://schemas.microsoft.com/office/2007/relationships/media" Target="../media/media10.m4a"/><Relationship Id="rId19" Type="http://schemas.openxmlformats.org/officeDocument/2006/relationships/image" Target="../media/image2.png"/><Relationship Id="rId4" Type="http://schemas.microsoft.com/office/2007/relationships/media" Target="../media/media3.m4a"/><Relationship Id="rId9" Type="http://schemas.openxmlformats.org/officeDocument/2006/relationships/audio" Target="../media/media9.m4a"/><Relationship Id="rId14" Type="http://schemas.microsoft.com/office/2007/relationships/media" Target="../media/media14.m4a"/><Relationship Id="rId2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media" Target="../media/media18.m4a"/><Relationship Id="rId13" Type="http://schemas.microsoft.com/office/2007/relationships/media" Target="../media/media21.m4a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12.png"/><Relationship Id="rId39" Type="http://schemas.openxmlformats.org/officeDocument/2006/relationships/image" Target="../media/image25.png"/><Relationship Id="rId3" Type="http://schemas.microsoft.com/office/2007/relationships/media" Target="../media/media15.m4a"/><Relationship Id="rId21" Type="http://schemas.openxmlformats.org/officeDocument/2006/relationships/image" Target="../media/image7.png"/><Relationship Id="rId34" Type="http://schemas.openxmlformats.org/officeDocument/2006/relationships/image" Target="../media/image20.png"/><Relationship Id="rId7" Type="http://schemas.microsoft.com/office/2007/relationships/media" Target="../media/media17.m4a"/><Relationship Id="rId12" Type="http://schemas.openxmlformats.org/officeDocument/2006/relationships/audio" Target="../media/media20.m4a"/><Relationship Id="rId17" Type="http://schemas.openxmlformats.org/officeDocument/2006/relationships/audio" Target="../media/media23.m4a"/><Relationship Id="rId25" Type="http://schemas.openxmlformats.org/officeDocument/2006/relationships/image" Target="../media/image11.png"/><Relationship Id="rId33" Type="http://schemas.openxmlformats.org/officeDocument/2006/relationships/image" Target="../media/image19.png"/><Relationship Id="rId38" Type="http://schemas.openxmlformats.org/officeDocument/2006/relationships/image" Target="../media/image24.png"/><Relationship Id="rId2" Type="http://schemas.microsoft.com/office/2007/relationships/media" Target="../media/media1.m4a"/><Relationship Id="rId16" Type="http://schemas.microsoft.com/office/2007/relationships/media" Target="../media/media23.m4a"/><Relationship Id="rId20" Type="http://schemas.openxmlformats.org/officeDocument/2006/relationships/image" Target="../media/image6.png"/><Relationship Id="rId29" Type="http://schemas.openxmlformats.org/officeDocument/2006/relationships/image" Target="../media/image15.png"/><Relationship Id="rId41" Type="http://schemas.openxmlformats.org/officeDocument/2006/relationships/image" Target="../media/image1.png"/><Relationship Id="rId1" Type="http://schemas.openxmlformats.org/officeDocument/2006/relationships/audio" Target="NULL" TargetMode="External"/><Relationship Id="rId6" Type="http://schemas.openxmlformats.org/officeDocument/2006/relationships/audio" Target="../media/media16.m4a"/><Relationship Id="rId11" Type="http://schemas.microsoft.com/office/2007/relationships/media" Target="../media/media20.m4a"/><Relationship Id="rId24" Type="http://schemas.openxmlformats.org/officeDocument/2006/relationships/image" Target="../media/image10.png"/><Relationship Id="rId32" Type="http://schemas.openxmlformats.org/officeDocument/2006/relationships/image" Target="../media/image18.png"/><Relationship Id="rId37" Type="http://schemas.openxmlformats.org/officeDocument/2006/relationships/image" Target="../media/image23.png"/><Relationship Id="rId40" Type="http://schemas.openxmlformats.org/officeDocument/2006/relationships/image" Target="../media/image26.png"/><Relationship Id="rId5" Type="http://schemas.microsoft.com/office/2007/relationships/media" Target="../media/media16.m4a"/><Relationship Id="rId15" Type="http://schemas.openxmlformats.org/officeDocument/2006/relationships/audio" Target="../media/media22.m4a"/><Relationship Id="rId23" Type="http://schemas.openxmlformats.org/officeDocument/2006/relationships/image" Target="../media/image9.png"/><Relationship Id="rId28" Type="http://schemas.openxmlformats.org/officeDocument/2006/relationships/image" Target="../media/image14.png"/><Relationship Id="rId36" Type="http://schemas.openxmlformats.org/officeDocument/2006/relationships/image" Target="../media/image22.png"/><Relationship Id="rId10" Type="http://schemas.microsoft.com/office/2007/relationships/media" Target="../media/media19.m4a"/><Relationship Id="rId19" Type="http://schemas.openxmlformats.org/officeDocument/2006/relationships/notesSlide" Target="../notesSlides/notesSlide4.xml"/><Relationship Id="rId31" Type="http://schemas.openxmlformats.org/officeDocument/2006/relationships/image" Target="../media/image17.png"/><Relationship Id="rId4" Type="http://schemas.openxmlformats.org/officeDocument/2006/relationships/audio" Target="../media/media15.m4a"/><Relationship Id="rId9" Type="http://schemas.openxmlformats.org/officeDocument/2006/relationships/audio" Target="../media/media18.m4a"/><Relationship Id="rId14" Type="http://schemas.microsoft.com/office/2007/relationships/media" Target="../media/media22.m4a"/><Relationship Id="rId22" Type="http://schemas.openxmlformats.org/officeDocument/2006/relationships/image" Target="../media/image8.png"/><Relationship Id="rId27" Type="http://schemas.openxmlformats.org/officeDocument/2006/relationships/image" Target="../media/image13.png"/><Relationship Id="rId30" Type="http://schemas.openxmlformats.org/officeDocument/2006/relationships/image" Target="../media/image16.png"/><Relationship Id="rId35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media" Target="../media/media24.m4a"/><Relationship Id="rId13" Type="http://schemas.microsoft.com/office/2007/relationships/media" Target="../media/media25.m4a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microsoft.com/office/2007/relationships/media" Target="../media/media15.m4a"/><Relationship Id="rId21" Type="http://schemas.openxmlformats.org/officeDocument/2006/relationships/image" Target="../media/image33.png"/><Relationship Id="rId34" Type="http://schemas.openxmlformats.org/officeDocument/2006/relationships/image" Target="../media/image46.png"/><Relationship Id="rId7" Type="http://schemas.openxmlformats.org/officeDocument/2006/relationships/audio" Target="../media/media20.m4a"/><Relationship Id="rId12" Type="http://schemas.microsoft.com/office/2007/relationships/media" Target="../media/media19.m4a"/><Relationship Id="rId17" Type="http://schemas.openxmlformats.org/officeDocument/2006/relationships/image" Target="../media/image27.png"/><Relationship Id="rId25" Type="http://schemas.openxmlformats.org/officeDocument/2006/relationships/image" Target="../media/image28.png"/><Relationship Id="rId33" Type="http://schemas.openxmlformats.org/officeDocument/2006/relationships/image" Target="../media/image45.png"/><Relationship Id="rId2" Type="http://schemas.microsoft.com/office/2007/relationships/media" Target="../media/media1.m4a"/><Relationship Id="rId16" Type="http://schemas.openxmlformats.org/officeDocument/2006/relationships/notesSlide" Target="../notesSlides/notesSlide5.xml"/><Relationship Id="rId20" Type="http://schemas.openxmlformats.org/officeDocument/2006/relationships/image" Target="../media/image32.png"/><Relationship Id="rId29" Type="http://schemas.openxmlformats.org/officeDocument/2006/relationships/image" Target="../media/image41.png"/><Relationship Id="rId1" Type="http://schemas.openxmlformats.org/officeDocument/2006/relationships/audio" Target="NULL" TargetMode="External"/><Relationship Id="rId6" Type="http://schemas.microsoft.com/office/2007/relationships/media" Target="../media/media20.m4a"/><Relationship Id="rId11" Type="http://schemas.openxmlformats.org/officeDocument/2006/relationships/audio" Target="../media/media22.m4a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5" Type="http://schemas.microsoft.com/office/2007/relationships/media" Target="../media/media17.m4a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36" Type="http://schemas.openxmlformats.org/officeDocument/2006/relationships/image" Target="../media/image1.png"/><Relationship Id="rId10" Type="http://schemas.microsoft.com/office/2007/relationships/media" Target="../media/media22.m4a"/><Relationship Id="rId19" Type="http://schemas.openxmlformats.org/officeDocument/2006/relationships/image" Target="../media/image31.png"/><Relationship Id="rId31" Type="http://schemas.openxmlformats.org/officeDocument/2006/relationships/image" Target="../media/image43.png"/><Relationship Id="rId4" Type="http://schemas.openxmlformats.org/officeDocument/2006/relationships/audio" Target="../media/media15.m4a"/><Relationship Id="rId9" Type="http://schemas.openxmlformats.org/officeDocument/2006/relationships/audio" Target="../media/media24.m4a"/><Relationship Id="rId14" Type="http://schemas.openxmlformats.org/officeDocument/2006/relationships/audio" Target="../media/media25.m4a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35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814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Умножение чисел, представленных в дополнительном коде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Утверждение. </a:t>
            </a:r>
            <a:r>
              <a:rPr lang="ru-RU" dirty="0"/>
              <a:t>Если [Y]</a:t>
            </a:r>
            <a:r>
              <a:rPr lang="ru-RU" baseline="-25000" dirty="0"/>
              <a:t>д</a:t>
            </a:r>
            <a:r>
              <a:rPr lang="ru-RU" dirty="0"/>
              <a:t>=y</a:t>
            </a:r>
            <a:r>
              <a:rPr lang="ru-RU" baseline="-25000" dirty="0"/>
              <a:t>0</a:t>
            </a:r>
            <a:r>
              <a:rPr lang="ru-RU" dirty="0"/>
              <a:t>,y</a:t>
            </a:r>
            <a:r>
              <a:rPr lang="ru-RU" baseline="-25000" dirty="0"/>
              <a:t>−1</a:t>
            </a:r>
            <a:r>
              <a:rPr lang="ru-RU" dirty="0"/>
              <a:t>y</a:t>
            </a:r>
            <a:r>
              <a:rPr lang="ru-RU" baseline="-25000" dirty="0"/>
              <a:t>−2</a:t>
            </a:r>
            <a:r>
              <a:rPr lang="ru-RU" dirty="0"/>
              <a:t>y</a:t>
            </a:r>
            <a:r>
              <a:rPr lang="ru-RU" baseline="-25000" dirty="0"/>
              <a:t>−3</a:t>
            </a:r>
            <a:r>
              <a:rPr lang="ru-RU" dirty="0"/>
              <a:t> ...y</a:t>
            </a:r>
            <a:r>
              <a:rPr lang="ru-RU" baseline="-25000" dirty="0"/>
              <a:t>−n</a:t>
            </a:r>
            <a:r>
              <a:rPr lang="ru-RU" dirty="0"/>
              <a:t>, то само число</a:t>
            </a:r>
          </a:p>
          <a:p>
            <a:pPr marL="0" indent="0">
              <a:buNone/>
            </a:pPr>
            <a:r>
              <a:rPr lang="ru-RU" dirty="0"/>
              <a:t>Y = −y</a:t>
            </a:r>
            <a:r>
              <a:rPr lang="ru-RU" baseline="-25000" dirty="0"/>
              <a:t>0</a:t>
            </a:r>
            <a:r>
              <a:rPr lang="ru-RU" dirty="0"/>
              <a:t>+ 0,y</a:t>
            </a:r>
            <a:r>
              <a:rPr lang="ru-RU" baseline="-25000" dirty="0"/>
              <a:t>−1</a:t>
            </a:r>
            <a:r>
              <a:rPr lang="ru-RU" dirty="0"/>
              <a:t> y</a:t>
            </a:r>
            <a:r>
              <a:rPr lang="ru-RU" baseline="-25000" dirty="0"/>
              <a:t>−2</a:t>
            </a:r>
            <a:r>
              <a:rPr lang="ru-RU" dirty="0"/>
              <a:t> ...y</a:t>
            </a:r>
            <a:r>
              <a:rPr lang="ru-RU" baseline="-25000" dirty="0"/>
              <a:t>−n</a:t>
            </a:r>
            <a:r>
              <a:rPr lang="ru-RU" dirty="0"/>
              <a:t> 							(1)</a:t>
            </a:r>
          </a:p>
          <a:p>
            <a:pPr marL="0" indent="0">
              <a:buNone/>
            </a:pPr>
            <a:r>
              <a:rPr lang="ru-RU" b="1" dirty="0"/>
              <a:t>Доказательство. </a:t>
            </a:r>
            <a:r>
              <a:rPr lang="ru-RU" dirty="0"/>
              <a:t>Начнём доказательство с правой части.</a:t>
            </a:r>
          </a:p>
          <a:p>
            <a:r>
              <a:rPr lang="ru-RU" dirty="0"/>
              <a:t>Если y</a:t>
            </a:r>
            <a:r>
              <a:rPr lang="ru-RU" baseline="-25000" dirty="0"/>
              <a:t>0</a:t>
            </a:r>
            <a:r>
              <a:rPr lang="ru-RU" dirty="0"/>
              <a:t>=0, то Y = 0,y</a:t>
            </a:r>
            <a:r>
              <a:rPr lang="ru-RU" baseline="-25000" dirty="0"/>
              <a:t>−1</a:t>
            </a:r>
            <a:r>
              <a:rPr lang="ru-RU" dirty="0"/>
              <a:t> y</a:t>
            </a:r>
            <a:r>
              <a:rPr lang="ru-RU" baseline="-25000" dirty="0"/>
              <a:t>−2</a:t>
            </a:r>
            <a:r>
              <a:rPr lang="ru-RU" dirty="0"/>
              <a:t> … y</a:t>
            </a:r>
            <a:r>
              <a:rPr lang="ru-RU" baseline="-25000" dirty="0"/>
              <a:t>−n</a:t>
            </a:r>
            <a:r>
              <a:rPr lang="ru-RU" dirty="0"/>
              <a:t> &gt; 0 ,поэтому [Y]</a:t>
            </a:r>
            <a:r>
              <a:rPr lang="ru-RU" baseline="-25000" dirty="0"/>
              <a:t>д</a:t>
            </a:r>
            <a:r>
              <a:rPr lang="ru-RU" dirty="0"/>
              <a:t>= Y = 0,y</a:t>
            </a:r>
            <a:r>
              <a:rPr lang="ru-RU" baseline="-25000" dirty="0"/>
              <a:t>−1</a:t>
            </a:r>
            <a:r>
              <a:rPr lang="ru-RU" dirty="0"/>
              <a:t> y</a:t>
            </a:r>
            <a:r>
              <a:rPr lang="ru-RU" baseline="-25000" dirty="0"/>
              <a:t>−2</a:t>
            </a:r>
            <a:r>
              <a:rPr lang="ru-RU" dirty="0"/>
              <a:t> ...y</a:t>
            </a:r>
            <a:r>
              <a:rPr lang="ru-RU" baseline="-25000" dirty="0"/>
              <a:t>−n</a:t>
            </a:r>
            <a:r>
              <a:rPr lang="ru-RU" dirty="0"/>
              <a:t> =</a:t>
            </a:r>
          </a:p>
          <a:p>
            <a:pPr marL="0" indent="0">
              <a:buNone/>
            </a:pPr>
            <a:r>
              <a:rPr lang="ru-RU" dirty="0"/>
              <a:t>  =y</a:t>
            </a:r>
            <a:r>
              <a:rPr lang="ru-RU" baseline="-25000" dirty="0"/>
              <a:t>0</a:t>
            </a:r>
            <a:r>
              <a:rPr lang="ru-RU" dirty="0"/>
              <a:t>,y</a:t>
            </a:r>
            <a:r>
              <a:rPr lang="ru-RU" baseline="-25000" dirty="0"/>
              <a:t>−1</a:t>
            </a:r>
            <a:r>
              <a:rPr lang="ru-RU" dirty="0"/>
              <a:t> y</a:t>
            </a:r>
            <a:r>
              <a:rPr lang="ru-RU" baseline="-25000" dirty="0"/>
              <a:t>−2</a:t>
            </a:r>
            <a:r>
              <a:rPr lang="ru-RU" dirty="0"/>
              <a:t> ...y</a:t>
            </a:r>
            <a:r>
              <a:rPr lang="ru-RU" baseline="-25000" dirty="0"/>
              <a:t>−n</a:t>
            </a:r>
          </a:p>
          <a:p>
            <a:r>
              <a:rPr lang="ru-RU" dirty="0"/>
              <a:t>Если y</a:t>
            </a:r>
            <a:r>
              <a:rPr lang="ru-RU" baseline="-25000" dirty="0"/>
              <a:t>0</a:t>
            </a:r>
            <a:r>
              <a:rPr lang="ru-RU" dirty="0"/>
              <a:t>=1, то Y =−1 + 0,y</a:t>
            </a:r>
            <a:r>
              <a:rPr lang="ru-RU" baseline="-25000" dirty="0"/>
              <a:t>−1</a:t>
            </a:r>
            <a:r>
              <a:rPr lang="ru-RU" dirty="0"/>
              <a:t> y</a:t>
            </a:r>
            <a:r>
              <a:rPr lang="ru-RU" baseline="-25000" dirty="0"/>
              <a:t>−2</a:t>
            </a:r>
            <a:r>
              <a:rPr lang="ru-RU" dirty="0"/>
              <a:t> ...y</a:t>
            </a:r>
            <a:r>
              <a:rPr lang="ru-RU" baseline="-25000" dirty="0"/>
              <a:t>−n</a:t>
            </a:r>
            <a:r>
              <a:rPr lang="ru-RU" dirty="0"/>
              <a:t> &lt; 0, [Y]</a:t>
            </a:r>
            <a:r>
              <a:rPr lang="ru-RU" baseline="-25000" dirty="0"/>
              <a:t>д</a:t>
            </a:r>
            <a:r>
              <a:rPr lang="ru-RU" dirty="0"/>
              <a:t>= C + Y = 2 + Y = 2 − 1 +</a:t>
            </a:r>
          </a:p>
          <a:p>
            <a:pPr marL="0" indent="0">
              <a:buNone/>
            </a:pPr>
            <a:r>
              <a:rPr lang="ru-RU" dirty="0"/>
              <a:t>+ 0,y</a:t>
            </a:r>
            <a:r>
              <a:rPr lang="ru-RU" baseline="-25000" dirty="0"/>
              <a:t>−1</a:t>
            </a:r>
            <a:r>
              <a:rPr lang="ru-RU" dirty="0"/>
              <a:t> y</a:t>
            </a:r>
            <a:r>
              <a:rPr lang="ru-RU" baseline="-25000" dirty="0"/>
              <a:t>−2</a:t>
            </a:r>
            <a:r>
              <a:rPr lang="ru-RU" dirty="0"/>
              <a:t> … y</a:t>
            </a:r>
            <a:r>
              <a:rPr lang="ru-RU" baseline="-25000" dirty="0"/>
              <a:t>−n</a:t>
            </a:r>
            <a:r>
              <a:rPr lang="ru-RU" dirty="0"/>
              <a:t> =1,y</a:t>
            </a:r>
            <a:r>
              <a:rPr lang="ru-RU" baseline="-25000" dirty="0"/>
              <a:t>−1</a:t>
            </a:r>
            <a:r>
              <a:rPr lang="ru-RU" dirty="0"/>
              <a:t> y</a:t>
            </a:r>
            <a:r>
              <a:rPr lang="ru-RU" baseline="-25000" dirty="0"/>
              <a:t>−2</a:t>
            </a:r>
            <a:r>
              <a:rPr lang="ru-RU" dirty="0"/>
              <a:t> ...y</a:t>
            </a:r>
            <a:r>
              <a:rPr lang="ru-RU" baseline="-25000" dirty="0"/>
              <a:t>−n</a:t>
            </a:r>
            <a:r>
              <a:rPr lang="ru-RU" dirty="0"/>
              <a:t>= y</a:t>
            </a:r>
            <a:r>
              <a:rPr lang="ru-RU" baseline="-25000" dirty="0"/>
              <a:t>0</a:t>
            </a:r>
            <a:r>
              <a:rPr lang="ru-RU" dirty="0"/>
              <a:t>,y</a:t>
            </a:r>
            <a:r>
              <a:rPr lang="ru-RU" baseline="-25000" dirty="0"/>
              <a:t>−1</a:t>
            </a:r>
            <a:r>
              <a:rPr lang="ru-RU" dirty="0"/>
              <a:t> y</a:t>
            </a:r>
            <a:r>
              <a:rPr lang="ru-RU" baseline="-25000" dirty="0"/>
              <a:t>−2</a:t>
            </a:r>
            <a:r>
              <a:rPr lang="ru-RU" dirty="0"/>
              <a:t> ...y</a:t>
            </a:r>
            <a:r>
              <a:rPr lang="ru-RU" baseline="-25000" dirty="0"/>
              <a:t>−n</a:t>
            </a:r>
            <a:r>
              <a:rPr lang="ru-RU" dirty="0"/>
              <a:t> , что и требовалось доказать.</a:t>
            </a:r>
          </a:p>
          <a:p>
            <a:pPr marL="0" indent="0">
              <a:buNone/>
            </a:pPr>
            <a:r>
              <a:rPr lang="ru-RU" dirty="0"/>
              <a:t>Следует напомнить, что С – вес воображаемого разряда, расположенного левее знакового. Для чисел с фиксированной запятой С=2.</a:t>
            </a:r>
          </a:p>
        </p:txBody>
      </p:sp>
    </p:spTree>
    <p:extLst>
      <p:ext uri="{BB962C8B-B14F-4D97-AF65-F5344CB8AC3E}">
        <p14:creationId xmlns:p14="http://schemas.microsoft.com/office/powerpoint/2010/main" val="164028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Умножение чисел в дополнительном коде с корректирующим шагом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основании доказанного утверждения получаем следующий алгоритм умножения чисел в дополнительном коде.</a:t>
            </a:r>
          </a:p>
          <a:p>
            <a:pPr marL="0" indent="0">
              <a:buNone/>
            </a:pPr>
            <a:r>
              <a:rPr lang="ru-RU" dirty="0"/>
              <a:t> [X]</a:t>
            </a:r>
            <a:r>
              <a:rPr lang="ru-RU" baseline="-25000" dirty="0"/>
              <a:t>д</a:t>
            </a:r>
            <a:r>
              <a:rPr lang="ru-RU" dirty="0"/>
              <a:t> · [Y]</a:t>
            </a:r>
            <a:r>
              <a:rPr lang="ru-RU" baseline="-25000" dirty="0"/>
              <a:t>д</a:t>
            </a:r>
            <a:r>
              <a:rPr lang="ru-RU" dirty="0"/>
              <a:t>= [X]</a:t>
            </a:r>
            <a:r>
              <a:rPr lang="ru-RU" baseline="-25000" dirty="0"/>
              <a:t>д</a:t>
            </a:r>
            <a:r>
              <a:rPr lang="ru-RU" dirty="0"/>
              <a:t> · (−y</a:t>
            </a:r>
            <a:r>
              <a:rPr lang="ru-RU" baseline="-25000" dirty="0"/>
              <a:t>0</a:t>
            </a:r>
            <a:r>
              <a:rPr lang="ru-RU" dirty="0"/>
              <a:t>+0,y</a:t>
            </a:r>
            <a:r>
              <a:rPr lang="ru-RU" baseline="-25000" dirty="0"/>
              <a:t>−1</a:t>
            </a:r>
            <a:r>
              <a:rPr lang="ru-RU" dirty="0"/>
              <a:t>y</a:t>
            </a:r>
            <a:r>
              <a:rPr lang="ru-RU" baseline="-25000" dirty="0"/>
              <a:t>−2</a:t>
            </a:r>
            <a:r>
              <a:rPr lang="ru-RU" dirty="0"/>
              <a:t>…y</a:t>
            </a:r>
            <a:r>
              <a:rPr lang="ru-RU" baseline="-25000" dirty="0"/>
              <a:t>−n</a:t>
            </a:r>
            <a:r>
              <a:rPr lang="ru-RU" dirty="0"/>
              <a:t>)= [X]</a:t>
            </a:r>
            <a:r>
              <a:rPr lang="ru-RU" baseline="-25000" dirty="0"/>
              <a:t>д</a:t>
            </a:r>
            <a:r>
              <a:rPr lang="ru-RU" dirty="0"/>
              <a:t> · (−y</a:t>
            </a:r>
            <a:r>
              <a:rPr lang="ru-RU" baseline="-25000" dirty="0"/>
              <a:t>0</a:t>
            </a:r>
            <a:r>
              <a:rPr lang="ru-RU" dirty="0"/>
              <a:t>· 2</a:t>
            </a:r>
            <a:r>
              <a:rPr lang="ru-RU" baseline="30000" dirty="0"/>
              <a:t>0</a:t>
            </a:r>
            <a:r>
              <a:rPr lang="ru-RU" dirty="0"/>
              <a:t> + y</a:t>
            </a:r>
            <a:r>
              <a:rPr lang="ru-RU" baseline="-25000" dirty="0"/>
              <a:t>−1</a:t>
            </a:r>
            <a:r>
              <a:rPr lang="ru-RU" dirty="0"/>
              <a:t>· 2</a:t>
            </a:r>
            <a:r>
              <a:rPr lang="ru-RU" baseline="30000" dirty="0"/>
              <a:t>−1</a:t>
            </a:r>
            <a:r>
              <a:rPr lang="ru-RU" dirty="0"/>
              <a:t> + y</a:t>
            </a:r>
            <a:r>
              <a:rPr lang="ru-RU" baseline="-25000" dirty="0"/>
              <a:t>−2</a:t>
            </a:r>
            <a:r>
              <a:rPr lang="ru-RU" dirty="0"/>
              <a:t>· 2</a:t>
            </a:r>
            <a:r>
              <a:rPr lang="ru-RU" baseline="30000" dirty="0"/>
              <a:t>−2</a:t>
            </a:r>
            <a:r>
              <a:rPr lang="ru-RU" dirty="0"/>
              <a:t> + … y</a:t>
            </a:r>
            <a:r>
              <a:rPr lang="ru-RU" baseline="-25000" dirty="0"/>
              <a:t>−n</a:t>
            </a:r>
            <a:r>
              <a:rPr lang="ru-RU" dirty="0"/>
              <a:t>· 2</a:t>
            </a:r>
            <a:r>
              <a:rPr lang="ru-RU" baseline="30000" dirty="0"/>
              <a:t>−n</a:t>
            </a:r>
            <a:r>
              <a:rPr lang="ru-RU" dirty="0"/>
              <a:t>)									 (2)</a:t>
            </a:r>
          </a:p>
          <a:p>
            <a:pPr marL="0" indent="0">
              <a:buNone/>
            </a:pPr>
            <a:r>
              <a:rPr lang="ru-RU" dirty="0"/>
              <a:t>В соответствии с (2), необходимо выполнить умножение множимого на все разряды множителя, причём результат умножения на знаковый разряд множителя взять с отрицательным знаком. Этот шаг называется корректирующим шагом или поправкой, а рассмотренный алгоритм называется алгоритмом умножения в дополнительном коде с корректирующим шагом.</a:t>
            </a:r>
          </a:p>
        </p:txBody>
      </p:sp>
    </p:spTree>
    <p:extLst>
      <p:ext uri="{BB962C8B-B14F-4D97-AF65-F5344CB8AC3E}">
        <p14:creationId xmlns:p14="http://schemas.microsoft.com/office/powerpoint/2010/main" val="355972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4199"/>
          </a:xfrm>
        </p:spPr>
        <p:txBody>
          <a:bodyPr/>
          <a:lstStyle/>
          <a:p>
            <a:r>
              <a:rPr lang="ru-RU" sz="3200" dirty="0"/>
              <a:t>Пример 1.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51386" y="1227690"/>
            <a:ext cx="114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X =0,1001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1696" y="1207912"/>
            <a:ext cx="127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[X]</a:t>
            </a:r>
            <a:r>
              <a:rPr lang="ru-RU" baseline="-25000" dirty="0"/>
              <a:t>п</a:t>
            </a:r>
            <a:r>
              <a:rPr lang="ru-RU" dirty="0"/>
              <a:t>=0,1001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6275" y="1207912"/>
            <a:ext cx="135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[X]</a:t>
            </a:r>
            <a:r>
              <a:rPr lang="ru-RU" baseline="-25000" dirty="0"/>
              <a:t>о</a:t>
            </a:r>
            <a:r>
              <a:rPr lang="ru-RU" dirty="0"/>
              <a:t>=0,1001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3128" y="1207912"/>
            <a:ext cx="148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[X]</a:t>
            </a:r>
            <a:r>
              <a:rPr lang="ru-RU" baseline="-25000" dirty="0"/>
              <a:t>д</a:t>
            </a:r>
            <a:r>
              <a:rPr lang="ru-RU" dirty="0"/>
              <a:t>=0,1001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51386" y="1597022"/>
            <a:ext cx="125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Y =−0,1101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91696" y="1559963"/>
            <a:ext cx="142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[Y]</a:t>
            </a:r>
            <a:r>
              <a:rPr lang="ru-RU" baseline="-25000" dirty="0"/>
              <a:t>п</a:t>
            </a:r>
            <a:r>
              <a:rPr lang="ru-RU" dirty="0"/>
              <a:t>=1,1101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6275" y="1540185"/>
            <a:ext cx="127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[Y]</a:t>
            </a:r>
            <a:r>
              <a:rPr lang="ru-RU" baseline="-25000" dirty="0"/>
              <a:t>о</a:t>
            </a:r>
            <a:r>
              <a:rPr lang="ru-RU" dirty="0"/>
              <a:t>=1,0010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58784" y="1539324"/>
            <a:ext cx="63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[Y]</a:t>
            </a:r>
            <a:r>
              <a:rPr lang="ru-RU" baseline="-25000" dirty="0"/>
              <a:t>д</a:t>
            </a:r>
            <a:r>
              <a:rPr lang="ru-RU" dirty="0"/>
              <a:t>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91696" y="2094183"/>
            <a:ext cx="9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0,0000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42097" y="2052661"/>
            <a:ext cx="9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r>
              <a:rPr lang="ru-RU" baseline="-25000" dirty="0"/>
              <a:t>0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478279" y="2338855"/>
            <a:ext cx="88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0</a:t>
            </a:r>
            <a:r>
              <a:rPr lang="en-US" dirty="0"/>
              <a:t>=1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297655" y="2217514"/>
            <a:ext cx="2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2601556" y="2363219"/>
            <a:ext cx="100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1,0111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77552" y="2367362"/>
            <a:ext cx="295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ru-RU" dirty="0">
                <a:solidFill>
                  <a:srgbClr val="FF0000"/>
                </a:solidFill>
              </a:rPr>
              <a:t>Х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ru-RU" baseline="-25000" dirty="0">
                <a:solidFill>
                  <a:srgbClr val="FF0000"/>
                </a:solidFill>
              </a:rPr>
              <a:t>д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корректирующий шаг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91696" y="2650791"/>
            <a:ext cx="87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1,0111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4210721" y="2610610"/>
            <a:ext cx="51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83659" y="2955469"/>
            <a:ext cx="75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-1</a:t>
            </a:r>
            <a:r>
              <a:rPr lang="en-US" dirty="0"/>
              <a:t>=0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309461" y="2823257"/>
            <a:ext cx="2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2312335" y="3423190"/>
            <a:ext cx="2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2309461" y="3995784"/>
            <a:ext cx="27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306524" y="4633781"/>
            <a:ext cx="2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4177552" y="2907469"/>
            <a:ext cx="10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Х</a:t>
            </a:r>
            <a:r>
              <a:rPr lang="en-US" dirty="0"/>
              <a:t>]</a:t>
            </a:r>
            <a:r>
              <a:rPr lang="ru-RU" baseline="-25000" dirty="0"/>
              <a:t>д</a:t>
            </a:r>
            <a:r>
              <a:rPr lang="en-US" dirty="0"/>
              <a:t> </a:t>
            </a:r>
            <a:r>
              <a:rPr lang="ru-RU" dirty="0"/>
              <a:t>·</a:t>
            </a:r>
            <a:r>
              <a:rPr lang="en-US" dirty="0"/>
              <a:t> 2</a:t>
            </a:r>
            <a:r>
              <a:rPr lang="en-US" baseline="30000" dirty="0"/>
              <a:t>-1</a:t>
            </a: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="" xmlns:a16="http://schemas.microsoft.com/office/drawing/2014/main" id="{506EFFD1-D884-4E6F-9586-98B750949104}"/>
              </a:ext>
            </a:extLst>
          </p:cNvPr>
          <p:cNvCxnSpPr>
            <a:cxnSpLocks/>
          </p:cNvCxnSpPr>
          <p:nvPr/>
        </p:nvCxnSpPr>
        <p:spPr>
          <a:xfrm flipH="1">
            <a:off x="2336058" y="2866029"/>
            <a:ext cx="255638" cy="26364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09177" y="3266718"/>
            <a:ext cx="98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1,0111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201308" y="3513963"/>
            <a:ext cx="107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Х</a:t>
            </a:r>
            <a:r>
              <a:rPr lang="en-US" dirty="0"/>
              <a:t>]</a:t>
            </a:r>
            <a:r>
              <a:rPr lang="ru-RU" baseline="-25000" dirty="0"/>
              <a:t>д</a:t>
            </a:r>
            <a:r>
              <a:rPr lang="ru-RU" dirty="0"/>
              <a:t> ·</a:t>
            </a:r>
            <a:r>
              <a:rPr lang="en-US" dirty="0"/>
              <a:t>  2</a:t>
            </a:r>
            <a:r>
              <a:rPr lang="en-US" baseline="30000" dirty="0"/>
              <a:t>-2</a:t>
            </a:r>
            <a:endParaRPr lang="ru-RU" baseline="30000" dirty="0"/>
          </a:p>
        </p:txBody>
      </p:sp>
      <p:sp>
        <p:nvSpPr>
          <p:cNvPr id="39" name="TextBox 38"/>
          <p:cNvSpPr txBox="1"/>
          <p:nvPr/>
        </p:nvSpPr>
        <p:spPr>
          <a:xfrm>
            <a:off x="4207135" y="3230634"/>
            <a:ext cx="6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=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78279" y="3565916"/>
            <a:ext cx="69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-2</a:t>
            </a:r>
            <a:r>
              <a:rPr lang="en-US" dirty="0"/>
              <a:t>=0</a:t>
            </a:r>
            <a:endParaRPr lang="ru-RU" dirty="0"/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="" xmlns:a16="http://schemas.microsoft.com/office/drawing/2014/main" id="{506EFFD1-D884-4E6F-9586-98B750949104}"/>
              </a:ext>
            </a:extLst>
          </p:cNvPr>
          <p:cNvCxnSpPr>
            <a:cxnSpLocks/>
          </p:cNvCxnSpPr>
          <p:nvPr/>
        </p:nvCxnSpPr>
        <p:spPr>
          <a:xfrm flipH="1">
            <a:off x="2315064" y="3496454"/>
            <a:ext cx="255638" cy="26364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01556" y="3863319"/>
            <a:ext cx="98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1,0111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4210721" y="3833062"/>
            <a:ext cx="74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r>
              <a:rPr lang="en-US" baseline="-25000" dirty="0"/>
              <a:t>3</a:t>
            </a:r>
            <a:r>
              <a:rPr lang="en-US" dirty="0"/>
              <a:t>=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4177552" y="4156227"/>
            <a:ext cx="106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Х</a:t>
            </a:r>
            <a:r>
              <a:rPr lang="en-US" dirty="0"/>
              <a:t>]</a:t>
            </a:r>
            <a:r>
              <a:rPr lang="ru-RU" baseline="-25000" dirty="0"/>
              <a:t>д</a:t>
            </a:r>
            <a:r>
              <a:rPr lang="en-US" dirty="0"/>
              <a:t> </a:t>
            </a:r>
            <a:r>
              <a:rPr lang="ru-RU" dirty="0"/>
              <a:t>·</a:t>
            </a:r>
            <a:r>
              <a:rPr lang="en-US" dirty="0"/>
              <a:t> 2</a:t>
            </a:r>
            <a:r>
              <a:rPr lang="en-US" baseline="30000" dirty="0"/>
              <a:t>-3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83208" y="4160516"/>
            <a:ext cx="6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-3</a:t>
            </a:r>
            <a:r>
              <a:rPr lang="en-US" dirty="0"/>
              <a:t>=1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2588112" y="4517152"/>
            <a:ext cx="133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1,1000001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210721" y="4459821"/>
            <a:ext cx="86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r>
              <a:rPr lang="en-US" baseline="-25000" dirty="0"/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81078" y="4765045"/>
            <a:ext cx="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-4</a:t>
            </a:r>
            <a:r>
              <a:rPr lang="en-US" dirty="0"/>
              <a:t>=1</a:t>
            </a:r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4201308" y="4795929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Х</a:t>
            </a:r>
            <a:r>
              <a:rPr lang="en-US" dirty="0"/>
              <a:t>]</a:t>
            </a:r>
            <a:r>
              <a:rPr lang="ru-RU" baseline="-25000" dirty="0"/>
              <a:t>д</a:t>
            </a:r>
            <a:r>
              <a:rPr lang="en-US" dirty="0"/>
              <a:t> </a:t>
            </a:r>
            <a:r>
              <a:rPr lang="ru-RU" dirty="0"/>
              <a:t>·</a:t>
            </a:r>
            <a:r>
              <a:rPr lang="en-US" dirty="0"/>
              <a:t> 2</a:t>
            </a:r>
            <a:r>
              <a:rPr lang="en-US" baseline="30000" dirty="0"/>
              <a:t>-4</a:t>
            </a:r>
            <a:endParaRPr lang="ru-RU" baseline="30000" dirty="0"/>
          </a:p>
        </p:txBody>
      </p:sp>
      <p:sp>
        <p:nvSpPr>
          <p:cNvPr id="53" name="TextBox 52"/>
          <p:cNvSpPr txBox="1"/>
          <p:nvPr/>
        </p:nvSpPr>
        <p:spPr>
          <a:xfrm>
            <a:off x="2584855" y="5139594"/>
            <a:ext cx="1334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1,10001011</a:t>
            </a:r>
            <a:endParaRPr lang="ru-RU" dirty="0"/>
          </a:p>
          <a:p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2010783" y="5125153"/>
            <a:ext cx="69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[Z]</a:t>
            </a:r>
            <a:r>
              <a:rPr lang="ru-RU" baseline="-25000" dirty="0"/>
              <a:t>д</a:t>
            </a:r>
            <a:r>
              <a:rPr lang="en-US" dirty="0"/>
              <a:t> =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1486794" y="5507192"/>
            <a:ext cx="67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[Z]</a:t>
            </a:r>
            <a:r>
              <a:rPr lang="ru-RU" baseline="-25000" dirty="0"/>
              <a:t>п</a:t>
            </a:r>
            <a:r>
              <a:rPr lang="ru-RU" dirty="0"/>
              <a:t>=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92405" y="5485956"/>
            <a:ext cx="159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,</a:t>
            </a:r>
            <a:r>
              <a:rPr lang="ru-RU" dirty="0"/>
              <a:t>01110101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129350" y="5485956"/>
            <a:ext cx="24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= -(64+32+16+4+1</a:t>
            </a:r>
            <a:r>
              <a:rPr lang="ru-RU" dirty="0" smtClean="0"/>
              <a:t>)</a:t>
            </a:r>
            <a:r>
              <a:rPr lang="en-US" dirty="0" smtClean="0"/>
              <a:t>/256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5331735" y="5485681"/>
            <a:ext cx="154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= -</a:t>
            </a:r>
            <a:r>
              <a:rPr lang="ru-RU" dirty="0" smtClean="0"/>
              <a:t>117</a:t>
            </a:r>
            <a:r>
              <a:rPr lang="en-US" dirty="0" smtClean="0"/>
              <a:t>/256</a:t>
            </a:r>
            <a:endParaRPr lang="ru-RU" dirty="0"/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="" xmlns:a16="http://schemas.microsoft.com/office/drawing/2014/main" id="{B5AF8EA1-D699-4CE3-8AEB-E595285C577B}"/>
              </a:ext>
            </a:extLst>
          </p:cNvPr>
          <p:cNvCxnSpPr>
            <a:cxnSpLocks/>
          </p:cNvCxnSpPr>
          <p:nvPr/>
        </p:nvCxnSpPr>
        <p:spPr>
          <a:xfrm>
            <a:off x="2621224" y="2706351"/>
            <a:ext cx="11950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="" xmlns:a16="http://schemas.microsoft.com/office/drawing/2014/main" id="{B5AF8EA1-D699-4CE3-8AEB-E595285C577B}"/>
              </a:ext>
            </a:extLst>
          </p:cNvPr>
          <p:cNvCxnSpPr>
            <a:cxnSpLocks/>
          </p:cNvCxnSpPr>
          <p:nvPr/>
        </p:nvCxnSpPr>
        <p:spPr>
          <a:xfrm flipV="1">
            <a:off x="2623941" y="3276801"/>
            <a:ext cx="1192334" cy="139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="" xmlns:a16="http://schemas.microsoft.com/office/drawing/2014/main" id="{B5AF8EA1-D699-4CE3-8AEB-E595285C577B}"/>
              </a:ext>
            </a:extLst>
          </p:cNvPr>
          <p:cNvCxnSpPr>
            <a:cxnSpLocks/>
          </p:cNvCxnSpPr>
          <p:nvPr/>
        </p:nvCxnSpPr>
        <p:spPr>
          <a:xfrm>
            <a:off x="2609177" y="3903167"/>
            <a:ext cx="1230465" cy="13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="" xmlns:a16="http://schemas.microsoft.com/office/drawing/2014/main" id="{B5AF8EA1-D699-4CE3-8AEB-E595285C577B}"/>
              </a:ext>
            </a:extLst>
          </p:cNvPr>
          <p:cNvCxnSpPr>
            <a:cxnSpLocks/>
          </p:cNvCxnSpPr>
          <p:nvPr/>
        </p:nvCxnSpPr>
        <p:spPr>
          <a:xfrm flipV="1">
            <a:off x="2623941" y="4516948"/>
            <a:ext cx="1192334" cy="2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="" xmlns:a16="http://schemas.microsoft.com/office/drawing/2014/main" id="{B5AF8EA1-D699-4CE3-8AEB-E595285C577B}"/>
              </a:ext>
            </a:extLst>
          </p:cNvPr>
          <p:cNvCxnSpPr>
            <a:cxnSpLocks/>
          </p:cNvCxnSpPr>
          <p:nvPr/>
        </p:nvCxnSpPr>
        <p:spPr>
          <a:xfrm>
            <a:off x="2623941" y="5134377"/>
            <a:ext cx="119233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42930" y="1536564"/>
            <a:ext cx="19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5661298" y="1534780"/>
            <a:ext cx="19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,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5716517" y="1531044"/>
            <a:ext cx="19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830868" y="1532642"/>
            <a:ext cx="19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5949236" y="1538933"/>
            <a:ext cx="19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6058121" y="1539324"/>
            <a:ext cx="19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2764388" y="2938908"/>
            <a:ext cx="66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1001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764388" y="2937907"/>
            <a:ext cx="34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595788" y="2937907"/>
            <a:ext cx="36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0,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787790" y="3548707"/>
            <a:ext cx="77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r>
              <a:rPr lang="ru-RU" dirty="0" smtClean="0"/>
              <a:t>1001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2785613" y="3547335"/>
            <a:ext cx="4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2610999" y="3546422"/>
            <a:ext cx="36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0,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779599" y="4140254"/>
            <a:ext cx="89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</a:t>
            </a:r>
            <a:r>
              <a:rPr lang="ru-RU" dirty="0" smtClean="0"/>
              <a:t>1001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2779599" y="4138450"/>
            <a:ext cx="54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2610999" y="4138450"/>
            <a:ext cx="36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0,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764388" y="4775260"/>
            <a:ext cx="100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</a:t>
            </a:r>
            <a:r>
              <a:rPr lang="ru-RU" dirty="0" smtClean="0"/>
              <a:t>1001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2765182" y="4775423"/>
            <a:ext cx="32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2595788" y="4780185"/>
            <a:ext cx="36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0,</a:t>
            </a:r>
          </a:p>
        </p:txBody>
      </p:sp>
      <p:pic>
        <p:nvPicPr>
          <p:cNvPr id="3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88.5918"/>
                </p14:media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0" y="-4470172"/>
            <a:ext cx="609600" cy="609600"/>
          </a:xfrm>
          <a:prstGeom prst="rect">
            <a:avLst/>
          </a:prstGeom>
        </p:spPr>
      </p:pic>
      <p:pic>
        <p:nvPicPr>
          <p:cNvPr id="6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end="243.2108"/>
                </p14:media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876300" y="-4550581"/>
            <a:ext cx="609600" cy="609600"/>
          </a:xfrm>
          <a:prstGeom prst="rect">
            <a:avLst/>
          </a:prstGeom>
        </p:spPr>
      </p:pic>
      <p:pic>
        <p:nvPicPr>
          <p:cNvPr id="9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4">
                  <p14:trim end="229.2108"/>
                </p14:media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1812887" y="-4616779"/>
            <a:ext cx="609600" cy="609600"/>
          </a:xfrm>
          <a:prstGeom prst="rect">
            <a:avLst/>
          </a:prstGeom>
        </p:spPr>
      </p:pic>
      <p:pic>
        <p:nvPicPr>
          <p:cNvPr id="18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5">
                  <p14:trim end="189.5895"/>
                </p14:media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2698038" y="-4616779"/>
            <a:ext cx="609600" cy="609600"/>
          </a:xfrm>
          <a:prstGeom prst="rect">
            <a:avLst/>
          </a:prstGeom>
        </p:spPr>
      </p:pic>
      <p:pic>
        <p:nvPicPr>
          <p:cNvPr id="25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6">
                  <p14:trim end="298.9727"/>
                </p14:media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3549575" y="-4749127"/>
            <a:ext cx="609600" cy="609600"/>
          </a:xfrm>
          <a:prstGeom prst="rect">
            <a:avLst/>
          </a:prstGeom>
        </p:spPr>
      </p:pic>
      <p:pic>
        <p:nvPicPr>
          <p:cNvPr id="26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7">
                  <p14:trim end="200.8117"/>
                </p14:media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4450024" y="-5019090"/>
            <a:ext cx="609600" cy="609600"/>
          </a:xfrm>
          <a:prstGeom prst="rect">
            <a:avLst/>
          </a:prstGeom>
        </p:spPr>
      </p:pic>
      <p:pic>
        <p:nvPicPr>
          <p:cNvPr id="28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8">
                  <p14:trim end="171.0521"/>
                </p14:media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5310690" y="-4470172"/>
            <a:ext cx="609600" cy="609600"/>
          </a:xfrm>
          <a:prstGeom prst="rect">
            <a:avLst/>
          </a:prstGeom>
        </p:spPr>
      </p:pic>
      <p:pic>
        <p:nvPicPr>
          <p:cNvPr id="36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9">
                  <p14:trim end="159.6916"/>
                </p14:media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6195075" y="-4540277"/>
            <a:ext cx="609600" cy="609600"/>
          </a:xfrm>
          <a:prstGeom prst="rect">
            <a:avLst/>
          </a:prstGeom>
        </p:spPr>
      </p:pic>
      <p:pic>
        <p:nvPicPr>
          <p:cNvPr id="88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7">
                  <p14:trim end="200.8117"/>
                </p14:media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7046254" y="-4559342"/>
            <a:ext cx="609600" cy="609600"/>
          </a:xfrm>
          <a:prstGeom prst="rect">
            <a:avLst/>
          </a:prstGeom>
        </p:spPr>
      </p:pic>
      <p:pic>
        <p:nvPicPr>
          <p:cNvPr id="45" name="Записанный звук">
            <a:hlinkClick r:id="" action="ppaction://media"/>
          </p:cNvPr>
          <p:cNvPicPr>
            <a:picLocks noChangeAspect="1"/>
          </p:cNvPicPr>
          <p:nvPr>
            <a:audioFile r:link="rId11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8198893" y="-4519981"/>
            <a:ext cx="609600" cy="609600"/>
          </a:xfrm>
          <a:prstGeom prst="rect">
            <a:avLst/>
          </a:prstGeom>
        </p:spPr>
      </p:pic>
      <p:pic>
        <p:nvPicPr>
          <p:cNvPr id="51" name="Записанный звук">
            <a:hlinkClick r:id="" action="ppaction://media"/>
          </p:cNvPr>
          <p:cNvPicPr>
            <a:picLocks noChangeAspect="1"/>
          </p:cNvPicPr>
          <p:nvPr>
            <a:audioFile r:link="rId13"/>
            <p:extLst>
              <p:ext uri="{DAA4B4D4-6D71-4841-9C94-3DE7FCFB9230}">
                <p14:media xmlns:p14="http://schemas.microsoft.com/office/powerpoint/2010/main" r:embed="rId12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9135701" y="-4540277"/>
            <a:ext cx="609600" cy="609600"/>
          </a:xfrm>
          <a:prstGeom prst="rect">
            <a:avLst/>
          </a:prstGeom>
        </p:spPr>
      </p:pic>
      <p:pic>
        <p:nvPicPr>
          <p:cNvPr id="89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7">
                  <p14:trim end="200.8117"/>
                </p14:media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5111228" y="-5376695"/>
            <a:ext cx="609600" cy="609600"/>
          </a:xfrm>
          <a:prstGeom prst="rect">
            <a:avLst/>
          </a:prstGeom>
        </p:spPr>
      </p:pic>
      <p:pic>
        <p:nvPicPr>
          <p:cNvPr id="90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8">
                  <p14:trim end="171.0521"/>
                </p14:media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6066676" y="-5358727"/>
            <a:ext cx="609600" cy="609600"/>
          </a:xfrm>
          <a:prstGeom prst="rect">
            <a:avLst/>
          </a:prstGeom>
        </p:spPr>
      </p:pic>
      <p:pic>
        <p:nvPicPr>
          <p:cNvPr id="91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9">
                  <p14:trim end="159.6916"/>
                </p14:media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6865620" y="-5278161"/>
            <a:ext cx="609600" cy="609600"/>
          </a:xfrm>
          <a:prstGeom prst="rect">
            <a:avLst/>
          </a:prstGeom>
        </p:spPr>
      </p:pic>
      <p:pic>
        <p:nvPicPr>
          <p:cNvPr id="92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6">
                  <p14:trim end="298.9727"/>
                </p14:media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7668428" y="-5376695"/>
            <a:ext cx="609600" cy="609600"/>
          </a:xfrm>
          <a:prstGeom prst="rect">
            <a:avLst/>
          </a:prstGeom>
        </p:spPr>
      </p:pic>
      <p:pic>
        <p:nvPicPr>
          <p:cNvPr id="93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6">
                  <p14:trim end="298.9727"/>
                </p14:media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8503693" y="-5323890"/>
            <a:ext cx="609600" cy="609600"/>
          </a:xfrm>
          <a:prstGeom prst="rect">
            <a:avLst/>
          </a:prstGeom>
        </p:spPr>
      </p:pic>
      <p:pic>
        <p:nvPicPr>
          <p:cNvPr id="94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6">
                  <p14:trim end="298.9727"/>
                </p14:media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9270151" y="-5302676"/>
            <a:ext cx="609600" cy="609600"/>
          </a:xfrm>
          <a:prstGeom prst="rect">
            <a:avLst/>
          </a:prstGeom>
        </p:spPr>
      </p:pic>
      <p:pic>
        <p:nvPicPr>
          <p:cNvPr id="95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7">
                  <p14:trim end="200.8117"/>
                </p14:media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10307582" y="-5286159"/>
            <a:ext cx="609600" cy="609600"/>
          </a:xfrm>
          <a:prstGeom prst="rect">
            <a:avLst/>
          </a:prstGeom>
        </p:spPr>
      </p:pic>
      <p:pic>
        <p:nvPicPr>
          <p:cNvPr id="96" name="Записанный звук">
            <a:hlinkClick r:id="" action="ppaction://media"/>
          </p:cNvPr>
          <p:cNvPicPr>
            <a:picLocks noChangeAspect="1"/>
          </p:cNvPicPr>
          <p:nvPr>
            <a:audioFile r:link="rId11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10288340" y="-4714290"/>
            <a:ext cx="609600" cy="609600"/>
          </a:xfrm>
          <a:prstGeom prst="rect">
            <a:avLst/>
          </a:prstGeom>
        </p:spPr>
      </p:pic>
      <p:pic>
        <p:nvPicPr>
          <p:cNvPr id="97" name="Записанный звук">
            <a:hlinkClick r:id="" action="ppaction://media"/>
          </p:cNvPr>
          <p:cNvPicPr>
            <a:picLocks noChangeAspect="1"/>
          </p:cNvPicPr>
          <p:nvPr>
            <a:audioFile r:link="rId13"/>
            <p:extLst>
              <p:ext uri="{DAA4B4D4-6D71-4841-9C94-3DE7FCFB9230}">
                <p14:media xmlns:p14="http://schemas.microsoft.com/office/powerpoint/2010/main" r:embed="rId12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11135947" y="-4540277"/>
            <a:ext cx="609600" cy="283187"/>
          </a:xfrm>
          <a:prstGeom prst="rect">
            <a:avLst/>
          </a:prstGeom>
        </p:spPr>
      </p:pic>
      <p:pic>
        <p:nvPicPr>
          <p:cNvPr id="27" name="Записанный звук">
            <a:hlinkClick r:id="" action="ppaction://media"/>
          </p:cNvPr>
          <p:cNvPicPr>
            <a:picLocks noChangeAspect="1"/>
          </p:cNvPicPr>
          <p:nvPr>
            <a:audioFile r:link="rId15"/>
            <p:extLst>
              <p:ext uri="{DAA4B4D4-6D71-4841-9C94-3DE7FCFB9230}">
                <p14:media xmlns:p14="http://schemas.microsoft.com/office/powerpoint/2010/main" r:embed="rId14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11513408" y="-5437038"/>
            <a:ext cx="609600" cy="609600"/>
          </a:xfrm>
          <a:prstGeom prst="rect">
            <a:avLst/>
          </a:prstGeom>
        </p:spPr>
      </p:pic>
      <p:pic>
        <p:nvPicPr>
          <p:cNvPr id="33" name="Записанный звук">
            <a:hlinkClick r:id="" action="ppaction://media"/>
          </p:cNvPr>
          <p:cNvPicPr>
            <a:picLocks noChangeAspect="1"/>
          </p:cNvPicPr>
          <p:nvPr>
            <a:audioFile r:link="rId17"/>
            <p:extLst>
              <p:ext uri="{DAA4B4D4-6D71-4841-9C94-3DE7FCFB9230}">
                <p14:media xmlns:p14="http://schemas.microsoft.com/office/powerpoint/2010/main" r:embed="rId16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11266273" y="-4362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8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5" dur="266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8" dur="309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4" dur="310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1" dur="382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821"/>
                            </p:stCondLst>
                            <p:childTnLst>
                              <p:par>
                                <p:cTn id="8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1" dur="2053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0023 L 0.00937 0.00023 " pathEditMode="relative" rAng="0" ptsTypes="AA">
                                      <p:cBhvr>
                                        <p:cTn id="109" dur="3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8" dur="2672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6" dur="2516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16"/>
                            </p:stCondLst>
                            <p:childTnLst>
                              <p:par>
                                <p:cTn id="12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9" dur="2806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1" dur="2053" fill="hold"/>
                                        <p:tgtEl>
                                          <p:spTgt spid="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0.00924 -0.00023 " pathEditMode="relative" rAng="0" ptsTypes="AA">
                                      <p:cBhvr>
                                        <p:cTn id="159" dur="3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-23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8" dur="2672" fill="hold"/>
                                        <p:tgtEl>
                                          <p:spTgt spid="8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6" dur="2516" fill="hold"/>
                                        <p:tgtEl>
                                          <p:spTgt spid="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016"/>
                            </p:stCondLst>
                            <p:childTnLst>
                              <p:par>
                                <p:cTn id="17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9" dur="2806" fill="hold"/>
                                        <p:tgtEl>
                                          <p:spTgt spid="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1" dur="2053" fill="hold"/>
                                        <p:tgtEl>
                                          <p:spTgt spid="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024 L 0.00963 -0.00162 " pathEditMode="relative" rAng="0" ptsTypes="AA">
                                      <p:cBhvr>
                                        <p:cTn id="209" dur="30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" y="-93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8" dur="2672" fill="hold"/>
                                        <p:tgtEl>
                                          <p:spTgt spid="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5" dur="3128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3128"/>
                            </p:stCondLst>
                            <p:childTnLst>
                              <p:par>
                                <p:cTn id="22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8" dur="2896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7" dur="2053" fill="hold"/>
                                        <p:tgtEl>
                                          <p:spTgt spid="9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0.00951 3.33333E-6 " pathEditMode="relative" rAng="0" ptsTypes="AA">
                                      <p:cBhvr>
                                        <p:cTn id="255" dur="30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0"/>
                                    </p:animMotion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4" dur="2672" fill="hold"/>
                                        <p:tgtEl>
                                          <p:spTgt spid="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1" dur="3128" fill="hold"/>
                                        <p:tgtEl>
                                          <p:spTgt spid="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128"/>
                            </p:stCondLst>
                            <p:childTnLst>
                              <p:par>
                                <p:cTn id="27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4" dur="2896" fill="hold"/>
                                        <p:tgtEl>
                                          <p:spTgt spid="9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0" dur="2432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7" dur="8539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98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6" presetClass="entr" presetSubtype="21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6" presetClass="entr" presetSubtype="21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3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3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3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>
                <p:cTn id="3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  <p:audio>
              <p:cMediaNode vol="80000">
                <p:cTn id="3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  <p:audio>
              <p:cMediaNode vol="80000">
                <p:cTn id="3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  <p:audio>
              <p:cMediaNode vol="80000">
                <p:cTn id="3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  <p:audio>
              <p:cMediaNode vol="80000">
                <p:cTn id="3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8"/>
                </p:tgtEl>
              </p:cMediaNode>
            </p:audio>
            <p:audio>
              <p:cMediaNode vol="80000">
                <p:cTn id="3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3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"/>
                </p:tgtEl>
              </p:cMediaNode>
            </p:audio>
            <p:audio>
              <p:cMediaNode vol="80000">
                <p:cTn id="3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9"/>
                </p:tgtEl>
              </p:cMediaNode>
            </p:audio>
            <p:audio>
              <p:cMediaNode vol="80000">
                <p:cTn id="3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0"/>
                </p:tgtEl>
              </p:cMediaNode>
            </p:audio>
            <p:audio>
              <p:cMediaNode vol="80000">
                <p:cTn id="3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1"/>
                </p:tgtEl>
              </p:cMediaNode>
            </p:audio>
            <p:audio>
              <p:cMediaNode vol="80000">
                <p:cTn id="3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2"/>
                </p:tgtEl>
              </p:cMediaNode>
            </p:audio>
            <p:audio>
              <p:cMediaNode vol="80000">
                <p:cTn id="3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3"/>
                </p:tgtEl>
              </p:cMediaNode>
            </p:audio>
            <p:audio>
              <p:cMediaNode vol="80000">
                <p:cTn id="3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4"/>
                </p:tgtEl>
              </p:cMediaNode>
            </p:audio>
            <p:audio>
              <p:cMediaNode vol="80000">
                <p:cTn id="3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5"/>
                </p:tgtEl>
              </p:cMediaNode>
            </p:audio>
            <p:audio>
              <p:cMediaNode vol="80000">
                <p:cTn id="3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6"/>
                </p:tgtEl>
              </p:cMediaNode>
            </p:audio>
            <p:audio>
              <p:cMediaNode vol="80000">
                <p:cTn id="3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7"/>
                </p:tgtEl>
              </p:cMediaNode>
            </p:audio>
            <p:audio>
              <p:cMediaNode vol="100000">
                <p:cTn id="3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  <p:audio>
              <p:cMediaNode vol="100000">
                <p:cTn id="3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  <p:bldLst>
      <p:bldP spid="5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9" grpId="0"/>
      <p:bldP spid="30" grpId="0"/>
      <p:bldP spid="31" grpId="0"/>
      <p:bldP spid="32" grpId="0"/>
      <p:bldP spid="34" grpId="0"/>
      <p:bldP spid="37" grpId="0"/>
      <p:bldP spid="38" grpId="0"/>
      <p:bldP spid="39" grpId="0"/>
      <p:bldP spid="40" grpId="0"/>
      <p:bldP spid="43" grpId="0"/>
      <p:bldP spid="44" grpId="0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4" grpId="0"/>
      <p:bldP spid="4" grpId="1"/>
      <p:bldP spid="59" grpId="0"/>
      <p:bldP spid="61" grpId="0"/>
      <p:bldP spid="61" grpId="1"/>
      <p:bldP spid="66" grpId="0"/>
      <p:bldP spid="66" grpId="1"/>
      <p:bldP spid="67" grpId="0"/>
      <p:bldP spid="67" grpId="1"/>
      <p:bldP spid="68" grpId="0"/>
      <p:bldP spid="68" grpId="1"/>
      <p:bldP spid="76" grpId="0" build="allAtOnce"/>
      <p:bldP spid="77" grpId="0"/>
      <p:bldP spid="78" grpId="0"/>
      <p:bldP spid="79" grpId="0" build="allAtOnce"/>
      <p:bldP spid="80" grpId="0"/>
      <p:bldP spid="81" grpId="0"/>
      <p:bldP spid="82" grpId="0" build="allAtOnce"/>
      <p:bldP spid="83" grpId="0"/>
      <p:bldP spid="84" grpId="0"/>
      <p:bldP spid="85" grpId="0" build="allAtOnce"/>
      <p:bldP spid="86" grpId="0"/>
      <p:bldP spid="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2. 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AC5C0E3D-E1BB-46FC-93DC-303635FA9127}"/>
              </a:ext>
            </a:extLst>
          </p:cNvPr>
          <p:cNvCxnSpPr>
            <a:cxnSpLocks/>
          </p:cNvCxnSpPr>
          <p:nvPr/>
        </p:nvCxnSpPr>
        <p:spPr>
          <a:xfrm flipH="1">
            <a:off x="2407098" y="4480739"/>
            <a:ext cx="276023" cy="3736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92884" y="1559110"/>
            <a:ext cx="1360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X =−0,1001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6832" y="1559110"/>
            <a:ext cx="1678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[X]</a:t>
            </a:r>
            <a:r>
              <a:rPr lang="ru-RU" sz="2000" baseline="-25000" dirty="0"/>
              <a:t>п</a:t>
            </a:r>
            <a:r>
              <a:rPr lang="ru-RU" sz="2000" dirty="0"/>
              <a:t>=1,1001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4459" y="1569471"/>
            <a:ext cx="1524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[X]</a:t>
            </a:r>
            <a:r>
              <a:rPr lang="ru-RU" sz="2000" baseline="-25000" dirty="0"/>
              <a:t>о</a:t>
            </a:r>
            <a:r>
              <a:rPr lang="ru-RU" sz="2000" dirty="0"/>
              <a:t>=1,0110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6170" y="1559110"/>
            <a:ext cx="1474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[X]</a:t>
            </a:r>
            <a:r>
              <a:rPr lang="ru-RU" sz="2000" baseline="-25000" dirty="0"/>
              <a:t>д</a:t>
            </a:r>
            <a:r>
              <a:rPr lang="ru-RU" sz="2000" dirty="0"/>
              <a:t>=1,0111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2884" y="1928442"/>
            <a:ext cx="1514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Y = 0,1101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26832" y="1928442"/>
            <a:ext cx="1411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[Y]</a:t>
            </a:r>
            <a:r>
              <a:rPr lang="ru-RU" sz="2000" baseline="-25000" dirty="0"/>
              <a:t>п</a:t>
            </a:r>
            <a:r>
              <a:rPr lang="ru-RU" sz="2000" dirty="0"/>
              <a:t>=0,1101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78355" y="1906637"/>
            <a:ext cx="145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[Y]</a:t>
            </a:r>
            <a:r>
              <a:rPr lang="ru-RU" sz="2000" baseline="-25000" dirty="0"/>
              <a:t>о</a:t>
            </a:r>
            <a:r>
              <a:rPr lang="ru-RU" sz="2000" dirty="0"/>
              <a:t>=0,1101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79911" y="2422192"/>
            <a:ext cx="117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0,0000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12618" y="2457232"/>
            <a:ext cx="434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S</a:t>
            </a:r>
            <a:r>
              <a:rPr lang="ru-RU" sz="2000" baseline="-25000" dirty="0"/>
              <a:t>0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2879912" y="2706188"/>
            <a:ext cx="117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0,1001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882293" y="3037048"/>
            <a:ext cx="117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0,0000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77224" y="3673011"/>
            <a:ext cx="143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1,10111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891120" y="4277871"/>
            <a:ext cx="1584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1,100101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891120" y="4882731"/>
            <a:ext cx="1574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1,100101</a:t>
            </a:r>
            <a:endParaRPr lang="ru-R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877224" y="5539870"/>
            <a:ext cx="1967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1,10001011</a:t>
            </a:r>
            <a:endParaRPr lang="ru-RU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603533" y="2783409"/>
            <a:ext cx="437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ru-RU" dirty="0">
                <a:solidFill>
                  <a:srgbClr val="FF0000"/>
                </a:solidFill>
              </a:rPr>
              <a:t>Х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ru-RU" baseline="-25000" dirty="0">
                <a:solidFill>
                  <a:srgbClr val="FF0000"/>
                </a:solidFill>
              </a:rPr>
              <a:t>д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корректирующий </a:t>
            </a:r>
            <a:r>
              <a:rPr lang="ru-RU" dirty="0" smtClean="0">
                <a:solidFill>
                  <a:srgbClr val="FF0000"/>
                </a:solidFill>
              </a:rPr>
              <a:t>шаг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baseline="-250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03533" y="3050976"/>
            <a:ext cx="793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S</a:t>
            </a:r>
            <a:r>
              <a:rPr lang="en-US" sz="2000" baseline="-25000" dirty="0"/>
              <a:t>1</a:t>
            </a:r>
            <a:r>
              <a:rPr lang="en-US" sz="2000" dirty="0"/>
              <a:t>=</a:t>
            </a:r>
            <a:r>
              <a:rPr lang="en-US" sz="2000" i="1" dirty="0"/>
              <a:t>S</a:t>
            </a:r>
            <a:r>
              <a:rPr lang="en-US" sz="2000" baseline="-250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5913" y="3352407"/>
            <a:ext cx="1161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</a:t>
            </a:r>
            <a:r>
              <a:rPr lang="ru-RU" sz="2000" dirty="0"/>
              <a:t>Х</a:t>
            </a:r>
            <a:r>
              <a:rPr lang="en-US" sz="2000" dirty="0"/>
              <a:t>]</a:t>
            </a:r>
            <a:r>
              <a:rPr lang="ru-RU" sz="2000" baseline="-25000" dirty="0"/>
              <a:t>д</a:t>
            </a:r>
            <a:r>
              <a:rPr lang="ru-RU" sz="2000" dirty="0"/>
              <a:t> ·</a:t>
            </a:r>
            <a:r>
              <a:rPr lang="en-US" sz="2000" dirty="0"/>
              <a:t>  2</a:t>
            </a:r>
            <a:r>
              <a:rPr lang="en-US" sz="2000" baseline="30000" dirty="0"/>
              <a:t>-1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43148" y="3663943"/>
            <a:ext cx="639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03533" y="3949832"/>
            <a:ext cx="1501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</a:t>
            </a:r>
            <a:r>
              <a:rPr lang="ru-RU" sz="2000" dirty="0"/>
              <a:t>Х</a:t>
            </a:r>
            <a:r>
              <a:rPr lang="en-US" sz="2000" dirty="0"/>
              <a:t>]</a:t>
            </a:r>
            <a:r>
              <a:rPr lang="ru-RU" sz="2000" baseline="-25000" dirty="0"/>
              <a:t>д</a:t>
            </a:r>
            <a:r>
              <a:rPr lang="en-US" sz="2000" dirty="0"/>
              <a:t> </a:t>
            </a:r>
            <a:r>
              <a:rPr lang="ru-RU" sz="2000" dirty="0"/>
              <a:t>·</a:t>
            </a:r>
            <a:r>
              <a:rPr lang="en-US" sz="2000" dirty="0"/>
              <a:t> 2</a:t>
            </a:r>
            <a:r>
              <a:rPr lang="en-US" sz="2000" baseline="30000" dirty="0"/>
              <a:t>-2</a:t>
            </a:r>
            <a:endParaRPr lang="ru-RU" sz="2000" baseline="30000" dirty="0"/>
          </a:p>
        </p:txBody>
      </p:sp>
      <p:sp>
        <p:nvSpPr>
          <p:cNvPr id="32" name="TextBox 31"/>
          <p:cNvSpPr txBox="1"/>
          <p:nvPr/>
        </p:nvSpPr>
        <p:spPr>
          <a:xfrm>
            <a:off x="4643148" y="4277870"/>
            <a:ext cx="762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S</a:t>
            </a:r>
            <a:r>
              <a:rPr lang="en-US" sz="2000" baseline="-25000" dirty="0"/>
              <a:t>3</a:t>
            </a:r>
            <a:endParaRPr lang="ru-RU" sz="20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4603861" y="4580832"/>
            <a:ext cx="1362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</a:t>
            </a:r>
            <a:r>
              <a:rPr lang="ru-RU" sz="2000" dirty="0"/>
              <a:t>Х</a:t>
            </a:r>
            <a:r>
              <a:rPr lang="en-US" sz="2000" dirty="0"/>
              <a:t>]</a:t>
            </a:r>
            <a:r>
              <a:rPr lang="ru-RU" sz="2000" baseline="-25000" dirty="0"/>
              <a:t>д</a:t>
            </a:r>
            <a:r>
              <a:rPr lang="ru-RU" sz="2000" dirty="0"/>
              <a:t> ·</a:t>
            </a:r>
            <a:r>
              <a:rPr lang="en-US" sz="2000" dirty="0"/>
              <a:t>  2</a:t>
            </a:r>
            <a:r>
              <a:rPr lang="en-US" sz="2000" baseline="30000" dirty="0"/>
              <a:t>-3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46892" y="4906580"/>
            <a:ext cx="1176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S</a:t>
            </a:r>
            <a:r>
              <a:rPr lang="en-US" sz="2000" baseline="-25000" dirty="0"/>
              <a:t>4</a:t>
            </a:r>
            <a:r>
              <a:rPr lang="en-US" sz="2000" dirty="0"/>
              <a:t>=</a:t>
            </a:r>
            <a:r>
              <a:rPr lang="en-US" sz="2000" i="1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12618" y="5217041"/>
            <a:ext cx="1586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</a:t>
            </a:r>
            <a:r>
              <a:rPr lang="ru-RU" sz="2000" dirty="0"/>
              <a:t>Х</a:t>
            </a:r>
            <a:r>
              <a:rPr lang="en-US" sz="2000" dirty="0"/>
              <a:t>]</a:t>
            </a:r>
            <a:r>
              <a:rPr lang="ru-RU" sz="2000" baseline="-25000" dirty="0"/>
              <a:t>д</a:t>
            </a:r>
            <a:r>
              <a:rPr lang="en-US" sz="2000" dirty="0"/>
              <a:t> </a:t>
            </a:r>
            <a:r>
              <a:rPr lang="ru-RU" sz="2000" dirty="0"/>
              <a:t>·</a:t>
            </a:r>
            <a:r>
              <a:rPr lang="en-US" sz="2000" dirty="0"/>
              <a:t> 2</a:t>
            </a:r>
            <a:r>
              <a:rPr lang="en-US" sz="2000" baseline="30000" dirty="0"/>
              <a:t>-4</a:t>
            </a:r>
            <a:endParaRPr lang="ru-RU" sz="2000" baseline="30000" dirty="0"/>
          </a:p>
        </p:txBody>
      </p:sp>
      <p:sp>
        <p:nvSpPr>
          <p:cNvPr id="36" name="TextBox 35"/>
          <p:cNvSpPr txBox="1"/>
          <p:nvPr/>
        </p:nvSpPr>
        <p:spPr>
          <a:xfrm>
            <a:off x="1414949" y="2723697"/>
            <a:ext cx="83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  <a:r>
              <a:rPr lang="en-US" sz="2000" baseline="-25000" dirty="0"/>
              <a:t>0</a:t>
            </a:r>
            <a:r>
              <a:rPr lang="en-US" sz="2000" dirty="0"/>
              <a:t>=0</a:t>
            </a:r>
            <a:endParaRPr lang="ru-RU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1414949" y="335240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r>
              <a:rPr lang="en-US" sz="2000" baseline="-25000" dirty="0"/>
              <a:t>-1</a:t>
            </a:r>
            <a:r>
              <a:rPr lang="en-US" sz="2000" dirty="0"/>
              <a:t>=1</a:t>
            </a:r>
            <a:endParaRPr lang="ru-RU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422838" y="4014421"/>
            <a:ext cx="755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  <a:r>
              <a:rPr lang="en-US" sz="2000" baseline="-25000" dirty="0"/>
              <a:t>-2</a:t>
            </a:r>
            <a:r>
              <a:rPr lang="en-US" sz="2000" dirty="0"/>
              <a:t>=1</a:t>
            </a:r>
            <a:endParaRPr lang="ru-RU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1418696" y="4569550"/>
            <a:ext cx="97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  <a:r>
              <a:rPr lang="en-US" sz="2000" baseline="-25000" dirty="0"/>
              <a:t>-3</a:t>
            </a:r>
            <a:r>
              <a:rPr lang="en-US" sz="2000" dirty="0"/>
              <a:t>=0</a:t>
            </a:r>
            <a:endParaRPr lang="ru-RU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1422839" y="5202492"/>
            <a:ext cx="7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  <a:r>
              <a:rPr lang="en-US" sz="2000" baseline="-25000" dirty="0"/>
              <a:t>-4</a:t>
            </a:r>
            <a:r>
              <a:rPr lang="en-US" sz="2000" dirty="0"/>
              <a:t>=1</a:t>
            </a:r>
            <a:endParaRPr lang="ru-RU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2184799" y="5560786"/>
            <a:ext cx="109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[Z]</a:t>
            </a:r>
            <a:r>
              <a:rPr lang="ru-RU" sz="2000" baseline="-25000" dirty="0"/>
              <a:t>д</a:t>
            </a:r>
            <a:r>
              <a:rPr lang="en-US" sz="2000" dirty="0"/>
              <a:t> =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193739" y="2605322"/>
                <a:ext cx="6834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739" y="2605322"/>
                <a:ext cx="683485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184799" y="3267920"/>
                <a:ext cx="683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799" y="3267920"/>
                <a:ext cx="68348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200734" y="3837346"/>
                <a:ext cx="6834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734" y="3837346"/>
                <a:ext cx="683485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226931" y="4458053"/>
                <a:ext cx="6834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931" y="4458053"/>
                <a:ext cx="683485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240005" y="5054468"/>
                <a:ext cx="6834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005" y="5054468"/>
                <a:ext cx="683485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Прямая соединительная линия 51">
            <a:extLst>
              <a:ext uri="{FF2B5EF4-FFF2-40B4-BE49-F238E27FC236}">
                <a16:creationId xmlns="" xmlns:a16="http://schemas.microsoft.com/office/drawing/2014/main" id="{AC5C0E3D-E1BB-46FC-93DC-303635FA9127}"/>
              </a:ext>
            </a:extLst>
          </p:cNvPr>
          <p:cNvCxnSpPr>
            <a:cxnSpLocks/>
          </p:cNvCxnSpPr>
          <p:nvPr/>
        </p:nvCxnSpPr>
        <p:spPr>
          <a:xfrm flipH="1">
            <a:off x="2404464" y="2624405"/>
            <a:ext cx="276023" cy="3736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31924" y="5974796"/>
            <a:ext cx="8741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Получили такой же результат, что свидетельствует о правильности решения примера.</a:t>
            </a:r>
          </a:p>
          <a:p>
            <a:endParaRPr lang="ru-RU" dirty="0"/>
          </a:p>
        </p:txBody>
      </p:sp>
      <p:cxnSp>
        <p:nvCxnSpPr>
          <p:cNvPr id="55" name="Прямая соединительная линия 54">
            <a:extLst>
              <a:ext uri="{FF2B5EF4-FFF2-40B4-BE49-F238E27FC236}">
                <a16:creationId xmlns="" xmlns:a16="http://schemas.microsoft.com/office/drawing/2014/main" id="{B5AF8EA1-D699-4CE3-8AEB-E595285C577B}"/>
              </a:ext>
            </a:extLst>
          </p:cNvPr>
          <p:cNvCxnSpPr>
            <a:cxnSpLocks/>
          </p:cNvCxnSpPr>
          <p:nvPr/>
        </p:nvCxnSpPr>
        <p:spPr>
          <a:xfrm>
            <a:off x="2862586" y="3090510"/>
            <a:ext cx="1589108" cy="128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="" xmlns:a16="http://schemas.microsoft.com/office/drawing/2014/main" id="{B5AF8EA1-D699-4CE3-8AEB-E595285C577B}"/>
              </a:ext>
            </a:extLst>
          </p:cNvPr>
          <p:cNvCxnSpPr>
            <a:cxnSpLocks/>
          </p:cNvCxnSpPr>
          <p:nvPr/>
        </p:nvCxnSpPr>
        <p:spPr>
          <a:xfrm>
            <a:off x="2884219" y="3743841"/>
            <a:ext cx="1567475" cy="86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="" xmlns:a16="http://schemas.microsoft.com/office/drawing/2014/main" id="{B5AF8EA1-D699-4CE3-8AEB-E595285C577B}"/>
              </a:ext>
            </a:extLst>
          </p:cNvPr>
          <p:cNvCxnSpPr>
            <a:cxnSpLocks/>
          </p:cNvCxnSpPr>
          <p:nvPr/>
        </p:nvCxnSpPr>
        <p:spPr>
          <a:xfrm>
            <a:off x="2898234" y="4349942"/>
            <a:ext cx="15534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="" xmlns:a16="http://schemas.microsoft.com/office/drawing/2014/main" id="{B5AF8EA1-D699-4CE3-8AEB-E595285C577B}"/>
              </a:ext>
            </a:extLst>
          </p:cNvPr>
          <p:cNvCxnSpPr>
            <a:cxnSpLocks/>
          </p:cNvCxnSpPr>
          <p:nvPr/>
        </p:nvCxnSpPr>
        <p:spPr>
          <a:xfrm>
            <a:off x="2898234" y="4980942"/>
            <a:ext cx="15534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="" xmlns:a16="http://schemas.microsoft.com/office/drawing/2014/main" id="{B5AF8EA1-D699-4CE3-8AEB-E595285C577B}"/>
              </a:ext>
            </a:extLst>
          </p:cNvPr>
          <p:cNvCxnSpPr>
            <a:cxnSpLocks/>
          </p:cNvCxnSpPr>
          <p:nvPr/>
        </p:nvCxnSpPr>
        <p:spPr>
          <a:xfrm>
            <a:off x="2907517" y="5599620"/>
            <a:ext cx="154417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92531" y="1905701"/>
            <a:ext cx="725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[Y]</a:t>
            </a:r>
            <a:r>
              <a:rPr lang="ru-RU" sz="2000" baseline="-25000" dirty="0"/>
              <a:t>д</a:t>
            </a:r>
            <a:r>
              <a:rPr lang="ru-RU" sz="2000" dirty="0"/>
              <a:t>=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609366" y="1929009"/>
            <a:ext cx="19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  <a:endParaRPr lang="ru-RU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5727734" y="1927225"/>
            <a:ext cx="19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,</a:t>
            </a:r>
            <a:endParaRPr lang="ru-RU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6038835" y="1928813"/>
            <a:ext cx="19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  <a:endParaRPr lang="ru-RU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5915358" y="1921457"/>
            <a:ext cx="19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6170817" y="1928813"/>
            <a:ext cx="19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5791881" y="1924632"/>
            <a:ext cx="19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3140089" y="3325898"/>
            <a:ext cx="873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0111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3137502" y="3331807"/>
            <a:ext cx="345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2890325" y="3330660"/>
            <a:ext cx="45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r>
              <a:rPr lang="ru-RU" sz="2400" dirty="0"/>
              <a:t>,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124973" y="3935665"/>
            <a:ext cx="1023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10111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3124973" y="3936007"/>
            <a:ext cx="505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ru-RU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2884940" y="3934860"/>
            <a:ext cx="45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r>
              <a:rPr lang="ru-RU" sz="2400" dirty="0"/>
              <a:t>,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31153" y="4557627"/>
            <a:ext cx="1128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110111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31153" y="4560350"/>
            <a:ext cx="40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ru-RU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2891120" y="4559203"/>
            <a:ext cx="45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r>
              <a:rPr lang="ru-RU" sz="2400" dirty="0"/>
              <a:t>,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133264" y="5177844"/>
            <a:ext cx="131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1110111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3133264" y="5175805"/>
            <a:ext cx="419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ru-RU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2900374" y="5174658"/>
            <a:ext cx="45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r>
              <a:rPr lang="ru-RU" sz="2400" dirty="0"/>
              <a:t>,</a:t>
            </a:r>
          </a:p>
        </p:txBody>
      </p:sp>
      <p:pic>
        <p:nvPicPr>
          <p:cNvPr id="78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88.5918"/>
                </p14:media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0" y="-5650043"/>
            <a:ext cx="609600" cy="609600"/>
          </a:xfrm>
          <a:prstGeom prst="rect">
            <a:avLst/>
          </a:prstGeom>
        </p:spPr>
      </p:pic>
      <p:pic>
        <p:nvPicPr>
          <p:cNvPr id="79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end="243.2108"/>
                </p14:media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689919" y="-5563679"/>
            <a:ext cx="609600" cy="609600"/>
          </a:xfrm>
          <a:prstGeom prst="rect">
            <a:avLst/>
          </a:prstGeom>
        </p:spPr>
      </p:pic>
      <p:pic>
        <p:nvPicPr>
          <p:cNvPr id="80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4">
                  <p14:trim end="229.2108"/>
                </p14:media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1426480" y="-5563679"/>
            <a:ext cx="609600" cy="609600"/>
          </a:xfrm>
          <a:prstGeom prst="rect">
            <a:avLst/>
          </a:prstGeom>
        </p:spPr>
      </p:pic>
      <p:pic>
        <p:nvPicPr>
          <p:cNvPr id="3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5">
                  <p14:trim end="218.2494"/>
                </p14:media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2137764" y="-5515718"/>
            <a:ext cx="609600" cy="609600"/>
          </a:xfrm>
          <a:prstGeom prst="rect">
            <a:avLst/>
          </a:prstGeom>
        </p:spPr>
      </p:pic>
      <p:pic>
        <p:nvPicPr>
          <p:cNvPr id="81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6">
                  <p14:trim end="298.9727"/>
                </p14:media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2825234" y="-5464620"/>
            <a:ext cx="609600" cy="609600"/>
          </a:xfrm>
          <a:prstGeom prst="rect">
            <a:avLst/>
          </a:prstGeom>
        </p:spPr>
      </p:pic>
      <p:pic>
        <p:nvPicPr>
          <p:cNvPr id="82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7">
                  <p14:trim end="200.8117"/>
                </p14:media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3478754" y="-5456427"/>
            <a:ext cx="609600" cy="609600"/>
          </a:xfrm>
          <a:prstGeom prst="rect">
            <a:avLst/>
          </a:prstGeom>
        </p:spPr>
      </p:pic>
      <p:pic>
        <p:nvPicPr>
          <p:cNvPr id="83" name="Записанный звук">
            <a:hlinkClick r:id="" action="ppaction://media"/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4209200" y="-5456427"/>
            <a:ext cx="609600" cy="609600"/>
          </a:xfrm>
          <a:prstGeom prst="rect">
            <a:avLst/>
          </a:prstGeom>
        </p:spPr>
      </p:pic>
      <p:pic>
        <p:nvPicPr>
          <p:cNvPr id="85" name="Записанный звук">
            <a:hlinkClick r:id="" action="ppaction://media"/>
          </p:cNvPr>
          <p:cNvPicPr>
            <a:picLocks noChangeAspect="1"/>
          </p:cNvPicPr>
          <p:nvPr>
            <a:audioFile r:link="rId11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4968430" y="-5485586"/>
            <a:ext cx="609600" cy="609600"/>
          </a:xfrm>
          <a:prstGeom prst="rect">
            <a:avLst/>
          </a:prstGeom>
        </p:spPr>
      </p:pic>
      <p:pic>
        <p:nvPicPr>
          <p:cNvPr id="86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6">
                  <p14:trim end="298.9727"/>
                </p14:media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5669567" y="-5471906"/>
            <a:ext cx="609600" cy="609600"/>
          </a:xfrm>
          <a:prstGeom prst="rect">
            <a:avLst/>
          </a:prstGeom>
        </p:spPr>
      </p:pic>
      <p:pic>
        <p:nvPicPr>
          <p:cNvPr id="87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7">
                  <p14:trim end="200.8117"/>
                </p14:media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6428797" y="-5477077"/>
            <a:ext cx="609600" cy="609600"/>
          </a:xfrm>
          <a:prstGeom prst="rect">
            <a:avLst/>
          </a:prstGeom>
        </p:spPr>
      </p:pic>
      <p:pic>
        <p:nvPicPr>
          <p:cNvPr id="88" name="Записанный звук">
            <a:hlinkClick r:id="" action="ppaction://media"/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7133482" y="-5515718"/>
            <a:ext cx="609600" cy="609600"/>
          </a:xfrm>
          <a:prstGeom prst="rect">
            <a:avLst/>
          </a:prstGeom>
        </p:spPr>
      </p:pic>
      <p:pic>
        <p:nvPicPr>
          <p:cNvPr id="89" name="Записанный звук">
            <a:hlinkClick r:id="" action="ppaction://media"/>
          </p:cNvPr>
          <p:cNvPicPr>
            <a:picLocks noChangeAspect="1"/>
          </p:cNvPicPr>
          <p:nvPr>
            <a:audioFile r:link="rId11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7864872" y="-5496023"/>
            <a:ext cx="609600" cy="609600"/>
          </a:xfrm>
          <a:prstGeom prst="rect">
            <a:avLst/>
          </a:prstGeom>
        </p:spPr>
      </p:pic>
      <p:pic>
        <p:nvPicPr>
          <p:cNvPr id="90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6">
                  <p14:trim end="298.9727"/>
                </p14:media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8561996" y="-5517369"/>
            <a:ext cx="609600" cy="609600"/>
          </a:xfrm>
          <a:prstGeom prst="rect">
            <a:avLst/>
          </a:prstGeom>
        </p:spPr>
      </p:pic>
      <p:pic>
        <p:nvPicPr>
          <p:cNvPr id="91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7">
                  <p14:trim end="200.8117"/>
                </p14:media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9316357" y="-5475833"/>
            <a:ext cx="609600" cy="609600"/>
          </a:xfrm>
          <a:prstGeom prst="rect">
            <a:avLst/>
          </a:prstGeom>
        </p:spPr>
      </p:pic>
      <p:pic>
        <p:nvPicPr>
          <p:cNvPr id="92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12">
                  <p14:trim end="171.0521"/>
                </p14:media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10016425" y="-5477077"/>
            <a:ext cx="609600" cy="609600"/>
          </a:xfrm>
          <a:prstGeom prst="rect">
            <a:avLst/>
          </a:prstGeom>
        </p:spPr>
      </p:pic>
      <p:pic>
        <p:nvPicPr>
          <p:cNvPr id="93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13">
                  <p14:trim end="159.6916"/>
                </p14:media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10726197" y="-5485586"/>
            <a:ext cx="609600" cy="609600"/>
          </a:xfrm>
          <a:prstGeom prst="rect">
            <a:avLst/>
          </a:prstGeom>
        </p:spPr>
      </p:pic>
      <p:pic>
        <p:nvPicPr>
          <p:cNvPr id="95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6">
                  <p14:trim end="298.9727"/>
                </p14:media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11379543" y="-5464620"/>
            <a:ext cx="609600" cy="609600"/>
          </a:xfrm>
          <a:prstGeom prst="rect">
            <a:avLst/>
          </a:prstGeom>
        </p:spPr>
      </p:pic>
      <p:pic>
        <p:nvPicPr>
          <p:cNvPr id="96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7">
                  <p14:trim end="200.8117"/>
                </p14:media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12018852" y="-5456427"/>
            <a:ext cx="609600" cy="609600"/>
          </a:xfrm>
          <a:prstGeom prst="rect">
            <a:avLst/>
          </a:prstGeom>
        </p:spPr>
      </p:pic>
      <p:pic>
        <p:nvPicPr>
          <p:cNvPr id="97" name="Записанный звук">
            <a:hlinkClick r:id="" action="ppaction://media"/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9982648" y="-6043834"/>
            <a:ext cx="609600" cy="609600"/>
          </a:xfrm>
          <a:prstGeom prst="rect">
            <a:avLst/>
          </a:prstGeom>
        </p:spPr>
      </p:pic>
      <p:pic>
        <p:nvPicPr>
          <p:cNvPr id="98" name="Записанный звук">
            <a:hlinkClick r:id="" action="ppaction://media"/>
          </p:cNvPr>
          <p:cNvPicPr>
            <a:picLocks noChangeAspect="1"/>
          </p:cNvPicPr>
          <p:nvPr>
            <a:audioFile r:link="rId11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10726197" y="-6060928"/>
            <a:ext cx="609600" cy="609600"/>
          </a:xfrm>
          <a:prstGeom prst="rect">
            <a:avLst/>
          </a:prstGeom>
        </p:spPr>
      </p:pic>
      <p:pic>
        <p:nvPicPr>
          <p:cNvPr id="4" name="Записанный звук">
            <a:hlinkClick r:id="" action="ppaction://media"/>
          </p:cNvPr>
          <p:cNvPicPr>
            <a:picLocks noChangeAspect="1"/>
          </p:cNvPicPr>
          <p:nvPr>
            <a:audioFile r:link="rId15"/>
            <p:extLst>
              <p:ext uri="{DAA4B4D4-6D71-4841-9C94-3DE7FCFB9230}">
                <p14:media xmlns:p14="http://schemas.microsoft.com/office/powerpoint/2010/main" r:embed="rId14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8807279" y="-613499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1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5" dur="2661" fill="hold"/>
                                        <p:tgtEl>
                                          <p:spTgt spid="7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5" dur="3094" fill="hold"/>
                                        <p:tgtEl>
                                          <p:spTgt spid="7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4" dur="3108" fill="hold"/>
                                        <p:tgtEl>
                                          <p:spTgt spid="8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1" dur="386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862"/>
                            </p:stCondLst>
                            <p:childTnLst>
                              <p:par>
                                <p:cTn id="8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1" dur="2053" fill="hold"/>
                                        <p:tgtEl>
                                          <p:spTgt spid="8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00023 L 0.01263 -0.00023 " pathEditMode="relative" rAng="0" ptsTypes="AA">
                                      <p:cBhvr>
                                        <p:cTn id="112" dur="3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0" y="-230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1" dur="2672" fill="hold"/>
                                        <p:tgtEl>
                                          <p:spTgt spid="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8" dur="3128" fill="hold"/>
                                        <p:tgtEl>
                                          <p:spTgt spid="8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29" presetID="1" presetClass="mediacall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0" dur="2896" fill="hold"/>
                                        <p:tgtEl>
                                          <p:spTgt spid="8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696"/>
                            </p:stCondLst>
                            <p:childTnLst>
                              <p:par>
                                <p:cTn id="13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0" dur="2053" fill="hold"/>
                                        <p:tgtEl>
                                          <p:spTgt spid="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.00023 L 0.01237 4.07407E-6 " pathEditMode="relative" rAng="0" ptsTypes="AA">
                                      <p:cBhvr>
                                        <p:cTn id="158" dur="3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00" y="-2300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7" dur="2672" fill="hold"/>
                                        <p:tgtEl>
                                          <p:spTgt spid="8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4" dur="3128" fill="hold"/>
                                        <p:tgtEl>
                                          <p:spTgt spid="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75" presetID="1" presetClass="mediacall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6" dur="2896" fill="hold"/>
                                        <p:tgtEl>
                                          <p:spTgt spid="8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696"/>
                            </p:stCondLst>
                            <p:childTnLst>
                              <p:par>
                                <p:cTn id="18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3" dur="2053" fill="hold"/>
                                        <p:tgtEl>
                                          <p:spTgt spid="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00023 L 0.01185 3.33333E-6 " pathEditMode="relative" rAng="0" ptsTypes="AA">
                                      <p:cBhvr>
                                        <p:cTn id="204" dur="3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00" y="-2300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3" dur="2672" fill="hold"/>
                                        <p:tgtEl>
                                          <p:spTgt spid="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1" dur="2516" fill="hold"/>
                                        <p:tgtEl>
                                          <p:spTgt spid="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3016"/>
                            </p:stCondLst>
                            <p:childTnLst>
                              <p:par>
                                <p:cTn id="2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4" dur="2806" fill="hold"/>
                                        <p:tgtEl>
                                          <p:spTgt spid="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822"/>
                            </p:stCondLst>
                            <p:childTnLst>
                              <p:par>
                                <p:cTn id="2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4" dur="2053" fill="hold"/>
                                        <p:tgtEl>
                                          <p:spTgt spid="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0023 L 0.01224 -0.00024 " pathEditMode="relative" rAng="0" ptsTypes="AA">
                                      <p:cBhvr>
                                        <p:cTn id="255" dur="3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00" y="-2300"/>
                                    </p:animMotion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2" dur="2672" fill="hold"/>
                                        <p:tgtEl>
                                          <p:spTgt spid="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6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1" dur="3128" fill="hold"/>
                                        <p:tgtEl>
                                          <p:spTgt spid="9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72" presetID="1" presetClass="mediacall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3" dur="2896" fill="hold"/>
                                        <p:tgtEl>
                                          <p:spTgt spid="9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74" presetID="16" presetClass="entr" presetSubtype="2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696"/>
                            </p:stCondLst>
                            <p:childTnLst>
                              <p:par>
                                <p:cTn id="27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2" dur="433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9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8"/>
                </p:tgtEl>
              </p:cMediaNode>
            </p:audio>
            <p:audio>
              <p:cMediaNode vol="80000">
                <p:cTn id="29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9"/>
                </p:tgtEl>
              </p:cMediaNode>
            </p:audio>
            <p:audio>
              <p:cMediaNode vol="80000">
                <p:cTn id="29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0"/>
                </p:tgtEl>
              </p:cMediaNode>
            </p:audio>
            <p:audio>
              <p:cMediaNode vol="80000">
                <p:cTn id="29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30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1"/>
                </p:tgtEl>
              </p:cMediaNode>
            </p:audio>
            <p:audio>
              <p:cMediaNode vol="80000">
                <p:cTn id="30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2"/>
                </p:tgtEl>
              </p:cMediaNode>
            </p:audio>
            <p:audio>
              <p:cMediaNode vol="80000">
                <p:cTn id="30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3"/>
                </p:tgtEl>
              </p:cMediaNode>
            </p:audio>
            <p:audio>
              <p:cMediaNode vol="80000">
                <p:cTn id="3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5"/>
                </p:tgtEl>
              </p:cMediaNode>
            </p:audio>
            <p:audio>
              <p:cMediaNode vol="80000">
                <p:cTn id="3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6"/>
                </p:tgtEl>
              </p:cMediaNode>
            </p:audio>
            <p:audio>
              <p:cMediaNode vol="80000">
                <p:cTn id="3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7"/>
                </p:tgtEl>
              </p:cMediaNode>
            </p:audio>
            <p:audio>
              <p:cMediaNode vol="80000">
                <p:cTn id="3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8"/>
                </p:tgtEl>
              </p:cMediaNode>
            </p:audio>
            <p:audio>
              <p:cMediaNode vol="80000">
                <p:cTn id="3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9"/>
                </p:tgtEl>
              </p:cMediaNode>
            </p:audio>
            <p:audio>
              <p:cMediaNode vol="80000">
                <p:cTn id="3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0"/>
                </p:tgtEl>
              </p:cMediaNode>
            </p:audio>
            <p:audio>
              <p:cMediaNode vol="80000">
                <p:cTn id="3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1"/>
                </p:tgtEl>
              </p:cMediaNode>
            </p:audio>
            <p:audio>
              <p:cMediaNode vol="80000">
                <p:cTn id="3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2"/>
                </p:tgtEl>
              </p:cMediaNode>
            </p:audio>
            <p:audio>
              <p:cMediaNode vol="80000">
                <p:cTn id="3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3"/>
                </p:tgtEl>
              </p:cMediaNode>
            </p:audio>
            <p:audio>
              <p:cMediaNode vol="80000">
                <p:cTn id="3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5"/>
                </p:tgtEl>
              </p:cMediaNode>
            </p:audio>
            <p:audio>
              <p:cMediaNode vol="80000">
                <p:cTn id="3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6"/>
                </p:tgtEl>
              </p:cMediaNode>
            </p:audio>
            <p:audio>
              <p:cMediaNode vol="80000">
                <p:cTn id="3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7"/>
                </p:tgtEl>
              </p:cMediaNode>
            </p:audio>
            <p:audio>
              <p:cMediaNode vol="80000">
                <p:cTn id="3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8"/>
                </p:tgtEl>
              </p:cMediaNode>
            </p:audio>
            <p:audio>
              <p:cMediaNode vol="100000">
                <p:cTn id="3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5" grpId="0"/>
      <p:bldP spid="6" grpId="0"/>
      <p:bldP spid="7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20" grpId="0"/>
      <p:bldP spid="22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60" grpId="0"/>
      <p:bldP spid="60" grpId="1"/>
      <p:bldP spid="61" grpId="0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 build="allAtOnce"/>
      <p:bldP spid="67" grpId="0"/>
      <p:bldP spid="68" grpId="0"/>
      <p:bldP spid="69" grpId="0" build="allAtOnce"/>
      <p:bldP spid="70" grpId="0"/>
      <p:bldP spid="71" grpId="0"/>
      <p:bldP spid="72" grpId="0" build="allAtOnce"/>
      <p:bldP spid="73" grpId="0"/>
      <p:bldP spid="74" grpId="0"/>
      <p:bldP spid="75" grpId="0" build="allAtOnce"/>
      <p:bldP spid="76" grpId="0"/>
      <p:bldP spid="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Умножение чисел в дополнительном коде на основе анализа смежных разрядов множителя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39635"/>
            <a:ext cx="10744200" cy="453505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Рассмотрим ещё один алгоритм, который основывается на доказанном выше утверждении. [X]</a:t>
            </a:r>
            <a:r>
              <a:rPr lang="ru-RU" baseline="-25000" dirty="0"/>
              <a:t>д</a:t>
            </a:r>
            <a:r>
              <a:rPr lang="ru-RU" dirty="0"/>
              <a:t> ·[Y]</a:t>
            </a:r>
            <a:r>
              <a:rPr lang="ru-RU" baseline="-25000" dirty="0"/>
              <a:t>д</a:t>
            </a:r>
            <a:r>
              <a:rPr lang="ru-RU" dirty="0"/>
              <a:t>=[X]</a:t>
            </a:r>
            <a:r>
              <a:rPr lang="ru-RU" baseline="-25000" dirty="0"/>
              <a:t>д</a:t>
            </a:r>
            <a:r>
              <a:rPr lang="ru-RU" dirty="0"/>
              <a:t> ·(−y</a:t>
            </a:r>
            <a:r>
              <a:rPr lang="ru-RU" baseline="-25000" dirty="0"/>
              <a:t>0</a:t>
            </a:r>
            <a:r>
              <a:rPr lang="ru-RU" dirty="0"/>
              <a:t> · 2</a:t>
            </a:r>
            <a:r>
              <a:rPr lang="ru-RU" baseline="30000" dirty="0"/>
              <a:t>0</a:t>
            </a:r>
            <a:r>
              <a:rPr lang="ru-RU" dirty="0"/>
              <a:t> + y</a:t>
            </a:r>
            <a:r>
              <a:rPr lang="ru-RU" baseline="-25000" dirty="0"/>
              <a:t>−1</a:t>
            </a:r>
            <a:r>
              <a:rPr lang="ru-RU" dirty="0"/>
              <a:t>· 2</a:t>
            </a:r>
            <a:r>
              <a:rPr lang="ru-RU" baseline="30000" dirty="0"/>
              <a:t>−1</a:t>
            </a:r>
            <a:r>
              <a:rPr lang="ru-RU" dirty="0"/>
              <a:t> + y</a:t>
            </a:r>
            <a:r>
              <a:rPr lang="ru-RU" baseline="-25000" dirty="0"/>
              <a:t>−2</a:t>
            </a:r>
            <a:r>
              <a:rPr lang="ru-RU" dirty="0"/>
              <a:t>· 2</a:t>
            </a:r>
            <a:r>
              <a:rPr lang="ru-RU" baseline="30000" dirty="0"/>
              <a:t>−2</a:t>
            </a:r>
            <a:r>
              <a:rPr lang="ru-RU" dirty="0"/>
              <a:t> + … + y</a:t>
            </a:r>
            <a:r>
              <a:rPr lang="ru-RU" baseline="-25000" dirty="0"/>
              <a:t>−n</a:t>
            </a:r>
            <a:r>
              <a:rPr lang="ru-RU" dirty="0"/>
              <a:t>·2</a:t>
            </a:r>
            <a:r>
              <a:rPr lang="ru-RU" baseline="30000" dirty="0"/>
              <a:t>−n</a:t>
            </a:r>
            <a:r>
              <a:rPr lang="ru-RU" dirty="0"/>
              <a:t>)= −[X]</a:t>
            </a:r>
            <a:r>
              <a:rPr lang="ru-RU" baseline="-25000" dirty="0"/>
              <a:t>д</a:t>
            </a:r>
            <a:r>
              <a:rPr lang="ru-RU" dirty="0"/>
              <a:t> · 2</a:t>
            </a:r>
            <a:r>
              <a:rPr lang="ru-RU" baseline="30000" dirty="0"/>
              <a:t>0</a:t>
            </a:r>
            <a:r>
              <a:rPr lang="ru-RU" dirty="0"/>
              <a:t>·y</a:t>
            </a:r>
            <a:r>
              <a:rPr lang="ru-RU" baseline="-25000" dirty="0"/>
              <a:t>0</a:t>
            </a:r>
            <a:r>
              <a:rPr lang="ru-RU" dirty="0"/>
              <a:t>+[X]</a:t>
            </a:r>
            <a:r>
              <a:rPr lang="ru-RU" baseline="-25000" dirty="0"/>
              <a:t>д</a:t>
            </a:r>
            <a:r>
              <a:rPr lang="ru-RU" dirty="0"/>
              <a:t>·y</a:t>
            </a:r>
            <a:r>
              <a:rPr lang="ru-RU" baseline="-25000" dirty="0"/>
              <a:t>−1</a:t>
            </a:r>
            <a:r>
              <a:rPr lang="ru-RU" dirty="0"/>
              <a:t>·(2</a:t>
            </a:r>
            <a:r>
              <a:rPr lang="ru-RU" baseline="30000" dirty="0"/>
              <a:t>0</a:t>
            </a:r>
            <a:r>
              <a:rPr lang="ru-RU" dirty="0"/>
              <a:t>−2</a:t>
            </a:r>
            <a:r>
              <a:rPr lang="ru-RU" baseline="30000" dirty="0"/>
              <a:t>−1</a:t>
            </a:r>
            <a:r>
              <a:rPr lang="ru-RU" dirty="0"/>
              <a:t>) +[X]</a:t>
            </a:r>
            <a:r>
              <a:rPr lang="ru-RU" baseline="-25000" dirty="0"/>
              <a:t>д</a:t>
            </a:r>
            <a:r>
              <a:rPr lang="ru-RU" dirty="0"/>
              <a:t>·y</a:t>
            </a:r>
            <a:r>
              <a:rPr lang="ru-RU" baseline="-25000" dirty="0"/>
              <a:t>−2</a:t>
            </a:r>
            <a:r>
              <a:rPr lang="ru-RU" dirty="0"/>
              <a:t>·(2</a:t>
            </a:r>
            <a:r>
              <a:rPr lang="ru-RU" baseline="30000" dirty="0"/>
              <a:t>−1</a:t>
            </a:r>
            <a:r>
              <a:rPr lang="ru-RU" dirty="0"/>
              <a:t>−2</a:t>
            </a:r>
            <a:r>
              <a:rPr lang="ru-RU" baseline="30000" dirty="0"/>
              <a:t>−2</a:t>
            </a:r>
            <a:r>
              <a:rPr lang="ru-RU" dirty="0"/>
              <a:t>)+⋯+[X]</a:t>
            </a:r>
            <a:r>
              <a:rPr lang="ru-RU" baseline="-25000" dirty="0" err="1"/>
              <a:t>д</a:t>
            </a:r>
            <a:r>
              <a:rPr lang="ru-RU" dirty="0" err="1"/>
              <a:t>·y</a:t>
            </a:r>
            <a:r>
              <a:rPr lang="ru-RU" baseline="-25000" dirty="0" err="1"/>
              <a:t>−n</a:t>
            </a:r>
            <a:r>
              <a:rPr lang="ru-RU" dirty="0"/>
              <a:t>·(2</a:t>
            </a:r>
            <a:r>
              <a:rPr lang="ru-RU" baseline="30000" dirty="0"/>
              <a:t>−n+1</a:t>
            </a:r>
            <a:r>
              <a:rPr lang="ru-RU" dirty="0"/>
              <a:t>−2</a:t>
            </a:r>
            <a:r>
              <a:rPr lang="ru-RU" baseline="30000" dirty="0"/>
              <a:t>−n</a:t>
            </a:r>
            <a:r>
              <a:rPr lang="ru-RU" dirty="0"/>
              <a:t>)=[X]</a:t>
            </a:r>
            <a:r>
              <a:rPr lang="ru-RU" baseline="-25000" dirty="0"/>
              <a:t>д</a:t>
            </a:r>
            <a:r>
              <a:rPr lang="ru-RU" dirty="0"/>
              <a:t> · 2</a:t>
            </a:r>
            <a:r>
              <a:rPr lang="ru-RU" baseline="30000" dirty="0"/>
              <a:t>0</a:t>
            </a:r>
            <a:r>
              <a:rPr lang="ru-RU" dirty="0"/>
              <a:t>·(y</a:t>
            </a:r>
            <a:r>
              <a:rPr lang="ru-RU" baseline="-25000" dirty="0"/>
              <a:t>−1</a:t>
            </a:r>
            <a:r>
              <a:rPr lang="ru-RU" dirty="0"/>
              <a:t>−y</a:t>
            </a:r>
            <a:r>
              <a:rPr lang="ru-RU" baseline="-25000" dirty="0"/>
              <a:t>0</a:t>
            </a:r>
            <a:r>
              <a:rPr lang="ru-RU" dirty="0"/>
              <a:t>)+ [X]</a:t>
            </a:r>
            <a:r>
              <a:rPr lang="ru-RU" baseline="-25000" dirty="0"/>
              <a:t>д </a:t>
            </a:r>
            <a:r>
              <a:rPr lang="ru-RU" dirty="0"/>
              <a:t>· 2</a:t>
            </a:r>
            <a:r>
              <a:rPr lang="ru-RU" baseline="30000" dirty="0"/>
              <a:t>−1</a:t>
            </a:r>
            <a:r>
              <a:rPr lang="ru-RU" dirty="0"/>
              <a:t>·(y</a:t>
            </a:r>
            <a:r>
              <a:rPr lang="ru-RU" baseline="-25000" dirty="0"/>
              <a:t>−2</a:t>
            </a:r>
            <a:r>
              <a:rPr lang="ru-RU" dirty="0"/>
              <a:t>−y</a:t>
            </a:r>
            <a:r>
              <a:rPr lang="ru-RU" baseline="-25000" dirty="0"/>
              <a:t>−1</a:t>
            </a:r>
            <a:r>
              <a:rPr lang="ru-RU" dirty="0"/>
              <a:t>)+[X]</a:t>
            </a:r>
            <a:r>
              <a:rPr lang="ru-RU" baseline="-25000" dirty="0"/>
              <a:t>д </a:t>
            </a:r>
            <a:r>
              <a:rPr lang="ru-RU" dirty="0"/>
              <a:t>· 2</a:t>
            </a:r>
            <a:r>
              <a:rPr lang="ru-RU" baseline="30000" dirty="0"/>
              <a:t>−2 </a:t>
            </a:r>
            <a:r>
              <a:rPr lang="ru-RU" dirty="0"/>
              <a:t>·(y</a:t>
            </a:r>
            <a:r>
              <a:rPr lang="ru-RU" baseline="-25000" dirty="0"/>
              <a:t>−3</a:t>
            </a:r>
            <a:r>
              <a:rPr lang="ru-RU" dirty="0"/>
              <a:t>−y</a:t>
            </a:r>
            <a:r>
              <a:rPr lang="ru-RU" baseline="-25000" dirty="0"/>
              <a:t>−2</a:t>
            </a:r>
            <a:r>
              <a:rPr lang="ru-RU" dirty="0"/>
              <a:t>)+...+[X]</a:t>
            </a:r>
            <a:r>
              <a:rPr lang="ru-RU" baseline="-25000" dirty="0"/>
              <a:t>д</a:t>
            </a:r>
            <a:r>
              <a:rPr lang="ru-RU" dirty="0"/>
              <a:t> · 2</a:t>
            </a:r>
            <a:r>
              <a:rPr lang="ru-RU" baseline="30000" dirty="0"/>
              <a:t>−n+1</a:t>
            </a:r>
            <a:r>
              <a:rPr lang="ru-RU" dirty="0"/>
              <a:t>·(y</a:t>
            </a:r>
            <a:r>
              <a:rPr lang="ru-RU" baseline="-25000" dirty="0"/>
              <a:t>−n</a:t>
            </a:r>
            <a:r>
              <a:rPr lang="ru-RU" dirty="0"/>
              <a:t>−y</a:t>
            </a:r>
            <a:r>
              <a:rPr lang="ru-RU" baseline="-25000" dirty="0"/>
              <a:t>−n+1</a:t>
            </a:r>
            <a:r>
              <a:rPr lang="ru-RU" dirty="0"/>
              <a:t>)+[X]</a:t>
            </a:r>
            <a:r>
              <a:rPr lang="ru-RU" baseline="-25000" dirty="0"/>
              <a:t>д</a:t>
            </a:r>
            <a:r>
              <a:rPr lang="ru-RU" dirty="0"/>
              <a:t> · 2</a:t>
            </a:r>
            <a:r>
              <a:rPr lang="ru-RU" baseline="30000" dirty="0"/>
              <a:t>−n</a:t>
            </a:r>
            <a:r>
              <a:rPr lang="ru-RU" dirty="0"/>
              <a:t>·(y</a:t>
            </a:r>
            <a:r>
              <a:rPr lang="ru-RU" baseline="-25000" dirty="0"/>
              <a:t>−n−1</a:t>
            </a:r>
            <a:r>
              <a:rPr lang="ru-RU" dirty="0"/>
              <a:t>−y</a:t>
            </a:r>
            <a:r>
              <a:rPr lang="ru-RU" baseline="-25000" dirty="0"/>
              <a:t>−n</a:t>
            </a:r>
            <a:r>
              <a:rPr lang="ru-RU" dirty="0"/>
              <a:t>) 	(3)</a:t>
            </a:r>
          </a:p>
          <a:p>
            <a:pPr marL="0" indent="0">
              <a:buNone/>
            </a:pPr>
            <a:r>
              <a:rPr lang="ru-RU" dirty="0"/>
              <a:t>В соответствии с (3) выполняется анализ двух смежных разрядов множителя y</a:t>
            </a:r>
            <a:r>
              <a:rPr lang="ru-RU" baseline="-25000" dirty="0"/>
              <a:t>−i</a:t>
            </a:r>
            <a:r>
              <a:rPr lang="ru-RU" dirty="0"/>
              <a:t>y</a:t>
            </a:r>
            <a:r>
              <a:rPr lang="ru-RU" baseline="-25000" dirty="0"/>
              <a:t>−i−1</a:t>
            </a:r>
            <a:r>
              <a:rPr lang="ru-RU" dirty="0"/>
              <a:t>.</a:t>
            </a:r>
          </a:p>
          <a:p>
            <a:r>
              <a:rPr lang="ru-RU" dirty="0"/>
              <a:t>Если это 00 или 11, то сдвинутое множимое [X]</a:t>
            </a:r>
            <a:r>
              <a:rPr lang="ru-RU" baseline="-25000" dirty="0"/>
              <a:t>д</a:t>
            </a:r>
            <a:r>
              <a:rPr lang="ru-RU" dirty="0"/>
              <a:t> · 2</a:t>
            </a:r>
            <a:r>
              <a:rPr lang="ru-RU" baseline="30000"/>
              <a:t>−</a:t>
            </a:r>
            <a:r>
              <a:rPr lang="ru-RU" baseline="30000" smtClean="0"/>
              <a:t>i </a:t>
            </a:r>
            <a:r>
              <a:rPr lang="ru-RU" smtClean="0"/>
              <a:t>не </a:t>
            </a:r>
            <a:r>
              <a:rPr lang="ru-RU" dirty="0"/>
              <a:t>прибавляется к сумме частичных произведений.</a:t>
            </a:r>
          </a:p>
          <a:p>
            <a:r>
              <a:rPr lang="ru-RU" dirty="0"/>
              <a:t>Если 01, то сдвинутое множимое [X]</a:t>
            </a:r>
            <a:r>
              <a:rPr lang="ru-RU" baseline="-25000" dirty="0"/>
              <a:t>д</a:t>
            </a:r>
            <a:r>
              <a:rPr lang="ru-RU" dirty="0"/>
              <a:t> · 2</a:t>
            </a:r>
            <a:r>
              <a:rPr lang="ru-RU" baseline="30000" dirty="0"/>
              <a:t>−i</a:t>
            </a:r>
            <a:r>
              <a:rPr lang="ru-RU" dirty="0"/>
              <a:t> прибавляется к сумме частичных произведений.</a:t>
            </a:r>
          </a:p>
          <a:p>
            <a:r>
              <a:rPr lang="ru-RU" dirty="0"/>
              <a:t>Если 10, то сдвинутое множимое [X]</a:t>
            </a:r>
            <a:r>
              <a:rPr lang="ru-RU" baseline="-25000" dirty="0"/>
              <a:t>д</a:t>
            </a:r>
            <a:r>
              <a:rPr lang="ru-RU" dirty="0"/>
              <a:t> · 2</a:t>
            </a:r>
            <a:r>
              <a:rPr lang="ru-RU" baseline="30000" dirty="0"/>
              <a:t>−i</a:t>
            </a:r>
            <a:r>
              <a:rPr lang="ru-RU" dirty="0"/>
              <a:t> вычитается из суммы частичных произведений.</a:t>
            </a:r>
          </a:p>
        </p:txBody>
      </p:sp>
    </p:spTree>
    <p:extLst>
      <p:ext uri="{BB962C8B-B14F-4D97-AF65-F5344CB8AC3E}">
        <p14:creationId xmlns:p14="http://schemas.microsoft.com/office/powerpoint/2010/main" val="199956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C9D59804-6CAA-4F59-A42A-55512B0B7F80}"/>
                  </a:ext>
                </a:extLst>
              </p:cNvPr>
              <p:cNvSpPr txBox="1"/>
              <p:nvPr/>
            </p:nvSpPr>
            <p:spPr>
              <a:xfrm>
                <a:off x="1593626" y="2410216"/>
                <a:ext cx="431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D59804-6CAA-4F59-A42A-55512B0B7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626" y="2410216"/>
                <a:ext cx="43180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1300"/>
          </a:xfrm>
        </p:spPr>
        <p:txBody>
          <a:bodyPr>
            <a:normAutofit/>
          </a:bodyPr>
          <a:lstStyle/>
          <a:p>
            <a:r>
              <a:rPr lang="ru-RU" dirty="0"/>
              <a:t>Пример 3. 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="" xmlns:a16="http://schemas.microsoft.com/office/drawing/2014/main" id="{E2A25F56-2740-4AB8-BF07-9AAB649B6C73}"/>
              </a:ext>
            </a:extLst>
          </p:cNvPr>
          <p:cNvCxnSpPr>
            <a:cxnSpLocks/>
          </p:cNvCxnSpPr>
          <p:nvPr/>
        </p:nvCxnSpPr>
        <p:spPr>
          <a:xfrm flipH="1">
            <a:off x="1698790" y="3029174"/>
            <a:ext cx="180808" cy="2706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="" xmlns:a16="http://schemas.microsoft.com/office/drawing/2014/main" id="{FD774FB6-AB46-42D5-A4AE-D67D4A685A43}"/>
              </a:ext>
            </a:extLst>
          </p:cNvPr>
          <p:cNvCxnSpPr>
            <a:cxnSpLocks/>
          </p:cNvCxnSpPr>
          <p:nvPr/>
        </p:nvCxnSpPr>
        <p:spPr>
          <a:xfrm flipH="1">
            <a:off x="1698909" y="4404001"/>
            <a:ext cx="180808" cy="2706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72745" y="1273681"/>
            <a:ext cx="1657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X=−0,1001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6075" y="1267202"/>
            <a:ext cx="1495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[X]</a:t>
            </a:r>
            <a:r>
              <a:rPr lang="ru-RU" baseline="-25000" dirty="0"/>
              <a:t>п</a:t>
            </a:r>
            <a:r>
              <a:rPr lang="ru-RU" sz="2000" dirty="0"/>
              <a:t>=1,1001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86690" y="1267202"/>
            <a:ext cx="148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[X]</a:t>
            </a:r>
            <a:r>
              <a:rPr lang="ru-RU" baseline="-25000" dirty="0"/>
              <a:t>о</a:t>
            </a:r>
            <a:r>
              <a:rPr lang="ru-RU" sz="2000" dirty="0"/>
              <a:t>=1,0110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15621" y="1260723"/>
            <a:ext cx="1555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[X]</a:t>
            </a:r>
            <a:r>
              <a:rPr lang="ru-RU" baseline="-25000" dirty="0"/>
              <a:t>д</a:t>
            </a:r>
            <a:r>
              <a:rPr lang="ru-RU" sz="2000" dirty="0"/>
              <a:t>=1,0111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92557" y="1232075"/>
                <a:ext cx="1710466" cy="41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ru-RU" sz="20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д</m:t>
                        </m:r>
                      </m:sub>
                    </m:sSub>
                  </m:oMath>
                </a14:m>
                <a:r>
                  <a:rPr lang="ru-RU" sz="2000" dirty="0"/>
                  <a:t>=0,1001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557" y="1232075"/>
                <a:ext cx="1710466" cy="418000"/>
              </a:xfrm>
              <a:prstGeom prst="rect">
                <a:avLst/>
              </a:prstGeom>
              <a:blipFill>
                <a:blip r:embed="rId21"/>
                <a:stretch>
                  <a:fillRect t="-5797" b="-2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72745" y="1621630"/>
            <a:ext cx="1688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Y=−0,1101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62067" y="1617602"/>
            <a:ext cx="1775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 [Y]</a:t>
            </a:r>
            <a:r>
              <a:rPr lang="ru-RU" baseline="-25000" dirty="0"/>
              <a:t>п</a:t>
            </a:r>
            <a:r>
              <a:rPr lang="ru-RU" sz="2000" dirty="0"/>
              <a:t>=1,1101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86690" y="1621630"/>
            <a:ext cx="2173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[Y]</a:t>
            </a:r>
            <a:r>
              <a:rPr lang="ru-RU" baseline="-25000" dirty="0"/>
              <a:t>о</a:t>
            </a:r>
            <a:r>
              <a:rPr lang="ru-RU" sz="2000" dirty="0"/>
              <a:t>=1,0010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63269" y="2246843"/>
            <a:ext cx="1495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0,0000</a:t>
            </a:r>
            <a:endParaRPr lang="ru-RU" sz="2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975836" y="2498977"/>
            <a:ext cx="1068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0,1</a:t>
            </a:r>
            <a:r>
              <a:rPr lang="ru-RU" sz="2000" dirty="0"/>
              <a:t>0</a:t>
            </a:r>
            <a:r>
              <a:rPr lang="en-US" sz="2000" dirty="0"/>
              <a:t>01</a:t>
            </a:r>
            <a:endParaRPr lang="ru-RU" sz="20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963269" y="2849099"/>
            <a:ext cx="1068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0,1</a:t>
            </a:r>
            <a:r>
              <a:rPr lang="ru-RU" sz="2000" dirty="0"/>
              <a:t>0</a:t>
            </a:r>
            <a:r>
              <a:rPr lang="en-US" sz="2000" dirty="0"/>
              <a:t>01</a:t>
            </a:r>
            <a:endParaRPr lang="ru-RU" sz="2000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1975836" y="3505944"/>
            <a:ext cx="1068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0,1</a:t>
            </a:r>
            <a:r>
              <a:rPr lang="ru-RU" sz="2000" dirty="0"/>
              <a:t>0</a:t>
            </a:r>
            <a:r>
              <a:rPr lang="en-US" sz="2000" dirty="0"/>
              <a:t>01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987482" y="4192714"/>
            <a:ext cx="2139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0,0</a:t>
            </a:r>
            <a:r>
              <a:rPr lang="ru-RU" sz="2000" dirty="0"/>
              <a:t>1</a:t>
            </a:r>
            <a:r>
              <a:rPr lang="en-US" sz="2000" dirty="0"/>
              <a:t>10</a:t>
            </a:r>
            <a:r>
              <a:rPr lang="ru-RU" sz="2000" dirty="0"/>
              <a:t>1</a:t>
            </a:r>
            <a:r>
              <a:rPr lang="en-US" sz="2000" dirty="0"/>
              <a:t>1</a:t>
            </a:r>
            <a:endParaRPr lang="ru-RU" sz="2000" dirty="0"/>
          </a:p>
        </p:txBody>
      </p:sp>
      <p:cxnSp>
        <p:nvCxnSpPr>
          <p:cNvPr id="37" name="Прямая соединительная линия 36">
            <a:extLst>
              <a:ext uri="{FF2B5EF4-FFF2-40B4-BE49-F238E27FC236}">
                <a16:creationId xmlns="" xmlns:a16="http://schemas.microsoft.com/office/drawing/2014/main" id="{B5AF8EA1-D699-4CE3-8AEB-E595285C577B}"/>
              </a:ext>
            </a:extLst>
          </p:cNvPr>
          <p:cNvCxnSpPr>
            <a:cxnSpLocks/>
          </p:cNvCxnSpPr>
          <p:nvPr/>
        </p:nvCxnSpPr>
        <p:spPr>
          <a:xfrm>
            <a:off x="1954194" y="2863355"/>
            <a:ext cx="133087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="" xmlns:a16="http://schemas.microsoft.com/office/drawing/2014/main" id="{B5AF8EA1-D699-4CE3-8AEB-E595285C577B}"/>
              </a:ext>
            </a:extLst>
          </p:cNvPr>
          <p:cNvCxnSpPr>
            <a:cxnSpLocks/>
          </p:cNvCxnSpPr>
          <p:nvPr/>
        </p:nvCxnSpPr>
        <p:spPr>
          <a:xfrm flipV="1">
            <a:off x="1954194" y="3495386"/>
            <a:ext cx="1330873" cy="80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="" xmlns:a16="http://schemas.microsoft.com/office/drawing/2014/main" id="{B5AF8EA1-D699-4CE3-8AEB-E595285C577B}"/>
              </a:ext>
            </a:extLst>
          </p:cNvPr>
          <p:cNvCxnSpPr>
            <a:cxnSpLocks/>
          </p:cNvCxnSpPr>
          <p:nvPr/>
        </p:nvCxnSpPr>
        <p:spPr>
          <a:xfrm>
            <a:off x="1977501" y="4192714"/>
            <a:ext cx="1307566" cy="143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87482" y="4801987"/>
            <a:ext cx="12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0,0</a:t>
            </a:r>
            <a:r>
              <a:rPr lang="ru-RU" sz="2000" dirty="0"/>
              <a:t>1</a:t>
            </a:r>
            <a:r>
              <a:rPr lang="en-US" sz="2000" dirty="0"/>
              <a:t>10</a:t>
            </a:r>
            <a:r>
              <a:rPr lang="ru-RU" sz="2000" dirty="0"/>
              <a:t>1</a:t>
            </a:r>
            <a:r>
              <a:rPr lang="en-US" sz="2000" dirty="0"/>
              <a:t>1</a:t>
            </a:r>
            <a:endParaRPr lang="ru-RU" sz="2000" dirty="0"/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="" xmlns:a16="http://schemas.microsoft.com/office/drawing/2014/main" id="{B5AF8EA1-D699-4CE3-8AEB-E595285C577B}"/>
              </a:ext>
            </a:extLst>
          </p:cNvPr>
          <p:cNvCxnSpPr>
            <a:cxnSpLocks/>
          </p:cNvCxnSpPr>
          <p:nvPr/>
        </p:nvCxnSpPr>
        <p:spPr>
          <a:xfrm>
            <a:off x="1990107" y="4801987"/>
            <a:ext cx="1294960" cy="203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1995897" y="5504769"/>
            <a:ext cx="14626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0,0</a:t>
            </a:r>
            <a:r>
              <a:rPr lang="ru-RU" sz="2000" dirty="0"/>
              <a:t>11</a:t>
            </a:r>
            <a:r>
              <a:rPr lang="en-US" sz="2000" dirty="0"/>
              <a:t>1010</a:t>
            </a:r>
            <a:r>
              <a:rPr lang="ru-RU" sz="2000" dirty="0"/>
              <a:t>1</a:t>
            </a: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="" xmlns:a16="http://schemas.microsoft.com/office/drawing/2014/main" id="{B5AF8EA1-D699-4CE3-8AEB-E595285C577B}"/>
              </a:ext>
            </a:extLst>
          </p:cNvPr>
          <p:cNvCxnSpPr>
            <a:cxnSpLocks/>
          </p:cNvCxnSpPr>
          <p:nvPr/>
        </p:nvCxnSpPr>
        <p:spPr>
          <a:xfrm>
            <a:off x="2015326" y="5491121"/>
            <a:ext cx="126974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528508" y="2221097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ru-RU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508" y="2221097"/>
                <a:ext cx="73152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403676" y="2493363"/>
                <a:ext cx="1395352" cy="391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</m:t>
                          </m:r>
                        </m:sub>
                      </m:sSub>
                      <m:r>
                        <a:rPr lang="ru-RU" dirty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676" y="2493363"/>
                <a:ext cx="1395352" cy="391069"/>
              </a:xfrm>
              <a:prstGeom prst="rect">
                <a:avLst/>
              </a:prstGeom>
              <a:blipFill>
                <a:blip r:embed="rId2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542628" y="2863355"/>
                <a:ext cx="749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28" y="2863355"/>
                <a:ext cx="74989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506992" y="3125618"/>
                <a:ext cx="1506072" cy="390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</m:t>
                          </m:r>
                        </m:sub>
                      </m:sSub>
                      <m:r>
                        <a:rPr lang="ru-RU" dirty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992" y="3125618"/>
                <a:ext cx="1506072" cy="390492"/>
              </a:xfrm>
              <a:prstGeom prst="rect">
                <a:avLst/>
              </a:prstGeom>
              <a:blipFill>
                <a:blip r:embed="rId25"/>
                <a:stretch>
                  <a:fillRect l="-1215" b="-109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542628" y="3495386"/>
                <a:ext cx="1570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28" y="3495386"/>
                <a:ext cx="1570617" cy="369332"/>
              </a:xfrm>
              <a:prstGeom prst="rect">
                <a:avLst/>
              </a:prstGeom>
              <a:blipFill>
                <a:blip r:embed="rId2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506992" y="3801403"/>
                <a:ext cx="1587651" cy="391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</m:t>
                          </m:r>
                        </m:sub>
                      </m:sSub>
                      <m:r>
                        <a:rPr lang="ru-RU" dirty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992" y="3801403"/>
                <a:ext cx="1587651" cy="391069"/>
              </a:xfrm>
              <a:prstGeom prst="rect">
                <a:avLst/>
              </a:prstGeom>
              <a:blipFill>
                <a:blip r:embed="rId2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573442" y="4187174"/>
                <a:ext cx="641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442" y="4187174"/>
                <a:ext cx="641652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458582" y="4417228"/>
                <a:ext cx="1200374" cy="391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</m:t>
                          </m:r>
                        </m:sub>
                      </m:sSub>
                      <m:r>
                        <a:rPr lang="ru-RU" dirty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582" y="4417228"/>
                <a:ext cx="1200374" cy="391069"/>
              </a:xfrm>
              <a:prstGeom prst="rect">
                <a:avLst/>
              </a:prstGeom>
              <a:blipFill>
                <a:blip r:embed="rId2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542628" y="4768781"/>
                <a:ext cx="143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ru-RU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28" y="4768781"/>
                <a:ext cx="1430767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396888" y="5101206"/>
                <a:ext cx="1553355" cy="389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</m:t>
                          </m:r>
                        </m:sub>
                      </m:sSub>
                      <m:r>
                        <a:rPr lang="ru-RU" dirty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88" y="5101206"/>
                <a:ext cx="1553355" cy="389915"/>
              </a:xfrm>
              <a:prstGeom prst="rect">
                <a:avLst/>
              </a:prstGeom>
              <a:blipFill>
                <a:blip r:embed="rId31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341345" y="5519324"/>
                <a:ext cx="820722" cy="385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Z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д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dirty="0"/>
                  <a:t>=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345" y="5519324"/>
                <a:ext cx="820722" cy="385555"/>
              </a:xfrm>
              <a:prstGeom prst="rect">
                <a:avLst/>
              </a:prstGeom>
              <a:blipFill>
                <a:blip r:embed="rId32"/>
                <a:stretch>
                  <a:fillRect l="-2222" t="-6250" b="-203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198038" y="2509751"/>
                <a:ext cx="4716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1</m:t>
                    </m:r>
                  </m:oMath>
                </a14:m>
                <a:r>
                  <a:rPr lang="en-US" dirty="0"/>
                  <a:t>0</a:t>
                </a:r>
                <a:endParaRPr lang="ru-RU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038" y="2509751"/>
                <a:ext cx="471602" cy="369332"/>
              </a:xfrm>
              <a:prstGeom prst="rect">
                <a:avLst/>
              </a:prstGeom>
              <a:blipFill>
                <a:blip r:embed="rId3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250129" y="5080441"/>
                <a:ext cx="4195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1</m:t>
                    </m:r>
                  </m:oMath>
                </a14:m>
                <a:r>
                  <a:rPr lang="en-US" dirty="0"/>
                  <a:t>0</a:t>
                </a:r>
                <a:endParaRPr lang="ru-RU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129" y="5080441"/>
                <a:ext cx="419511" cy="369332"/>
              </a:xfrm>
              <a:prstGeom prst="rect">
                <a:avLst/>
              </a:prstGeom>
              <a:blipFill>
                <a:blip r:embed="rId34"/>
                <a:stretch>
                  <a:fillRect t="-8197" r="-11594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/>
              <p:cNvSpPr/>
              <p:nvPr/>
            </p:nvSpPr>
            <p:spPr>
              <a:xfrm>
                <a:off x="1198037" y="3086196"/>
                <a:ext cx="4716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00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8" name="Прямоугольник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037" y="3086196"/>
                <a:ext cx="47160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247892" y="3821340"/>
                <a:ext cx="763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0</m:t>
                    </m:r>
                  </m:oMath>
                </a14:m>
                <a:r>
                  <a:rPr lang="en-US" dirty="0"/>
                  <a:t>1</a:t>
                </a:r>
                <a:endParaRPr lang="ru-RU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92" y="3821340"/>
                <a:ext cx="763792" cy="369332"/>
              </a:xfrm>
              <a:prstGeom prst="rect">
                <a:avLst/>
              </a:prstGeom>
              <a:blipFill>
                <a:blip r:embed="rId3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1249575" y="4452979"/>
            <a:ext cx="42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C9D59804-6CAA-4F59-A42A-55512B0B7F80}"/>
                  </a:ext>
                </a:extLst>
              </p:cNvPr>
              <p:cNvSpPr txBox="1"/>
              <p:nvPr/>
            </p:nvSpPr>
            <p:spPr>
              <a:xfrm>
                <a:off x="1570959" y="2979418"/>
                <a:ext cx="431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9D59804-6CAA-4F59-A42A-55512B0B7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959" y="2979418"/>
                <a:ext cx="431800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C9D59804-6CAA-4F59-A42A-55512B0B7F80}"/>
                  </a:ext>
                </a:extLst>
              </p:cNvPr>
              <p:cNvSpPr txBox="1"/>
              <p:nvPr/>
            </p:nvSpPr>
            <p:spPr>
              <a:xfrm>
                <a:off x="1596426" y="3649775"/>
                <a:ext cx="431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9D59804-6CAA-4F59-A42A-55512B0B7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26" y="3649775"/>
                <a:ext cx="431800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C9D59804-6CAA-4F59-A42A-55512B0B7F80}"/>
                  </a:ext>
                </a:extLst>
              </p:cNvPr>
              <p:cNvSpPr txBox="1"/>
              <p:nvPr/>
            </p:nvSpPr>
            <p:spPr>
              <a:xfrm>
                <a:off x="1593585" y="4315356"/>
                <a:ext cx="409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9D59804-6CAA-4F59-A42A-55512B0B7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585" y="4315356"/>
                <a:ext cx="409133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C9D59804-6CAA-4F59-A42A-55512B0B7F80}"/>
                  </a:ext>
                </a:extLst>
              </p:cNvPr>
              <p:cNvSpPr txBox="1"/>
              <p:nvPr/>
            </p:nvSpPr>
            <p:spPr>
              <a:xfrm>
                <a:off x="1618658" y="4936926"/>
                <a:ext cx="431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9D59804-6CAA-4F59-A42A-55512B0B7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658" y="4936926"/>
                <a:ext cx="4318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840306" y="6023795"/>
            <a:ext cx="886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Получили результат, который согласуется с предыдущими двумя примерами.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315621" y="1629578"/>
            <a:ext cx="725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[Y]</a:t>
            </a:r>
            <a:r>
              <a:rPr lang="ru-RU" sz="2000" baseline="-25000" dirty="0"/>
              <a:t>д</a:t>
            </a:r>
            <a:r>
              <a:rPr lang="ru-RU" sz="2000" dirty="0"/>
              <a:t>=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832456" y="1652886"/>
            <a:ext cx="19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5950824" y="1651102"/>
            <a:ext cx="19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,</a:t>
            </a:r>
            <a:endParaRPr lang="ru-RU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6261925" y="1652690"/>
            <a:ext cx="19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6138448" y="1652477"/>
            <a:ext cx="19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  <a:endParaRPr lang="ru-RU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6393907" y="1652690"/>
            <a:ext cx="19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6014971" y="1653271"/>
            <a:ext cx="19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  <a:endParaRPr lang="ru-RU" sz="2000" dirty="0"/>
          </a:p>
        </p:txBody>
      </p:sp>
      <p:sp>
        <p:nvSpPr>
          <p:cNvPr id="80" name="TextBox 79"/>
          <p:cNvSpPr txBox="1"/>
          <p:nvPr/>
        </p:nvSpPr>
        <p:spPr>
          <a:xfrm>
            <a:off x="6517384" y="1650412"/>
            <a:ext cx="19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  <a:endParaRPr lang="ru-RU" sz="2000" dirty="0"/>
          </a:p>
        </p:txBody>
      </p:sp>
      <p:sp>
        <p:nvSpPr>
          <p:cNvPr id="83" name="TextBox 82"/>
          <p:cNvSpPr txBox="1"/>
          <p:nvPr/>
        </p:nvSpPr>
        <p:spPr>
          <a:xfrm>
            <a:off x="2184002" y="5085468"/>
            <a:ext cx="1116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0001001</a:t>
            </a:r>
            <a:endParaRPr lang="ru-RU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2186383" y="5087849"/>
            <a:ext cx="485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</a:t>
            </a:r>
            <a:endParaRPr lang="ru-RU" sz="2000" dirty="0"/>
          </a:p>
        </p:txBody>
      </p:sp>
      <p:sp>
        <p:nvSpPr>
          <p:cNvPr id="85" name="TextBox 84"/>
          <p:cNvSpPr txBox="1"/>
          <p:nvPr/>
        </p:nvSpPr>
        <p:spPr>
          <a:xfrm>
            <a:off x="1992511" y="5088172"/>
            <a:ext cx="38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  <a:r>
              <a:rPr lang="ru-RU" sz="2000" dirty="0"/>
              <a:t>,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167479" y="3108142"/>
            <a:ext cx="873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0111</a:t>
            </a:r>
            <a:endParaRPr lang="ru-RU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2167479" y="3108142"/>
            <a:ext cx="345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88" name="TextBox 87"/>
          <p:cNvSpPr txBox="1"/>
          <p:nvPr/>
        </p:nvSpPr>
        <p:spPr>
          <a:xfrm>
            <a:off x="1973607" y="3108142"/>
            <a:ext cx="38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r>
              <a:rPr lang="ru-RU" sz="2000" dirty="0"/>
              <a:t>,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176948" y="3793836"/>
            <a:ext cx="873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10111</a:t>
            </a:r>
            <a:endParaRPr lang="ru-RU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2176948" y="3793836"/>
            <a:ext cx="46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  <a:endParaRPr lang="ru-RU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1983076" y="3793836"/>
            <a:ext cx="38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r>
              <a:rPr lang="ru-RU" sz="2000" dirty="0"/>
              <a:t>,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176948" y="4435501"/>
            <a:ext cx="1061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110111</a:t>
            </a:r>
            <a:endParaRPr lang="ru-RU" sz="1600" dirty="0"/>
          </a:p>
        </p:txBody>
      </p:sp>
      <p:sp>
        <p:nvSpPr>
          <p:cNvPr id="93" name="TextBox 92"/>
          <p:cNvSpPr txBox="1"/>
          <p:nvPr/>
        </p:nvSpPr>
        <p:spPr>
          <a:xfrm>
            <a:off x="2176949" y="4435501"/>
            <a:ext cx="37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  <a:endParaRPr lang="ru-RU" sz="2000" dirty="0"/>
          </a:p>
        </p:txBody>
      </p:sp>
      <p:sp>
        <p:nvSpPr>
          <p:cNvPr id="94" name="TextBox 93"/>
          <p:cNvSpPr txBox="1"/>
          <p:nvPr/>
        </p:nvSpPr>
        <p:spPr>
          <a:xfrm>
            <a:off x="1983076" y="4435501"/>
            <a:ext cx="38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r>
              <a:rPr lang="ru-RU" sz="2000" dirty="0"/>
              <a:t>,</a:t>
            </a:r>
          </a:p>
        </p:txBody>
      </p:sp>
      <p:pic>
        <p:nvPicPr>
          <p:cNvPr id="73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88.5918"/>
                </p14:media>
              </p:ext>
            </p:extLst>
          </p:nvPr>
        </p:nvPicPr>
        <p:blipFill>
          <a:blip r:embed="rId41"/>
          <a:stretch>
            <a:fillRect/>
          </a:stretch>
        </p:blipFill>
        <p:spPr>
          <a:xfrm>
            <a:off x="0" y="-5502560"/>
            <a:ext cx="609600" cy="609600"/>
          </a:xfrm>
          <a:prstGeom prst="rect">
            <a:avLst/>
          </a:prstGeom>
        </p:spPr>
      </p:pic>
      <p:pic>
        <p:nvPicPr>
          <p:cNvPr id="3" name="Записанный звук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1"/>
          <a:stretch>
            <a:fillRect/>
          </a:stretch>
        </p:blipFill>
        <p:spPr>
          <a:xfrm>
            <a:off x="645248" y="-5461799"/>
            <a:ext cx="609600" cy="609600"/>
          </a:xfrm>
          <a:prstGeom prst="rect">
            <a:avLst/>
          </a:prstGeom>
        </p:spPr>
      </p:pic>
      <p:pic>
        <p:nvPicPr>
          <p:cNvPr id="12" name="Записанный звук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41"/>
          <a:stretch>
            <a:fillRect/>
          </a:stretch>
        </p:blipFill>
        <p:spPr>
          <a:xfrm>
            <a:off x="1303227" y="-5451573"/>
            <a:ext cx="609600" cy="609600"/>
          </a:xfrm>
          <a:prstGeom prst="rect">
            <a:avLst/>
          </a:prstGeom>
        </p:spPr>
      </p:pic>
      <p:pic>
        <p:nvPicPr>
          <p:cNvPr id="15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7">
                  <p14:trim end="82.068"/>
                </p14:media>
              </p:ext>
            </p:extLst>
          </p:nvPr>
        </p:nvPicPr>
        <p:blipFill>
          <a:blip r:embed="rId41"/>
          <a:stretch>
            <a:fillRect/>
          </a:stretch>
        </p:blipFill>
        <p:spPr>
          <a:xfrm>
            <a:off x="1926058" y="-5444056"/>
            <a:ext cx="609600" cy="609600"/>
          </a:xfrm>
          <a:prstGeom prst="rect">
            <a:avLst/>
          </a:prstGeom>
        </p:spPr>
      </p:pic>
      <p:pic>
        <p:nvPicPr>
          <p:cNvPr id="17" name="Записанный звук">
            <a:hlinkClick r:id="" action="ppaction://media"/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41"/>
          <a:stretch>
            <a:fillRect/>
          </a:stretch>
        </p:blipFill>
        <p:spPr>
          <a:xfrm>
            <a:off x="2525455" y="-5455367"/>
            <a:ext cx="609600" cy="609600"/>
          </a:xfrm>
          <a:prstGeom prst="rect">
            <a:avLst/>
          </a:prstGeom>
        </p:spPr>
      </p:pic>
      <p:pic>
        <p:nvPicPr>
          <p:cNvPr id="74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7">
                  <p14:trim end="82.068"/>
                </p14:media>
              </p:ext>
            </p:extLst>
          </p:nvPr>
        </p:nvPicPr>
        <p:blipFill>
          <a:blip r:embed="rId41"/>
          <a:stretch>
            <a:fillRect/>
          </a:stretch>
        </p:blipFill>
        <p:spPr>
          <a:xfrm>
            <a:off x="3117465" y="-5426853"/>
            <a:ext cx="609600" cy="609600"/>
          </a:xfrm>
          <a:prstGeom prst="rect">
            <a:avLst/>
          </a:prstGeom>
        </p:spPr>
      </p:pic>
      <p:pic>
        <p:nvPicPr>
          <p:cNvPr id="18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10">
                  <p14:trim end="122.6666"/>
                </p14:media>
              </p:ext>
            </p:extLst>
          </p:nvPr>
        </p:nvPicPr>
        <p:blipFill>
          <a:blip r:embed="rId41"/>
          <a:stretch>
            <a:fillRect/>
          </a:stretch>
        </p:blipFill>
        <p:spPr>
          <a:xfrm>
            <a:off x="3734452" y="-5378645"/>
            <a:ext cx="609600" cy="609600"/>
          </a:xfrm>
          <a:prstGeom prst="rect">
            <a:avLst/>
          </a:prstGeom>
        </p:spPr>
      </p:pic>
      <p:pic>
        <p:nvPicPr>
          <p:cNvPr id="75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7">
                  <p14:trim end="82.068"/>
                </p14:media>
              </p:ext>
            </p:extLst>
          </p:nvPr>
        </p:nvPicPr>
        <p:blipFill>
          <a:blip r:embed="rId41"/>
          <a:stretch>
            <a:fillRect/>
          </a:stretch>
        </p:blipFill>
        <p:spPr>
          <a:xfrm>
            <a:off x="4366036" y="-5378012"/>
            <a:ext cx="609600" cy="609600"/>
          </a:xfrm>
          <a:prstGeom prst="rect">
            <a:avLst/>
          </a:prstGeom>
        </p:spPr>
      </p:pic>
      <p:pic>
        <p:nvPicPr>
          <p:cNvPr id="20" name="Записанный звук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41"/>
          <a:stretch>
            <a:fillRect/>
          </a:stretch>
        </p:blipFill>
        <p:spPr>
          <a:xfrm>
            <a:off x="4975636" y="-5346415"/>
            <a:ext cx="609600" cy="609600"/>
          </a:xfrm>
          <a:prstGeom prst="rect">
            <a:avLst/>
          </a:prstGeom>
        </p:spPr>
      </p:pic>
      <p:pic>
        <p:nvPicPr>
          <p:cNvPr id="76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7">
                  <p14:trim end="82.068"/>
                </p14:media>
              </p:ext>
            </p:extLst>
          </p:nvPr>
        </p:nvPicPr>
        <p:blipFill>
          <a:blip r:embed="rId41"/>
          <a:stretch>
            <a:fillRect/>
          </a:stretch>
        </p:blipFill>
        <p:spPr>
          <a:xfrm>
            <a:off x="5624183" y="-5322886"/>
            <a:ext cx="609600" cy="609600"/>
          </a:xfrm>
          <a:prstGeom prst="rect">
            <a:avLst/>
          </a:prstGeom>
        </p:spPr>
      </p:pic>
      <p:pic>
        <p:nvPicPr>
          <p:cNvPr id="21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13">
                  <p14:trim end="192.687"/>
                </p14:media>
              </p:ext>
            </p:extLst>
          </p:nvPr>
        </p:nvPicPr>
        <p:blipFill>
          <a:blip r:embed="rId41"/>
          <a:stretch>
            <a:fillRect/>
          </a:stretch>
        </p:blipFill>
        <p:spPr>
          <a:xfrm>
            <a:off x="6272730" y="-5334712"/>
            <a:ext cx="609600" cy="609600"/>
          </a:xfrm>
          <a:prstGeom prst="rect">
            <a:avLst/>
          </a:prstGeom>
        </p:spPr>
      </p:pic>
      <p:pic>
        <p:nvPicPr>
          <p:cNvPr id="22" name="Записанный звук">
            <a:hlinkClick r:id="" action="ppaction://media"/>
          </p:cNvPr>
          <p:cNvPicPr>
            <a:picLocks noChangeAspect="1"/>
          </p:cNvPicPr>
          <p:nvPr>
            <a:audioFile r:link="rId15"/>
            <p:extLst>
              <p:ext uri="{DAA4B4D4-6D71-4841-9C94-3DE7FCFB9230}">
                <p14:media xmlns:p14="http://schemas.microsoft.com/office/powerpoint/2010/main" r:embed="rId14"/>
              </p:ext>
            </p:extLst>
          </p:nvPr>
        </p:nvPicPr>
        <p:blipFill>
          <a:blip r:embed="rId41"/>
          <a:stretch>
            <a:fillRect/>
          </a:stretch>
        </p:blipFill>
        <p:spPr>
          <a:xfrm>
            <a:off x="6969721" y="-5363360"/>
            <a:ext cx="609600" cy="609600"/>
          </a:xfrm>
          <a:prstGeom prst="rect">
            <a:avLst/>
          </a:prstGeom>
        </p:spPr>
      </p:pic>
      <p:pic>
        <p:nvPicPr>
          <p:cNvPr id="23" name="Записанный звук">
            <a:hlinkClick r:id="" action="ppaction://media"/>
          </p:cNvPr>
          <p:cNvPicPr>
            <a:picLocks noChangeAspect="1"/>
          </p:cNvPicPr>
          <p:nvPr>
            <a:audioFile r:link="rId17"/>
            <p:extLst>
              <p:ext uri="{DAA4B4D4-6D71-4841-9C94-3DE7FCFB9230}">
                <p14:media xmlns:p14="http://schemas.microsoft.com/office/powerpoint/2010/main" r:embed="rId16"/>
              </p:ext>
            </p:extLst>
          </p:nvPr>
        </p:nvPicPr>
        <p:blipFill>
          <a:blip r:embed="rId41"/>
          <a:stretch>
            <a:fillRect/>
          </a:stretch>
        </p:blipFill>
        <p:spPr>
          <a:xfrm>
            <a:off x="8867775" y="-530634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2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8" dur="2661" fill="hold"/>
                                        <p:tgtEl>
                                          <p:spTgt spid="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5" dur="503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66" presetID="8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6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8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6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32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7" dur="5357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357"/>
                            </p:stCondLst>
                            <p:childTnLst>
                              <p:par>
                                <p:cTn id="8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0" dur="4718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1" presetID="8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10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8" presetClass="emp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10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718"/>
                            </p:stCondLst>
                            <p:childTnLst>
                              <p:par>
                                <p:cTn id="1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2" dur="5519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0.00023 L 0.01068 0.00046 " pathEditMode="relative" rAng="0" ptsTypes="AA">
                                      <p:cBhvr>
                                        <p:cTn id="123" dur="30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0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519"/>
                            </p:stCondLst>
                            <p:childTnLst>
                              <p:par>
                                <p:cTn id="1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6" dur="4718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7" presetID="8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14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9" presetID="8" presetClass="emph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15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718"/>
                            </p:stCondLst>
                            <p:childTnLst>
                              <p:par>
                                <p:cTn id="1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8" dur="5374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26 -0.00024 L 0.01016 4.07407E-6 " pathEditMode="relative" rAng="0" ptsTypes="AA">
                                      <p:cBhvr>
                                        <p:cTn id="169" dur="30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0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6" presetClass="entr" presetSubtype="2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6" presetClass="entr" presetSubtype="21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6" presetClass="entr" presetSubtype="21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6" presetClass="entr" presetSubtype="21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8" dur="4718" fill="hold"/>
                                        <p:tgtEl>
                                          <p:spTgt spid="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21600000">
                                      <p:cBhvr>
                                        <p:cTn id="19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8" presetClass="emph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21600000">
                                      <p:cBhvr>
                                        <p:cTn id="19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718"/>
                            </p:stCondLst>
                            <p:childTnLst>
                              <p:par>
                                <p:cTn id="1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0" dur="5194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08333E-6 0.00024 L 0.01055 -0.00046 " pathEditMode="relative" rAng="0" ptsTypes="AA">
                                      <p:cBhvr>
                                        <p:cTn id="211" dur="30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46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6" presetClass="entr" presetSubtype="2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6" presetClass="entr" presetSubtype="2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4" dur="4718" fill="hold"/>
                                        <p:tgtEl>
                                          <p:spTgt spid="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8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21600000">
                                      <p:cBhvr>
                                        <p:cTn id="239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0" presetID="8" presetClass="emph" presetSubtype="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21600000">
                                      <p:cBhvr>
                                        <p:cTn id="24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3" nodeType="withEffect">
                                  <p:stCondLst>
                                    <p:cond delay="3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4718"/>
                            </p:stCondLst>
                            <p:childTnLst>
                              <p:par>
                                <p:cTn id="2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2" dur="582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53" presetID="16" presetClass="entr" presetSubtype="21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4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4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42" presetClass="path" presetSubtype="0" accel="50000" decel="50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-1.45833E-6 0.00023 L 0.01068 0.00023 " pathEditMode="relative" rAng="0" ptsTypes="AA">
                                      <p:cBhvr>
                                        <p:cTn id="263" dur="30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0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6" presetClass="entr" presetSubtype="21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6200"/>
                            </p:stCondLst>
                            <p:childTnLst>
                              <p:par>
                                <p:cTn id="27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5" dur="394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8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3"/>
                </p:tgtEl>
              </p:cMediaNode>
            </p:audio>
            <p:audio>
              <p:cMediaNode vol="80000">
                <p:cTn id="29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29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29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>
                <p:cTn id="29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29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  <p:audio>
              <p:cMediaNode vol="80000">
                <p:cTn id="29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>
                <p:cTn id="29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5"/>
                </p:tgtEl>
              </p:cMediaNode>
            </p:audio>
            <p:audio>
              <p:cMediaNode vol="80000">
                <p:cTn id="29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>
                <p:cTn id="29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6"/>
                </p:tgtEl>
              </p:cMediaNode>
            </p:audio>
            <p:audio>
              <p:cMediaNode vol="80000">
                <p:cTn id="29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30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100000">
                <p:cTn id="30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  <p:bldLst>
      <p:bldP spid="25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35" grpId="0"/>
      <p:bldP spid="36" grpId="0"/>
      <p:bldP spid="16" grpId="0"/>
      <p:bldP spid="42" grpId="0"/>
      <p:bldP spid="19" grpId="0"/>
      <p:bldP spid="24" grpId="0"/>
      <p:bldP spid="45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7" grpId="1"/>
      <p:bldP spid="68" grpId="0"/>
      <p:bldP spid="69" grpId="0"/>
      <p:bldP spid="69" grpId="1"/>
      <p:bldP spid="69" grpId="2"/>
      <p:bldP spid="70" grpId="0"/>
      <p:bldP spid="70" grpId="1"/>
      <p:bldP spid="70" grpId="2"/>
      <p:bldP spid="71" grpId="0"/>
      <p:bldP spid="71" grpId="1"/>
      <p:bldP spid="71" grpId="2"/>
      <p:bldP spid="72" grpId="0"/>
      <p:bldP spid="72" grpId="1"/>
      <p:bldP spid="72" grpId="2"/>
      <p:bldP spid="80" grpId="1"/>
      <p:bldP spid="80" grpId="2"/>
      <p:bldP spid="80" grpId="3"/>
      <p:bldP spid="83" grpId="0" build="allAtOnce"/>
      <p:bldP spid="84" grpId="0"/>
      <p:bldP spid="85" grpId="0"/>
      <p:bldP spid="86" grpId="0" build="allAtOnce"/>
      <p:bldP spid="87" grpId="0"/>
      <p:bldP spid="88" grpId="0"/>
      <p:bldP spid="89" grpId="0" build="allAtOnce"/>
      <p:bldP spid="90" grpId="0"/>
      <p:bldP spid="91" grpId="0"/>
      <p:bldP spid="92" grpId="0" build="allAtOnce"/>
      <p:bldP spid="93" grpId="0"/>
      <p:bldP spid="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8867" y="422824"/>
            <a:ext cx="10515600" cy="996832"/>
          </a:xfrm>
        </p:spPr>
        <p:txBody>
          <a:bodyPr/>
          <a:lstStyle/>
          <a:p>
            <a:r>
              <a:rPr lang="es-ES" dirty="0"/>
              <a:t>Пример 4. </a:t>
            </a:r>
            <a:endParaRPr lang="ru-RU" dirty="0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="" xmlns:a16="http://schemas.microsoft.com/office/drawing/2014/main" id="{2B4757A3-4CE9-4BEE-8A67-8766867CBD26}"/>
              </a:ext>
            </a:extLst>
          </p:cNvPr>
          <p:cNvCxnSpPr>
            <a:cxnSpLocks/>
          </p:cNvCxnSpPr>
          <p:nvPr/>
        </p:nvCxnSpPr>
        <p:spPr>
          <a:xfrm flipH="1">
            <a:off x="2611553" y="3201204"/>
            <a:ext cx="180808" cy="2706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675BDEC1-E123-4955-8895-5BDB8A6BDD24}"/>
                  </a:ext>
                </a:extLst>
              </p:cNvPr>
              <p:cNvSpPr txBox="1"/>
              <p:nvPr/>
            </p:nvSpPr>
            <p:spPr>
              <a:xfrm>
                <a:off x="1948751" y="2552601"/>
                <a:ext cx="5921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0" dirty="0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5BDEC1-E123-4955-8895-5BDB8A6BD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751" y="2552601"/>
                <a:ext cx="59212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68867" y="1264631"/>
            <a:ext cx="1238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X=0,1001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948751" y="1264631"/>
            <a:ext cx="1513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[X]</a:t>
            </a:r>
            <a:r>
              <a:rPr lang="es-ES" sz="2000" baseline="-25000" dirty="0"/>
              <a:t>п</a:t>
            </a:r>
            <a:r>
              <a:rPr lang="es-ES" sz="2000" dirty="0"/>
              <a:t>=0,1001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551774" y="1264631"/>
            <a:ext cx="1690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[X]</a:t>
            </a:r>
            <a:r>
              <a:rPr lang="ru-RU" sz="2000" baseline="-25000" dirty="0"/>
              <a:t>д</a:t>
            </a:r>
            <a:r>
              <a:rPr lang="es-ES" sz="2000" dirty="0"/>
              <a:t>=0,1001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324128" y="1264631"/>
            <a:ext cx="1761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-[X]</a:t>
            </a:r>
            <a:r>
              <a:rPr lang="es-ES" sz="2000" baseline="-25000" dirty="0"/>
              <a:t>д</a:t>
            </a:r>
            <a:r>
              <a:rPr lang="es-ES" sz="2000" dirty="0"/>
              <a:t>=</a:t>
            </a:r>
            <a:r>
              <a:rPr lang="ru-RU" sz="2000" dirty="0"/>
              <a:t>1</a:t>
            </a:r>
            <a:r>
              <a:rPr lang="es-ES" sz="2000" dirty="0"/>
              <a:t>,01</a:t>
            </a:r>
            <a:r>
              <a:rPr lang="ru-RU" sz="2000" dirty="0"/>
              <a:t>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8867" y="1576629"/>
            <a:ext cx="1238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Y=0,1101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51949" y="1572557"/>
            <a:ext cx="1521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[Y]</a:t>
            </a:r>
            <a:r>
              <a:rPr lang="es-ES" sz="2000" baseline="-25000" dirty="0"/>
              <a:t>п</a:t>
            </a:r>
            <a:r>
              <a:rPr lang="es-ES" sz="2000" dirty="0"/>
              <a:t>=0,1101</a:t>
            </a:r>
            <a:endParaRPr lang="ru-R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107267" y="2249967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0,0000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107267" y="2520185"/>
            <a:ext cx="1896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0,1001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07267" y="2954067"/>
            <a:ext cx="1193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0,</a:t>
            </a:r>
            <a:r>
              <a:rPr lang="ru-RU" sz="2000" dirty="0"/>
              <a:t>1</a:t>
            </a:r>
            <a:r>
              <a:rPr lang="en-US" sz="2000" dirty="0"/>
              <a:t>00</a:t>
            </a:r>
            <a:r>
              <a:rPr lang="ru-RU" sz="2000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41134" y="3655945"/>
            <a:ext cx="1159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0,</a:t>
            </a:r>
            <a:r>
              <a:rPr lang="ru-RU" sz="2000" dirty="0"/>
              <a:t>1</a:t>
            </a:r>
            <a:r>
              <a:rPr lang="en-US" sz="2000" dirty="0"/>
              <a:t>00</a:t>
            </a:r>
            <a:r>
              <a:rPr lang="ru-RU" sz="20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9076" y="4352005"/>
            <a:ext cx="171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0,0</a:t>
            </a:r>
            <a:r>
              <a:rPr lang="ru-RU" sz="2000" dirty="0"/>
              <a:t>1</a:t>
            </a:r>
            <a:r>
              <a:rPr lang="en-US" sz="2000" dirty="0"/>
              <a:t>10</a:t>
            </a:r>
            <a:r>
              <a:rPr lang="ru-RU" sz="2000" dirty="0"/>
              <a:t>1</a:t>
            </a:r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3148082" y="5024523"/>
            <a:ext cx="1470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0,0111111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39076" y="5717811"/>
            <a:ext cx="207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0,0</a:t>
            </a:r>
            <a:r>
              <a:rPr lang="ru-RU" sz="2000" dirty="0"/>
              <a:t>11</a:t>
            </a:r>
            <a:r>
              <a:rPr lang="en-US" sz="2000" dirty="0"/>
              <a:t>1010</a:t>
            </a:r>
            <a:r>
              <a:rPr lang="ru-RU" sz="2000" dirty="0"/>
              <a:t>1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="" xmlns:a16="http://schemas.microsoft.com/office/drawing/2014/main" id="{367D6AE4-FE08-41DB-ABB9-05A52304F9D4}"/>
              </a:ext>
            </a:extLst>
          </p:cNvPr>
          <p:cNvCxnSpPr>
            <a:cxnSpLocks/>
          </p:cNvCxnSpPr>
          <p:nvPr/>
        </p:nvCxnSpPr>
        <p:spPr>
          <a:xfrm>
            <a:off x="3081124" y="2927421"/>
            <a:ext cx="1436840" cy="78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="" xmlns:a16="http://schemas.microsoft.com/office/drawing/2014/main" id="{367D6AE4-FE08-41DB-ABB9-05A52304F9D4}"/>
              </a:ext>
            </a:extLst>
          </p:cNvPr>
          <p:cNvCxnSpPr>
            <a:cxnSpLocks/>
          </p:cNvCxnSpPr>
          <p:nvPr/>
        </p:nvCxnSpPr>
        <p:spPr>
          <a:xfrm>
            <a:off x="3103701" y="3668225"/>
            <a:ext cx="1414263" cy="174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="" xmlns:a16="http://schemas.microsoft.com/office/drawing/2014/main" id="{367D6AE4-FE08-41DB-ABB9-05A52304F9D4}"/>
              </a:ext>
            </a:extLst>
          </p:cNvPr>
          <p:cNvCxnSpPr>
            <a:cxnSpLocks/>
          </p:cNvCxnSpPr>
          <p:nvPr/>
        </p:nvCxnSpPr>
        <p:spPr>
          <a:xfrm>
            <a:off x="3081124" y="4367519"/>
            <a:ext cx="1436840" cy="83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="" xmlns:a16="http://schemas.microsoft.com/office/drawing/2014/main" id="{367D6AE4-FE08-41DB-ABB9-05A52304F9D4}"/>
              </a:ext>
            </a:extLst>
          </p:cNvPr>
          <p:cNvCxnSpPr>
            <a:cxnSpLocks/>
          </p:cNvCxnSpPr>
          <p:nvPr/>
        </p:nvCxnSpPr>
        <p:spPr>
          <a:xfrm>
            <a:off x="3076186" y="5044012"/>
            <a:ext cx="144177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="" xmlns:a16="http://schemas.microsoft.com/office/drawing/2014/main" id="{367D6AE4-FE08-41DB-ABB9-05A52304F9D4}"/>
              </a:ext>
            </a:extLst>
          </p:cNvPr>
          <p:cNvCxnSpPr>
            <a:cxnSpLocks/>
          </p:cNvCxnSpPr>
          <p:nvPr/>
        </p:nvCxnSpPr>
        <p:spPr>
          <a:xfrm flipV="1">
            <a:off x="3076185" y="5709404"/>
            <a:ext cx="1441779" cy="111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E734071B-EF81-49AE-94AA-1129FEADF0E1}"/>
                  </a:ext>
                </a:extLst>
              </p:cNvPr>
              <p:cNvSpPr txBox="1"/>
              <p:nvPr/>
            </p:nvSpPr>
            <p:spPr>
              <a:xfrm>
                <a:off x="2504075" y="3144999"/>
                <a:ext cx="431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734071B-EF81-49AE-94AA-1129FEADF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075" y="3144999"/>
                <a:ext cx="43180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E734071B-EF81-49AE-94AA-1129FEADF0E1}"/>
                  </a:ext>
                </a:extLst>
              </p:cNvPr>
              <p:cNvSpPr txBox="1"/>
              <p:nvPr/>
            </p:nvSpPr>
            <p:spPr>
              <a:xfrm>
                <a:off x="2499113" y="3796905"/>
                <a:ext cx="431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34071B-EF81-49AE-94AA-1129FEADF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113" y="3796905"/>
                <a:ext cx="43180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E734071B-EF81-49AE-94AA-1129FEADF0E1}"/>
                  </a:ext>
                </a:extLst>
              </p:cNvPr>
              <p:cNvSpPr txBox="1"/>
              <p:nvPr/>
            </p:nvSpPr>
            <p:spPr>
              <a:xfrm>
                <a:off x="2486057" y="4479908"/>
                <a:ext cx="431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734071B-EF81-49AE-94AA-1129FEADF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57" y="4479908"/>
                <a:ext cx="43180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id="{E734071B-EF81-49AE-94AA-1129FEADF0E1}"/>
                  </a:ext>
                </a:extLst>
              </p:cNvPr>
              <p:cNvSpPr txBox="1"/>
              <p:nvPr/>
            </p:nvSpPr>
            <p:spPr>
              <a:xfrm>
                <a:off x="2487824" y="5162911"/>
                <a:ext cx="431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734071B-EF81-49AE-94AA-1129FEADF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824" y="5162911"/>
                <a:ext cx="43180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/>
              <p:cNvSpPr/>
              <p:nvPr/>
            </p:nvSpPr>
            <p:spPr>
              <a:xfrm>
                <a:off x="1957219" y="3295111"/>
                <a:ext cx="6206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/>
                        <m:t>11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4" name="Прямоугольник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219" y="3295111"/>
                <a:ext cx="62066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936115" y="3974709"/>
                <a:ext cx="421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dirty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115" y="3974709"/>
                <a:ext cx="421420" cy="369332"/>
              </a:xfrm>
              <a:prstGeom prst="rect">
                <a:avLst/>
              </a:prstGeom>
              <a:blipFill>
                <a:blip r:embed="rId22"/>
                <a:stretch>
                  <a:fillRect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1981804" y="4691174"/>
            <a:ext cx="46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987159" y="5336477"/>
                <a:ext cx="4046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dirty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159" y="5336477"/>
                <a:ext cx="404656" cy="369332"/>
              </a:xfrm>
              <a:prstGeom prst="rect">
                <a:avLst/>
              </a:prstGeom>
              <a:blipFill>
                <a:blip r:embed="rId23"/>
                <a:stretch>
                  <a:fillRect r="-6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472527" y="5720505"/>
                <a:ext cx="1477654" cy="385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Z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д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dirty="0"/>
                  <a:t>=</a:t>
                </a: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527" y="5720505"/>
                <a:ext cx="1477654" cy="385555"/>
              </a:xfrm>
              <a:prstGeom prst="rect">
                <a:avLst/>
              </a:prstGeom>
              <a:blipFill>
                <a:blip r:embed="rId24"/>
                <a:stretch>
                  <a:fillRect l="-1653" t="-6250" b="-203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744155" y="2260918"/>
                <a:ext cx="7888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ru-RU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155" y="2260918"/>
                <a:ext cx="78881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686247" y="2536698"/>
                <a:ext cx="1195210" cy="391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</m:t>
                          </m:r>
                        </m:sub>
                      </m:sSub>
                      <m:r>
                        <a:rPr lang="ru-RU" dirty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247" y="2536698"/>
                <a:ext cx="1195210" cy="391069"/>
              </a:xfrm>
              <a:prstGeom prst="rect">
                <a:avLst/>
              </a:prstGeom>
              <a:blipFill>
                <a:blip r:embed="rId2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/>
              <p:cNvSpPr/>
              <p:nvPr/>
            </p:nvSpPr>
            <p:spPr>
              <a:xfrm>
                <a:off x="4706497" y="2922082"/>
                <a:ext cx="451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1" name="Прямоугольник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497" y="2922082"/>
                <a:ext cx="451277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517964" y="3223146"/>
                <a:ext cx="1435099" cy="390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</m:t>
                          </m:r>
                        </m:sub>
                      </m:sSub>
                      <m:r>
                        <a:rPr lang="ru-RU" dirty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964" y="3223146"/>
                <a:ext cx="1435099" cy="390492"/>
              </a:xfrm>
              <a:prstGeom prst="rect">
                <a:avLst/>
              </a:prstGeom>
              <a:blipFill>
                <a:blip r:embed="rId28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712562" y="3664317"/>
                <a:ext cx="1714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562" y="3664317"/>
                <a:ext cx="1714662" cy="369332"/>
              </a:xfrm>
              <a:prstGeom prst="rect">
                <a:avLst/>
              </a:prstGeom>
              <a:blipFill>
                <a:blip r:embed="rId2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705987" y="3952830"/>
                <a:ext cx="1727812" cy="391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-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д</m:t>
                        </m:r>
                      </m:sub>
                    </m:sSub>
                    <m:r>
                      <a:rPr lang="ru-RU" dirty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987" y="3952830"/>
                <a:ext cx="1727812" cy="391069"/>
              </a:xfrm>
              <a:prstGeom prst="rect">
                <a:avLst/>
              </a:prstGeom>
              <a:blipFill>
                <a:blip r:embed="rId30"/>
                <a:stretch>
                  <a:fillRect l="-3180" t="-4615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732813" y="4328447"/>
                <a:ext cx="568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813" y="4328447"/>
                <a:ext cx="56863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608413" y="4630193"/>
                <a:ext cx="1422203" cy="391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</m:t>
                          </m:r>
                        </m:sub>
                      </m:sSub>
                      <m:r>
                        <a:rPr lang="ru-RU" dirty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413" y="4630193"/>
                <a:ext cx="1422203" cy="391069"/>
              </a:xfrm>
              <a:prstGeom prst="rect">
                <a:avLst/>
              </a:prstGeom>
              <a:blipFill>
                <a:blip r:embed="rId3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751508" y="5013266"/>
                <a:ext cx="679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ru-RU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508" y="5013266"/>
                <a:ext cx="679856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697370" y="5316656"/>
                <a:ext cx="1335347" cy="389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</m:t>
                          </m:r>
                        </m:sub>
                      </m:sSub>
                      <m:r>
                        <a:rPr lang="ru-RU" dirty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370" y="5316656"/>
                <a:ext cx="1335347" cy="389915"/>
              </a:xfrm>
              <a:prstGeom prst="rect">
                <a:avLst/>
              </a:prstGeom>
              <a:blipFill>
                <a:blip r:embed="rId3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711506" y="6121517"/>
            <a:ext cx="94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Получили результат, который согласуется с предыдущими тремя примерами.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E734071B-EF81-49AE-94AA-1129FEADF0E1}"/>
                  </a:ext>
                </a:extLst>
              </p:cNvPr>
              <p:cNvSpPr txBox="1"/>
              <p:nvPr/>
            </p:nvSpPr>
            <p:spPr>
              <a:xfrm>
                <a:off x="2497072" y="2412516"/>
                <a:ext cx="431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34071B-EF81-49AE-94AA-1129FEADF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072" y="2412516"/>
                <a:ext cx="431800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3551765" y="1580619"/>
            <a:ext cx="725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[Y]</a:t>
            </a:r>
            <a:r>
              <a:rPr lang="ru-RU" sz="2000" baseline="-25000" dirty="0"/>
              <a:t>д</a:t>
            </a:r>
            <a:r>
              <a:rPr lang="ru-RU" sz="2000" dirty="0"/>
              <a:t>=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68600" y="1603927"/>
            <a:ext cx="19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  <a:endParaRPr lang="ru-RU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4186968" y="1602143"/>
            <a:ext cx="19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,</a:t>
            </a:r>
            <a:endParaRPr lang="ru-RU" sz="2000" dirty="0"/>
          </a:p>
        </p:txBody>
      </p:sp>
      <p:sp>
        <p:nvSpPr>
          <p:cNvPr id="73" name="TextBox 72"/>
          <p:cNvSpPr txBox="1"/>
          <p:nvPr/>
        </p:nvSpPr>
        <p:spPr>
          <a:xfrm>
            <a:off x="4498069" y="1603731"/>
            <a:ext cx="19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  <a:endParaRPr lang="ru-RU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4374592" y="1603518"/>
            <a:ext cx="19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4630051" y="1603731"/>
            <a:ext cx="19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76" name="TextBox 75"/>
          <p:cNvSpPr txBox="1"/>
          <p:nvPr/>
        </p:nvSpPr>
        <p:spPr>
          <a:xfrm>
            <a:off x="4244879" y="1603876"/>
            <a:ext cx="19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77" name="TextBox 76"/>
          <p:cNvSpPr txBox="1"/>
          <p:nvPr/>
        </p:nvSpPr>
        <p:spPr>
          <a:xfrm>
            <a:off x="4753528" y="1601453"/>
            <a:ext cx="19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  <a:endParaRPr lang="ru-RU" sz="2000" dirty="0"/>
          </a:p>
        </p:txBody>
      </p:sp>
      <p:sp>
        <p:nvSpPr>
          <p:cNvPr id="79" name="TextBox 78"/>
          <p:cNvSpPr txBox="1"/>
          <p:nvPr/>
        </p:nvSpPr>
        <p:spPr>
          <a:xfrm>
            <a:off x="3342474" y="5317945"/>
            <a:ext cx="114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111</a:t>
            </a:r>
            <a:r>
              <a:rPr lang="ru-RU" sz="2000" dirty="0" smtClean="0"/>
              <a:t>0111</a:t>
            </a:r>
            <a:endParaRPr lang="ru-RU" sz="2000" dirty="0"/>
          </a:p>
        </p:txBody>
      </p:sp>
      <p:sp>
        <p:nvSpPr>
          <p:cNvPr id="80" name="TextBox 79"/>
          <p:cNvSpPr txBox="1"/>
          <p:nvPr/>
        </p:nvSpPr>
        <p:spPr>
          <a:xfrm>
            <a:off x="3342474" y="5315564"/>
            <a:ext cx="37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3146587" y="5315564"/>
            <a:ext cx="391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1,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90184" y="3261156"/>
            <a:ext cx="740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1001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292565" y="3258775"/>
            <a:ext cx="345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107267" y="3258775"/>
            <a:ext cx="391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0,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20091" y="4632516"/>
            <a:ext cx="992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00</a:t>
            </a:r>
            <a:r>
              <a:rPr lang="ru-RU" sz="2000" dirty="0" smtClean="0"/>
              <a:t>1001</a:t>
            </a:r>
            <a:endParaRPr lang="ru-RU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3322473" y="4634897"/>
            <a:ext cx="41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0</a:t>
            </a:r>
            <a:endParaRPr lang="ru-RU" sz="2000" dirty="0"/>
          </a:p>
        </p:txBody>
      </p:sp>
      <p:sp>
        <p:nvSpPr>
          <p:cNvPr id="87" name="TextBox 86"/>
          <p:cNvSpPr txBox="1"/>
          <p:nvPr/>
        </p:nvSpPr>
        <p:spPr>
          <a:xfrm>
            <a:off x="3137174" y="4632516"/>
            <a:ext cx="391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0,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28355" y="3959247"/>
            <a:ext cx="831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  <a:r>
              <a:rPr lang="ru-RU" sz="2000" dirty="0" smtClean="0"/>
              <a:t>0111</a:t>
            </a:r>
            <a:endParaRPr lang="ru-RU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3325143" y="3959489"/>
            <a:ext cx="358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3139845" y="3959489"/>
            <a:ext cx="391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1,</a:t>
            </a:r>
          </a:p>
        </p:txBody>
      </p:sp>
      <p:pic>
        <p:nvPicPr>
          <p:cNvPr id="78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88.5918"/>
                </p14:media>
              </p:ext>
            </p:extLst>
          </p:nvPr>
        </p:nvPicPr>
        <p:blipFill>
          <a:blip r:embed="rId36"/>
          <a:stretch>
            <a:fillRect/>
          </a:stretch>
        </p:blipFill>
        <p:spPr>
          <a:xfrm>
            <a:off x="857250" y="-3472813"/>
            <a:ext cx="609600" cy="609600"/>
          </a:xfrm>
          <a:prstGeom prst="rect">
            <a:avLst/>
          </a:prstGeom>
        </p:spPr>
      </p:pic>
      <p:pic>
        <p:nvPicPr>
          <p:cNvPr id="91" name="Записанный звук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36"/>
          <a:stretch>
            <a:fillRect/>
          </a:stretch>
        </p:blipFill>
        <p:spPr>
          <a:xfrm>
            <a:off x="1502498" y="-3432052"/>
            <a:ext cx="609600" cy="609600"/>
          </a:xfrm>
          <a:prstGeom prst="rect">
            <a:avLst/>
          </a:prstGeom>
        </p:spPr>
      </p:pic>
      <p:pic>
        <p:nvPicPr>
          <p:cNvPr id="93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5">
                  <p14:trim end="82.068"/>
                </p14:media>
              </p:ext>
            </p:extLst>
          </p:nvPr>
        </p:nvPicPr>
        <p:blipFill>
          <a:blip r:embed="rId36"/>
          <a:stretch>
            <a:fillRect/>
          </a:stretch>
        </p:blipFill>
        <p:spPr>
          <a:xfrm>
            <a:off x="2819776" y="-3358195"/>
            <a:ext cx="609600" cy="609600"/>
          </a:xfrm>
          <a:prstGeom prst="rect">
            <a:avLst/>
          </a:prstGeom>
        </p:spPr>
      </p:pic>
      <p:pic>
        <p:nvPicPr>
          <p:cNvPr id="95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5">
                  <p14:trim end="82.068"/>
                </p14:media>
              </p:ext>
            </p:extLst>
          </p:nvPr>
        </p:nvPicPr>
        <p:blipFill>
          <a:blip r:embed="rId36"/>
          <a:stretch>
            <a:fillRect/>
          </a:stretch>
        </p:blipFill>
        <p:spPr>
          <a:xfrm>
            <a:off x="4097949" y="-3284037"/>
            <a:ext cx="609600" cy="609600"/>
          </a:xfrm>
          <a:prstGeom prst="rect">
            <a:avLst/>
          </a:prstGeom>
        </p:spPr>
      </p:pic>
      <p:pic>
        <p:nvPicPr>
          <p:cNvPr id="97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5">
                  <p14:trim end="82.068"/>
                </p14:media>
              </p:ext>
            </p:extLst>
          </p:nvPr>
        </p:nvPicPr>
        <p:blipFill>
          <a:blip r:embed="rId36"/>
          <a:stretch>
            <a:fillRect/>
          </a:stretch>
        </p:blipFill>
        <p:spPr>
          <a:xfrm>
            <a:off x="5514320" y="-3432052"/>
            <a:ext cx="609600" cy="609600"/>
          </a:xfrm>
          <a:prstGeom prst="rect">
            <a:avLst/>
          </a:prstGeom>
        </p:spPr>
      </p:pic>
      <p:pic>
        <p:nvPicPr>
          <p:cNvPr id="98" name="Записанный звук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36"/>
          <a:stretch>
            <a:fillRect/>
          </a:stretch>
        </p:blipFill>
        <p:spPr>
          <a:xfrm>
            <a:off x="3422615" y="-3304965"/>
            <a:ext cx="609600" cy="609600"/>
          </a:xfrm>
          <a:prstGeom prst="rect">
            <a:avLst/>
          </a:prstGeom>
        </p:spPr>
      </p:pic>
      <p:pic>
        <p:nvPicPr>
          <p:cNvPr id="99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5">
                  <p14:trim end="82.068"/>
                </p14:media>
              </p:ext>
            </p:extLst>
          </p:nvPr>
        </p:nvPicPr>
        <p:blipFill>
          <a:blip r:embed="rId36"/>
          <a:stretch>
            <a:fillRect/>
          </a:stretch>
        </p:blipFill>
        <p:spPr>
          <a:xfrm>
            <a:off x="6976796" y="-3422545"/>
            <a:ext cx="609600" cy="609600"/>
          </a:xfrm>
          <a:prstGeom prst="rect">
            <a:avLst/>
          </a:prstGeom>
        </p:spPr>
      </p:pic>
      <p:pic>
        <p:nvPicPr>
          <p:cNvPr id="3" name="Записанный звук">
            <a:hlinkClick r:id="" action="ppaction://media"/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36"/>
          <a:stretch>
            <a:fillRect/>
          </a:stretch>
        </p:blipFill>
        <p:spPr>
          <a:xfrm>
            <a:off x="2125124" y="-3422928"/>
            <a:ext cx="609600" cy="609600"/>
          </a:xfrm>
          <a:prstGeom prst="rect">
            <a:avLst/>
          </a:prstGeom>
        </p:spPr>
      </p:pic>
      <p:pic>
        <p:nvPicPr>
          <p:cNvPr id="101" name="Записанный звук">
            <a:hlinkClick r:id="" action="ppaction://media"/>
          </p:cNvPr>
          <p:cNvPicPr>
            <a:picLocks noChangeAspect="1"/>
          </p:cNvPicPr>
          <p:nvPr>
            <a:audioFile r:link="rId11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36"/>
          <a:stretch>
            <a:fillRect/>
          </a:stretch>
        </p:blipFill>
        <p:spPr>
          <a:xfrm>
            <a:off x="4746496" y="-3306148"/>
            <a:ext cx="609600" cy="609600"/>
          </a:xfrm>
          <a:prstGeom prst="rect">
            <a:avLst/>
          </a:prstGeom>
        </p:spPr>
      </p:pic>
      <p:pic>
        <p:nvPicPr>
          <p:cNvPr id="102" name="Записанный звук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12">
                  <p14:trim end="122.6666"/>
                </p14:media>
              </p:ext>
            </p:extLst>
          </p:nvPr>
        </p:nvPicPr>
        <p:blipFill>
          <a:blip r:embed="rId36"/>
          <a:stretch>
            <a:fillRect/>
          </a:stretch>
        </p:blipFill>
        <p:spPr>
          <a:xfrm>
            <a:off x="6208972" y="-3422928"/>
            <a:ext cx="609600" cy="609600"/>
          </a:xfrm>
          <a:prstGeom prst="rect">
            <a:avLst/>
          </a:prstGeom>
        </p:spPr>
      </p:pic>
      <p:pic>
        <p:nvPicPr>
          <p:cNvPr id="103" name="Записанный звук">
            <a:hlinkClick r:id="" action="ppaction://media"/>
          </p:cNvPr>
          <p:cNvPicPr>
            <a:picLocks noChangeAspect="1"/>
          </p:cNvPicPr>
          <p:nvPr>
            <a:audioFile r:link="rId11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36"/>
          <a:stretch>
            <a:fillRect/>
          </a:stretch>
        </p:blipFill>
        <p:spPr>
          <a:xfrm>
            <a:off x="7665603" y="-3363160"/>
            <a:ext cx="609600" cy="609600"/>
          </a:xfrm>
          <a:prstGeom prst="rect">
            <a:avLst/>
          </a:prstGeom>
        </p:spPr>
      </p:pic>
      <p:pic>
        <p:nvPicPr>
          <p:cNvPr id="5" name="Записанный звук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36"/>
          <a:stretch>
            <a:fillRect/>
          </a:stretch>
        </p:blipFill>
        <p:spPr>
          <a:xfrm>
            <a:off x="8296275" y="-33623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9" dur="2661" fill="hold"/>
                                        <p:tgtEl>
                                          <p:spTgt spid="7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9" dur="5032" fill="hold"/>
                                        <p:tgtEl>
                                          <p:spTgt spid="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60" presetID="8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21600000">
                                      <p:cBhvr>
                                        <p:cTn id="6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32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1" dur="531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310"/>
                            </p:stCondLst>
                            <p:childTnLst>
                              <p:par>
                                <p:cTn id="8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4" dur="4718" fill="hold"/>
                                        <p:tgtEl>
                                          <p:spTgt spid="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5" presetID="8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21600000">
                                      <p:cBhvr>
                                        <p:cTn id="9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8" presetClass="emph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21600000">
                                      <p:cBhvr>
                                        <p:cTn id="9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718"/>
                            </p:stCondLst>
                            <p:childTnLst>
                              <p:par>
                                <p:cTn id="10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6" dur="5194" fill="hold"/>
                                        <p:tgtEl>
                                          <p:spTgt spid="9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-1.45833E-6 0.00023 L 0.01042 0.00023 " pathEditMode="relative" rAng="0" ptsTypes="AA">
                                      <p:cBhvr>
                                        <p:cTn id="117" dur="30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0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100"/>
                            </p:stCondLst>
                            <p:childTnLst>
                              <p:par>
                                <p:cTn id="1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0" dur="4718" fill="hold"/>
                                        <p:tgtEl>
                                          <p:spTgt spid="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1" presetID="8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21600000">
                                      <p:cBhvr>
                                        <p:cTn id="14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8" presetClass="emph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21600000">
                                      <p:cBhvr>
                                        <p:cTn id="14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718"/>
                            </p:stCondLst>
                            <p:childTnLst>
                              <p:par>
                                <p:cTn id="1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2" dur="5821" fill="hold"/>
                                        <p:tgtEl>
                                          <p:spTgt spid="10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42" presetClass="path" presetSubtype="0" accel="50000" decel="5000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Motion origin="layout" path="M -4.79167E-6 0.00023 L 0.00912 0 " pathEditMode="relative" rAng="0" ptsTypes="AA">
                                      <p:cBhvr>
                                        <p:cTn id="163" dur="30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-23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6" presetClass="entr" presetSubtype="2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900"/>
                            </p:stCondLst>
                            <p:childTnLst>
                              <p:par>
                                <p:cTn id="17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3" dur="4718" fill="hold"/>
                                        <p:tgtEl>
                                          <p:spTgt spid="9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84" presetID="8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21600000">
                                      <p:cBhvr>
                                        <p:cTn id="185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6" presetID="8" presetClass="emph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21600000">
                                      <p:cBhvr>
                                        <p:cTn id="18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718"/>
                            </p:stCondLst>
                            <p:childTnLst>
                              <p:par>
                                <p:cTn id="18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5" dur="5374" fill="hold"/>
                                        <p:tgtEl>
                                          <p:spTgt spid="10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6" presetID="16" presetClass="entr" presetSubtype="21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42" presetClass="path" presetSubtype="0" accel="50000" decel="5000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Motion origin="layout" path="M -2.08333E-6 0.00023 L 0.01081 1.85185E-6 " pathEditMode="relative" rAng="0" ptsTypes="AA">
                                      <p:cBhvr>
                                        <p:cTn id="206" dur="30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-23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6" presetClass="entr" presetSubtype="21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900"/>
                            </p:stCondLst>
                            <p:childTnLst>
                              <p:par>
                                <p:cTn id="2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6" dur="4718" fill="hold"/>
                                        <p:tgtEl>
                                          <p:spTgt spid="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8" presetClass="emph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21600000">
                                      <p:cBhvr>
                                        <p:cTn id="23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2" presetID="8" presetClass="emph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21600000">
                                      <p:cBhvr>
                                        <p:cTn id="23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4718"/>
                            </p:stCondLst>
                            <p:childTnLst>
                              <p:par>
                                <p:cTn id="23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218"/>
                            </p:stCondLst>
                            <p:childTnLst>
                              <p:par>
                                <p:cTn id="2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5" dur="5821" fill="hold"/>
                                        <p:tgtEl>
                                          <p:spTgt spid="10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46" presetID="16" presetClass="entr" presetSubtype="21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42" presetClass="path" presetSubtype="0" accel="50000" decel="5000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Motion origin="layout" path="M -3.33333E-6 0.00023 L 0.01081 1.85185E-6 " pathEditMode="relative" rAng="0" ptsTypes="AA">
                                      <p:cBhvr>
                                        <p:cTn id="256" dur="3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-23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6" presetClass="entr" presetSubtype="21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6900"/>
                            </p:stCondLst>
                            <p:childTnLst>
                              <p:par>
                                <p:cTn id="26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1" dur="389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8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8"/>
                </p:tgtEl>
              </p:cMediaNode>
            </p:audio>
            <p:audio>
              <p:cMediaNode vol="80000">
                <p:cTn id="28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1"/>
                </p:tgtEl>
              </p:cMediaNode>
            </p:audio>
            <p:audio>
              <p:cMediaNode vol="80000">
                <p:cTn id="28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3"/>
                </p:tgtEl>
              </p:cMediaNode>
            </p:audio>
            <p:audio>
              <p:cMediaNode vol="80000">
                <p:cTn id="28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5"/>
                </p:tgtEl>
              </p:cMediaNode>
            </p:audio>
            <p:audio>
              <p:cMediaNode vol="80000">
                <p:cTn id="28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7"/>
                </p:tgtEl>
              </p:cMediaNode>
            </p:audio>
            <p:audio>
              <p:cMediaNode vol="80000">
                <p:cTn id="28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8"/>
                </p:tgtEl>
              </p:cMediaNode>
            </p:audio>
            <p:audio>
              <p:cMediaNode vol="80000">
                <p:cTn id="28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9"/>
                </p:tgtEl>
              </p:cMediaNode>
            </p:audio>
            <p:audio>
              <p:cMediaNode vol="80000">
                <p:cTn id="28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29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1"/>
                </p:tgtEl>
              </p:cMediaNode>
            </p:audio>
            <p:audio>
              <p:cMediaNode vol="80000">
                <p:cTn id="29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"/>
                </p:tgtEl>
              </p:cMediaNode>
            </p:audio>
            <p:audio>
              <p:cMediaNode vol="80000">
                <p:cTn id="29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3"/>
                </p:tgtEl>
              </p:cMediaNode>
            </p:audio>
            <p:audio>
              <p:cMediaNode vol="80000">
                <p:cTn id="29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9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38" grpId="0"/>
      <p:bldP spid="18" grpId="0"/>
      <p:bldP spid="39" grpId="0"/>
      <p:bldP spid="41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1" grpId="0"/>
      <p:bldP spid="49" grpId="0"/>
      <p:bldP spid="70" grpId="0"/>
      <p:bldP spid="70" grpId="1"/>
      <p:bldP spid="72" grpId="0"/>
      <p:bldP spid="73" grpId="0"/>
      <p:bldP spid="73" grpId="1"/>
      <p:bldP spid="73" grpId="2"/>
      <p:bldP spid="74" grpId="0"/>
      <p:bldP spid="74" grpId="1"/>
      <p:bldP spid="74" grpId="2"/>
      <p:bldP spid="75" grpId="0"/>
      <p:bldP spid="75" grpId="1"/>
      <p:bldP spid="75" grpId="2"/>
      <p:bldP spid="76" grpId="0"/>
      <p:bldP spid="76" grpId="1"/>
      <p:bldP spid="76" grpId="2"/>
      <p:bldP spid="77" grpId="0"/>
      <p:bldP spid="77" grpId="1"/>
      <p:bldP spid="77" grpId="2"/>
      <p:bldP spid="79" grpId="0" build="allAtOnce"/>
      <p:bldP spid="80" grpId="0"/>
      <p:bldP spid="81" grpId="0"/>
      <p:bldP spid="82" grpId="0" build="allAtOnce"/>
      <p:bldP spid="83" grpId="0"/>
      <p:bldP spid="84" grpId="0"/>
      <p:bldP spid="85" grpId="0" build="allAtOnce"/>
      <p:bldP spid="86" grpId="0"/>
      <p:bldP spid="87" grpId="0"/>
      <p:bldP spid="88" grpId="0" build="allAtOnce"/>
      <p:bldP spid="89" grpId="0"/>
      <p:bldP spid="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видно из рассмотренных примеров, умножение выполняется за n + 1 шаг. В отличие от предыдущего способа знаковый разряд множителя обрабатывается вместе с цифровыми разрядами по общим правилам.</a:t>
            </a:r>
          </a:p>
        </p:txBody>
      </p:sp>
    </p:spTree>
    <p:extLst>
      <p:ext uri="{BB962C8B-B14F-4D97-AF65-F5344CB8AC3E}">
        <p14:creationId xmlns:p14="http://schemas.microsoft.com/office/powerpoint/2010/main" val="134499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17044</TotalTime>
  <Words>775</Words>
  <Application>Microsoft Office PowerPoint</Application>
  <PresentationFormat>Широкоэкранный</PresentationFormat>
  <Paragraphs>256</Paragraphs>
  <Slides>8</Slides>
  <Notes>5</Notes>
  <HiddenSlides>0</HiddenSlides>
  <MMClips>68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Тема Office</vt:lpstr>
      <vt:lpstr>Умножение чисел, представленных в дополнительном коде </vt:lpstr>
      <vt:lpstr>Умножение чисел в дополнительном коде с корректирующим шагом </vt:lpstr>
      <vt:lpstr>Пример 1. </vt:lpstr>
      <vt:lpstr>Пример 2. </vt:lpstr>
      <vt:lpstr>Умножение чисел в дополнительном коде на основе анализа смежных разрядов множителя</vt:lpstr>
      <vt:lpstr>Пример 3. </vt:lpstr>
      <vt:lpstr>Пример 4. 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Ефремов Н.В.</cp:lastModifiedBy>
  <cp:revision>778</cp:revision>
  <dcterms:created xsi:type="dcterms:W3CDTF">2020-12-06T18:09:57Z</dcterms:created>
  <dcterms:modified xsi:type="dcterms:W3CDTF">2023-02-21T19:24:27Z</dcterms:modified>
</cp:coreProperties>
</file>