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84" r:id="rId4"/>
    <p:sldId id="285" r:id="rId5"/>
    <p:sldId id="269" r:id="rId6"/>
    <p:sldId id="292" r:id="rId7"/>
    <p:sldId id="27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ey" initials="A" lastIdx="1" clrIdx="0"/>
  <p:cmAuthor id="2" name="alex" initials="a" lastIdx="1" clrIdx="1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2771" autoAdjust="0"/>
  </p:normalViewPr>
  <p:slideViewPr>
    <p:cSldViewPr snapToGrid="0">
      <p:cViewPr varScale="1">
        <p:scale>
          <a:sx n="56" d="100"/>
          <a:sy n="56" d="100"/>
        </p:scale>
        <p:origin x="35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21183-A111-44FC-99BC-E60E71F4887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115C-260B-447E-859E-C03FE2EE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0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8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3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7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i="0" baseline="0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В строке с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y</a:t>
                </a:r>
                <a:r>
                  <a:rPr lang="ru-RU" sz="1200" i="0" dirty="0">
                    <a:latin typeface="Cambria Math" panose="02040503050406030204" pitchFamily="18" charset="0"/>
                  </a:rPr>
                  <a:t>_(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−3</a:t>
                </a:r>
                <a:r>
                  <a:rPr lang="ru-RU" sz="1200" i="0" dirty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/>
                  <a:t> </a:t>
                </a:r>
                <a:r>
                  <a:rPr lang="ru-RU" sz="1200" dirty="0"/>
                  <a:t> вместо большого нуля записать сдвинутое множимое</a:t>
                </a:r>
                <a:r>
                  <a:rPr lang="ru-RU" sz="1200" b="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[X]_</a:t>
                </a:r>
                <a:r>
                  <a:rPr lang="ru-RU" sz="1200" b="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⋅</a:t>
                </a:r>
                <a:r>
                  <a:rPr lang="ru-RU" sz="1200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2в степени−3 и знак+перечеркнуть</a:t>
                </a:r>
                <a:r>
                  <a:rPr lang="ru-RU" dirty="0"/>
                  <a:t>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8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5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9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3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media" Target="../media/media5.m4a"/><Relationship Id="rId13" Type="http://schemas.openxmlformats.org/officeDocument/2006/relationships/audio" Target="../media/media7.m4a"/><Relationship Id="rId18" Type="http://schemas.microsoft.com/office/2007/relationships/media" Target="../media/media10.m4a"/><Relationship Id="rId26" Type="http://schemas.openxmlformats.org/officeDocument/2006/relationships/image" Target="../media/image29.png"/><Relationship Id="rId3" Type="http://schemas.microsoft.com/office/2007/relationships/media" Target="../media/media2.m4a"/><Relationship Id="rId21" Type="http://schemas.openxmlformats.org/officeDocument/2006/relationships/audio" Target="../media/media11.m4a"/><Relationship Id="rId34" Type="http://schemas.openxmlformats.org/officeDocument/2006/relationships/image" Target="../media/image54.png"/><Relationship Id="rId7" Type="http://schemas.microsoft.com/office/2007/relationships/media" Target="../media/media4.m4a"/><Relationship Id="rId12" Type="http://schemas.microsoft.com/office/2007/relationships/media" Target="../media/media7.m4a"/><Relationship Id="rId17" Type="http://schemas.openxmlformats.org/officeDocument/2006/relationships/audio" Target="../media/media9.m4a"/><Relationship Id="rId25" Type="http://schemas.openxmlformats.org/officeDocument/2006/relationships/notesSlide" Target="../notesSlides/notesSlide2.xml"/><Relationship Id="rId33" Type="http://schemas.openxmlformats.org/officeDocument/2006/relationships/image" Target="../media/image53.png"/><Relationship Id="rId2" Type="http://schemas.microsoft.com/office/2007/relationships/media" Target="../media/media1.m4a"/><Relationship Id="rId16" Type="http://schemas.microsoft.com/office/2007/relationships/media" Target="../media/media9.m4a"/><Relationship Id="rId20" Type="http://schemas.microsoft.com/office/2007/relationships/media" Target="../media/media11.m4a"/><Relationship Id="rId29" Type="http://schemas.openxmlformats.org/officeDocument/2006/relationships/image" Target="../media/image49.png"/><Relationship Id="rId1" Type="http://schemas.openxmlformats.org/officeDocument/2006/relationships/audio" Target="NULL" TargetMode="External"/><Relationship Id="rId6" Type="http://schemas.openxmlformats.org/officeDocument/2006/relationships/audio" Target="../media/media3.m4a"/><Relationship Id="rId11" Type="http://schemas.openxmlformats.org/officeDocument/2006/relationships/audio" Target="../media/media6.m4a"/><Relationship Id="rId24" Type="http://schemas.openxmlformats.org/officeDocument/2006/relationships/slideLayout" Target="../slideLayouts/slideLayout2.xml"/><Relationship Id="rId32" Type="http://schemas.openxmlformats.org/officeDocument/2006/relationships/image" Target="../media/image52.png"/><Relationship Id="rId37" Type="http://schemas.openxmlformats.org/officeDocument/2006/relationships/image" Target="../media/image1.png"/><Relationship Id="rId5" Type="http://schemas.microsoft.com/office/2007/relationships/media" Target="../media/media3.m4a"/><Relationship Id="rId15" Type="http://schemas.openxmlformats.org/officeDocument/2006/relationships/audio" Target="../media/media8.m4a"/><Relationship Id="rId23" Type="http://schemas.openxmlformats.org/officeDocument/2006/relationships/audio" Target="../media/media12.m4a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microsoft.com/office/2007/relationships/media" Target="../media/media6.m4a"/><Relationship Id="rId19" Type="http://schemas.openxmlformats.org/officeDocument/2006/relationships/audio" Target="../media/media10.m4a"/><Relationship Id="rId31" Type="http://schemas.openxmlformats.org/officeDocument/2006/relationships/image" Target="../media/image51.png"/><Relationship Id="rId4" Type="http://schemas.openxmlformats.org/officeDocument/2006/relationships/audio" Target="../media/media2.m4a"/><Relationship Id="rId9" Type="http://schemas.openxmlformats.org/officeDocument/2006/relationships/audio" Target="../media/media5.m4a"/><Relationship Id="rId14" Type="http://schemas.microsoft.com/office/2007/relationships/media" Target="../media/media8.m4a"/><Relationship Id="rId22" Type="http://schemas.microsoft.com/office/2007/relationships/media" Target="../media/media12.m4a"/><Relationship Id="rId27" Type="http://schemas.openxmlformats.org/officeDocument/2006/relationships/image" Target="../media/image3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16.m4a"/><Relationship Id="rId13" Type="http://schemas.microsoft.com/office/2007/relationships/media" Target="../media/media19.m4a"/><Relationship Id="rId18" Type="http://schemas.openxmlformats.org/officeDocument/2006/relationships/notesSlide" Target="../notesSlides/notesSlide3.xml"/><Relationship Id="rId3" Type="http://schemas.openxmlformats.org/officeDocument/2006/relationships/audio" Target="NULL" TargetMode="External"/><Relationship Id="rId21" Type="http://schemas.openxmlformats.org/officeDocument/2006/relationships/image" Target="../media/image562.png"/><Relationship Id="rId7" Type="http://schemas.microsoft.com/office/2007/relationships/media" Target="../media/media16.m4a"/><Relationship Id="rId12" Type="http://schemas.openxmlformats.org/officeDocument/2006/relationships/audio" Target="../media/media18.m4a"/><Relationship Id="rId17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6" Type="http://schemas.openxmlformats.org/officeDocument/2006/relationships/audio" Target="../media/media20.m4a"/><Relationship Id="rId20" Type="http://schemas.openxmlformats.org/officeDocument/2006/relationships/image" Target="../media/image552.png"/><Relationship Id="rId1" Type="http://schemas.microsoft.com/office/2007/relationships/media" Target="../media/media13.m4a"/><Relationship Id="rId6" Type="http://schemas.openxmlformats.org/officeDocument/2006/relationships/audio" Target="../media/media15.m4a"/><Relationship Id="rId11" Type="http://schemas.microsoft.com/office/2007/relationships/media" Target="../media/media18.m4a"/><Relationship Id="rId5" Type="http://schemas.microsoft.com/office/2007/relationships/media" Target="../media/media15.m4a"/><Relationship Id="rId15" Type="http://schemas.microsoft.com/office/2007/relationships/media" Target="../media/media20.m4a"/><Relationship Id="rId10" Type="http://schemas.openxmlformats.org/officeDocument/2006/relationships/audio" Target="../media/media17.m4a"/><Relationship Id="rId19" Type="http://schemas.openxmlformats.org/officeDocument/2006/relationships/image" Target="../media/image490.png"/><Relationship Id="rId4" Type="http://schemas.microsoft.com/office/2007/relationships/media" Target="../media/media14.m4a"/><Relationship Id="rId9" Type="http://schemas.microsoft.com/office/2007/relationships/media" Target="../media/media17.m4a"/><Relationship Id="rId14" Type="http://schemas.openxmlformats.org/officeDocument/2006/relationships/audio" Target="../media/media19.m4a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media" Target="../media/media24.m4a"/><Relationship Id="rId13" Type="http://schemas.microsoft.com/office/2007/relationships/media" Target="../media/media27.m4a"/><Relationship Id="rId18" Type="http://schemas.openxmlformats.org/officeDocument/2006/relationships/audio" Target="../media/media29.m4a"/><Relationship Id="rId26" Type="http://schemas.openxmlformats.org/officeDocument/2006/relationships/notesSlide" Target="../notesSlides/notesSlide5.xml"/><Relationship Id="rId3" Type="http://schemas.microsoft.com/office/2007/relationships/media" Target="../media/media22.m4a"/><Relationship Id="rId21" Type="http://schemas.microsoft.com/office/2007/relationships/media" Target="../media/media18.m4a"/><Relationship Id="rId34" Type="http://schemas.openxmlformats.org/officeDocument/2006/relationships/image" Target="../media/image62.png"/><Relationship Id="rId7" Type="http://schemas.openxmlformats.org/officeDocument/2006/relationships/audio" Target="NULL" TargetMode="External"/><Relationship Id="rId12" Type="http://schemas.openxmlformats.org/officeDocument/2006/relationships/audio" Target="../media/media26.m4a"/><Relationship Id="rId17" Type="http://schemas.microsoft.com/office/2007/relationships/media" Target="../media/media29.m4a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61.png"/><Relationship Id="rId2" Type="http://schemas.openxmlformats.org/officeDocument/2006/relationships/audio" Target="../media/media21.m4a"/><Relationship Id="rId16" Type="http://schemas.openxmlformats.org/officeDocument/2006/relationships/audio" Target="../media/media28.m4a"/><Relationship Id="rId20" Type="http://schemas.openxmlformats.org/officeDocument/2006/relationships/audio" Target="../media/media30.m4a"/><Relationship Id="rId29" Type="http://schemas.openxmlformats.org/officeDocument/2006/relationships/image" Target="../media/image57.png"/><Relationship Id="rId1" Type="http://schemas.microsoft.com/office/2007/relationships/media" Target="../media/media21.m4a"/><Relationship Id="rId6" Type="http://schemas.openxmlformats.org/officeDocument/2006/relationships/audio" Target="../media/media23.m4a"/><Relationship Id="rId11" Type="http://schemas.microsoft.com/office/2007/relationships/media" Target="../media/media26.m4a"/><Relationship Id="rId24" Type="http://schemas.openxmlformats.org/officeDocument/2006/relationships/audio" Target="../media/media19.m4a"/><Relationship Id="rId32" Type="http://schemas.openxmlformats.org/officeDocument/2006/relationships/image" Target="../media/image60.png"/><Relationship Id="rId5" Type="http://schemas.microsoft.com/office/2007/relationships/media" Target="../media/media23.m4a"/><Relationship Id="rId15" Type="http://schemas.microsoft.com/office/2007/relationships/media" Target="../media/media28.m4a"/><Relationship Id="rId23" Type="http://schemas.microsoft.com/office/2007/relationships/media" Target="../media/media19.m4a"/><Relationship Id="rId28" Type="http://schemas.openxmlformats.org/officeDocument/2006/relationships/image" Target="../media/image561.png"/><Relationship Id="rId36" Type="http://schemas.openxmlformats.org/officeDocument/2006/relationships/image" Target="../media/image1.png"/><Relationship Id="rId10" Type="http://schemas.openxmlformats.org/officeDocument/2006/relationships/audio" Target="../media/media25.m4a"/><Relationship Id="rId19" Type="http://schemas.microsoft.com/office/2007/relationships/media" Target="../media/media30.m4a"/><Relationship Id="rId31" Type="http://schemas.openxmlformats.org/officeDocument/2006/relationships/image" Target="../media/image59.png"/><Relationship Id="rId4" Type="http://schemas.openxmlformats.org/officeDocument/2006/relationships/audio" Target="../media/media22.m4a"/><Relationship Id="rId9" Type="http://schemas.microsoft.com/office/2007/relationships/media" Target="../media/media25.m4a"/><Relationship Id="rId14" Type="http://schemas.openxmlformats.org/officeDocument/2006/relationships/audio" Target="../media/media27.m4a"/><Relationship Id="rId22" Type="http://schemas.openxmlformats.org/officeDocument/2006/relationships/audio" Target="../media/media18.m4a"/><Relationship Id="rId27" Type="http://schemas.openxmlformats.org/officeDocument/2006/relationships/image" Target="../media/image551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Умножение чисел, представленных в обратном коде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Будем использовать подход, рассмотренный выше при обосновании способа умножения чисел в дополнительном коде. Выразим число, которое представлено в обратном коде через его обратный код. Докажем утверждение.</a:t>
            </a:r>
          </a:p>
          <a:p>
            <a:pPr marL="0" indent="0">
              <a:buNone/>
            </a:pPr>
            <a:r>
              <a:rPr lang="ru-RU" b="1" dirty="0"/>
              <a:t>Утверждение</a:t>
            </a:r>
            <a:r>
              <a:rPr lang="en-US" b="1" dirty="0"/>
              <a:t>: </a:t>
            </a:r>
            <a:r>
              <a:rPr lang="ru-RU" dirty="0"/>
              <a:t>Если [Y]</a:t>
            </a:r>
            <a:r>
              <a:rPr lang="ru-RU" baseline="-25000" dirty="0"/>
              <a:t>о</a:t>
            </a:r>
            <a:r>
              <a:rPr lang="ru-RU" dirty="0"/>
              <a:t>=y</a:t>
            </a:r>
            <a:r>
              <a:rPr lang="ru-RU" baseline="-25000" dirty="0"/>
              <a:t>0</a:t>
            </a:r>
            <a:r>
              <a:rPr lang="ru-RU" dirty="0"/>
              <a:t>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 , то Y=0,y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+y</a:t>
            </a:r>
            <a:r>
              <a:rPr lang="ru-RU" baseline="-25000" dirty="0"/>
              <a:t>0</a:t>
            </a:r>
            <a:r>
              <a:rPr lang="ru-RU" dirty="0"/>
              <a:t>(−1+2</a:t>
            </a:r>
            <a:r>
              <a:rPr lang="ru-RU" baseline="30000" dirty="0"/>
              <a:t>−n</a:t>
            </a:r>
            <a:r>
              <a:rPr lang="ru-RU" dirty="0"/>
              <a:t>)	</a:t>
            </a:r>
            <a:r>
              <a:rPr lang="ru-RU" b="1" dirty="0"/>
              <a:t> </a:t>
            </a:r>
            <a:r>
              <a:rPr lang="ru-RU" dirty="0"/>
              <a:t>(4)</a:t>
            </a:r>
          </a:p>
          <a:p>
            <a:pPr marL="0" indent="0">
              <a:buNone/>
            </a:pPr>
            <a:r>
              <a:rPr lang="ru-RU" b="1" dirty="0"/>
              <a:t>Доказательство</a:t>
            </a:r>
            <a:r>
              <a:rPr lang="en-US" b="1" dirty="0"/>
              <a:t>: </a:t>
            </a:r>
            <a:r>
              <a:rPr lang="ru-RU" dirty="0"/>
              <a:t>Доказательство проведём также, как и в случае дополнительного кода. Начнём с правой части.</a:t>
            </a:r>
          </a:p>
          <a:p>
            <a:r>
              <a:rPr lang="ru-RU" dirty="0"/>
              <a:t>Если y</a:t>
            </a:r>
            <a:r>
              <a:rPr lang="ru-RU" baseline="-25000" dirty="0"/>
              <a:t>0</a:t>
            </a:r>
            <a:r>
              <a:rPr lang="ru-RU" dirty="0"/>
              <a:t>= 0, то Y=0,y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 &gt;0, [Y]</a:t>
            </a:r>
            <a:r>
              <a:rPr lang="ru-RU" baseline="-25000" dirty="0"/>
              <a:t>о</a:t>
            </a:r>
            <a:r>
              <a:rPr lang="ru-RU" dirty="0"/>
              <a:t>= Y=0,y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=y</a:t>
            </a:r>
            <a:r>
              <a:rPr lang="ru-RU" baseline="-25000" dirty="0"/>
              <a:t>0</a:t>
            </a:r>
            <a:r>
              <a:rPr lang="ru-RU" dirty="0"/>
              <a:t>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.</a:t>
            </a:r>
          </a:p>
          <a:p>
            <a:r>
              <a:rPr lang="ru-RU" dirty="0"/>
              <a:t>Если y</a:t>
            </a:r>
            <a:r>
              <a:rPr lang="ru-RU" baseline="-25000" dirty="0"/>
              <a:t>0</a:t>
            </a:r>
            <a:r>
              <a:rPr lang="ru-RU" dirty="0"/>
              <a:t> = 1, то Y=0,y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−1+2</a:t>
            </a:r>
            <a:r>
              <a:rPr lang="ru-RU" baseline="30000" dirty="0"/>
              <a:t>−n</a:t>
            </a:r>
            <a:r>
              <a:rPr lang="ru-RU" dirty="0"/>
              <a:t>&lt;0, [Y]</a:t>
            </a:r>
            <a:r>
              <a:rPr lang="ru-RU" baseline="-25000" dirty="0"/>
              <a:t>о</a:t>
            </a:r>
            <a:r>
              <a:rPr lang="ru-RU" dirty="0"/>
              <a:t>=B+Y=2−2</a:t>
            </a:r>
            <a:r>
              <a:rPr lang="ru-RU" baseline="30000" dirty="0"/>
              <a:t>−n</a:t>
            </a:r>
            <a:r>
              <a:rPr lang="ru-RU" dirty="0"/>
              <a:t> +</a:t>
            </a:r>
          </a:p>
          <a:p>
            <a:r>
              <a:rPr lang="ru-RU" dirty="0"/>
              <a:t>+0,</a:t>
            </a:r>
            <a:r>
              <a:rPr lang="en-US" dirty="0"/>
              <a:t> </a:t>
            </a:r>
            <a:r>
              <a:rPr lang="ru-RU" dirty="0"/>
              <a:t>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−1+2</a:t>
            </a:r>
            <a:r>
              <a:rPr lang="ru-RU" baseline="30000" dirty="0"/>
              <a:t>−n</a:t>
            </a:r>
            <a:r>
              <a:rPr lang="ru-RU" dirty="0"/>
              <a:t>=1,y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=y</a:t>
            </a:r>
            <a:r>
              <a:rPr lang="ru-RU" baseline="-25000" dirty="0"/>
              <a:t>0</a:t>
            </a:r>
            <a:r>
              <a:rPr lang="ru-RU" dirty="0"/>
              <a:t>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</a:p>
          <a:p>
            <a:pPr marL="0" indent="0">
              <a:buNone/>
            </a:pPr>
            <a:r>
              <a:rPr lang="ru-RU" dirty="0"/>
              <a:t>Следует напомнить, что В - максимальное число без знака, которое может быть размещено в разрядной сетке цифрового автомата. В нашем случае для формата чисел с фиксированной запятой В=2-2</a:t>
            </a:r>
            <a:r>
              <a:rPr lang="ru-RU" baseline="30000" dirty="0"/>
              <a:t>-n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21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114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Умножение чисел в обратном коде с корректирующими шагами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соответствии с (4) получаем следующий алгоритм умножения чисел в обратном коде.</a:t>
            </a:r>
          </a:p>
          <a:p>
            <a:pPr marL="0" indent="0">
              <a:buNone/>
            </a:pPr>
            <a:r>
              <a:rPr lang="ru-RU" dirty="0"/>
              <a:t>Необходимо умножить множимое на цифровые разряды множителя. Если знаковый разряд множителя равен 1, то требуется поправка (коррекция), которая заключается в прибавлении множимого со знаком «-» и в прибавлении [X]</a:t>
            </a:r>
            <a:r>
              <a:rPr lang="ru-RU" baseline="-25000" dirty="0"/>
              <a:t>o</a:t>
            </a:r>
            <a:r>
              <a:rPr lang="ru-RU" dirty="0"/>
              <a:t>·2</a:t>
            </a:r>
            <a:r>
              <a:rPr lang="ru-RU" baseline="30000" dirty="0"/>
              <a:t>−n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[X]</a:t>
            </a:r>
            <a:r>
              <a:rPr lang="ru-RU" baseline="-25000" dirty="0"/>
              <a:t>o</a:t>
            </a:r>
            <a:r>
              <a:rPr lang="ru-RU" dirty="0"/>
              <a:t>·[Y]</a:t>
            </a:r>
            <a:r>
              <a:rPr lang="ru-RU" baseline="-25000" dirty="0"/>
              <a:t>o</a:t>
            </a:r>
            <a:r>
              <a:rPr lang="ru-RU" dirty="0"/>
              <a:t> = [X]</a:t>
            </a:r>
            <a:r>
              <a:rPr lang="ru-RU" baseline="-25000" dirty="0"/>
              <a:t>o</a:t>
            </a:r>
            <a:r>
              <a:rPr lang="ru-RU" dirty="0"/>
              <a:t>·(0,y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) </a:t>
            </a:r>
            <a:r>
              <a:rPr lang="ru-RU" dirty="0">
                <a:solidFill>
                  <a:srgbClr val="FF0000"/>
                </a:solidFill>
              </a:rPr>
              <a:t>− [X]</a:t>
            </a:r>
            <a:r>
              <a:rPr lang="ru-RU" baseline="-25000" dirty="0">
                <a:solidFill>
                  <a:srgbClr val="FF0000"/>
                </a:solidFill>
              </a:rPr>
              <a:t>o</a:t>
            </a:r>
            <a:r>
              <a:rPr lang="ru-RU" dirty="0">
                <a:solidFill>
                  <a:srgbClr val="FF0000"/>
                </a:solidFill>
              </a:rPr>
              <a:t>+[X]</a:t>
            </a:r>
            <a:r>
              <a:rPr lang="ru-RU" baseline="-25000" dirty="0">
                <a:solidFill>
                  <a:srgbClr val="FF0000"/>
                </a:solidFill>
              </a:rPr>
              <a:t>o</a:t>
            </a:r>
            <a:r>
              <a:rPr lang="ru-RU" dirty="0">
                <a:solidFill>
                  <a:srgbClr val="FF0000"/>
                </a:solidFill>
              </a:rPr>
              <a:t>·2</a:t>
            </a:r>
            <a:r>
              <a:rPr lang="ru-RU" baseline="30000" dirty="0">
                <a:solidFill>
                  <a:srgbClr val="FF0000"/>
                </a:solidFill>
              </a:rPr>
              <a:t>−n</a:t>
            </a:r>
            <a:r>
              <a:rPr lang="en-US" baseline="-25000" dirty="0">
                <a:solidFill>
                  <a:srgbClr val="FF0000"/>
                </a:solidFill>
              </a:rPr>
              <a:t>  </a:t>
            </a:r>
            <a:endParaRPr lang="ru-RU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Поправка выделена красным цветом.</a:t>
            </a:r>
          </a:p>
        </p:txBody>
      </p:sp>
    </p:spTree>
    <p:extLst>
      <p:ext uri="{BB962C8B-B14F-4D97-AF65-F5344CB8AC3E}">
        <p14:creationId xmlns:p14="http://schemas.microsoft.com/office/powerpoint/2010/main" val="3207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EC495DCE-1200-4636-AE71-C6F44AD97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306" y="133564"/>
                <a:ext cx="8876872" cy="67244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Пример 5</a:t>
                </a: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	</a:t>
                </a:r>
              </a:p>
              <a:p>
                <a:pPr marL="0" indent="0">
                  <a:buNone/>
                </a:pPr>
                <a:endParaRPr lang="en-US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ru-RU" sz="20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0,0000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0,0000			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корректирующие шаги не выполняем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0,0000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0,0000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 				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0,0000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0,0001001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0,00010010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</m:oMath>
                </a14:m>
                <a:r>
                  <a:rPr lang="en-US" sz="2000" dirty="0"/>
                  <a:t> = 0,00010010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/>
                  <a:t> = 0,0</a:t>
                </a:r>
                <a:r>
                  <a:rPr lang="ru-RU" sz="2000" dirty="0"/>
                  <a:t>0</a:t>
                </a:r>
                <a:r>
                  <a:rPr lang="en-US" sz="2000" dirty="0"/>
                  <a:t>010010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000" dirty="0"/>
                  <a:t> = 18 / 256</a:t>
                </a:r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95DCE-1200-4636-AE71-C6F44AD97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306" y="133564"/>
                <a:ext cx="8876872" cy="6724436"/>
              </a:xfrm>
              <a:blipFill>
                <a:blip r:embed="rId26"/>
                <a:stretch>
                  <a:fillRect l="-687" t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E3C7EF32-2FCD-4BD4-AA8A-A968F58AE85A}"/>
              </a:ext>
            </a:extLst>
          </p:cNvPr>
          <p:cNvCxnSpPr>
            <a:cxnSpLocks/>
          </p:cNvCxnSpPr>
          <p:nvPr/>
        </p:nvCxnSpPr>
        <p:spPr>
          <a:xfrm>
            <a:off x="359100" y="1286891"/>
            <a:ext cx="4315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E3C23D80-039B-41C0-822C-BE0AAFF1235F}"/>
              </a:ext>
            </a:extLst>
          </p:cNvPr>
          <p:cNvCxnSpPr>
            <a:cxnSpLocks/>
          </p:cNvCxnSpPr>
          <p:nvPr/>
        </p:nvCxnSpPr>
        <p:spPr>
          <a:xfrm>
            <a:off x="1952811" y="5338268"/>
            <a:ext cx="14831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1B587E55-1BD2-42F5-BDD6-E37DD26489D3}"/>
              </a:ext>
            </a:extLst>
          </p:cNvPr>
          <p:cNvCxnSpPr>
            <a:cxnSpLocks/>
          </p:cNvCxnSpPr>
          <p:nvPr/>
        </p:nvCxnSpPr>
        <p:spPr>
          <a:xfrm>
            <a:off x="1952811" y="4599993"/>
            <a:ext cx="14831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46179BB2-7CD8-4E18-91F4-BEE22B48E7A6}"/>
              </a:ext>
            </a:extLst>
          </p:cNvPr>
          <p:cNvCxnSpPr>
            <a:cxnSpLocks/>
          </p:cNvCxnSpPr>
          <p:nvPr/>
        </p:nvCxnSpPr>
        <p:spPr>
          <a:xfrm flipV="1">
            <a:off x="1952811" y="3866827"/>
            <a:ext cx="1483116" cy="1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xmlns="" id="{AA30204F-22CA-4DBB-9D37-CF73CDA6FC16}"/>
              </a:ext>
            </a:extLst>
          </p:cNvPr>
          <p:cNvCxnSpPr>
            <a:cxnSpLocks/>
          </p:cNvCxnSpPr>
          <p:nvPr/>
        </p:nvCxnSpPr>
        <p:spPr>
          <a:xfrm>
            <a:off x="1952811" y="3126117"/>
            <a:ext cx="14670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E40F3005-45EE-43B7-8EE0-F773B2E1EB05}"/>
                  </a:ext>
                </a:extLst>
              </p:cNvPr>
              <p:cNvSpPr txBox="1"/>
              <p:nvPr/>
            </p:nvSpPr>
            <p:spPr>
              <a:xfrm>
                <a:off x="1736911" y="4023265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0F3005-45EE-43B7-8EE0-F773B2E1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11" y="4023265"/>
                <a:ext cx="43180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81CDE1AD-8153-46C6-9A75-D8B369E8C50F}"/>
                  </a:ext>
                </a:extLst>
              </p:cNvPr>
              <p:cNvSpPr txBox="1"/>
              <p:nvPr/>
            </p:nvSpPr>
            <p:spPr>
              <a:xfrm>
                <a:off x="1736911" y="2589042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CDE1AD-8153-46C6-9A75-D8B369E8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11" y="2589042"/>
                <a:ext cx="43180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xmlns="" id="{A22275CA-9A81-46D5-9915-59589E47F621}"/>
              </a:ext>
            </a:extLst>
          </p:cNvPr>
          <p:cNvCxnSpPr>
            <a:cxnSpLocks/>
          </p:cNvCxnSpPr>
          <p:nvPr/>
        </p:nvCxnSpPr>
        <p:spPr>
          <a:xfrm flipH="1">
            <a:off x="1862407" y="2637237"/>
            <a:ext cx="180808" cy="270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8FB48C6-040F-4510-9E36-AC43EF590476}"/>
                  </a:ext>
                </a:extLst>
              </p:cNvPr>
              <p:cNvSpPr txBox="1"/>
              <p:nvPr/>
            </p:nvSpPr>
            <p:spPr>
              <a:xfrm>
                <a:off x="1736911" y="3293137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FB48C6-040F-4510-9E36-AC43EF590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11" y="3293137"/>
                <a:ext cx="43180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960FFEA4-EA25-4FD0-A4D3-1B38C46EAB4A}"/>
              </a:ext>
            </a:extLst>
          </p:cNvPr>
          <p:cNvCxnSpPr>
            <a:cxnSpLocks/>
          </p:cNvCxnSpPr>
          <p:nvPr/>
        </p:nvCxnSpPr>
        <p:spPr>
          <a:xfrm flipH="1">
            <a:off x="1862407" y="3341332"/>
            <a:ext cx="180808" cy="270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C3E1DB33-D35F-4F19-9C0A-D7424CE8B927}"/>
                  </a:ext>
                </a:extLst>
              </p:cNvPr>
              <p:cNvSpPr txBox="1"/>
              <p:nvPr/>
            </p:nvSpPr>
            <p:spPr>
              <a:xfrm>
                <a:off x="1736911" y="4766654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1DB33-D35F-4F19-9C0A-D7424CE8B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11" y="4766654"/>
                <a:ext cx="4318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xmlns="" id="{847776DB-CEA2-44EB-B855-0DD06E3FFA87}"/>
              </a:ext>
            </a:extLst>
          </p:cNvPr>
          <p:cNvCxnSpPr>
            <a:cxnSpLocks/>
          </p:cNvCxnSpPr>
          <p:nvPr/>
        </p:nvCxnSpPr>
        <p:spPr>
          <a:xfrm flipH="1">
            <a:off x="1862407" y="4814849"/>
            <a:ext cx="180808" cy="270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306" y="2663959"/>
                <a:ext cx="1298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= 0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06" y="2663959"/>
                <a:ext cx="1298222" cy="400110"/>
              </a:xfrm>
              <a:prstGeom prst="rect">
                <a:avLst/>
              </a:prstGeom>
              <a:blipFill>
                <a:blip r:embed="rId3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9548" y="3398024"/>
                <a:ext cx="1298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0</a:t>
                </a:r>
                <a:endParaRPr lang="ru-R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8" y="3398024"/>
                <a:ext cx="1298222" cy="400110"/>
              </a:xfrm>
              <a:prstGeom prst="rect">
                <a:avLst/>
              </a:prstGeom>
              <a:blipFill>
                <a:blip r:embed="rId3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9548" y="4176979"/>
                <a:ext cx="1298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1</a:t>
                </a:r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8" y="4176979"/>
                <a:ext cx="1298222" cy="400110"/>
              </a:xfrm>
              <a:prstGeom prst="rect">
                <a:avLst/>
              </a:prstGeom>
              <a:blipFill>
                <a:blip r:embed="rId3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9548" y="4927757"/>
                <a:ext cx="1298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0</a:t>
                </a:r>
                <a:endParaRPr lang="ru-R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8" y="4927757"/>
                <a:ext cx="1298222" cy="400110"/>
              </a:xfrm>
              <a:prstGeom prst="rect">
                <a:avLst/>
              </a:prstGeom>
              <a:blipFill>
                <a:blip r:embed="rId3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074444" y="794110"/>
            <a:ext cx="72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sz="2000" baseline="-25000" dirty="0"/>
              <a:t>о</a:t>
            </a:r>
            <a:r>
              <a:rPr lang="en-US" sz="2000" baseline="-25000" dirty="0"/>
              <a:t> </a:t>
            </a:r>
            <a:r>
              <a:rPr lang="ru-RU" sz="2000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8282" y="817388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06650" y="815604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,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7751" y="817192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94274" y="816979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9733" y="817192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64561" y="817337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306" y="418894"/>
            <a:ext cx="195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= 0,1001</a:t>
            </a:r>
            <a:endParaRPr lang="ru-RU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306" y="802258"/>
            <a:ext cx="195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= 0,0010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6270" y="417082"/>
            <a:ext cx="153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[X]</a:t>
            </a:r>
            <a:r>
              <a:rPr lang="ru-RU" sz="2000" baseline="-25000" dirty="0"/>
              <a:t>п</a:t>
            </a:r>
            <a:r>
              <a:rPr lang="en-US" sz="2000" dirty="0"/>
              <a:t> = 0,1001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066186" y="417082"/>
            <a:ext cx="153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[X]</a:t>
            </a:r>
            <a:r>
              <a:rPr lang="ru-RU" sz="2000" baseline="-25000" dirty="0"/>
              <a:t>о</a:t>
            </a:r>
            <a:r>
              <a:rPr lang="en-US" sz="2000" dirty="0"/>
              <a:t> = 0,1001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30157" y="807765"/>
            <a:ext cx="153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[Y]</a:t>
            </a:r>
            <a:r>
              <a:rPr lang="ru-RU" sz="2000" baseline="-25000" dirty="0"/>
              <a:t>п</a:t>
            </a:r>
            <a:r>
              <a:rPr lang="en-US" sz="2000" dirty="0"/>
              <a:t> = 0,0010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251546" y="3436292"/>
            <a:ext cx="939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r>
              <a:rPr lang="ru-RU" sz="2000" dirty="0" smtClean="0"/>
              <a:t>1001</a:t>
            </a:r>
            <a:endParaRPr lang="ru-RU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2253927" y="3433911"/>
            <a:ext cx="4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ru-RU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068629" y="3433911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51546" y="2710722"/>
            <a:ext cx="74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1001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53927" y="2708341"/>
            <a:ext cx="34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68629" y="2708341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9165" y="4207833"/>
            <a:ext cx="99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</a:t>
            </a:r>
            <a:r>
              <a:rPr lang="ru-RU" sz="2000" dirty="0" smtClean="0"/>
              <a:t>1001</a:t>
            </a:r>
            <a:endParaRPr lang="ru-RU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51546" y="4205452"/>
            <a:ext cx="377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0</a:t>
            </a:r>
            <a:endParaRPr lang="ru-RU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066248" y="4205452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6784" y="4933531"/>
            <a:ext cx="11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</a:t>
            </a:r>
            <a:r>
              <a:rPr lang="ru-RU" sz="2000" dirty="0" smtClean="0"/>
              <a:t>1001</a:t>
            </a:r>
            <a:endParaRPr lang="ru-RU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249165" y="4931150"/>
            <a:ext cx="346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0</a:t>
            </a:r>
            <a:endParaRPr lang="ru-RU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63867" y="4931150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6306" y="1992466"/>
                <a:ext cx="1298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= 0</a:t>
                </a:r>
                <a:endParaRPr lang="ru-RU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06" y="1992466"/>
                <a:ext cx="1298222" cy="400110"/>
              </a:xfrm>
              <a:prstGeom prst="rect">
                <a:avLst/>
              </a:prstGeom>
              <a:blipFill>
                <a:blip r:embed="rId3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AA30204F-22CA-4DBB-9D37-CF73CDA6FC16}"/>
              </a:ext>
            </a:extLst>
          </p:cNvPr>
          <p:cNvCxnSpPr>
            <a:cxnSpLocks/>
          </p:cNvCxnSpPr>
          <p:nvPr/>
        </p:nvCxnSpPr>
        <p:spPr>
          <a:xfrm>
            <a:off x="1956927" y="2438257"/>
            <a:ext cx="14670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1CDE1AD-8153-46C6-9A75-D8B369E8C50F}"/>
                  </a:ext>
                </a:extLst>
              </p:cNvPr>
              <p:cNvSpPr txBox="1"/>
              <p:nvPr/>
            </p:nvSpPr>
            <p:spPr>
              <a:xfrm>
                <a:off x="1742449" y="1850095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CDE1AD-8153-46C6-9A75-D8B369E8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49" y="1850095"/>
                <a:ext cx="431800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A22275CA-9A81-46D5-9915-59589E47F621}"/>
              </a:ext>
            </a:extLst>
          </p:cNvPr>
          <p:cNvCxnSpPr>
            <a:cxnSpLocks/>
          </p:cNvCxnSpPr>
          <p:nvPr/>
        </p:nvCxnSpPr>
        <p:spPr>
          <a:xfrm flipH="1">
            <a:off x="1867945" y="1898290"/>
            <a:ext cx="180808" cy="270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8.5918"/>
                </p14:media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-38100" y="-901063"/>
            <a:ext cx="609600" cy="609600"/>
          </a:xfrm>
          <a:prstGeom prst="rect">
            <a:avLst/>
          </a:prstGeom>
        </p:spPr>
      </p:pic>
      <p:pic>
        <p:nvPicPr>
          <p:cNvPr id="6" name="Записанный звук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05876" y="-901860"/>
            <a:ext cx="609600" cy="609600"/>
          </a:xfrm>
          <a:prstGeom prst="rect">
            <a:avLst/>
          </a:prstGeom>
        </p:spPr>
      </p:pic>
      <p:pic>
        <p:nvPicPr>
          <p:cNvPr id="7" name="Записанный звук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265507" y="-850105"/>
            <a:ext cx="609600" cy="609600"/>
          </a:xfrm>
          <a:prstGeom prst="rect">
            <a:avLst/>
          </a:prstGeom>
        </p:spPr>
      </p:pic>
      <p:pic>
        <p:nvPicPr>
          <p:cNvPr id="8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154.5714"/>
                </p14:media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2007306" y="-877077"/>
            <a:ext cx="609600" cy="609600"/>
          </a:xfrm>
          <a:prstGeom prst="rect">
            <a:avLst/>
          </a:prstGeom>
        </p:spPr>
      </p:pic>
      <p:pic>
        <p:nvPicPr>
          <p:cNvPr id="9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2749105" y="-876146"/>
            <a:ext cx="609600" cy="609600"/>
          </a:xfrm>
          <a:prstGeom prst="rect">
            <a:avLst/>
          </a:prstGeom>
        </p:spPr>
      </p:pic>
      <p:pic>
        <p:nvPicPr>
          <p:cNvPr id="10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3432858" y="-850105"/>
            <a:ext cx="609600" cy="609600"/>
          </a:xfrm>
          <a:prstGeom prst="rect">
            <a:avLst/>
          </a:prstGeom>
        </p:spPr>
      </p:pic>
      <p:pic>
        <p:nvPicPr>
          <p:cNvPr id="11" name="Записанный звук">
            <a:hlinkClick r:id="" action="ppaction://media"/>
          </p:cNvPr>
          <p:cNvPicPr>
            <a:picLocks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116611" y="-901860"/>
            <a:ext cx="609600" cy="609600"/>
          </a:xfrm>
          <a:prstGeom prst="rect">
            <a:avLst/>
          </a:prstGeom>
        </p:spPr>
      </p:pic>
      <p:pic>
        <p:nvPicPr>
          <p:cNvPr id="60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726211" y="-850105"/>
            <a:ext cx="609600" cy="609600"/>
          </a:xfrm>
          <a:prstGeom prst="rect">
            <a:avLst/>
          </a:prstGeom>
        </p:spPr>
      </p:pic>
      <p:pic>
        <p:nvPicPr>
          <p:cNvPr id="62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5400618" y="-846080"/>
            <a:ext cx="609600" cy="609600"/>
          </a:xfrm>
          <a:prstGeom prst="rect">
            <a:avLst/>
          </a:prstGeom>
        </p:spPr>
      </p:pic>
      <p:pic>
        <p:nvPicPr>
          <p:cNvPr id="63" name="Записанный звук">
            <a:hlinkClick r:id="" action="ppaction://media"/>
          </p:cNvPr>
          <p:cNvPicPr>
            <a:picLocks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069372" y="-845946"/>
            <a:ext cx="609600" cy="609600"/>
          </a:xfrm>
          <a:prstGeom prst="rect">
            <a:avLst/>
          </a:prstGeom>
        </p:spPr>
      </p:pic>
      <p:pic>
        <p:nvPicPr>
          <p:cNvPr id="65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811171" y="-877077"/>
            <a:ext cx="609600" cy="609600"/>
          </a:xfrm>
          <a:prstGeom prst="rect">
            <a:avLst/>
          </a:prstGeom>
        </p:spPr>
      </p:pic>
      <p:pic>
        <p:nvPicPr>
          <p:cNvPr id="12" name="Записанный звук">
            <a:hlinkClick r:id="" action="ppaction://media"/>
          </p:cNvPr>
          <p:cNvPicPr>
            <a:picLocks noChangeAspect="1"/>
          </p:cNvPicPr>
          <p:nvPr>
            <a:audioFile r:link="rId15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7479925" y="-850105"/>
            <a:ext cx="609600" cy="609600"/>
          </a:xfrm>
          <a:prstGeom prst="rect">
            <a:avLst/>
          </a:prstGeom>
        </p:spPr>
      </p:pic>
      <p:pic>
        <p:nvPicPr>
          <p:cNvPr id="66" name="Записанный звук">
            <a:hlinkClick r:id="" action="ppaction://media"/>
          </p:cNvPr>
          <p:cNvPicPr>
            <a:picLocks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148679" y="-901860"/>
            <a:ext cx="609600" cy="609600"/>
          </a:xfrm>
          <a:prstGeom prst="rect">
            <a:avLst/>
          </a:prstGeom>
        </p:spPr>
      </p:pic>
      <p:pic>
        <p:nvPicPr>
          <p:cNvPr id="67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823086" y="-848691"/>
            <a:ext cx="609600" cy="609600"/>
          </a:xfrm>
          <a:prstGeom prst="rect">
            <a:avLst/>
          </a:prstGeom>
        </p:spPr>
      </p:pic>
      <p:pic>
        <p:nvPicPr>
          <p:cNvPr id="68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9508973" y="-850105"/>
            <a:ext cx="609600" cy="609600"/>
          </a:xfrm>
          <a:prstGeom prst="rect">
            <a:avLst/>
          </a:prstGeom>
        </p:spPr>
      </p:pic>
      <p:pic>
        <p:nvPicPr>
          <p:cNvPr id="13" name="Записанный звук">
            <a:hlinkClick r:id="" action="ppaction://media"/>
          </p:cNvPr>
          <p:cNvPicPr>
            <a:picLocks noChangeAspect="1"/>
          </p:cNvPicPr>
          <p:nvPr>
            <a:audioFile r:link="rId17"/>
            <p:extLst>
              <p:ext uri="{DAA4B4D4-6D71-4841-9C94-3DE7FCFB9230}">
                <p14:media xmlns:p14="http://schemas.microsoft.com/office/powerpoint/2010/main" r:embed="rId16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259667" y="-850105"/>
            <a:ext cx="609600" cy="609600"/>
          </a:xfrm>
          <a:prstGeom prst="rect">
            <a:avLst/>
          </a:prstGeom>
        </p:spPr>
      </p:pic>
      <p:pic>
        <p:nvPicPr>
          <p:cNvPr id="14" name="Записанный звук">
            <a:hlinkClick r:id="" action="ppaction://media"/>
          </p:cNvPr>
          <p:cNvPicPr>
            <a:picLocks noChangeAspect="1"/>
          </p:cNvPicPr>
          <p:nvPr>
            <a:audioFile r:link="rId19"/>
            <p:extLst>
              <p:ext uri="{DAA4B4D4-6D71-4841-9C94-3DE7FCFB9230}">
                <p14:media xmlns:p14="http://schemas.microsoft.com/office/powerpoint/2010/main" r:embed="rId18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967200" y="-882400"/>
            <a:ext cx="609600" cy="609600"/>
          </a:xfrm>
          <a:prstGeom prst="rect">
            <a:avLst/>
          </a:prstGeom>
        </p:spPr>
      </p:pic>
      <p:pic>
        <p:nvPicPr>
          <p:cNvPr id="69" name="Записанный звук">
            <a:hlinkClick r:id="" action="ppaction://media"/>
          </p:cNvPr>
          <p:cNvPicPr>
            <a:picLocks noChangeAspect="1"/>
          </p:cNvPicPr>
          <p:nvPr>
            <a:audioFile r:link="rId21"/>
            <p:extLst>
              <p:ext uri="{DAA4B4D4-6D71-4841-9C94-3DE7FCFB9230}">
                <p14:media xmlns:p14="http://schemas.microsoft.com/office/powerpoint/2010/main" r:embed="rId20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1653087" y="-850105"/>
            <a:ext cx="609600" cy="609600"/>
          </a:xfrm>
          <a:prstGeom prst="rect">
            <a:avLst/>
          </a:prstGeom>
        </p:spPr>
      </p:pic>
      <p:pic>
        <p:nvPicPr>
          <p:cNvPr id="15" name="Записанный звук">
            <a:hlinkClick r:id="" action="ppaction://media"/>
          </p:cNvPr>
          <p:cNvPicPr>
            <a:picLocks noChangeAspect="1"/>
          </p:cNvPicPr>
          <p:nvPr>
            <a:audioFile r:link="rId23"/>
            <p:extLst>
              <p:ext uri="{DAA4B4D4-6D71-4841-9C94-3DE7FCFB9230}">
                <p14:media xmlns:p14="http://schemas.microsoft.com/office/powerpoint/2010/main" r:embed="rId22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621780" y="-891540"/>
            <a:ext cx="609600" cy="609600"/>
          </a:xfrm>
          <a:prstGeom prst="rect">
            <a:avLst/>
          </a:prstGeom>
        </p:spPr>
      </p:pic>
      <p:pic>
        <p:nvPicPr>
          <p:cNvPr id="70" name="Записанный звук">
            <a:hlinkClick r:id="" action="ppaction://media"/>
          </p:cNvPr>
          <p:cNvPicPr>
            <a:picLocks noChangeAspect="1"/>
          </p:cNvPicPr>
          <p:nvPr>
            <a:audioFile r:link="rId23"/>
            <p:extLst>
              <p:ext uri="{DAA4B4D4-6D71-4841-9C94-3DE7FCFB9230}">
                <p14:media xmlns:p14="http://schemas.microsoft.com/office/powerpoint/2010/main" r:embed="rId22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7208520" y="-998220"/>
            <a:ext cx="609600" cy="609600"/>
          </a:xfrm>
          <a:prstGeom prst="rect">
            <a:avLst/>
          </a:prstGeom>
        </p:spPr>
      </p:pic>
      <p:pic>
        <p:nvPicPr>
          <p:cNvPr id="71" name="Записанный звук">
            <a:hlinkClick r:id="" action="ppaction://media"/>
          </p:cNvPr>
          <p:cNvPicPr>
            <a:picLocks noChangeAspect="1"/>
          </p:cNvPicPr>
          <p:nvPr>
            <a:audioFile r:link="rId23"/>
            <p:extLst>
              <p:ext uri="{DAA4B4D4-6D71-4841-9C94-3DE7FCFB9230}">
                <p14:media xmlns:p14="http://schemas.microsoft.com/office/powerpoint/2010/main" r:embed="rId22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7772400" y="-9067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266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296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1" dur="493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939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1" dur="29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0.00023 L 0.01042 0.00023 " pathEditMode="relative" rAng="0" ptsTypes="AA">
                                      <p:cBhvr>
                                        <p:cTn id="99" dur="2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9" dur="308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81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9" dur="502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22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6" dur="3268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3 L 0.01068 -0.00092 " pathEditMode="relative" rAng="0" ptsTypes="AA">
                                      <p:cBhvr>
                                        <p:cTn id="144" dur="3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6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4" dur="308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5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81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4" dur="5022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22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1" dur="3268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23 L 0.01029 -0.00023 " pathEditMode="relative" rAng="0" ptsTypes="AA">
                                      <p:cBhvr>
                                        <p:cTn id="189" dur="3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-23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9" dur="308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81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9" dur="46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683"/>
                            </p:stCondLst>
                            <p:childTnLst>
                              <p:par>
                                <p:cTn id="2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3" dur="3268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23 L 0.0112 0.00046 " pathEditMode="relative" rAng="0" ptsTypes="AA">
                                      <p:cBhvr>
                                        <p:cTn id="231" dur="3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1" dur="308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2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100"/>
                            </p:stCondLst>
                            <p:childTnLst>
                              <p:par>
                                <p:cTn id="2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1" dur="5022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2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8" dur="271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5" dur="206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2" dur="6077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>
                <p:cTn id="2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8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>
                <p:cTn id="2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  <p:audio>
              <p:cMediaNode vol="80000">
                <p:cTn id="2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  <p:audio>
              <p:cMediaNode vol="80000">
                <p:cTn id="2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>
                <p:cTn id="2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>
                <p:cTn id="3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  <p:audio>
              <p:cMediaNode vol="80000">
                <p:cTn id="3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3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3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  <p:audio>
              <p:cMediaNode vol="100000">
                <p:cTn id="3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100000">
                <p:cTn id="3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  <p:audio>
              <p:cMediaNode vol="100000">
                <p:cTn id="3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  <p:bldLst>
      <p:bldP spid="32" grpId="0"/>
      <p:bldP spid="28" grpId="0"/>
      <p:bldP spid="39" grpId="0"/>
      <p:bldP spid="41" grpId="0"/>
      <p:bldP spid="2" grpId="0"/>
      <p:bldP spid="16" grpId="0"/>
      <p:bldP spid="17" grpId="0"/>
      <p:bldP spid="18" grpId="0"/>
      <p:bldP spid="19" grpId="0"/>
      <p:bldP spid="20" grpId="0"/>
      <p:bldP spid="20" grpId="1"/>
      <p:bldP spid="21" grpId="0"/>
      <p:bldP spid="22" grpId="0"/>
      <p:bldP spid="22" grpId="1"/>
      <p:bldP spid="27" grpId="0"/>
      <p:bldP spid="27" grpId="1"/>
      <p:bldP spid="29" grpId="0"/>
      <p:bldP spid="29" grpId="1"/>
      <p:bldP spid="30" grpId="0"/>
      <p:bldP spid="30" grpId="1"/>
      <p:bldP spid="4" grpId="0"/>
      <p:bldP spid="33" grpId="0"/>
      <p:bldP spid="34" grpId="0"/>
      <p:bldP spid="35" grpId="0"/>
      <p:bldP spid="37" grpId="0"/>
      <p:bldP spid="43" grpId="0" build="allAtOnce"/>
      <p:bldP spid="44" grpId="0"/>
      <p:bldP spid="45" grpId="0"/>
      <p:bldP spid="46" grpId="0" build="allAtOnce"/>
      <p:bldP spid="47" grpId="0"/>
      <p:bldP spid="48" grpId="0"/>
      <p:bldP spid="49" grpId="0" build="allAtOnce"/>
      <p:bldP spid="50" grpId="0"/>
      <p:bldP spid="51" grpId="0"/>
      <p:bldP spid="52" grpId="0" build="allAtOnce"/>
      <p:bldP spid="53" grpId="0"/>
      <p:bldP spid="54" grpId="0"/>
      <p:bldP spid="55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EC495DCE-1200-4636-AE71-C6F44AD97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88579"/>
                <a:ext cx="11756572" cy="6069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Пример </a:t>
                </a:r>
                <a:r>
                  <a:rPr lang="en-US" sz="2000" dirty="0"/>
                  <a:t>6</a:t>
                </a:r>
                <a:endParaRPr lang="ru-RU" sz="2000" dirty="0"/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ru-RU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Этот пример отличается от предыдущего наличием единицы в знаковом разряде. Поэтому для получения правильного ответа к результату, найденному в предыдущем примере, добавим корректирующие шаги.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		0,000</a:t>
                </a:r>
                <a:r>
                  <a:rPr lang="ru-RU" sz="2000" dirty="0">
                    <a:solidFill>
                      <a:schemeClr val="tx1"/>
                    </a:solidFill>
                  </a:rPr>
                  <a:t>10010</a:t>
                </a: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rgbClr val="FF0000"/>
                    </a:solidFill>
                  </a:rPr>
                  <a:t>			</a:t>
                </a:r>
                <a:r>
                  <a:rPr lang="ru-RU" sz="20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0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  <a:r>
                  <a:rPr lang="ru-RU" sz="2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000</a:t>
                </a:r>
                <a:r>
                  <a:rPr lang="ru-RU" sz="2000" dirty="0">
                    <a:solidFill>
                      <a:schemeClr val="tx1"/>
                    </a:solidFill>
                  </a:rPr>
                  <a:t>0001</a:t>
                </a: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en-US" sz="200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2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0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0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  <a:r>
                  <a:rPr lang="ru-RU" sz="2000" dirty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</a:rPr>
                  <a:t>000</a:t>
                </a:r>
                <a:r>
                  <a:rPr lang="ru-RU" sz="2000" dirty="0">
                    <a:solidFill>
                      <a:schemeClr val="tx1"/>
                    </a:solidFill>
                  </a:rPr>
                  <a:t>1010</a:t>
                </a: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ru-RU" sz="2000" dirty="0"/>
                  <a:t>1</a:t>
                </a:r>
                <a:r>
                  <a:rPr lang="en-US" sz="2000" dirty="0"/>
                  <a:t>,</a:t>
                </a:r>
                <a:r>
                  <a:rPr lang="ru-RU" sz="2000" dirty="0"/>
                  <a:t>1</a:t>
                </a:r>
                <a:r>
                  <a:rPr lang="en-US" sz="2000" dirty="0"/>
                  <a:t>00</a:t>
                </a:r>
                <a:r>
                  <a:rPr lang="ru-RU" sz="2000" dirty="0"/>
                  <a:t>0</a:t>
                </a:r>
                <a:r>
                  <a:rPr lang="en-US" sz="2000" dirty="0"/>
                  <a:t>1010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ru-RU" sz="2000" dirty="0"/>
                  <a:t>1</a:t>
                </a:r>
                <a:r>
                  <a:rPr lang="en-US" sz="2000" dirty="0"/>
                  <a:t>,0</a:t>
                </a:r>
                <a:r>
                  <a:rPr lang="ru-RU" sz="2000" dirty="0"/>
                  <a:t>11</a:t>
                </a:r>
                <a:r>
                  <a:rPr lang="en-US" sz="2000" dirty="0"/>
                  <a:t>1010</a:t>
                </a:r>
                <a:r>
                  <a:rPr lang="ru-RU" sz="2000" dirty="0"/>
                  <a:t>1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000" dirty="0"/>
                  <a:t> = </a:t>
                </a:r>
                <a:r>
                  <a:rPr lang="ru-RU" sz="2000" dirty="0"/>
                  <a:t>- 117</a:t>
                </a:r>
                <a:r>
                  <a:rPr lang="en-US" sz="2000" dirty="0"/>
                  <a:t> / 256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95DCE-1200-4636-AE71-C6F44AD97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88579"/>
                <a:ext cx="11756572" cy="6069204"/>
              </a:xfrm>
              <a:blipFill>
                <a:blip r:embed="rId19"/>
                <a:stretch>
                  <a:fillRect l="-571" t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46179BB2-7CD8-4E18-91F4-BEE22B48E7A6}"/>
              </a:ext>
            </a:extLst>
          </p:cNvPr>
          <p:cNvCxnSpPr>
            <a:cxnSpLocks/>
          </p:cNvCxnSpPr>
          <p:nvPr/>
        </p:nvCxnSpPr>
        <p:spPr>
          <a:xfrm>
            <a:off x="1945943" y="4110417"/>
            <a:ext cx="16397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xmlns="" id="{AA30204F-22CA-4DBB-9D37-CF73CDA6FC16}"/>
              </a:ext>
            </a:extLst>
          </p:cNvPr>
          <p:cNvCxnSpPr>
            <a:cxnSpLocks/>
          </p:cNvCxnSpPr>
          <p:nvPr/>
        </p:nvCxnSpPr>
        <p:spPr>
          <a:xfrm>
            <a:off x="1943562" y="3316861"/>
            <a:ext cx="16397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40F3005-45EE-43B7-8EE0-F773B2E1EB05}"/>
                  </a:ext>
                </a:extLst>
              </p:cNvPr>
              <p:cNvSpPr txBox="1"/>
              <p:nvPr/>
            </p:nvSpPr>
            <p:spPr>
              <a:xfrm>
                <a:off x="1511762" y="2752359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0F3005-45EE-43B7-8EE0-F773B2E1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62" y="2752359"/>
                <a:ext cx="4318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E40F3005-45EE-43B7-8EE0-F773B2E1EB05}"/>
                  </a:ext>
                </a:extLst>
              </p:cNvPr>
              <p:cNvSpPr txBox="1"/>
              <p:nvPr/>
            </p:nvSpPr>
            <p:spPr>
              <a:xfrm>
                <a:off x="1511762" y="3527421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0F3005-45EE-43B7-8EE0-F773B2E1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62" y="3527421"/>
                <a:ext cx="4318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49153" y="1012586"/>
            <a:ext cx="72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sz="2000" baseline="-25000" dirty="0"/>
              <a:t>о</a:t>
            </a:r>
            <a:r>
              <a:rPr lang="en-US" sz="2000" baseline="-25000" dirty="0"/>
              <a:t> </a:t>
            </a:r>
            <a:r>
              <a:rPr lang="ru-RU" sz="2000" dirty="0"/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991" y="1035864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81359" y="1034080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,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092460" y="1035668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8983" y="1035455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4442" y="1035668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39270" y="1035813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015" y="637370"/>
            <a:ext cx="195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= 0,1001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015" y="1020734"/>
            <a:ext cx="195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 = -0,1101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0979" y="635558"/>
            <a:ext cx="153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[X]</a:t>
            </a:r>
            <a:r>
              <a:rPr lang="ru-RU" sz="2000" baseline="-25000" dirty="0"/>
              <a:t>п</a:t>
            </a:r>
            <a:r>
              <a:rPr lang="en-US" sz="2000" dirty="0"/>
              <a:t> = 0,1001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0895" y="635558"/>
            <a:ext cx="153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[X]</a:t>
            </a:r>
            <a:r>
              <a:rPr lang="ru-RU" sz="2000" baseline="-25000" dirty="0"/>
              <a:t>о</a:t>
            </a:r>
            <a:r>
              <a:rPr lang="en-US" sz="2000" dirty="0"/>
              <a:t> = 0,1001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04866" y="1026241"/>
            <a:ext cx="153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[Y]</a:t>
            </a:r>
            <a:r>
              <a:rPr lang="ru-RU" sz="2000" baseline="-25000" dirty="0"/>
              <a:t>п</a:t>
            </a:r>
            <a:r>
              <a:rPr lang="en-US" sz="2000" dirty="0"/>
              <a:t> = 1,1101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54132" y="635558"/>
            <a:ext cx="172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-[X]</a:t>
            </a:r>
            <a:r>
              <a:rPr lang="ru-RU" sz="2000" baseline="-25000" dirty="0"/>
              <a:t>о</a:t>
            </a:r>
            <a:r>
              <a:rPr lang="en-US" sz="2000" dirty="0"/>
              <a:t> = 1,0110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036414" y="2883536"/>
            <a:ext cx="94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1,0110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4871" y="288353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1111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19331" y="3724714"/>
            <a:ext cx="74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1001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21712" y="3718048"/>
            <a:ext cx="70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000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6414" y="3718048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0,</a:t>
            </a:r>
          </a:p>
        </p:txBody>
      </p:sp>
      <p:pic>
        <p:nvPicPr>
          <p:cNvPr id="27" name="Записанный звук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2615759" y="-5826544"/>
            <a:ext cx="609600" cy="609600"/>
          </a:xfrm>
          <a:prstGeom prst="rect">
            <a:avLst/>
          </a:prstGeom>
        </p:spPr>
      </p:pic>
      <p:pic>
        <p:nvPicPr>
          <p:cNvPr id="28" name="Записанный звук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502.4104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795607" y="-5808961"/>
            <a:ext cx="609600" cy="609600"/>
          </a:xfrm>
          <a:prstGeom prst="rect">
            <a:avLst/>
          </a:prstGeom>
        </p:spPr>
      </p:pic>
      <p:pic>
        <p:nvPicPr>
          <p:cNvPr id="29" name="Записанный звук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706754" y="-5826651"/>
            <a:ext cx="609600" cy="609600"/>
          </a:xfrm>
          <a:prstGeom prst="rect">
            <a:avLst/>
          </a:prstGeom>
        </p:spPr>
      </p:pic>
      <p:pic>
        <p:nvPicPr>
          <p:cNvPr id="30" name="Записанный звук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581802" y="-5826651"/>
            <a:ext cx="609600" cy="609600"/>
          </a:xfrm>
          <a:prstGeom prst="rect">
            <a:avLst/>
          </a:prstGeom>
        </p:spPr>
      </p:pic>
      <p:pic>
        <p:nvPicPr>
          <p:cNvPr id="31" name="Записанный звук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6511989" y="-5808961"/>
            <a:ext cx="609600" cy="609600"/>
          </a:xfrm>
          <a:prstGeom prst="rect">
            <a:avLst/>
          </a:prstGeom>
        </p:spPr>
      </p:pic>
      <p:pic>
        <p:nvPicPr>
          <p:cNvPr id="32" name="Записанный звук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688584" y="-5808961"/>
            <a:ext cx="609600" cy="609600"/>
          </a:xfrm>
          <a:prstGeom prst="rect">
            <a:avLst/>
          </a:prstGeom>
        </p:spPr>
      </p:pic>
      <p:pic>
        <p:nvPicPr>
          <p:cNvPr id="33" name="Записанный звук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8818378" y="-5808961"/>
            <a:ext cx="609600" cy="609600"/>
          </a:xfrm>
          <a:prstGeom prst="rect">
            <a:avLst/>
          </a:prstGeom>
        </p:spPr>
      </p:pic>
      <p:pic>
        <p:nvPicPr>
          <p:cNvPr id="20" name="Записанный звук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9921158" y="-59161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965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3522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22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" dur="3067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23 L 0.04245 -0.00046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4" dur="524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41"/>
                            </p:stCondLst>
                            <p:childTnLst>
                              <p:par>
                                <p:cTn id="10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8" dur="2524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5" dur="1804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545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450"/>
                            </p:stCondLst>
                            <p:childTnLst>
                              <p:par>
                                <p:cTn id="13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182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1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1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>
                <p:cTn id="1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1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1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>
                <p:cTn id="1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1818">
                <p:cTn id="1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" grpId="0"/>
      <p:bldP spid="4" grpId="0"/>
      <p:bldP spid="22" grpId="0" build="allAtOnce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12907"/>
            <a:ext cx="10515600" cy="16022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Умножение чисел в обратном коде с преобразованием разрядов множителя, если он отрицательный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7105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Рассмотрим ещё один способ умножения в обратном коде.</a:t>
            </a:r>
          </a:p>
          <a:p>
            <a:pPr marL="0" indent="0">
              <a:buNone/>
            </a:pPr>
            <a:r>
              <a:rPr lang="ru-RU" dirty="0"/>
              <a:t>В соответствии с (4)</a:t>
            </a:r>
            <a:r>
              <a:rPr lang="en-US" dirty="0"/>
              <a:t>  </a:t>
            </a:r>
            <a:r>
              <a:rPr lang="ru-RU" dirty="0"/>
              <a:t>[X]</a:t>
            </a:r>
            <a:r>
              <a:rPr lang="ru-RU" baseline="-25000" dirty="0"/>
              <a:t>o</a:t>
            </a:r>
            <a:r>
              <a:rPr lang="ru-RU" dirty="0"/>
              <a:t>·[Y]</a:t>
            </a:r>
            <a:r>
              <a:rPr lang="ru-RU" baseline="-25000" dirty="0"/>
              <a:t>o</a:t>
            </a:r>
            <a:r>
              <a:rPr lang="ru-RU" dirty="0"/>
              <a:t> = [X]</a:t>
            </a:r>
            <a:r>
              <a:rPr lang="ru-RU" baseline="-25000" dirty="0"/>
              <a:t>o</a:t>
            </a:r>
            <a:r>
              <a:rPr lang="ru-RU" dirty="0"/>
              <a:t>·(0,y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+ y</a:t>
            </a:r>
            <a:r>
              <a:rPr lang="ru-RU" baseline="-25000" dirty="0"/>
              <a:t>0</a:t>
            </a:r>
            <a:r>
              <a:rPr lang="ru-RU" dirty="0"/>
              <a:t>(−1+2</a:t>
            </a:r>
            <a:r>
              <a:rPr lang="ru-RU" baseline="30000" dirty="0"/>
              <a:t>−n</a:t>
            </a:r>
            <a:r>
              <a:rPr lang="ru-RU" dirty="0"/>
              <a:t>))</a:t>
            </a:r>
          </a:p>
          <a:p>
            <a:r>
              <a:rPr lang="ru-RU" dirty="0"/>
              <a:t>Если y</a:t>
            </a:r>
            <a:r>
              <a:rPr lang="ru-RU" baseline="-25000" dirty="0"/>
              <a:t>0</a:t>
            </a:r>
            <a:r>
              <a:rPr lang="ru-RU" dirty="0"/>
              <a:t> = 0, то умножение выполняется на цифровые разряды множителя без каких либо особенностей.</a:t>
            </a:r>
          </a:p>
          <a:p>
            <a:r>
              <a:rPr lang="ru-RU" dirty="0"/>
              <a:t>Если y</a:t>
            </a:r>
            <a:r>
              <a:rPr lang="ru-RU" baseline="-25000" dirty="0"/>
              <a:t>0</a:t>
            </a:r>
            <a:r>
              <a:rPr lang="ru-RU" dirty="0"/>
              <a:t>= 1, то [X]</a:t>
            </a:r>
            <a:r>
              <a:rPr lang="ru-RU" baseline="-25000" dirty="0"/>
              <a:t>o</a:t>
            </a:r>
            <a:r>
              <a:rPr lang="ru-RU" dirty="0"/>
              <a:t>·(0,y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+ y</a:t>
            </a:r>
            <a:r>
              <a:rPr lang="ru-RU" baseline="-25000" dirty="0"/>
              <a:t>0</a:t>
            </a:r>
            <a:r>
              <a:rPr lang="ru-RU" dirty="0"/>
              <a:t>(−1+2</a:t>
            </a:r>
            <a:r>
              <a:rPr lang="ru-RU" baseline="30000" dirty="0"/>
              <a:t>−n</a:t>
            </a:r>
            <a:r>
              <a:rPr lang="ru-RU" dirty="0"/>
              <a:t>)) = [X]</a:t>
            </a:r>
            <a:r>
              <a:rPr lang="ru-RU" baseline="-25000" dirty="0"/>
              <a:t>о</a:t>
            </a:r>
            <a:r>
              <a:rPr lang="ru-RU" dirty="0"/>
              <a:t>·(0,y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−0,11...1)=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[X]</a:t>
            </a:r>
            <a:r>
              <a:rPr lang="ru-RU" baseline="-25000" dirty="0"/>
              <a:t>o</a:t>
            </a:r>
            <a:r>
              <a:rPr lang="ru-RU" dirty="0"/>
              <a:t>·(0,(y</a:t>
            </a:r>
            <a:r>
              <a:rPr lang="ru-RU" baseline="-25000" dirty="0"/>
              <a:t>−1</a:t>
            </a:r>
            <a:r>
              <a:rPr lang="ru-RU" dirty="0"/>
              <a:t>−1)(y</a:t>
            </a:r>
            <a:r>
              <a:rPr lang="ru-RU" baseline="-25000" dirty="0"/>
              <a:t>−2</a:t>
            </a:r>
            <a:r>
              <a:rPr lang="ru-RU" dirty="0"/>
              <a:t>−1)...(y</a:t>
            </a:r>
            <a:r>
              <a:rPr lang="ru-RU" baseline="-25000" dirty="0"/>
              <a:t>−n</a:t>
            </a:r>
            <a:r>
              <a:rPr lang="ru-RU" dirty="0"/>
              <a:t>−1))=[X]</a:t>
            </a:r>
            <a:r>
              <a:rPr lang="ru-RU" baseline="-25000" dirty="0"/>
              <a:t>o</a:t>
            </a:r>
            <a:r>
              <a:rPr lang="ru-RU" dirty="0"/>
              <a:t>·(0,y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...y</a:t>
            </a:r>
            <a:r>
              <a:rPr lang="ru-RU" baseline="-25000" dirty="0"/>
              <a:t>−n</a:t>
            </a:r>
            <a:r>
              <a:rPr lang="ru-RU" dirty="0"/>
              <a:t>),</a:t>
            </a:r>
            <a:r>
              <a:rPr lang="en-US" dirty="0"/>
              <a:t> </a:t>
            </a:r>
            <a:r>
              <a:rPr lang="ru-RU" dirty="0"/>
              <a:t>где</a:t>
            </a:r>
            <a:r>
              <a:rPr lang="en-US" dirty="0"/>
              <a:t> </a:t>
            </a:r>
            <a:r>
              <a:rPr lang="ru-RU" dirty="0"/>
              <a:t>y</a:t>
            </a:r>
            <a:r>
              <a:rPr lang="ru-RU" baseline="-25000" dirty="0"/>
              <a:t>−i</a:t>
            </a:r>
            <a:r>
              <a:rPr lang="ru-RU" dirty="0"/>
              <a:t>=y</a:t>
            </a:r>
            <a:r>
              <a:rPr lang="ru-RU" baseline="-25000" dirty="0"/>
              <a:t>−i</a:t>
            </a:r>
            <a:r>
              <a:rPr lang="ru-RU" dirty="0"/>
              <a:t>−1</a:t>
            </a:r>
          </a:p>
          <a:p>
            <a:pPr marL="0" indent="0">
              <a:buNone/>
            </a:pPr>
            <a:r>
              <a:rPr lang="ru-RU" dirty="0"/>
              <a:t>Способ называется умножением в обратном коде, путём преобразования разрядов множителя, если последний отрицательный. Преобразование заключается в вычитании из каждого разряда множителя знакового разряда. В этом случае формально множитель становится положительным, однако в цифровых разрядах будут присутствовать значения 0 и -1.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ADF08D0-ABB7-439B-A971-24CF2B248772}"/>
              </a:ext>
            </a:extLst>
          </p:cNvPr>
          <p:cNvSpPr txBox="1"/>
          <p:nvPr/>
        </p:nvSpPr>
        <p:spPr>
          <a:xfrm>
            <a:off x="6003891" y="3948574"/>
            <a:ext cx="27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29416A-D6E8-44FD-982D-55C7699B8FB9}"/>
              </a:ext>
            </a:extLst>
          </p:cNvPr>
          <p:cNvSpPr txBox="1"/>
          <p:nvPr/>
        </p:nvSpPr>
        <p:spPr>
          <a:xfrm>
            <a:off x="6394090" y="3948574"/>
            <a:ext cx="27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07E3F8-3C8A-4CF5-8182-D077FA56BF53}"/>
              </a:ext>
            </a:extLst>
          </p:cNvPr>
          <p:cNvSpPr txBox="1"/>
          <p:nvPr/>
        </p:nvSpPr>
        <p:spPr>
          <a:xfrm>
            <a:off x="6986768" y="3948574"/>
            <a:ext cx="27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D36074-5E3B-4144-90F0-0C6B5F69960D}"/>
              </a:ext>
            </a:extLst>
          </p:cNvPr>
          <p:cNvSpPr txBox="1"/>
          <p:nvPr/>
        </p:nvSpPr>
        <p:spPr>
          <a:xfrm>
            <a:off x="8138246" y="3948574"/>
            <a:ext cx="27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9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282" y="-310596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Пример 7.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5727" y="59297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=0,1001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п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=0,1001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=0,1001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-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,0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1101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[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1101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[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о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,0010</m:t>
                      </m:r>
                    </m:oMath>
                  </m:oMathPara>
                </a14:m>
                <a:endParaRPr lang="ru-RU" sz="2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/>
                  <a:t>Преобразуем разряды множителя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727" y="592977"/>
                <a:ext cx="10515600" cy="4351338"/>
              </a:xfrm>
              <a:blipFill>
                <a:blip r:embed="rId27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E1D3B8AD-EF7B-47D5-B263-B06171CE3122}"/>
                  </a:ext>
                </a:extLst>
              </p:cNvPr>
              <p:cNvSpPr txBox="1"/>
              <p:nvPr/>
            </p:nvSpPr>
            <p:spPr>
              <a:xfrm>
                <a:off x="939643" y="2180151"/>
                <a:ext cx="655493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		0,0000	</a:t>
                </a: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ru-RU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:endParaRPr lang="ru-RU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/>
                  <a:t>1,10110111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	 			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sz="18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		</a:t>
                </a:r>
                <a:r>
                  <a:rPr lang="ru-RU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</a:rPr>
                  <a:t>,</a:t>
                </a:r>
                <a:r>
                  <a:rPr lang="ru-RU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</a:rPr>
                  <a:t>0010011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			</a:t>
                </a:r>
                <a:r>
                  <a:rPr lang="ru-RU" dirty="0"/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800" dirty="0">
                    <a:solidFill>
                      <a:schemeClr val="tx1"/>
                    </a:solidFill>
                  </a:rPr>
                  <a:t>   </a:t>
                </a: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:endParaRPr lang="ru-RU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		</a:t>
                </a:r>
                <a:r>
                  <a:rPr lang="ru-RU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</a:rPr>
                  <a:t>,</a:t>
                </a:r>
                <a:r>
                  <a:rPr lang="ru-RU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</a:rPr>
                  <a:t>00</a:t>
                </a:r>
                <a:r>
                  <a:rPr lang="ru-RU" sz="1800" dirty="0">
                    <a:solidFill>
                      <a:schemeClr val="tx1"/>
                    </a:solidFill>
                  </a:rPr>
                  <a:t>1</a:t>
                </a:r>
                <a:r>
                  <a:rPr lang="en-US" sz="1800" dirty="0">
                    <a:solidFill>
                      <a:schemeClr val="tx1"/>
                    </a:solidFill>
                  </a:rPr>
                  <a:t>0011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:endParaRPr lang="ru-RU" sz="18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			</a:t>
                </a: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:endParaRPr lang="ru-RU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ru-RU" sz="1800" dirty="0"/>
                  <a:t>1</a:t>
                </a:r>
                <a:r>
                  <a:rPr lang="en-US" dirty="0"/>
                  <a:t>,10001010</a:t>
                </a:r>
                <a:endParaRPr lang="ru-RU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:r>
                  <a:rPr lang="ru-RU" sz="1800" dirty="0"/>
                  <a:t>1</a:t>
                </a:r>
                <a:r>
                  <a:rPr lang="en-US" sz="1800" dirty="0"/>
                  <a:t>,01110101</a:t>
                </a:r>
              </a:p>
              <a:p>
                <a:pPr marL="0" indent="0">
                  <a:buNone/>
                </a:pPr>
                <a:r>
                  <a:rPr lang="en-US" dirty="0"/>
                  <a:t>Z = -117/256</a:t>
                </a:r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D3B8AD-EF7B-47D5-B263-B06171CE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43" y="2180151"/>
                <a:ext cx="6554930" cy="3139321"/>
              </a:xfrm>
              <a:prstGeom prst="rect">
                <a:avLst/>
              </a:prstGeom>
              <a:blipFill>
                <a:blip r:embed="rId28"/>
                <a:stretch>
                  <a:fillRect l="-744" t="-1165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8E40870F-DD55-4379-B490-DA393E8B3E32}"/>
                  </a:ext>
                </a:extLst>
              </p:cNvPr>
              <p:cNvSpPr txBox="1"/>
              <p:nvPr/>
            </p:nvSpPr>
            <p:spPr>
              <a:xfrm>
                <a:off x="2283414" y="2296644"/>
                <a:ext cx="4260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40870F-DD55-4379-B490-DA393E8B3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14" y="2296644"/>
                <a:ext cx="42608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6ABC148-5ED0-49A7-BE83-640D0E371907}"/>
                  </a:ext>
                </a:extLst>
              </p:cNvPr>
              <p:cNvSpPr txBox="1"/>
              <p:nvPr/>
            </p:nvSpPr>
            <p:spPr>
              <a:xfrm>
                <a:off x="2283413" y="2857367"/>
                <a:ext cx="4260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ABC148-5ED0-49A7-BE83-640D0E37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13" y="2857367"/>
                <a:ext cx="42608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09B3B719-8CC3-4403-A1AD-7855C7943C59}"/>
                  </a:ext>
                </a:extLst>
              </p:cNvPr>
              <p:cNvSpPr txBox="1"/>
              <p:nvPr/>
            </p:nvSpPr>
            <p:spPr>
              <a:xfrm>
                <a:off x="2283412" y="3433314"/>
                <a:ext cx="4260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B3B719-8CC3-4403-A1AD-7855C794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12" y="3433314"/>
                <a:ext cx="42608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xmlns="" id="{46318599-F564-4EDC-8F8C-297F4BADF004}"/>
              </a:ext>
            </a:extLst>
          </p:cNvPr>
          <p:cNvCxnSpPr>
            <a:cxnSpLocks/>
          </p:cNvCxnSpPr>
          <p:nvPr/>
        </p:nvCxnSpPr>
        <p:spPr>
          <a:xfrm>
            <a:off x="2815005" y="4409046"/>
            <a:ext cx="11710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D5B0C40A-3418-476A-B477-54DE5EEC6A67}"/>
              </a:ext>
            </a:extLst>
          </p:cNvPr>
          <p:cNvCxnSpPr>
            <a:cxnSpLocks/>
          </p:cNvCxnSpPr>
          <p:nvPr/>
        </p:nvCxnSpPr>
        <p:spPr>
          <a:xfrm>
            <a:off x="2815005" y="3880275"/>
            <a:ext cx="11710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xmlns="" id="{016389A9-DEBA-48D3-8F5B-3CEE0B35DC48}"/>
              </a:ext>
            </a:extLst>
          </p:cNvPr>
          <p:cNvCxnSpPr>
            <a:cxnSpLocks/>
          </p:cNvCxnSpPr>
          <p:nvPr/>
        </p:nvCxnSpPr>
        <p:spPr>
          <a:xfrm>
            <a:off x="2815005" y="3329380"/>
            <a:ext cx="11710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xmlns="" id="{7F32C498-C728-4176-B195-7E1AB6EFF445}"/>
              </a:ext>
            </a:extLst>
          </p:cNvPr>
          <p:cNvCxnSpPr>
            <a:cxnSpLocks/>
          </p:cNvCxnSpPr>
          <p:nvPr/>
        </p:nvCxnSpPr>
        <p:spPr>
          <a:xfrm>
            <a:off x="2831047" y="2784468"/>
            <a:ext cx="11550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52817781-6AF1-47F1-8760-8FE752F5C9A3}"/>
              </a:ext>
            </a:extLst>
          </p:cNvPr>
          <p:cNvCxnSpPr>
            <a:cxnSpLocks/>
          </p:cNvCxnSpPr>
          <p:nvPr/>
        </p:nvCxnSpPr>
        <p:spPr>
          <a:xfrm flipV="1">
            <a:off x="5699104" y="1397620"/>
            <a:ext cx="122566" cy="4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9E7AD040-2BAD-4ABF-8C44-583A6B30C5C8}"/>
              </a:ext>
            </a:extLst>
          </p:cNvPr>
          <p:cNvCxnSpPr>
            <a:cxnSpLocks/>
          </p:cNvCxnSpPr>
          <p:nvPr/>
        </p:nvCxnSpPr>
        <p:spPr>
          <a:xfrm>
            <a:off x="1585349" y="3042033"/>
            <a:ext cx="1766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10F2EAE-60AE-443F-B562-F6D43DD2CF1E}"/>
              </a:ext>
            </a:extLst>
          </p:cNvPr>
          <p:cNvSpPr txBox="1"/>
          <p:nvPr/>
        </p:nvSpPr>
        <p:spPr>
          <a:xfrm>
            <a:off x="922176" y="2371322"/>
            <a:ext cx="27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283BB7-CDFB-4983-B7C3-977B664C43A2}"/>
              </a:ext>
            </a:extLst>
          </p:cNvPr>
          <p:cNvSpPr txBox="1"/>
          <p:nvPr/>
        </p:nvSpPr>
        <p:spPr>
          <a:xfrm>
            <a:off x="922176" y="2930414"/>
            <a:ext cx="27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7509A13-F1E7-458B-979D-37D53AF78DF3}"/>
              </a:ext>
            </a:extLst>
          </p:cNvPr>
          <p:cNvSpPr txBox="1"/>
          <p:nvPr/>
        </p:nvSpPr>
        <p:spPr>
          <a:xfrm>
            <a:off x="922176" y="3479981"/>
            <a:ext cx="27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52817781-6AF1-47F1-8760-8FE752F5C9A3}"/>
              </a:ext>
            </a:extLst>
          </p:cNvPr>
          <p:cNvCxnSpPr>
            <a:cxnSpLocks/>
          </p:cNvCxnSpPr>
          <p:nvPr/>
        </p:nvCxnSpPr>
        <p:spPr>
          <a:xfrm>
            <a:off x="6159808" y="1397620"/>
            <a:ext cx="152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52817781-6AF1-47F1-8760-8FE752F5C9A3}"/>
              </a:ext>
            </a:extLst>
          </p:cNvPr>
          <p:cNvCxnSpPr>
            <a:cxnSpLocks/>
          </p:cNvCxnSpPr>
          <p:nvPr/>
        </p:nvCxnSpPr>
        <p:spPr>
          <a:xfrm>
            <a:off x="5861823" y="1397620"/>
            <a:ext cx="1217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7509A13-F1E7-458B-979D-37D53AF78DF3}"/>
              </a:ext>
            </a:extLst>
          </p:cNvPr>
          <p:cNvSpPr txBox="1"/>
          <p:nvPr/>
        </p:nvSpPr>
        <p:spPr>
          <a:xfrm>
            <a:off x="922176" y="4007953"/>
            <a:ext cx="27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2176" y="2422214"/>
                <a:ext cx="1027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= 1</a:t>
                </a:r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76" y="2422214"/>
                <a:ext cx="1027288" cy="400110"/>
              </a:xfrm>
              <a:prstGeom prst="rect">
                <a:avLst/>
              </a:prstGeom>
              <a:blipFill>
                <a:blip r:embed="rId3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488" y="3000887"/>
                <a:ext cx="1298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ru-RU" sz="2000" dirty="0"/>
                  <a:t>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8" y="3000887"/>
                <a:ext cx="1298222" cy="400110"/>
              </a:xfrm>
              <a:prstGeom prst="rect">
                <a:avLst/>
              </a:prstGeom>
              <a:blipFill>
                <a:blip r:embed="rId3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1488" y="3548672"/>
                <a:ext cx="1569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0 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8" y="3548672"/>
                <a:ext cx="1569156" cy="400110"/>
              </a:xfrm>
              <a:prstGeom prst="rect">
                <a:avLst/>
              </a:prstGeom>
              <a:blipFill>
                <a:blip r:embed="rId3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22175" y="4096457"/>
                <a:ext cx="1027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1 </a:t>
                </a:r>
                <a:endParaRPr lang="ru-RU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75" y="4096457"/>
                <a:ext cx="1027289" cy="400110"/>
              </a:xfrm>
              <a:prstGeom prst="rect">
                <a:avLst/>
              </a:prstGeom>
              <a:blipFill>
                <a:blip r:embed="rId34"/>
                <a:stretch>
                  <a:fillRect t="-9091" r="-2959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76ABC148-5ED0-49A7-BE83-640D0E371907}"/>
                  </a:ext>
                </a:extLst>
              </p:cNvPr>
              <p:cNvSpPr txBox="1"/>
              <p:nvPr/>
            </p:nvSpPr>
            <p:spPr>
              <a:xfrm>
                <a:off x="2278288" y="3948782"/>
                <a:ext cx="4260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ABC148-5ED0-49A7-BE83-640D0E37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288" y="3948782"/>
                <a:ext cx="42608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6945D403-9BC8-4978-BEF1-36E94BAD8BE2}"/>
              </a:ext>
            </a:extLst>
          </p:cNvPr>
          <p:cNvCxnSpPr>
            <a:cxnSpLocks/>
          </p:cNvCxnSpPr>
          <p:nvPr/>
        </p:nvCxnSpPr>
        <p:spPr>
          <a:xfrm>
            <a:off x="1597724" y="2481310"/>
            <a:ext cx="1766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xmlns="" id="{5F3AFB99-A00E-4BEF-8D9E-7AB849B8FAB1}"/>
              </a:ext>
            </a:extLst>
          </p:cNvPr>
          <p:cNvCxnSpPr>
            <a:cxnSpLocks/>
          </p:cNvCxnSpPr>
          <p:nvPr/>
        </p:nvCxnSpPr>
        <p:spPr>
          <a:xfrm>
            <a:off x="1597724" y="4150064"/>
            <a:ext cx="1766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2409480" y="3535734"/>
            <a:ext cx="153332" cy="2000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80246" y="1319964"/>
            <a:ext cx="86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[Y]</a:t>
            </a:r>
            <a:r>
              <a:rPr lang="ru-RU" sz="2400" baseline="-25000" dirty="0"/>
              <a:t>о</a:t>
            </a:r>
            <a:r>
              <a:rPr lang="en-US" sz="2400" baseline="-25000" dirty="0"/>
              <a:t> </a:t>
            </a:r>
            <a:r>
              <a:rPr lang="ru-RU" sz="2400" dirty="0"/>
              <a:t>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67679" y="1337617"/>
            <a:ext cx="19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4622" y="1335833"/>
            <a:ext cx="19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,</a:t>
            </a:r>
            <a:endParaRPr lang="ru-R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911454" y="1345041"/>
            <a:ext cx="19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759399" y="1344828"/>
            <a:ext cx="19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075630" y="1344134"/>
            <a:ext cx="19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86819" y="1337566"/>
            <a:ext cx="19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944214" y="4076479"/>
            <a:ext cx="11451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1110110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944214" y="4076479"/>
            <a:ext cx="3450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767647" y="4081048"/>
            <a:ext cx="391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,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34947" y="2424328"/>
            <a:ext cx="74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0110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934947" y="2426709"/>
            <a:ext cx="7076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752030" y="2428897"/>
            <a:ext cx="391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26300" y="2431278"/>
            <a:ext cx="7445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111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921406" y="2989778"/>
            <a:ext cx="7981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10110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921406" y="2989778"/>
            <a:ext cx="4194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738489" y="2994347"/>
            <a:ext cx="391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,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33587" y="2988384"/>
            <a:ext cx="7445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2950564" y="3523749"/>
            <a:ext cx="9324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110110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2950564" y="3523749"/>
            <a:ext cx="3355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2767647" y="3528318"/>
            <a:ext cx="391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,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60380" y="3521561"/>
            <a:ext cx="7445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pic>
        <p:nvPicPr>
          <p:cNvPr id="4" name="Записанный звук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0" y="-2964770"/>
            <a:ext cx="609600" cy="609600"/>
          </a:xfrm>
          <a:prstGeom prst="rect">
            <a:avLst/>
          </a:prstGeom>
        </p:spPr>
      </p:pic>
      <p:pic>
        <p:nvPicPr>
          <p:cNvPr id="6" name="Записанный звук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800660" y="-2972076"/>
            <a:ext cx="609600" cy="609600"/>
          </a:xfrm>
          <a:prstGeom prst="rect">
            <a:avLst/>
          </a:prstGeom>
        </p:spPr>
      </p:pic>
      <p:pic>
        <p:nvPicPr>
          <p:cNvPr id="7" name="Записанный звук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1444049" y="-2959135"/>
            <a:ext cx="609600" cy="609600"/>
          </a:xfrm>
          <a:prstGeom prst="rect">
            <a:avLst/>
          </a:prstGeom>
        </p:spPr>
      </p:pic>
      <p:pic>
        <p:nvPicPr>
          <p:cNvPr id="12" name="Записанный звук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123.6916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2051695" y="-3008504"/>
            <a:ext cx="609600" cy="609600"/>
          </a:xfrm>
          <a:prstGeom prst="rect">
            <a:avLst/>
          </a:prstGeom>
        </p:spPr>
      </p:pic>
      <p:pic>
        <p:nvPicPr>
          <p:cNvPr id="13" name="Записанный звук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2659627" y="-2997742"/>
            <a:ext cx="609600" cy="609600"/>
          </a:xfrm>
          <a:prstGeom prst="rect">
            <a:avLst/>
          </a:prstGeom>
        </p:spPr>
      </p:pic>
      <p:pic>
        <p:nvPicPr>
          <p:cNvPr id="14" name="Записанный звук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3278843" y="-2981738"/>
            <a:ext cx="609600" cy="609600"/>
          </a:xfrm>
          <a:prstGeom prst="rect">
            <a:avLst/>
          </a:prstGeom>
        </p:spPr>
      </p:pic>
      <p:pic>
        <p:nvPicPr>
          <p:cNvPr id="61" name="Записанный звук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123.6916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3898059" y="-2981738"/>
            <a:ext cx="609600" cy="609600"/>
          </a:xfrm>
          <a:prstGeom prst="rect">
            <a:avLst/>
          </a:prstGeom>
        </p:spPr>
      </p:pic>
      <p:pic>
        <p:nvPicPr>
          <p:cNvPr id="15" name="Записанный звук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4523881" y="-3021204"/>
            <a:ext cx="609600" cy="609600"/>
          </a:xfrm>
          <a:prstGeom prst="rect">
            <a:avLst/>
          </a:prstGeom>
        </p:spPr>
      </p:pic>
      <p:pic>
        <p:nvPicPr>
          <p:cNvPr id="16" name="Записанный звук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7340965" y="-3034026"/>
            <a:ext cx="609600" cy="609600"/>
          </a:xfrm>
          <a:prstGeom prst="rect">
            <a:avLst/>
          </a:prstGeom>
        </p:spPr>
      </p:pic>
      <p:pic>
        <p:nvPicPr>
          <p:cNvPr id="62" name="Записанный звук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5211806" y="-3021204"/>
            <a:ext cx="609600" cy="609600"/>
          </a:xfrm>
          <a:prstGeom prst="rect">
            <a:avLst/>
          </a:prstGeom>
        </p:spPr>
      </p:pic>
      <p:pic>
        <p:nvPicPr>
          <p:cNvPr id="63" name="Записанный звук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123.6916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5965115" y="-3087478"/>
            <a:ext cx="609600" cy="609600"/>
          </a:xfrm>
          <a:prstGeom prst="rect">
            <a:avLst/>
          </a:prstGeom>
        </p:spPr>
      </p:pic>
      <p:pic>
        <p:nvPicPr>
          <p:cNvPr id="64" name="Записанный звук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6653040" y="-3036788"/>
            <a:ext cx="609600" cy="609600"/>
          </a:xfrm>
          <a:prstGeom prst="rect">
            <a:avLst/>
          </a:prstGeom>
        </p:spPr>
      </p:pic>
      <p:pic>
        <p:nvPicPr>
          <p:cNvPr id="65" name="Записанный звук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123.6916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8029084" y="-3022593"/>
            <a:ext cx="609600" cy="609600"/>
          </a:xfrm>
          <a:prstGeom prst="rect">
            <a:avLst/>
          </a:prstGeom>
        </p:spPr>
      </p:pic>
      <p:pic>
        <p:nvPicPr>
          <p:cNvPr id="66" name="Записанный звук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9330618" y="-3022593"/>
            <a:ext cx="609600" cy="609600"/>
          </a:xfrm>
          <a:prstGeom prst="rect">
            <a:avLst/>
          </a:prstGeom>
        </p:spPr>
      </p:pic>
      <p:pic>
        <p:nvPicPr>
          <p:cNvPr id="67" name="Записанный звук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8717009" y="-3036788"/>
            <a:ext cx="609600" cy="609600"/>
          </a:xfrm>
          <a:prstGeom prst="rect">
            <a:avLst/>
          </a:prstGeom>
        </p:spPr>
      </p:pic>
      <p:pic>
        <p:nvPicPr>
          <p:cNvPr id="17" name="Записанный звук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10019350" y="-3022593"/>
            <a:ext cx="609600" cy="609600"/>
          </a:xfrm>
          <a:prstGeom prst="rect">
            <a:avLst/>
          </a:prstGeom>
        </p:spPr>
      </p:pic>
      <p:pic>
        <p:nvPicPr>
          <p:cNvPr id="18" name="Записанный звук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10724841" y="-2981738"/>
            <a:ext cx="609600" cy="609600"/>
          </a:xfrm>
          <a:prstGeom prst="rect">
            <a:avLst/>
          </a:prstGeom>
        </p:spPr>
      </p:pic>
      <p:pic>
        <p:nvPicPr>
          <p:cNvPr id="68" name="Записанный звук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11293816" y="-3036788"/>
            <a:ext cx="609600" cy="609600"/>
          </a:xfrm>
          <a:prstGeom prst="rect">
            <a:avLst/>
          </a:prstGeom>
        </p:spPr>
      </p:pic>
      <p:pic>
        <p:nvPicPr>
          <p:cNvPr id="69" name="Записанный звук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11975888" y="-3036788"/>
            <a:ext cx="609600" cy="6096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10F2EAE-60AE-443F-B562-F6D43DD2CF1E}"/>
              </a:ext>
            </a:extLst>
          </p:cNvPr>
          <p:cNvSpPr txBox="1"/>
          <p:nvPr/>
        </p:nvSpPr>
        <p:spPr>
          <a:xfrm>
            <a:off x="4764902" y="1199567"/>
            <a:ext cx="27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~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470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61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61"/>
                            </p:stCondLst>
                            <p:childTnLst>
                              <p:par>
                                <p:cTn id="5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54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28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8" dur="284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0024 L 0.0099 0.00024 " pathEditMode="relative" rAng="0" ptsTypes="AA">
                                      <p:cBhvr>
                                        <p:cTn id="76" dur="3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54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46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3" dur="577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75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0" dur="2842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23 L 0.0095 -0.00023 " pathEditMode="relative" rAng="0" ptsTypes="AA">
                                      <p:cBhvr>
                                        <p:cTn id="128" dur="3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2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9" dur="333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0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337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5" dur="5775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775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2" dur="2842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23 L 0.00911 -7.40741E-7 " pathEditMode="relative" rAng="0" ptsTypes="AA">
                                      <p:cBhvr>
                                        <p:cTn id="180" dur="3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2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1" dur="3337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2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337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263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263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4" dur="473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73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4" dur="2842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023 L 0.00898 3.7037E-6 " pathEditMode="relative" rAng="0" ptsTypes="AA">
                                      <p:cBhvr>
                                        <p:cTn id="232" dur="3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2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9" dur="3337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337"/>
                            </p:stCondLst>
                            <p:childTnLst>
                              <p:par>
                                <p:cTn id="2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5" dur="5775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6" presetID="16" presetClass="entr" presetSubtype="21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775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7" dur="233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4" dur="178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1" dur="5450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450"/>
                            </p:stCondLst>
                            <p:childTnLst>
                              <p:par>
                                <p:cTn id="28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4" dur="1827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8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>
                <p:cTn id="2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2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2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  <p:audio>
              <p:cMediaNode vol="80000">
                <p:cTn id="2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audio>
              <p:cMediaNode vol="80000">
                <p:cTn id="2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  <p:audio>
              <p:cMediaNode vol="80000">
                <p:cTn id="2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>
                <p:cTn id="2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>
                <p:cTn id="3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3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3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  <p:audio>
              <p:cMediaNode vol="80000">
                <p:cTn id="3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  <p:bldLst>
      <p:bldP spid="3" grpId="0" build="p"/>
      <p:bldP spid="23" grpId="0"/>
      <p:bldP spid="24" grpId="0"/>
      <p:bldP spid="25" grpId="0"/>
      <p:bldP spid="19" grpId="0"/>
      <p:bldP spid="20" grpId="0"/>
      <p:bldP spid="30" grpId="0"/>
      <p:bldP spid="34" grpId="0"/>
      <p:bldP spid="8" grpId="0"/>
      <p:bldP spid="9" grpId="0"/>
      <p:bldP spid="10" grpId="0"/>
      <p:bldP spid="11" grpId="0"/>
      <p:bldP spid="35" grpId="0"/>
      <p:bldP spid="37" grpId="0"/>
      <p:bldP spid="40" grpId="0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56" grpId="0" build="allAtOnce"/>
      <p:bldP spid="57" grpId="0"/>
      <p:bldP spid="58" grpId="0"/>
      <p:bldP spid="46" grpId="0" build="allAtOnce"/>
      <p:bldP spid="47" grpId="0"/>
      <p:bldP spid="48" grpId="0"/>
      <p:bldP spid="49" grpId="0"/>
      <p:bldP spid="50" grpId="0" build="allAtOnce"/>
      <p:bldP spid="51" grpId="0"/>
      <p:bldP spid="52" grpId="0"/>
      <p:bldP spid="53" grpId="0"/>
      <p:bldP spid="54" grpId="0" build="allAtOnce"/>
      <p:bldP spid="55" grpId="0"/>
      <p:bldP spid="59" grpId="0"/>
      <p:bldP spid="60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Следует обратить внимание на то, что в отличие от прямого и дополнительного кодов при выполнении умножения чисел в обратном коде неиспользуемые младшие разряды разрядной сетки должны заполняться знаковым разрядом.</a:t>
            </a:r>
          </a:p>
        </p:txBody>
      </p:sp>
    </p:spTree>
    <p:extLst>
      <p:ext uri="{BB962C8B-B14F-4D97-AF65-F5344CB8AC3E}">
        <p14:creationId xmlns:p14="http://schemas.microsoft.com/office/powerpoint/2010/main" val="8177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17044</TotalTime>
  <Words>581</Words>
  <Application>Microsoft Office PowerPoint</Application>
  <PresentationFormat>Широкоэкранный</PresentationFormat>
  <Paragraphs>164</Paragraphs>
  <Slides>7</Slides>
  <Notes>5</Notes>
  <HiddenSlides>0</HiddenSlides>
  <MMClips>48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Умножение чисел, представленных в обратном коде</vt:lpstr>
      <vt:lpstr>Умножение чисел в обратном коде с корректирующими шагами </vt:lpstr>
      <vt:lpstr>Презентация PowerPoint</vt:lpstr>
      <vt:lpstr>Презентация PowerPoint</vt:lpstr>
      <vt:lpstr>Умножение чисел в обратном коде с преобразованием разрядов множителя, если он отрицательный </vt:lpstr>
      <vt:lpstr>Пример 7.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Ефремов Н.В.</cp:lastModifiedBy>
  <cp:revision>778</cp:revision>
  <dcterms:created xsi:type="dcterms:W3CDTF">2020-12-06T18:09:57Z</dcterms:created>
  <dcterms:modified xsi:type="dcterms:W3CDTF">2023-02-21T19:20:35Z</dcterms:modified>
</cp:coreProperties>
</file>