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10287000" cx="18288000"/>
  <p:notesSz cx="10287000" cy="18288000"/>
  <p:embeddedFontLst>
    <p:embeddedFont>
      <p:font typeface="JetBrains Mono ExtraBold"/>
      <p:bold r:id="rId12"/>
      <p:boldItalic r:id="rId13"/>
    </p:embeddedFont>
    <p:embeddedFont>
      <p:font typeface="JetBrains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ghA74xqMSXBm0NFBtVAcdjti+U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JetBrainsMonoExtraBold-boldItalic.fntdata"/><Relationship Id="rId12" Type="http://schemas.openxmlformats.org/officeDocument/2006/relationships/font" Target="fonts/JetBrainsMonoExtra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JetBrainsMono-bold.fntdata"/><Relationship Id="rId14" Type="http://schemas.openxmlformats.org/officeDocument/2006/relationships/font" Target="fonts/JetBrainsMono-regular.fntdata"/><Relationship Id="rId17" Type="http://schemas.openxmlformats.org/officeDocument/2006/relationships/font" Target="fonts/JetBrainsMono-boldItalic.fntdata"/><Relationship Id="rId16" Type="http://schemas.openxmlformats.org/officeDocument/2006/relationships/font" Target="fonts/JetBrains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" name="Google Shape;2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22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67BDB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3267075"/>
            <a:ext cx="11867808" cy="27053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" name="Google Shape;1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9258300"/>
            <a:ext cx="182880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/>
          <p:nvPr/>
        </p:nvSpPr>
        <p:spPr>
          <a:xfrm>
            <a:off x="3831100" y="3536118"/>
            <a:ext cx="10734675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737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614"/>
              <a:buFont typeface="JetBrains Mono"/>
              <a:buNone/>
            </a:pPr>
            <a:r>
              <a:rPr lang="en-US" sz="11614">
                <a:solidFill>
                  <a:srgbClr val="0D0D0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b="0" i="0" lang="en-US" sz="11614" u="none" cap="none" strike="noStrike">
                <a:solidFill>
                  <a:srgbClr val="0D0D0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&amp; Matrizes</a:t>
            </a:r>
            <a:endParaRPr b="0" i="0" sz="1161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6659225" y="9620250"/>
            <a:ext cx="1257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4F4F4"/>
              </a:buClr>
              <a:buSzPts val="1800"/>
              <a:buFont typeface="JetBrains Mono ExtraBold"/>
              <a:buNone/>
            </a:pPr>
            <a:r>
              <a:rPr b="0" i="0" lang="en-US" sz="1800" u="none" cap="none" strike="noStrike">
                <a:solidFill>
                  <a:srgbClr val="F4F4F4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@darkwesy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381000" y="9467850"/>
            <a:ext cx="457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JetBrains Mono ExtraBold"/>
              <a:buNone/>
            </a:pPr>
            <a: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Todos os códigos de exemplos</a:t>
            </a:r>
            <a:b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</a:br>
            <a: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estarão no </a:t>
            </a:r>
            <a:r>
              <a:rPr lang="en-US" sz="1800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repositório</a:t>
            </a:r>
            <a: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 do </a:t>
            </a:r>
            <a:r>
              <a:rPr lang="en-US" sz="1800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GitHub</a:t>
            </a:r>
            <a: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67BDB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6" name="Google Shape;2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81000"/>
            <a:ext cx="21240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" name="Google Shape;2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9258300"/>
            <a:ext cx="182880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" name="Google Shape;2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4200" y="2276475"/>
            <a:ext cx="10878257" cy="42403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" name="Google Shape;2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81250" y="5495925"/>
            <a:ext cx="5410200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"/>
          <p:cNvSpPr/>
          <p:nvPr/>
        </p:nvSpPr>
        <p:spPr>
          <a:xfrm>
            <a:off x="514350" y="438150"/>
            <a:ext cx="1885950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697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21"/>
              <a:buFont typeface="JetBrains Mono"/>
              <a:buNone/>
            </a:pPr>
            <a:r>
              <a:rPr b="0" i="0" lang="en-US" sz="2221" u="none" cap="none" strike="noStrike">
                <a:solidFill>
                  <a:srgbClr val="0D0D0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Atividade 1</a:t>
            </a:r>
            <a:endParaRPr b="0" i="0" sz="22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16659225" y="9620250"/>
            <a:ext cx="1257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4F4F4"/>
              </a:buClr>
              <a:buSzPts val="1800"/>
              <a:buFont typeface="JetBrains Mono ExtraBold"/>
              <a:buNone/>
            </a:pPr>
            <a:r>
              <a:rPr b="0" i="0" lang="en-US" sz="1800" u="none" cap="none" strike="noStrike">
                <a:solidFill>
                  <a:srgbClr val="F4F4F4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@darkwesy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381000" y="9467850"/>
            <a:ext cx="457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JetBrains Mono ExtraBold"/>
              <a:buNone/>
            </a:pPr>
            <a: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Todos os códigos de exemplos</a:t>
            </a:r>
            <a:b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</a:br>
            <a: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estarão no </a:t>
            </a:r>
            <a:r>
              <a:rPr lang="en-US" sz="1800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repositório</a:t>
            </a:r>
            <a: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 do </a:t>
            </a:r>
            <a:r>
              <a:rPr lang="en-US" sz="1800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GitHub</a:t>
            </a:r>
            <a: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3457575" y="2981325"/>
            <a:ext cx="9979263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8"/>
              <a:buFont typeface="JetBrains Mono"/>
              <a:buNone/>
            </a:pPr>
            <a:r>
              <a:rPr b="1" i="0" lang="en-US" sz="3958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Dada uma matriz 3x3 com valores predefinidos, imprima-a na tela com formatação no estilo de tabela.</a:t>
            </a:r>
            <a:endParaRPr b="0" i="0" sz="395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6029325" y="7724775"/>
            <a:ext cx="149542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909"/>
              </a:lnSpc>
              <a:spcBef>
                <a:spcPts val="0"/>
              </a:spcBef>
              <a:spcAft>
                <a:spcPts val="0"/>
              </a:spcAft>
              <a:buClr>
                <a:srgbClr val="FECB90"/>
              </a:buClr>
              <a:buSzPts val="1194"/>
              <a:buFont typeface="JetBrains Mono"/>
              <a:buNone/>
            </a:pPr>
            <a:r>
              <a:rPr b="1" i="0" lang="en-US" sz="1194" u="none" cap="none" strike="noStrike">
                <a:solidFill>
                  <a:srgbClr val="FECB9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Exemplo de saida</a:t>
            </a:r>
            <a:endParaRPr b="0" i="0" sz="119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67BDB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0" name="Google Shape;4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81000"/>
            <a:ext cx="24955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" name="Google Shape;4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9258300"/>
            <a:ext cx="182880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2" name="Google Shape;4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10350" y="2733675"/>
            <a:ext cx="10878257" cy="424037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3"/>
          <p:cNvSpPr/>
          <p:nvPr/>
        </p:nvSpPr>
        <p:spPr>
          <a:xfrm>
            <a:off x="523875" y="438150"/>
            <a:ext cx="2228850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697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21"/>
              <a:buFont typeface="JetBrains Mono"/>
              <a:buNone/>
            </a:pPr>
            <a:r>
              <a:rPr b="0" i="0" lang="en-US" sz="2221" u="none" cap="none" strike="noStrike">
                <a:solidFill>
                  <a:srgbClr val="0D0D0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Atividade 1.2</a:t>
            </a:r>
            <a:endParaRPr b="0" i="0" sz="22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16659225" y="9620250"/>
            <a:ext cx="1257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4F4F4"/>
              </a:buClr>
              <a:buSzPts val="1800"/>
              <a:buFont typeface="JetBrains Mono ExtraBold"/>
              <a:buNone/>
            </a:pPr>
            <a:r>
              <a:rPr b="0" i="0" lang="en-US" sz="1800" u="none" cap="none" strike="noStrike">
                <a:solidFill>
                  <a:srgbClr val="F4F4F4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@darkwesy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381000" y="9467850"/>
            <a:ext cx="457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JetBrains Mono ExtraBold"/>
              <a:buNone/>
            </a:pPr>
            <a: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Todos os códigos de exemplos</a:t>
            </a:r>
            <a:b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</a:br>
            <a: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estarão no </a:t>
            </a:r>
            <a:r>
              <a:rPr lang="en-US" sz="1800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repositório</a:t>
            </a:r>
            <a: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 do </a:t>
            </a:r>
            <a:r>
              <a:rPr lang="en-US" sz="1800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GitHub</a:t>
            </a:r>
            <a: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6943725" y="3771900"/>
            <a:ext cx="9979263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8"/>
              <a:buFont typeface="JetBrains Mono"/>
              <a:buNone/>
            </a:pPr>
            <a:r>
              <a:rPr b="1" i="0" lang="en-US" sz="3958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Dado o problema anterior, implemente a entrada de dados dos valores da matriz.</a:t>
            </a:r>
            <a:endParaRPr b="0" i="0" sz="395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67BDB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2" name="Google Shape;5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075" y="4838700"/>
            <a:ext cx="4724400" cy="38238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3" name="Google Shape;5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381000"/>
            <a:ext cx="21240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4" name="Google Shape;5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9258300"/>
            <a:ext cx="182880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91225" y="1209675"/>
            <a:ext cx="10875315" cy="487854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4"/>
          <p:cNvSpPr/>
          <p:nvPr/>
        </p:nvSpPr>
        <p:spPr>
          <a:xfrm>
            <a:off x="514350" y="438150"/>
            <a:ext cx="1885950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697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21"/>
              <a:buFont typeface="JetBrains Mono"/>
              <a:buNone/>
            </a:pPr>
            <a:r>
              <a:rPr b="0" i="0" lang="en-US" sz="2221" u="none" cap="none" strike="noStrike">
                <a:solidFill>
                  <a:srgbClr val="0D0D0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Atividade 2</a:t>
            </a:r>
            <a:endParaRPr b="0" i="0" sz="22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16659225" y="9620250"/>
            <a:ext cx="1257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4F4F4"/>
              </a:buClr>
              <a:buSzPts val="1800"/>
              <a:buFont typeface="JetBrains Mono ExtraBold"/>
              <a:buNone/>
            </a:pPr>
            <a:r>
              <a:rPr b="0" i="0" lang="en-US" sz="1800" u="none" cap="none" strike="noStrike">
                <a:solidFill>
                  <a:srgbClr val="F4F4F4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@darkwesy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381000" y="9467850"/>
            <a:ext cx="457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JetBrains Mono ExtraBold"/>
              <a:buNone/>
            </a:pPr>
            <a: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Todos os códigos de exemplos</a:t>
            </a:r>
            <a:b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</a:br>
            <a: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estarão no </a:t>
            </a:r>
            <a:r>
              <a:rPr lang="en-US" sz="1800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repositório</a:t>
            </a:r>
            <a: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 do </a:t>
            </a:r>
            <a:r>
              <a:rPr lang="en-US" sz="1800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GitHub</a:t>
            </a:r>
            <a: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4295775" y="8010525"/>
            <a:ext cx="1895475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653"/>
              </a:lnSpc>
              <a:spcBef>
                <a:spcPts val="0"/>
              </a:spcBef>
              <a:spcAft>
                <a:spcPts val="0"/>
              </a:spcAft>
              <a:buClr>
                <a:srgbClr val="FECB90"/>
              </a:buClr>
              <a:buSzPts val="2205"/>
              <a:buFont typeface="JetBrains Mono"/>
              <a:buNone/>
            </a:pPr>
            <a:r>
              <a:rPr b="1" i="0" lang="en-US" sz="2205" u="none" cap="none" strike="noStrike">
                <a:solidFill>
                  <a:srgbClr val="FECB9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Matriz base</a:t>
            </a:r>
            <a:endParaRPr b="0" i="0" sz="220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6324600" y="1566863"/>
            <a:ext cx="9979263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8"/>
              <a:buFont typeface="JetBrains Mono"/>
              <a:buNone/>
            </a:pPr>
            <a:r>
              <a:rPr b="1" i="0" lang="en-US" sz="3958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Dada uma matriz 5x5 com valores predefinidos, encontre a soma dos valores presentes na sua diagonal e na sua diagonal inversa. Por fim, imprima os dois valores no terminal.</a:t>
            </a:r>
            <a:endParaRPr b="0" i="0" sz="395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67BDB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6" name="Google Shape;6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258300"/>
            <a:ext cx="182880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7" name="Google Shape;6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0350" y="2352675"/>
            <a:ext cx="10875315" cy="4621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8" name="Google Shape;6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" y="381000"/>
            <a:ext cx="24955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6659225" y="9620250"/>
            <a:ext cx="1257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4F4F4"/>
              </a:buClr>
              <a:buSzPts val="1800"/>
              <a:buFont typeface="JetBrains Mono ExtraBold"/>
              <a:buNone/>
            </a:pPr>
            <a:r>
              <a:rPr b="0" i="0" lang="en-US" sz="1800" u="none" cap="none" strike="noStrike">
                <a:solidFill>
                  <a:srgbClr val="F4F4F4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@darkwesy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381000" y="9467850"/>
            <a:ext cx="457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JetBrains Mono ExtraBold"/>
              <a:buNone/>
            </a:pPr>
            <a: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Todos os códigos de exemplos</a:t>
            </a:r>
            <a:b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</a:br>
            <a: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estarão no </a:t>
            </a:r>
            <a:r>
              <a:rPr lang="en-US" sz="1800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repositório</a:t>
            </a:r>
            <a: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 do </a:t>
            </a:r>
            <a:r>
              <a:rPr lang="en-US" sz="1800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GitHub</a:t>
            </a:r>
            <a: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6943725" y="2581275"/>
            <a:ext cx="9979263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8"/>
              <a:buFont typeface="JetBrains Mono"/>
              <a:buNone/>
            </a:pPr>
            <a:r>
              <a:rPr b="1" i="0" lang="en-US" sz="3958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Utilizando o problema anterior como base, imprima os valores encontrados nas diagonais dentro de um array, contendo assim um array para a diagonal e um array para a diagonal inversa.</a:t>
            </a:r>
            <a:endParaRPr b="0" i="0" sz="395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523875" y="438150"/>
            <a:ext cx="2228850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697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21"/>
              <a:buFont typeface="JetBrains Mono"/>
              <a:buNone/>
            </a:pPr>
            <a:r>
              <a:rPr b="0" i="0" lang="en-US" sz="2221" u="none" cap="none" strike="noStrike">
                <a:solidFill>
                  <a:srgbClr val="0D0D0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Atividade 2.2</a:t>
            </a:r>
            <a:endParaRPr b="0" i="0" sz="22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67BDB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8" name="Google Shape;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81000"/>
            <a:ext cx="397192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9" name="Google Shape;7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9258300"/>
            <a:ext cx="182880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0" name="Google Shape;8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475" y="1647825"/>
            <a:ext cx="10875315" cy="4621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1" name="Google Shape;8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68025" y="4810125"/>
            <a:ext cx="6838950" cy="397508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"/>
          <p:cNvSpPr/>
          <p:nvPr/>
        </p:nvSpPr>
        <p:spPr>
          <a:xfrm>
            <a:off x="504825" y="438150"/>
            <a:ext cx="3762375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697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21"/>
              <a:buFont typeface="JetBrains Mono"/>
              <a:buNone/>
            </a:pPr>
            <a:r>
              <a:rPr b="0" i="0" lang="en-US" sz="2221" u="none" cap="none" strike="noStrike">
                <a:solidFill>
                  <a:srgbClr val="0D0D0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Atividade 3 -&gt; Desafio</a:t>
            </a:r>
            <a:endParaRPr b="0" i="0" sz="22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6"/>
          <p:cNvSpPr/>
          <p:nvPr/>
        </p:nvSpPr>
        <p:spPr>
          <a:xfrm>
            <a:off x="16659225" y="9620250"/>
            <a:ext cx="1257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4F4F4"/>
              </a:buClr>
              <a:buSzPts val="1800"/>
              <a:buFont typeface="JetBrains Mono ExtraBold"/>
              <a:buNone/>
            </a:pPr>
            <a:r>
              <a:rPr b="0" i="0" lang="en-US" sz="1800" u="none" cap="none" strike="noStrike">
                <a:solidFill>
                  <a:srgbClr val="F4F4F4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@darkwesy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6"/>
          <p:cNvSpPr/>
          <p:nvPr/>
        </p:nvSpPr>
        <p:spPr>
          <a:xfrm>
            <a:off x="381000" y="9467850"/>
            <a:ext cx="457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JetBrains Mono ExtraBold"/>
              <a:buNone/>
            </a:pPr>
            <a: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Todos os códigos de exemplos</a:t>
            </a:r>
            <a:b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</a:br>
            <a: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estarão no </a:t>
            </a:r>
            <a:r>
              <a:rPr lang="en-US" sz="1800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repositório</a:t>
            </a:r>
            <a: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 do </a:t>
            </a:r>
            <a:r>
              <a:rPr lang="en-US" sz="1800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GitHub</a:t>
            </a:r>
            <a: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1111131" y="1876425"/>
            <a:ext cx="9979263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8"/>
              <a:buFont typeface="JetBrains Mono"/>
              <a:buNone/>
            </a:pPr>
            <a:r>
              <a:rPr b="1" i="0" lang="en-US" sz="3958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Dada uma matriz quadrada de tamanho NxN, crie um algorítimos que irá inverter a matriz e imprimir a matriz original e a matriz invertida em formato de tabela.</a:t>
            </a:r>
            <a:endParaRPr b="0" i="0" sz="395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67BDB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1" name="Google Shape;9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258300"/>
            <a:ext cx="182880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2" name="Google Shape;9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0300" y="1600200"/>
            <a:ext cx="6648450" cy="6610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01075" y="3238500"/>
            <a:ext cx="7421614" cy="28929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7"/>
          <p:cNvSpPr/>
          <p:nvPr/>
        </p:nvSpPr>
        <p:spPr>
          <a:xfrm>
            <a:off x="16659225" y="9620250"/>
            <a:ext cx="1257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4F4F4"/>
              </a:buClr>
              <a:buSzPts val="1800"/>
              <a:buFont typeface="JetBrains Mono ExtraBold"/>
              <a:buNone/>
            </a:pPr>
            <a:r>
              <a:rPr b="0" i="0" lang="en-US" sz="1800" u="none" cap="none" strike="noStrike">
                <a:solidFill>
                  <a:srgbClr val="F4F4F4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@darkwesy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81000" y="9467850"/>
            <a:ext cx="457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JetBrains Mono ExtraBold"/>
              <a:buNone/>
            </a:pPr>
            <a: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Todos os códigos de exemplos</a:t>
            </a:r>
            <a:b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</a:br>
            <a: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estarão no </a:t>
            </a:r>
            <a:r>
              <a:rPr lang="en-US" sz="1800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repositório</a:t>
            </a:r>
            <a: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 do </a:t>
            </a:r>
            <a:r>
              <a:rPr lang="en-US" sz="1800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GitHub</a:t>
            </a:r>
            <a:r>
              <a:rPr b="0" i="0" lang="en-US" sz="1800" u="none" cap="none" strike="noStrike">
                <a:solidFill>
                  <a:srgbClr val="0D0D0D"/>
                </a:solidFill>
                <a:latin typeface="JetBrains Mono ExtraBold"/>
                <a:ea typeface="JetBrains Mono ExtraBold"/>
                <a:cs typeface="JetBrains Mono ExtraBold"/>
                <a:sym typeface="JetBrains Mono ExtraBold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8846769" y="3529013"/>
            <a:ext cx="6817362" cy="2200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92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6"/>
              <a:buFont typeface="JetBrains Mono"/>
              <a:buNone/>
            </a:pPr>
            <a:r>
              <a:rPr b="1" i="0" lang="en-US" sz="1876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Obrigado pela presença de todos </a:t>
            </a:r>
            <a:br>
              <a:rPr b="1" i="0" lang="en-US" sz="1876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1" i="0" lang="en-US" sz="1876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1" i="0" lang="en-US" sz="1876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Todos os códigos e resolução de atividades, em conjunto com os slides, estarão presentes no repositório do GitHub oficial da monitoria.</a:t>
            </a:r>
            <a:br>
              <a:rPr b="1" i="0" lang="en-US" sz="1876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1" i="0" lang="en-US" sz="1876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1" i="0" lang="en-US" sz="1876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Atenciosamente, Thiago Vinicius!</a:t>
            </a:r>
            <a:endParaRPr b="0" i="0" sz="187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2024-05-02T14:33:34Z</dcterms:created>
  <dc:creator>PptxGenJS</dc:creator>
</cp:coreProperties>
</file>