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82">
          <p15:clr>
            <a:srgbClr val="A4A3A4"/>
          </p15:clr>
        </p15:guide>
        <p15:guide id="2" pos="744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g0g1M0EO0UjPwCqKKyzxpzhIGY+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Pedro Caciqu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82" orient="horz"/>
        <p:guide pos="744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3-03T14:28:06.365">
    <p:pos x="10" y="10"/>
    <p:text>Mantenha sempre este slide ao final para a comemoração dos 150 anos do Mackenzie e 50 anos da FCI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TygIgA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Abertura">
  <p:cSld name="Slide de Abertura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1055440" y="3837899"/>
            <a:ext cx="74888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1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type="ctrTitle"/>
          </p:nvPr>
        </p:nvSpPr>
        <p:spPr>
          <a:xfrm>
            <a:off x="1055440" y="2204864"/>
            <a:ext cx="748883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3" name="Google Shape;13;p20"/>
          <p:cNvPicPr preferRelativeResize="0"/>
          <p:nvPr/>
        </p:nvPicPr>
        <p:blipFill rotWithShape="1">
          <a:blip r:embed="rId2">
            <a:alphaModFix amt="11000"/>
          </a:blip>
          <a:srcRect b="61287" l="0" r="29846" t="0"/>
          <a:stretch/>
        </p:blipFill>
        <p:spPr>
          <a:xfrm>
            <a:off x="6888088" y="4203024"/>
            <a:ext cx="5303912" cy="2654976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4" name="Google Shape;14;p20"/>
          <p:cNvSpPr txBox="1"/>
          <p:nvPr>
            <p:ph idx="2" type="body"/>
          </p:nvPr>
        </p:nvSpPr>
        <p:spPr>
          <a:xfrm>
            <a:off x="1055440" y="4390437"/>
            <a:ext cx="4500051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Text&#10;&#10;Description automatically generated with medium confidence" id="15" name="Google Shape;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360" y="332656"/>
            <a:ext cx="3272044" cy="57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55">
          <p15:clr>
            <a:srgbClr val="FBAE40"/>
          </p15:clr>
        </p15:guide>
        <p15:guide id="2" pos="746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2">
  <p:cSld name="Título e Conteúdo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/>
          <p:nvPr>
            <p:ph idx="1" type="body"/>
          </p:nvPr>
        </p:nvSpPr>
        <p:spPr>
          <a:xfrm>
            <a:off x="371812" y="413281"/>
            <a:ext cx="5724188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9077325" y="61245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" name="Google Shape;65;p29"/>
          <p:cNvSpPr txBox="1"/>
          <p:nvPr>
            <p:ph idx="2" type="body"/>
          </p:nvPr>
        </p:nvSpPr>
        <p:spPr>
          <a:xfrm>
            <a:off x="1065784" y="1340768"/>
            <a:ext cx="4886202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9"/>
          <p:cNvSpPr txBox="1"/>
          <p:nvPr>
            <p:ph idx="3" type="body"/>
          </p:nvPr>
        </p:nvSpPr>
        <p:spPr>
          <a:xfrm>
            <a:off x="6240015" y="1340768"/>
            <a:ext cx="4894659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, icon&#10;&#10;Description automatically generated" id="67" name="Google Shape;6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1344" y="6034719"/>
            <a:ext cx="544835" cy="54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e Legenda">
  <p:cSld name="Imagem e Legenda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0"/>
          <p:cNvPicPr preferRelativeResize="0"/>
          <p:nvPr/>
        </p:nvPicPr>
        <p:blipFill rotWithShape="1">
          <a:blip r:embed="rId2">
            <a:alphaModFix amt="11000"/>
          </a:blip>
          <a:srcRect b="60500" l="26042" r="0" t="0"/>
          <a:stretch/>
        </p:blipFill>
        <p:spPr>
          <a:xfrm>
            <a:off x="0" y="4149080"/>
            <a:ext cx="5591532" cy="270892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0"/>
          <p:cNvSpPr/>
          <p:nvPr>
            <p:ph idx="2" type="pic"/>
          </p:nvPr>
        </p:nvSpPr>
        <p:spPr>
          <a:xfrm>
            <a:off x="371475" y="368300"/>
            <a:ext cx="11449050" cy="61214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11208567" y="6021289"/>
            <a:ext cx="983433" cy="836712"/>
          </a:xfrm>
          <a:prstGeom prst="rect">
            <a:avLst/>
          </a:prstGeom>
          <a:solidFill>
            <a:srgbClr val="D92A34"/>
          </a:solidFill>
          <a:ln>
            <a:noFill/>
          </a:ln>
        </p:spPr>
        <p:txBody>
          <a:bodyPr anchorCtr="0" anchor="t" bIns="45700" lIns="0" spcFirstLastPara="1" rIns="432000" wrap="square" tIns="216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7752184" y="0"/>
            <a:ext cx="3672408" cy="2636912"/>
          </a:xfrm>
          <a:prstGeom prst="rect">
            <a:avLst/>
          </a:prstGeom>
          <a:solidFill>
            <a:srgbClr val="D92A34"/>
          </a:solidFill>
          <a:ln>
            <a:noFill/>
          </a:ln>
        </p:spPr>
        <p:txBody>
          <a:bodyPr anchorCtr="0" anchor="t" bIns="432000" lIns="324000" spcFirstLastPara="1" rIns="324000" wrap="square" tIns="4320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, icon&#10;&#10;Description automatically generated" id="73" name="Google Shape;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344" y="6034719"/>
            <a:ext cx="544835" cy="54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e Legenda 2">
  <p:cSld name="Imagem e Legenda 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1"/>
          <p:cNvPicPr preferRelativeResize="0"/>
          <p:nvPr/>
        </p:nvPicPr>
        <p:blipFill rotWithShape="1">
          <a:blip r:embed="rId2">
            <a:alphaModFix amt="11000"/>
          </a:blip>
          <a:srcRect b="60500" l="26042" r="0" t="0"/>
          <a:stretch/>
        </p:blipFill>
        <p:spPr>
          <a:xfrm>
            <a:off x="0" y="4149080"/>
            <a:ext cx="5591532" cy="270892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1"/>
          <p:cNvSpPr/>
          <p:nvPr>
            <p:ph idx="2" type="pic"/>
          </p:nvPr>
        </p:nvSpPr>
        <p:spPr>
          <a:xfrm>
            <a:off x="371475" y="368300"/>
            <a:ext cx="11449050" cy="61214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11208567" y="6021289"/>
            <a:ext cx="983433" cy="83671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0" spcFirstLastPara="1" rIns="432000" wrap="square" tIns="216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8" name="Google Shape;78;p31"/>
          <p:cNvSpPr txBox="1"/>
          <p:nvPr>
            <p:ph idx="1" type="body"/>
          </p:nvPr>
        </p:nvSpPr>
        <p:spPr>
          <a:xfrm>
            <a:off x="7752184" y="0"/>
            <a:ext cx="3672408" cy="263691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32000" lIns="324000" spcFirstLastPara="1" rIns="324000" wrap="square" tIns="4320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, icon&#10;&#10;Description automatically generated" id="79" name="Google Shape;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344" y="6034719"/>
            <a:ext cx="544835" cy="54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">
  <p:cSld name="Imagem 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/>
          <p:nvPr/>
        </p:nvSpPr>
        <p:spPr>
          <a:xfrm>
            <a:off x="-48344" y="-99392"/>
            <a:ext cx="12288688" cy="6957392"/>
          </a:xfrm>
          <a:prstGeom prst="rect">
            <a:avLst/>
          </a:prstGeom>
          <a:solidFill>
            <a:srgbClr val="262626"/>
          </a:solidFill>
          <a:ln cap="flat" cmpd="sng" w="127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32"/>
          <p:cNvPicPr preferRelativeResize="0"/>
          <p:nvPr/>
        </p:nvPicPr>
        <p:blipFill rotWithShape="1">
          <a:blip r:embed="rId2">
            <a:alphaModFix amt="11000"/>
          </a:blip>
          <a:srcRect b="58399" l="25873" r="0" t="0"/>
          <a:stretch/>
        </p:blipFill>
        <p:spPr>
          <a:xfrm>
            <a:off x="0" y="4005064"/>
            <a:ext cx="5604284" cy="285293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2"/>
          <p:cNvSpPr/>
          <p:nvPr>
            <p:ph idx="2" type="pic"/>
          </p:nvPr>
        </p:nvSpPr>
        <p:spPr>
          <a:xfrm>
            <a:off x="371475" y="368300"/>
            <a:ext cx="11449050" cy="61214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84" name="Google Shape;84;p32"/>
          <p:cNvSpPr txBox="1"/>
          <p:nvPr>
            <p:ph idx="12" type="sldNum"/>
          </p:nvPr>
        </p:nvSpPr>
        <p:spPr>
          <a:xfrm>
            <a:off x="11208567" y="6021289"/>
            <a:ext cx="983433" cy="836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0" spcFirstLastPara="1" rIns="432000" wrap="square" tIns="216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, icon&#10;&#10;Description automatically generated" id="85" name="Google Shape;8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344" y="6034719"/>
            <a:ext cx="544835" cy="54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2">
  <p:cSld name="Imagem 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33"/>
          <p:cNvPicPr preferRelativeResize="0"/>
          <p:nvPr/>
        </p:nvPicPr>
        <p:blipFill rotWithShape="1">
          <a:blip r:embed="rId2">
            <a:alphaModFix amt="11000"/>
          </a:blip>
          <a:srcRect b="60500" l="26042" r="0" t="0"/>
          <a:stretch/>
        </p:blipFill>
        <p:spPr>
          <a:xfrm>
            <a:off x="0" y="4149080"/>
            <a:ext cx="5591532" cy="270892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3"/>
          <p:cNvSpPr/>
          <p:nvPr>
            <p:ph idx="2" type="pic"/>
          </p:nvPr>
        </p:nvSpPr>
        <p:spPr>
          <a:xfrm>
            <a:off x="371475" y="368300"/>
            <a:ext cx="11449050" cy="61214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89" name="Google Shape;89;p33"/>
          <p:cNvSpPr txBox="1"/>
          <p:nvPr>
            <p:ph idx="12" type="sldNum"/>
          </p:nvPr>
        </p:nvSpPr>
        <p:spPr>
          <a:xfrm>
            <a:off x="11208567" y="6021289"/>
            <a:ext cx="983433" cy="83671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0" spcFirstLastPara="1" rIns="432000" wrap="square" tIns="216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, icon&#10;&#10;Description automatically generated" id="90" name="Google Shape;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344" y="6034719"/>
            <a:ext cx="544835" cy="54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3">
  <p:cSld name="Imagem 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4"/>
          <p:cNvPicPr preferRelativeResize="0"/>
          <p:nvPr/>
        </p:nvPicPr>
        <p:blipFill rotWithShape="1">
          <a:blip r:embed="rId2">
            <a:alphaModFix amt="11000"/>
          </a:blip>
          <a:srcRect b="60500" l="26042" r="0" t="0"/>
          <a:stretch/>
        </p:blipFill>
        <p:spPr>
          <a:xfrm>
            <a:off x="0" y="4149080"/>
            <a:ext cx="5591532" cy="270892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4"/>
          <p:cNvSpPr/>
          <p:nvPr>
            <p:ph idx="2" type="pic"/>
          </p:nvPr>
        </p:nvSpPr>
        <p:spPr>
          <a:xfrm>
            <a:off x="8220347" y="370937"/>
            <a:ext cx="3348261" cy="61214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94" name="Google Shape;94;p34"/>
          <p:cNvSpPr/>
          <p:nvPr>
            <p:ph idx="3" type="pic"/>
          </p:nvPr>
        </p:nvSpPr>
        <p:spPr>
          <a:xfrm>
            <a:off x="623392" y="368300"/>
            <a:ext cx="3348261" cy="61214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95" name="Google Shape;95;p34"/>
          <p:cNvSpPr txBox="1"/>
          <p:nvPr>
            <p:ph idx="12" type="sldNum"/>
          </p:nvPr>
        </p:nvSpPr>
        <p:spPr>
          <a:xfrm>
            <a:off x="11208567" y="6021289"/>
            <a:ext cx="983433" cy="83671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0" spcFirstLastPara="1" rIns="432000" wrap="square" tIns="216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6" name="Google Shape;96;p34"/>
          <p:cNvSpPr/>
          <p:nvPr>
            <p:ph idx="4" type="pic"/>
          </p:nvPr>
        </p:nvSpPr>
        <p:spPr>
          <a:xfrm>
            <a:off x="4421869" y="368300"/>
            <a:ext cx="3348261" cy="61214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pic>
        <p:nvPicPr>
          <p:cNvPr descr="Logo, icon&#10;&#10;Description automatically generated" id="97" name="Google Shape;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344" y="6034719"/>
            <a:ext cx="544835" cy="54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4">
  <p:cSld name="Imagem 4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5"/>
          <p:cNvPicPr preferRelativeResize="0"/>
          <p:nvPr/>
        </p:nvPicPr>
        <p:blipFill rotWithShape="1">
          <a:blip r:embed="rId2">
            <a:alphaModFix amt="11000"/>
          </a:blip>
          <a:srcRect b="60500" l="26042" r="0" t="0"/>
          <a:stretch/>
        </p:blipFill>
        <p:spPr>
          <a:xfrm>
            <a:off x="0" y="4149080"/>
            <a:ext cx="5591532" cy="270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5"/>
          <p:cNvSpPr/>
          <p:nvPr>
            <p:ph idx="2" type="pic"/>
          </p:nvPr>
        </p:nvSpPr>
        <p:spPr>
          <a:xfrm>
            <a:off x="6384033" y="370937"/>
            <a:ext cx="5184576" cy="61214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101" name="Google Shape;101;p35"/>
          <p:cNvSpPr/>
          <p:nvPr>
            <p:ph idx="3" type="pic"/>
          </p:nvPr>
        </p:nvSpPr>
        <p:spPr>
          <a:xfrm>
            <a:off x="623392" y="368300"/>
            <a:ext cx="5256584" cy="61214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sp>
      <p:sp>
        <p:nvSpPr>
          <p:cNvPr id="102" name="Google Shape;102;p35"/>
          <p:cNvSpPr txBox="1"/>
          <p:nvPr>
            <p:ph idx="12" type="sldNum"/>
          </p:nvPr>
        </p:nvSpPr>
        <p:spPr>
          <a:xfrm>
            <a:off x="11208567" y="6021289"/>
            <a:ext cx="983433" cy="83671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0" spcFirstLastPara="1" rIns="432000" wrap="square" tIns="216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Logo, icon&#10;&#10;Description automatically generated" id="103" name="Google Shape;1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344" y="6034719"/>
            <a:ext cx="544835" cy="54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e Conteúdo">
  <p:cSld name="Imagem e Conteúd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6"/>
          <p:cNvSpPr/>
          <p:nvPr>
            <p:ph idx="2" type="pic"/>
          </p:nvPr>
        </p:nvSpPr>
        <p:spPr>
          <a:xfrm>
            <a:off x="-1" y="0"/>
            <a:ext cx="2880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36"/>
          <p:cNvSpPr txBox="1"/>
          <p:nvPr/>
        </p:nvSpPr>
        <p:spPr>
          <a:xfrm>
            <a:off x="9054741" y="61245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6"/>
          <p:cNvSpPr txBox="1"/>
          <p:nvPr>
            <p:ph idx="1" type="body"/>
          </p:nvPr>
        </p:nvSpPr>
        <p:spPr>
          <a:xfrm>
            <a:off x="3071664" y="1700000"/>
            <a:ext cx="8726277" cy="34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, icon&#10;&#10;Description automatically generated" id="108" name="Google Shape;10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53106" y="188590"/>
            <a:ext cx="544835" cy="54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ópicos 1">
  <p:cSld name="Tópicos 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7"/>
          <p:cNvSpPr txBox="1"/>
          <p:nvPr>
            <p:ph idx="1" type="body"/>
          </p:nvPr>
        </p:nvSpPr>
        <p:spPr>
          <a:xfrm>
            <a:off x="1539008" y="1793438"/>
            <a:ext cx="2581944" cy="3457999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0" lIns="144000" spcFirstLastPara="1" rIns="144000" wrap="square" tIns="5400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37"/>
          <p:cNvSpPr txBox="1"/>
          <p:nvPr>
            <p:ph idx="2" type="body"/>
          </p:nvPr>
        </p:nvSpPr>
        <p:spPr>
          <a:xfrm>
            <a:off x="371812" y="413281"/>
            <a:ext cx="5724188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37"/>
          <p:cNvSpPr txBox="1"/>
          <p:nvPr>
            <p:ph idx="12" type="sldNum"/>
          </p:nvPr>
        </p:nvSpPr>
        <p:spPr>
          <a:xfrm>
            <a:off x="9077325" y="61245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37"/>
          <p:cNvSpPr txBox="1"/>
          <p:nvPr>
            <p:ph idx="3" type="body"/>
          </p:nvPr>
        </p:nvSpPr>
        <p:spPr>
          <a:xfrm>
            <a:off x="4805028" y="1825138"/>
            <a:ext cx="2581944" cy="3457999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0" lIns="144000" spcFirstLastPara="1" rIns="144000" wrap="square" tIns="5400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37"/>
          <p:cNvSpPr txBox="1"/>
          <p:nvPr/>
        </p:nvSpPr>
        <p:spPr>
          <a:xfrm>
            <a:off x="5669124" y="1340379"/>
            <a:ext cx="853752" cy="7000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5" name="Google Shape;115;p37"/>
          <p:cNvSpPr txBox="1"/>
          <p:nvPr>
            <p:ph idx="4" type="body"/>
          </p:nvPr>
        </p:nvSpPr>
        <p:spPr>
          <a:xfrm>
            <a:off x="8071048" y="1825137"/>
            <a:ext cx="2581944" cy="3457999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0" lIns="144000" spcFirstLastPara="1" rIns="144000" wrap="square" tIns="5400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37"/>
          <p:cNvSpPr txBox="1"/>
          <p:nvPr/>
        </p:nvSpPr>
        <p:spPr>
          <a:xfrm>
            <a:off x="8935144" y="1340379"/>
            <a:ext cx="853752" cy="7000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17" name="Google Shape;117;p37"/>
          <p:cNvSpPr txBox="1"/>
          <p:nvPr>
            <p:ph type="ctrTitle"/>
          </p:nvPr>
        </p:nvSpPr>
        <p:spPr>
          <a:xfrm>
            <a:off x="2473302" y="1340379"/>
            <a:ext cx="853752" cy="7000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Logo, icon&#10;&#10;Description automatically generated" id="118" name="Google Shape;11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3352" y="5852157"/>
            <a:ext cx="544835" cy="54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ópicos ">
  <p:cSld name="Título e Tópicos 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8"/>
          <p:cNvSpPr txBox="1"/>
          <p:nvPr>
            <p:ph idx="12" type="sldNum"/>
          </p:nvPr>
        </p:nvSpPr>
        <p:spPr>
          <a:xfrm>
            <a:off x="9077325" y="61245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1" name="Google Shape;121;p38"/>
          <p:cNvSpPr txBox="1"/>
          <p:nvPr>
            <p:ph type="ctrTitle"/>
          </p:nvPr>
        </p:nvSpPr>
        <p:spPr>
          <a:xfrm>
            <a:off x="1065784" y="413281"/>
            <a:ext cx="10060432" cy="700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2" name="Google Shape;122;p38"/>
          <p:cNvSpPr/>
          <p:nvPr/>
        </p:nvSpPr>
        <p:spPr>
          <a:xfrm>
            <a:off x="4943872" y="1268760"/>
            <a:ext cx="2304256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8"/>
          <p:cNvSpPr txBox="1"/>
          <p:nvPr>
            <p:ph idx="1" type="body"/>
          </p:nvPr>
        </p:nvSpPr>
        <p:spPr>
          <a:xfrm>
            <a:off x="1539008" y="2297883"/>
            <a:ext cx="2581944" cy="2827999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0" lIns="144000" spcFirstLastPara="1" rIns="144000" wrap="square" tIns="5400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38"/>
          <p:cNvSpPr txBox="1"/>
          <p:nvPr/>
        </p:nvSpPr>
        <p:spPr>
          <a:xfrm>
            <a:off x="2473302" y="1844824"/>
            <a:ext cx="853752" cy="7000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8"/>
          <p:cNvSpPr txBox="1"/>
          <p:nvPr>
            <p:ph idx="2" type="body"/>
          </p:nvPr>
        </p:nvSpPr>
        <p:spPr>
          <a:xfrm>
            <a:off x="4805028" y="2329583"/>
            <a:ext cx="2581944" cy="2827999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0" lIns="144000" spcFirstLastPara="1" rIns="144000" wrap="square" tIns="5400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38"/>
          <p:cNvSpPr txBox="1"/>
          <p:nvPr/>
        </p:nvSpPr>
        <p:spPr>
          <a:xfrm>
            <a:off x="5669124" y="1844824"/>
            <a:ext cx="853752" cy="7000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7" name="Google Shape;127;p38"/>
          <p:cNvSpPr txBox="1"/>
          <p:nvPr>
            <p:ph idx="3" type="body"/>
          </p:nvPr>
        </p:nvSpPr>
        <p:spPr>
          <a:xfrm>
            <a:off x="8071048" y="2329582"/>
            <a:ext cx="2581944" cy="2827999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0" lIns="144000" spcFirstLastPara="1" rIns="144000" wrap="square" tIns="5400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38"/>
          <p:cNvSpPr txBox="1"/>
          <p:nvPr/>
        </p:nvSpPr>
        <p:spPr>
          <a:xfrm>
            <a:off x="8935144" y="1844824"/>
            <a:ext cx="853752" cy="7000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descr="Logo, icon&#10;&#10;Description automatically generated" id="129" name="Google Shape;12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4387" y="6034719"/>
            <a:ext cx="544835" cy="54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údo 2">
  <p:cSld name="Título e Contúdo 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/>
          <p:nvPr/>
        </p:nvSpPr>
        <p:spPr>
          <a:xfrm>
            <a:off x="-12483" y="-66534"/>
            <a:ext cx="2880000" cy="695739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1"/>
          <p:cNvPicPr preferRelativeResize="0"/>
          <p:nvPr/>
        </p:nvPicPr>
        <p:blipFill rotWithShape="1">
          <a:blip r:embed="rId2">
            <a:alphaModFix amt="11000"/>
          </a:blip>
          <a:srcRect b="66923" l="25873" r="19212" t="1"/>
          <a:stretch/>
        </p:blipFill>
        <p:spPr>
          <a:xfrm rot="10800000">
            <a:off x="-12483" y="-66536"/>
            <a:ext cx="4151784" cy="226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9054741" y="61245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21"/>
          <p:cNvSpPr txBox="1"/>
          <p:nvPr>
            <p:ph type="ctrTitle"/>
          </p:nvPr>
        </p:nvSpPr>
        <p:spPr>
          <a:xfrm>
            <a:off x="119337" y="2602072"/>
            <a:ext cx="2808312" cy="1620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1"/>
          <p:cNvSpPr txBox="1"/>
          <p:nvPr>
            <p:ph idx="1" type="body"/>
          </p:nvPr>
        </p:nvSpPr>
        <p:spPr>
          <a:xfrm>
            <a:off x="3359696" y="1700000"/>
            <a:ext cx="8438245" cy="34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, icon&#10;&#10;Description automatically generated" id="22" name="Google Shape;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122" y="6124574"/>
            <a:ext cx="544835" cy="54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grande e conteúdo">
  <p:cSld name="Título grande e conteúdo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9"/>
          <p:cNvSpPr/>
          <p:nvPr/>
        </p:nvSpPr>
        <p:spPr>
          <a:xfrm>
            <a:off x="-12483" y="-66534"/>
            <a:ext cx="2743200" cy="695739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9"/>
          <p:cNvSpPr txBox="1"/>
          <p:nvPr>
            <p:ph idx="12" type="sldNum"/>
          </p:nvPr>
        </p:nvSpPr>
        <p:spPr>
          <a:xfrm>
            <a:off x="9054741" y="61245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39"/>
          <p:cNvSpPr txBox="1"/>
          <p:nvPr>
            <p:ph idx="1" type="body"/>
          </p:nvPr>
        </p:nvSpPr>
        <p:spPr>
          <a:xfrm>
            <a:off x="5061542" y="1239448"/>
            <a:ext cx="2880320" cy="2448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39"/>
          <p:cNvSpPr txBox="1"/>
          <p:nvPr>
            <p:ph idx="2" type="body"/>
          </p:nvPr>
        </p:nvSpPr>
        <p:spPr>
          <a:xfrm>
            <a:off x="8343788" y="1239447"/>
            <a:ext cx="2880320" cy="24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39"/>
          <p:cNvSpPr txBox="1"/>
          <p:nvPr>
            <p:ph idx="3" type="body"/>
          </p:nvPr>
        </p:nvSpPr>
        <p:spPr>
          <a:xfrm>
            <a:off x="5061542" y="4114285"/>
            <a:ext cx="6162566" cy="122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36" name="Google Shape;136;p39"/>
          <p:cNvPicPr preferRelativeResize="0"/>
          <p:nvPr/>
        </p:nvPicPr>
        <p:blipFill rotWithShape="1">
          <a:blip r:embed="rId2">
            <a:alphaModFix amt="11000"/>
          </a:blip>
          <a:srcRect b="0" l="70343" r="0" t="41494"/>
          <a:stretch/>
        </p:blipFill>
        <p:spPr>
          <a:xfrm>
            <a:off x="-1" y="-1"/>
            <a:ext cx="2242217" cy="401231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9"/>
          <p:cNvSpPr txBox="1"/>
          <p:nvPr>
            <p:ph type="ctrTitle"/>
          </p:nvPr>
        </p:nvSpPr>
        <p:spPr>
          <a:xfrm>
            <a:off x="878633" y="1233159"/>
            <a:ext cx="3276253" cy="410526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175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32000" lIns="180000" spcFirstLastPara="1" rIns="180000" wrap="square" tIns="4320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Logo, icon&#10;&#10;Description automatically generated" id="138" name="Google Shape;13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657" y="5973865"/>
            <a:ext cx="544835" cy="54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grande e conteúdo 2">
  <p:cSld name="Título grande e conteúdo 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0"/>
          <p:cNvSpPr/>
          <p:nvPr/>
        </p:nvSpPr>
        <p:spPr>
          <a:xfrm>
            <a:off x="-12483" y="-66534"/>
            <a:ext cx="2743200" cy="695739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0"/>
          <p:cNvSpPr txBox="1"/>
          <p:nvPr>
            <p:ph idx="12" type="sldNum"/>
          </p:nvPr>
        </p:nvSpPr>
        <p:spPr>
          <a:xfrm>
            <a:off x="9054741" y="61245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2" name="Google Shape;142;p40"/>
          <p:cNvSpPr txBox="1"/>
          <p:nvPr>
            <p:ph idx="1" type="body"/>
          </p:nvPr>
        </p:nvSpPr>
        <p:spPr>
          <a:xfrm>
            <a:off x="5051276" y="1412776"/>
            <a:ext cx="2880320" cy="1613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40"/>
          <p:cNvSpPr txBox="1"/>
          <p:nvPr>
            <p:ph idx="2" type="body"/>
          </p:nvPr>
        </p:nvSpPr>
        <p:spPr>
          <a:xfrm>
            <a:off x="8333522" y="1412775"/>
            <a:ext cx="2880320" cy="1613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40"/>
          <p:cNvSpPr txBox="1"/>
          <p:nvPr>
            <p:ph idx="3" type="body"/>
          </p:nvPr>
        </p:nvSpPr>
        <p:spPr>
          <a:xfrm>
            <a:off x="5051276" y="3458312"/>
            <a:ext cx="2880320" cy="1613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40"/>
          <p:cNvSpPr txBox="1"/>
          <p:nvPr>
            <p:ph idx="4" type="body"/>
          </p:nvPr>
        </p:nvSpPr>
        <p:spPr>
          <a:xfrm>
            <a:off x="8333522" y="3458311"/>
            <a:ext cx="2880320" cy="1613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6" name="Google Shape;146;p40"/>
          <p:cNvPicPr preferRelativeResize="0"/>
          <p:nvPr/>
        </p:nvPicPr>
        <p:blipFill rotWithShape="1">
          <a:blip r:embed="rId2">
            <a:alphaModFix amt="11000"/>
          </a:blip>
          <a:srcRect b="0" l="70343" r="0" t="41494"/>
          <a:stretch/>
        </p:blipFill>
        <p:spPr>
          <a:xfrm>
            <a:off x="-1" y="-1"/>
            <a:ext cx="2242217" cy="401231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0"/>
          <p:cNvSpPr txBox="1"/>
          <p:nvPr>
            <p:ph type="ctrTitle"/>
          </p:nvPr>
        </p:nvSpPr>
        <p:spPr>
          <a:xfrm>
            <a:off x="878633" y="1233159"/>
            <a:ext cx="3276253" cy="410526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175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32000" lIns="180000" spcFirstLastPara="1" rIns="180000" wrap="square" tIns="4320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Logo, icon&#10;&#10;Description automatically generated" id="148" name="Google Shape;14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059" y="5939548"/>
            <a:ext cx="544835" cy="54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grande e imagens">
  <p:cSld name="Título grande e imagen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1"/>
          <p:cNvSpPr/>
          <p:nvPr/>
        </p:nvSpPr>
        <p:spPr>
          <a:xfrm>
            <a:off x="-12483" y="-66534"/>
            <a:ext cx="2743200" cy="695739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1"/>
          <p:cNvSpPr txBox="1"/>
          <p:nvPr>
            <p:ph idx="12" type="sldNum"/>
          </p:nvPr>
        </p:nvSpPr>
        <p:spPr>
          <a:xfrm>
            <a:off x="9054741" y="61245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p41"/>
          <p:cNvSpPr/>
          <p:nvPr>
            <p:ph idx="2" type="pic"/>
          </p:nvPr>
        </p:nvSpPr>
        <p:spPr>
          <a:xfrm>
            <a:off x="5051425" y="1412875"/>
            <a:ext cx="2879725" cy="16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41"/>
          <p:cNvSpPr/>
          <p:nvPr>
            <p:ph idx="3" type="pic"/>
          </p:nvPr>
        </p:nvSpPr>
        <p:spPr>
          <a:xfrm>
            <a:off x="8333522" y="1404636"/>
            <a:ext cx="2879725" cy="16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41"/>
          <p:cNvSpPr/>
          <p:nvPr>
            <p:ph idx="4" type="pic"/>
          </p:nvPr>
        </p:nvSpPr>
        <p:spPr>
          <a:xfrm>
            <a:off x="5046002" y="3485830"/>
            <a:ext cx="2879725" cy="16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41"/>
          <p:cNvSpPr/>
          <p:nvPr>
            <p:ph idx="5" type="pic"/>
          </p:nvPr>
        </p:nvSpPr>
        <p:spPr>
          <a:xfrm>
            <a:off x="8333521" y="3458900"/>
            <a:ext cx="2879725" cy="1612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6" name="Google Shape;156;p41"/>
          <p:cNvPicPr preferRelativeResize="0"/>
          <p:nvPr/>
        </p:nvPicPr>
        <p:blipFill rotWithShape="1">
          <a:blip r:embed="rId2">
            <a:alphaModFix amt="11000"/>
          </a:blip>
          <a:srcRect b="0" l="70343" r="0" t="41494"/>
          <a:stretch/>
        </p:blipFill>
        <p:spPr>
          <a:xfrm>
            <a:off x="-1" y="-1"/>
            <a:ext cx="2242217" cy="4012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1"/>
          <p:cNvSpPr txBox="1"/>
          <p:nvPr>
            <p:ph type="ctrTitle"/>
          </p:nvPr>
        </p:nvSpPr>
        <p:spPr>
          <a:xfrm>
            <a:off x="878633" y="1233159"/>
            <a:ext cx="3276253" cy="410526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175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32000" lIns="180000" spcFirstLastPara="1" rIns="180000" wrap="square" tIns="4320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Logo, icon&#10;&#10;Description automatically generated" id="158" name="Google Shape;15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175" y="6034718"/>
            <a:ext cx="544835" cy="54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e Imagem">
  <p:cSld name="Conteúdo e Imagem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/>
          <p:nvPr/>
        </p:nvSpPr>
        <p:spPr>
          <a:xfrm>
            <a:off x="-12484" y="3429000"/>
            <a:ext cx="6468523" cy="346185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2"/>
          <p:cNvSpPr txBox="1"/>
          <p:nvPr>
            <p:ph type="ctrTitle"/>
          </p:nvPr>
        </p:nvSpPr>
        <p:spPr>
          <a:xfrm>
            <a:off x="989529" y="4349839"/>
            <a:ext cx="4464496" cy="1620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2" name="Google Shape;162;p42"/>
          <p:cNvSpPr/>
          <p:nvPr>
            <p:ph idx="2" type="pic"/>
          </p:nvPr>
        </p:nvSpPr>
        <p:spPr>
          <a:xfrm>
            <a:off x="6456040" y="0"/>
            <a:ext cx="573596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42"/>
          <p:cNvSpPr txBox="1"/>
          <p:nvPr>
            <p:ph idx="12" type="sldNum"/>
          </p:nvPr>
        </p:nvSpPr>
        <p:spPr>
          <a:xfrm>
            <a:off x="11208567" y="6021289"/>
            <a:ext cx="983433" cy="83671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0" spcFirstLastPara="1" rIns="432000" wrap="square" tIns="216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4" name="Google Shape;164;p42"/>
          <p:cNvSpPr txBox="1"/>
          <p:nvPr>
            <p:ph idx="1" type="body"/>
          </p:nvPr>
        </p:nvSpPr>
        <p:spPr>
          <a:xfrm>
            <a:off x="989529" y="887323"/>
            <a:ext cx="4465637" cy="162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, icon&#10;&#10;Description automatically generated" id="165" name="Google Shape;165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4693" y="5953110"/>
            <a:ext cx="544835" cy="54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e citação">
  <p:cSld name="Imagem e citação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idx="12" type="sldNum"/>
          </p:nvPr>
        </p:nvSpPr>
        <p:spPr>
          <a:xfrm>
            <a:off x="9054741" y="61245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p43"/>
          <p:cNvSpPr/>
          <p:nvPr>
            <p:ph idx="2" type="pic"/>
          </p:nvPr>
        </p:nvSpPr>
        <p:spPr>
          <a:xfrm>
            <a:off x="0" y="0"/>
            <a:ext cx="12192000" cy="2492896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43"/>
          <p:cNvSpPr txBox="1"/>
          <p:nvPr>
            <p:ph type="ctrTitle"/>
          </p:nvPr>
        </p:nvSpPr>
        <p:spPr>
          <a:xfrm>
            <a:off x="1739516" y="3068960"/>
            <a:ext cx="8712968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2000" lIns="180000" spcFirstLastPara="1" rIns="180000" wrap="square" tIns="4320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0" name="Google Shape;170;p43"/>
          <p:cNvSpPr/>
          <p:nvPr/>
        </p:nvSpPr>
        <p:spPr>
          <a:xfrm>
            <a:off x="5627947" y="2132856"/>
            <a:ext cx="936104" cy="72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pic>
        <p:nvPicPr>
          <p:cNvPr descr="Logo, icon&#10;&#10;Description automatically generated" id="171" name="Google Shape;171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6338" y="5852156"/>
            <a:ext cx="544835" cy="54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centralizado">
  <p:cSld name="Título e conteúdo centralizad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9077325" y="61245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p22"/>
          <p:cNvSpPr txBox="1"/>
          <p:nvPr>
            <p:ph type="ctrTitle"/>
          </p:nvPr>
        </p:nvSpPr>
        <p:spPr>
          <a:xfrm>
            <a:off x="1065784" y="413281"/>
            <a:ext cx="10060432" cy="700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22"/>
          <p:cNvSpPr/>
          <p:nvPr/>
        </p:nvSpPr>
        <p:spPr>
          <a:xfrm>
            <a:off x="4943872" y="1268760"/>
            <a:ext cx="2304256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1063553" y="1568168"/>
            <a:ext cx="10060432" cy="4021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, icon&#10;&#10;Description automatically generated" id="28" name="Google Shape;2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019" y="6034719"/>
            <a:ext cx="544835" cy="54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, título e conteúdo">
  <p:cSld name="Imagem, título e conteúd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9054741" y="61245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23"/>
          <p:cNvSpPr/>
          <p:nvPr>
            <p:ph idx="2" type="pic"/>
          </p:nvPr>
        </p:nvSpPr>
        <p:spPr>
          <a:xfrm>
            <a:off x="0" y="0"/>
            <a:ext cx="12192000" cy="2247776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23"/>
          <p:cNvSpPr txBox="1"/>
          <p:nvPr>
            <p:ph idx="1" type="body"/>
          </p:nvPr>
        </p:nvSpPr>
        <p:spPr>
          <a:xfrm>
            <a:off x="1063553" y="3610438"/>
            <a:ext cx="10060432" cy="1978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23"/>
          <p:cNvSpPr txBox="1"/>
          <p:nvPr>
            <p:ph type="ctrTitle"/>
          </p:nvPr>
        </p:nvSpPr>
        <p:spPr>
          <a:xfrm>
            <a:off x="3271292" y="1557216"/>
            <a:ext cx="5649415" cy="169034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175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32000" lIns="180000" spcFirstLastPara="1" rIns="180000" wrap="square" tIns="4320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Logo, icon&#10;&#10;Description automatically generated" id="34" name="Google Shape;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073" y="5944864"/>
            <a:ext cx="544835" cy="54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Imagem 2">
  <p:cSld name="Título e Imagem 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-12483" y="-66534"/>
            <a:ext cx="2880000" cy="695739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4"/>
          <p:cNvSpPr txBox="1"/>
          <p:nvPr>
            <p:ph type="ctrTitle"/>
          </p:nvPr>
        </p:nvSpPr>
        <p:spPr>
          <a:xfrm>
            <a:off x="119337" y="2618909"/>
            <a:ext cx="2448272" cy="203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24"/>
          <p:cNvSpPr/>
          <p:nvPr>
            <p:ph idx="2" type="pic"/>
          </p:nvPr>
        </p:nvSpPr>
        <p:spPr>
          <a:xfrm>
            <a:off x="2867517" y="0"/>
            <a:ext cx="932448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11208567" y="6021289"/>
            <a:ext cx="983433" cy="83671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0" spcFirstLastPara="1" rIns="432000" wrap="square" tIns="216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" name="Google Shape;40;p24"/>
          <p:cNvPicPr preferRelativeResize="0"/>
          <p:nvPr/>
        </p:nvPicPr>
        <p:blipFill rotWithShape="1">
          <a:blip r:embed="rId2">
            <a:alphaModFix amt="11000"/>
          </a:blip>
          <a:srcRect b="66923" l="25873" r="19212" t="1"/>
          <a:stretch/>
        </p:blipFill>
        <p:spPr>
          <a:xfrm rot="10800000">
            <a:off x="-12483" y="-66536"/>
            <a:ext cx="4151784" cy="2268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icon&#10;&#10;Description automatically generated" id="41" name="Google Shape;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251" y="6026605"/>
            <a:ext cx="544835" cy="54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erramento">
  <p:cSld name="Encerrament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25"/>
          <p:cNvPicPr preferRelativeResize="0"/>
          <p:nvPr/>
        </p:nvPicPr>
        <p:blipFill rotWithShape="1">
          <a:blip r:embed="rId2">
            <a:alphaModFix/>
          </a:blip>
          <a:srcRect b="0" l="0" r="13737" t="0"/>
          <a:stretch/>
        </p:blipFill>
        <p:spPr>
          <a:xfrm>
            <a:off x="2783632" y="4154559"/>
            <a:ext cx="6750851" cy="10785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 with medium confidence" id="44" name="Google Shape;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1399" y="2892450"/>
            <a:ext cx="6096000" cy="1078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Abertura com Imagem">
  <p:cSld name="Slide de Abertura com Image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6"/>
          <p:cNvPicPr preferRelativeResize="0"/>
          <p:nvPr/>
        </p:nvPicPr>
        <p:blipFill rotWithShape="1">
          <a:blip r:embed="rId2">
            <a:alphaModFix amt="11000"/>
          </a:blip>
          <a:srcRect b="61287" l="0" r="29846" t="0"/>
          <a:stretch/>
        </p:blipFill>
        <p:spPr>
          <a:xfrm>
            <a:off x="6888088" y="4203024"/>
            <a:ext cx="5303912" cy="2654976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47" name="Google Shape;47;p26"/>
          <p:cNvSpPr/>
          <p:nvPr>
            <p:ph idx="2" type="pic"/>
          </p:nvPr>
        </p:nvSpPr>
        <p:spPr>
          <a:xfrm>
            <a:off x="0" y="3213100"/>
            <a:ext cx="12192000" cy="22352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6"/>
          <p:cNvSpPr txBox="1"/>
          <p:nvPr>
            <p:ph type="ctrTitle"/>
          </p:nvPr>
        </p:nvSpPr>
        <p:spPr>
          <a:xfrm>
            <a:off x="1055437" y="1495399"/>
            <a:ext cx="748883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26"/>
          <p:cNvSpPr txBox="1"/>
          <p:nvPr>
            <p:ph idx="1" type="body"/>
          </p:nvPr>
        </p:nvSpPr>
        <p:spPr>
          <a:xfrm>
            <a:off x="1055437" y="5719451"/>
            <a:ext cx="4500051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Text&#10;&#10;Description automatically generated with medium confidence" id="50" name="Google Shape;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51" y="260648"/>
            <a:ext cx="2454033" cy="432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idx="1" type="body"/>
          </p:nvPr>
        </p:nvSpPr>
        <p:spPr>
          <a:xfrm>
            <a:off x="371812" y="413281"/>
            <a:ext cx="5724188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7"/>
          <p:cNvSpPr txBox="1"/>
          <p:nvPr>
            <p:ph type="ctrTitle"/>
          </p:nvPr>
        </p:nvSpPr>
        <p:spPr>
          <a:xfrm>
            <a:off x="1065784" y="1205326"/>
            <a:ext cx="10060432" cy="700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9077325" y="61245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27"/>
          <p:cNvSpPr txBox="1"/>
          <p:nvPr>
            <p:ph idx="2" type="body"/>
          </p:nvPr>
        </p:nvSpPr>
        <p:spPr>
          <a:xfrm>
            <a:off x="1065784" y="2059233"/>
            <a:ext cx="10060432" cy="34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, icon&#10;&#10;Description automatically generated" id="56" name="Google Shape;5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1475" y="6034719"/>
            <a:ext cx="544835" cy="54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>
  <p:cSld name="Conteúd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idx="1" type="body"/>
          </p:nvPr>
        </p:nvSpPr>
        <p:spPr>
          <a:xfrm>
            <a:off x="371812" y="413281"/>
            <a:ext cx="5724188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28"/>
          <p:cNvSpPr txBox="1"/>
          <p:nvPr>
            <p:ph idx="12" type="sldNum"/>
          </p:nvPr>
        </p:nvSpPr>
        <p:spPr>
          <a:xfrm>
            <a:off x="9077325" y="61245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0" name="Google Shape;60;p28"/>
          <p:cNvSpPr txBox="1"/>
          <p:nvPr>
            <p:ph idx="2" type="body"/>
          </p:nvPr>
        </p:nvSpPr>
        <p:spPr>
          <a:xfrm>
            <a:off x="1065784" y="1340768"/>
            <a:ext cx="10060432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, icon&#10;&#10;Description automatically generated" id="61" name="Google Shape;6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3352" y="6124575"/>
            <a:ext cx="544835" cy="54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mmons.wikimedia.org/wiki/File:Mediawiki_1.25_sign_in_form.png" TargetMode="External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"/>
          <p:cNvSpPr txBox="1"/>
          <p:nvPr>
            <p:ph idx="1" type="subTitle"/>
          </p:nvPr>
        </p:nvSpPr>
        <p:spPr>
          <a:xfrm>
            <a:off x="1055440" y="3837899"/>
            <a:ext cx="7488832" cy="840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pt-BR"/>
              <a:t>Algoritmos e Programação II - Turma 02D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pt-BR"/>
              <a:t>2º semestre de 2022</a:t>
            </a:r>
            <a:endParaRPr/>
          </a:p>
        </p:txBody>
      </p:sp>
      <p:sp>
        <p:nvSpPr>
          <p:cNvPr id="177" name="Google Shape;177;p1"/>
          <p:cNvSpPr txBox="1"/>
          <p:nvPr>
            <p:ph type="ctrTitle"/>
          </p:nvPr>
        </p:nvSpPr>
        <p:spPr>
          <a:xfrm>
            <a:off x="1055440" y="2204864"/>
            <a:ext cx="907300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Projeto 2 – Quebra de senhas</a:t>
            </a:r>
            <a:endParaRPr/>
          </a:p>
        </p:txBody>
      </p:sp>
      <p:sp>
        <p:nvSpPr>
          <p:cNvPr id="178" name="Google Shape;178;p1"/>
          <p:cNvSpPr txBox="1"/>
          <p:nvPr>
            <p:ph idx="2" type="body"/>
          </p:nvPr>
        </p:nvSpPr>
        <p:spPr>
          <a:xfrm>
            <a:off x="1055440" y="4678434"/>
            <a:ext cx="4500051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rPr lang="pt-BR"/>
              <a:t>Prof. Leonardo Takuno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/>
          <p:nvPr>
            <p:ph idx="12" type="sldNum"/>
          </p:nvPr>
        </p:nvSpPr>
        <p:spPr>
          <a:xfrm>
            <a:off x="9054741" y="61245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/>
              <a:t>‹#›</a:t>
            </a:fld>
            <a:endParaRPr b="1" sz="1400"/>
          </a:p>
        </p:txBody>
      </p:sp>
      <p:sp>
        <p:nvSpPr>
          <p:cNvPr id="262" name="Google Shape;262;p10"/>
          <p:cNvSpPr txBox="1"/>
          <p:nvPr>
            <p:ph type="ctrTitle"/>
          </p:nvPr>
        </p:nvSpPr>
        <p:spPr>
          <a:xfrm>
            <a:off x="191345" y="2096852"/>
            <a:ext cx="2474298" cy="2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pt-BR"/>
              <a:t>Programa para quebrar as senhas</a:t>
            </a:r>
            <a:endParaRPr sz="2000"/>
          </a:p>
        </p:txBody>
      </p:sp>
      <p:sp>
        <p:nvSpPr>
          <p:cNvPr id="263" name="Google Shape;263;p10"/>
          <p:cNvSpPr txBox="1"/>
          <p:nvPr>
            <p:ph idx="1" type="body"/>
          </p:nvPr>
        </p:nvSpPr>
        <p:spPr>
          <a:xfrm>
            <a:off x="3359696" y="584683"/>
            <a:ext cx="8244916" cy="5905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pt-BR" sz="2400"/>
              <a:t>a) De posse dessas informações, sua equipe recebeu a tarefa de desenvolver um programa para quebrar as senhas.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pt-BR" sz="2400"/>
              <a:t>b) O chefe da sua equipe decidiu que o programa deverá utilizar o método da "força bruta", ou seja: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pt-BR" sz="2000"/>
              <a:t>O programa deverá gerar todas as combinações possíveis de senhas (com 1 a 5 palavras) com as palavras que estão no arquivo </a:t>
            </a:r>
            <a:r>
              <a:rPr b="1" lang="pt-BR" sz="2000"/>
              <a:t>palavras.txt.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pt-BR" sz="2000"/>
              <a:t>Cada combinação deverá ser submetida à execução da função </a:t>
            </a:r>
            <a:r>
              <a:rPr b="1" lang="pt-BR" sz="2000"/>
              <a:t>codificar_senha.</a:t>
            </a:r>
            <a:r>
              <a:rPr lang="pt-BR" sz="2000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pt-BR" sz="2000"/>
              <a:t>O resultado da codificação deverá ser comparado com as senhas codificadas do arquivo </a:t>
            </a:r>
            <a:r>
              <a:rPr b="1" lang="pt-BR" sz="2000"/>
              <a:t>usuarios_senhascodificadas.txt </a:t>
            </a:r>
            <a:r>
              <a:rPr lang="pt-BR" sz="2000"/>
              <a:t>e, se coincidir com alguma, terá sido quebrada uma senha.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pt-BR" sz="2400"/>
              <a:t>c) O programa deverá gerar dois arquivos como saída: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pt-BR" sz="2400"/>
              <a:t>senhas_quebradas.txt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lang="pt-BR" sz="2400"/>
              <a:t>senhas_nao_quebradas.txt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/>
          <p:nvPr>
            <p:ph idx="12" type="sldNum"/>
          </p:nvPr>
        </p:nvSpPr>
        <p:spPr>
          <a:xfrm>
            <a:off x="9077325" y="61245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/>
              <a:t>‹#›</a:t>
            </a:fld>
            <a:endParaRPr b="1" sz="1400"/>
          </a:p>
        </p:txBody>
      </p:sp>
      <p:sp>
        <p:nvSpPr>
          <p:cNvPr id="269" name="Google Shape;269;p11"/>
          <p:cNvSpPr txBox="1"/>
          <p:nvPr>
            <p:ph type="ctrTitle"/>
          </p:nvPr>
        </p:nvSpPr>
        <p:spPr>
          <a:xfrm>
            <a:off x="1065784" y="413281"/>
            <a:ext cx="10060432" cy="700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/>
              <a:t>senhas_quebradas.txt</a:t>
            </a:r>
            <a:endParaRPr sz="3600"/>
          </a:p>
        </p:txBody>
      </p:sp>
      <p:sp>
        <p:nvSpPr>
          <p:cNvPr id="270" name="Google Shape;270;p11"/>
          <p:cNvSpPr txBox="1"/>
          <p:nvPr>
            <p:ph idx="1" type="body"/>
          </p:nvPr>
        </p:nvSpPr>
        <p:spPr>
          <a:xfrm>
            <a:off x="1063553" y="1568168"/>
            <a:ext cx="10433047" cy="423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Este arquivo deverá ter os usuários e as senhas que foram quebradas. Por exemplo:</a:t>
            </a:r>
            <a:endParaRPr/>
          </a:p>
        </p:txBody>
      </p:sp>
      <p:pic>
        <p:nvPicPr>
          <p:cNvPr id="271" name="Google Shape;2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784" y="2708920"/>
            <a:ext cx="4118858" cy="23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>
            <p:ph idx="12" type="sldNum"/>
          </p:nvPr>
        </p:nvSpPr>
        <p:spPr>
          <a:xfrm>
            <a:off x="9077325" y="61245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/>
              <a:t>‹#›</a:t>
            </a:fld>
            <a:endParaRPr b="1" sz="1400"/>
          </a:p>
        </p:txBody>
      </p:sp>
      <p:sp>
        <p:nvSpPr>
          <p:cNvPr id="277" name="Google Shape;277;p12"/>
          <p:cNvSpPr txBox="1"/>
          <p:nvPr>
            <p:ph type="ctrTitle"/>
          </p:nvPr>
        </p:nvSpPr>
        <p:spPr>
          <a:xfrm>
            <a:off x="1065784" y="413281"/>
            <a:ext cx="10060432" cy="700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/>
              <a:t>senhas_quebradas.txt</a:t>
            </a:r>
            <a:endParaRPr sz="3600"/>
          </a:p>
        </p:txBody>
      </p:sp>
      <p:sp>
        <p:nvSpPr>
          <p:cNvPr id="278" name="Google Shape;278;p12"/>
          <p:cNvSpPr txBox="1"/>
          <p:nvPr>
            <p:ph idx="1" type="body"/>
          </p:nvPr>
        </p:nvSpPr>
        <p:spPr>
          <a:xfrm>
            <a:off x="1063553" y="1568168"/>
            <a:ext cx="10433047" cy="924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Este arquivo deverá ter os usuários e as senhas que foram quebradas. Por exemplo:</a:t>
            </a:r>
            <a:endParaRPr/>
          </a:p>
        </p:txBody>
      </p:sp>
      <p:pic>
        <p:nvPicPr>
          <p:cNvPr id="279" name="Google Shape;2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784" y="2708920"/>
            <a:ext cx="4118858" cy="23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2"/>
          <p:cNvSpPr txBox="1"/>
          <p:nvPr/>
        </p:nvSpPr>
        <p:spPr>
          <a:xfrm>
            <a:off x="5879976" y="2708920"/>
            <a:ext cx="5760640" cy="3020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linhas deverão estar ordenadas pelos seguintes critérios: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senhas com menor número de palavras devem aparecer primeiro.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as senhas tiverem o mesmo número de palavras, a ordenação será pela ordem alfabética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/>
          <p:nvPr>
            <p:ph idx="12" type="sldNum"/>
          </p:nvPr>
        </p:nvSpPr>
        <p:spPr>
          <a:xfrm>
            <a:off x="9077325" y="61245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/>
              <a:t>‹#›</a:t>
            </a:fld>
            <a:endParaRPr b="1" sz="1400"/>
          </a:p>
        </p:txBody>
      </p:sp>
      <p:sp>
        <p:nvSpPr>
          <p:cNvPr id="286" name="Google Shape;286;p13"/>
          <p:cNvSpPr txBox="1"/>
          <p:nvPr>
            <p:ph type="ctrTitle"/>
          </p:nvPr>
        </p:nvSpPr>
        <p:spPr>
          <a:xfrm>
            <a:off x="1065784" y="413281"/>
            <a:ext cx="10060432" cy="700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accent1"/>
                </a:solidFill>
              </a:rPr>
              <a:t>senhas_nao_quebradas.txt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87" name="Google Shape;287;p13"/>
          <p:cNvSpPr txBox="1"/>
          <p:nvPr>
            <p:ph idx="1" type="body"/>
          </p:nvPr>
        </p:nvSpPr>
        <p:spPr>
          <a:xfrm>
            <a:off x="1067904" y="1994528"/>
            <a:ext cx="10433047" cy="8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Este arquivo deverá ter os usuários e as senhas codificadas que não puderam ser quebradas por este método. Por exemplo:</a:t>
            </a:r>
            <a:endParaRPr/>
          </a:p>
        </p:txBody>
      </p:sp>
      <p:pic>
        <p:nvPicPr>
          <p:cNvPr id="288" name="Google Shape;2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9876" y="2991264"/>
            <a:ext cx="760095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3"/>
          <p:cNvSpPr txBox="1"/>
          <p:nvPr/>
        </p:nvSpPr>
        <p:spPr>
          <a:xfrm>
            <a:off x="2299876" y="4272731"/>
            <a:ext cx="7600950" cy="8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arquivo, as linhas devem ser ordenadas pela ordem alfabética dos nomes dos usuários.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/>
          <p:nvPr>
            <p:ph idx="12" type="sldNum"/>
          </p:nvPr>
        </p:nvSpPr>
        <p:spPr>
          <a:xfrm>
            <a:off x="9054741" y="61245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/>
              <a:t>‹#›</a:t>
            </a:fld>
            <a:endParaRPr b="1" sz="1400"/>
          </a:p>
        </p:txBody>
      </p:sp>
      <p:sp>
        <p:nvSpPr>
          <p:cNvPr id="295" name="Google Shape;295;p14"/>
          <p:cNvSpPr/>
          <p:nvPr>
            <p:ph idx="2" type="pic"/>
          </p:nvPr>
        </p:nvSpPr>
        <p:spPr>
          <a:xfrm>
            <a:off x="0" y="0"/>
            <a:ext cx="12192000" cy="2247776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14"/>
          <p:cNvSpPr txBox="1"/>
          <p:nvPr>
            <p:ph idx="1" type="body"/>
          </p:nvPr>
        </p:nvSpPr>
        <p:spPr>
          <a:xfrm>
            <a:off x="1063553" y="3610438"/>
            <a:ext cx="10060432" cy="1978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7" name="Google Shape;297;p14"/>
          <p:cNvSpPr txBox="1"/>
          <p:nvPr>
            <p:ph type="ctrTitle"/>
          </p:nvPr>
        </p:nvSpPr>
        <p:spPr>
          <a:xfrm>
            <a:off x="3271292" y="1557216"/>
            <a:ext cx="5649415" cy="169034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175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32000" lIns="180000" spcFirstLastPara="1" rIns="180000" wrap="square" tIns="4320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lang="pt-BR"/>
              <a:t>Parte 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>
            <p:ph idx="12" type="sldNum"/>
          </p:nvPr>
        </p:nvSpPr>
        <p:spPr>
          <a:xfrm>
            <a:off x="9054741" y="61245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/>
              <a:t>‹#›</a:t>
            </a:fld>
            <a:endParaRPr b="1" sz="1400"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191345" y="2096852"/>
            <a:ext cx="2474298" cy="2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pt-BR"/>
              <a:t>Quebra das senhas restantes</a:t>
            </a:r>
            <a:endParaRPr sz="2000"/>
          </a:p>
        </p:txBody>
      </p:sp>
      <p:sp>
        <p:nvSpPr>
          <p:cNvPr id="304" name="Google Shape;304;p15"/>
          <p:cNvSpPr txBox="1"/>
          <p:nvPr>
            <p:ph idx="1" type="body"/>
          </p:nvPr>
        </p:nvSpPr>
        <p:spPr>
          <a:xfrm>
            <a:off x="3359696" y="584683"/>
            <a:ext cx="8244916" cy="5905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pt-BR" sz="2400"/>
              <a:t>a) Os policiais descobriram posteriormente que algumas senhas não puderam ser quebradas porque os usuários utilizaram algumas palavras que não estavam no arquivo </a:t>
            </a:r>
            <a:r>
              <a:rPr b="1" lang="pt-BR" sz="2400"/>
              <a:t>palavras.txt</a:t>
            </a:r>
            <a:r>
              <a:rPr lang="pt-BR" sz="2400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pt-BR" sz="2400"/>
              <a:t>b) Sua equipe decidiu então fazer um pouco de "engenharia social":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pt-BR" sz="2000"/>
              <a:t>Como as palavras que estão no arquivo </a:t>
            </a:r>
            <a:r>
              <a:rPr b="1" lang="pt-BR" sz="2000"/>
              <a:t>palavras.txt</a:t>
            </a:r>
            <a:r>
              <a:rPr lang="pt-BR" sz="2000"/>
              <a:t> têm relação com comidas, eles decidiram adicionar algumas palavras relacionadas a este tema.</a:t>
            </a:r>
            <a:endParaRPr b="1"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pt-BR" sz="2000"/>
              <a:t>Após adicionar as palavras, o programa deverá ser executado novamente.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</a:pPr>
            <a:r>
              <a:rPr lang="pt-BR" sz="2000"/>
              <a:t>Este procedimento será repetido até que todas as senhas sejam quebradas.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pt-BR" sz="2400"/>
              <a:t>c) Tente executar este processo de forma a entregar os arquivos de saída com o maior número possível de senhas quebradas.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>
            <p:ph idx="12" type="sldNum"/>
          </p:nvPr>
        </p:nvSpPr>
        <p:spPr>
          <a:xfrm>
            <a:off x="9054741" y="61245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/>
              <a:t>‹#›</a:t>
            </a:fld>
            <a:endParaRPr b="1" sz="1400"/>
          </a:p>
        </p:txBody>
      </p:sp>
      <p:sp>
        <p:nvSpPr>
          <p:cNvPr id="310" name="Google Shape;310;p16"/>
          <p:cNvSpPr/>
          <p:nvPr>
            <p:ph idx="2" type="pic"/>
          </p:nvPr>
        </p:nvSpPr>
        <p:spPr>
          <a:xfrm>
            <a:off x="0" y="0"/>
            <a:ext cx="12192000" cy="2247776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16"/>
          <p:cNvSpPr txBox="1"/>
          <p:nvPr>
            <p:ph idx="1" type="body"/>
          </p:nvPr>
        </p:nvSpPr>
        <p:spPr>
          <a:xfrm>
            <a:off x="1063553" y="3610438"/>
            <a:ext cx="10060432" cy="1978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O projeto pode ser desenvolvido em grupos de 2 alunos.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/>
              <a:t>Cada grupo deve entregar um arquivo compactado que contenha todos os arquivos do projeto (código-fonte e arquivos de texto).</a:t>
            </a:r>
            <a:endParaRPr/>
          </a:p>
        </p:txBody>
      </p:sp>
      <p:sp>
        <p:nvSpPr>
          <p:cNvPr id="312" name="Google Shape;312;p16"/>
          <p:cNvSpPr txBox="1"/>
          <p:nvPr>
            <p:ph type="ctrTitle"/>
          </p:nvPr>
        </p:nvSpPr>
        <p:spPr>
          <a:xfrm>
            <a:off x="3271292" y="1557216"/>
            <a:ext cx="5649415" cy="169034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175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32000" lIns="180000" spcFirstLastPara="1" rIns="180000" wrap="square" tIns="4320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lang="pt-BR"/>
              <a:t>Entrega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/>
          <p:nvPr>
            <p:ph type="ctrTitle"/>
          </p:nvPr>
        </p:nvSpPr>
        <p:spPr>
          <a:xfrm>
            <a:off x="119337" y="2618909"/>
            <a:ext cx="2448272" cy="203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"combinado" da nossa disciplina em relação a listas</a:t>
            </a:r>
            <a:endParaRPr/>
          </a:p>
        </p:txBody>
      </p:sp>
      <p:sp>
        <p:nvSpPr>
          <p:cNvPr id="318" name="Google Shape;318;p17"/>
          <p:cNvSpPr txBox="1"/>
          <p:nvPr>
            <p:ph idx="12" type="sldNum"/>
          </p:nvPr>
        </p:nvSpPr>
        <p:spPr>
          <a:xfrm>
            <a:off x="11208567" y="6021289"/>
            <a:ext cx="983433" cy="83671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0" spcFirstLastPara="1" rIns="432000" wrap="square" tIns="21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/>
              <a:t>‹#›</a:t>
            </a:fld>
            <a:endParaRPr b="1" sz="1400"/>
          </a:p>
        </p:txBody>
      </p:sp>
      <p:sp>
        <p:nvSpPr>
          <p:cNvPr id="319" name="Google Shape;319;p17"/>
          <p:cNvSpPr txBox="1"/>
          <p:nvPr/>
        </p:nvSpPr>
        <p:spPr>
          <a:xfrm>
            <a:off x="4367808" y="908720"/>
            <a:ext cx="7548499" cy="568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linguagem Python possui muitos recursos prontos para lidar com listas. No entanto, como o objetivo da nossa disciplina é estudar como estes recursos são implementados, vamos realizar todos os exercícios obedecendo às seguintes </a:t>
            </a:r>
            <a:r>
              <a:rPr b="1" i="0" lang="pt-BR" sz="2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limitações</a:t>
            </a:r>
            <a:r>
              <a:rPr b="0" i="0" lang="pt-BR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(para simular em Python um vetor simples de outras linguagens):</a:t>
            </a:r>
            <a:endParaRPr/>
          </a:p>
          <a:p>
            <a:pPr indent="-444500" lvl="0" marL="4445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Criaremos as listas com um tamanho inicial e não realizaremos nenhuma operação que altere este tamanho inicial (o tamanho será fixo).</a:t>
            </a:r>
            <a:endParaRPr/>
          </a:p>
          <a:p>
            <a:pPr indent="-444500" lvl="0" marL="4445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 cada lista armazenaremos elementos de um único tipo.</a:t>
            </a:r>
            <a:endParaRPr/>
          </a:p>
          <a:p>
            <a:pPr indent="-444500" lvl="0" marL="4445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Não utilizaremos as diversas funções e métodos já prontos em Python que realizam operações nas listas, com exceção da função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len</a:t>
            </a:r>
            <a:r>
              <a:rPr b="0" i="0" lang="pt-BR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444500" lvl="0" marL="4445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Eventualmente, utilizaremos o método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append</a:t>
            </a:r>
            <a:r>
              <a:rPr b="0" i="0" lang="pt-BR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quando uma função for gerar um novo vetor como resultado de seu processamento.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0350" lvl="0" marL="444500" marR="0" rtl="0" algn="just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0350" lvl="0" marL="444500" marR="0" rtl="0" algn="just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107215" y="2077031"/>
            <a:ext cx="24482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LEMBRE-SE do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 txBox="1"/>
          <p:nvPr>
            <p:ph idx="12" type="sldNum"/>
          </p:nvPr>
        </p:nvSpPr>
        <p:spPr>
          <a:xfrm>
            <a:off x="9054741" y="61245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/>
              <a:t>‹#›</a:t>
            </a:fld>
            <a:endParaRPr b="1" sz="1400"/>
          </a:p>
        </p:txBody>
      </p:sp>
      <p:sp>
        <p:nvSpPr>
          <p:cNvPr id="184" name="Google Shape;184;p2"/>
          <p:cNvSpPr txBox="1"/>
          <p:nvPr>
            <p:ph type="ctrTitle"/>
          </p:nvPr>
        </p:nvSpPr>
        <p:spPr>
          <a:xfrm>
            <a:off x="371475" y="2096852"/>
            <a:ext cx="3276253" cy="1620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 sz="3600"/>
              <a:t>Introdução</a:t>
            </a:r>
            <a:endParaRPr sz="2400"/>
          </a:p>
        </p:txBody>
      </p:sp>
      <p:sp>
        <p:nvSpPr>
          <p:cNvPr id="185" name="Google Shape;185;p2"/>
          <p:cNvSpPr txBox="1"/>
          <p:nvPr>
            <p:ph idx="1" type="body"/>
          </p:nvPr>
        </p:nvSpPr>
        <p:spPr>
          <a:xfrm>
            <a:off x="4533660" y="584684"/>
            <a:ext cx="7070952" cy="2556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pt-BR" sz="2400"/>
              <a:t>Você faz parte de uma equipe que auxilia a polícia nas investigações.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pt-BR" sz="2400"/>
              <a:t>A polícia está investigando uma empresa e apreendeu vários computadores. No entanto, para acessar os arquivos dos empregados da empresa é necessário ter os seus usuários e senhas.</a:t>
            </a:r>
            <a:endParaRPr sz="2400"/>
          </a:p>
        </p:txBody>
      </p:sp>
      <p:sp>
        <p:nvSpPr>
          <p:cNvPr id="186" name="Google Shape;186;p2"/>
          <p:cNvSpPr txBox="1"/>
          <p:nvPr/>
        </p:nvSpPr>
        <p:spPr>
          <a:xfrm>
            <a:off x="4895254" y="5431644"/>
            <a:ext cx="63477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b="0" i="0" lang="pt-BR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https://commons.wikimedia.org/wiki/File:Mediawiki_1.25_sign_in_form.png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87" name="Google Shape;18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1915" y="3140968"/>
            <a:ext cx="2914442" cy="221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 txBox="1"/>
          <p:nvPr>
            <p:ph idx="12" type="sldNum"/>
          </p:nvPr>
        </p:nvSpPr>
        <p:spPr>
          <a:xfrm>
            <a:off x="9077325" y="61245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/>
              <a:t>‹#›</a:t>
            </a:fld>
            <a:endParaRPr b="1" sz="1400"/>
          </a:p>
        </p:txBody>
      </p:sp>
      <p:sp>
        <p:nvSpPr>
          <p:cNvPr id="193" name="Google Shape;193;p3"/>
          <p:cNvSpPr txBox="1"/>
          <p:nvPr>
            <p:ph type="ctrTitle"/>
          </p:nvPr>
        </p:nvSpPr>
        <p:spPr>
          <a:xfrm>
            <a:off x="1065784" y="413281"/>
            <a:ext cx="10060432" cy="700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/>
              <a:t>Senhas codificadas</a:t>
            </a:r>
            <a:endParaRPr sz="3600"/>
          </a:p>
        </p:txBody>
      </p:sp>
      <p:sp>
        <p:nvSpPr>
          <p:cNvPr id="194" name="Google Shape;194;p3"/>
          <p:cNvSpPr txBox="1"/>
          <p:nvPr>
            <p:ph idx="1" type="body"/>
          </p:nvPr>
        </p:nvSpPr>
        <p:spPr>
          <a:xfrm>
            <a:off x="1487488" y="1728216"/>
            <a:ext cx="9865096" cy="4041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Os investigadores conseguiram um arquivo (</a:t>
            </a:r>
            <a:r>
              <a:rPr b="1" lang="pt-BR" sz="2000"/>
              <a:t>usuários_senhascodificadas.txt</a:t>
            </a:r>
            <a:r>
              <a:rPr lang="pt-BR" sz="2000"/>
              <a:t>) que contém os </a:t>
            </a:r>
            <a:r>
              <a:rPr i="1" lang="pt-BR" sz="2000"/>
              <a:t>usernames</a:t>
            </a:r>
            <a:r>
              <a:rPr lang="pt-BR" sz="2000"/>
              <a:t>, mas as senhas estão codificadas.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95" name="Google Shape;1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5674" y="2422147"/>
            <a:ext cx="7000651" cy="265318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"/>
          <p:cNvSpPr txBox="1"/>
          <p:nvPr/>
        </p:nvSpPr>
        <p:spPr>
          <a:xfrm>
            <a:off x="4193811" y="5268406"/>
            <a:ext cx="3854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Trecho do arquivo </a:t>
            </a:r>
            <a:r>
              <a:rPr b="1"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usuários_senhascodificadas.txt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/>
          <p:nvPr>
            <p:ph idx="12" type="sldNum"/>
          </p:nvPr>
        </p:nvSpPr>
        <p:spPr>
          <a:xfrm>
            <a:off x="9077325" y="61245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/>
              <a:t>‹#›</a:t>
            </a:fld>
            <a:endParaRPr b="1" sz="1400"/>
          </a:p>
        </p:txBody>
      </p:sp>
      <p:sp>
        <p:nvSpPr>
          <p:cNvPr id="202" name="Google Shape;202;p4"/>
          <p:cNvSpPr txBox="1"/>
          <p:nvPr>
            <p:ph type="ctrTitle"/>
          </p:nvPr>
        </p:nvSpPr>
        <p:spPr>
          <a:xfrm>
            <a:off x="1065784" y="413281"/>
            <a:ext cx="10060432" cy="700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/>
              <a:t>Palavras</a:t>
            </a:r>
            <a:endParaRPr sz="3600"/>
          </a:p>
        </p:txBody>
      </p:sp>
      <p:sp>
        <p:nvSpPr>
          <p:cNvPr id="203" name="Google Shape;203;p4"/>
          <p:cNvSpPr txBox="1"/>
          <p:nvPr>
            <p:ph idx="1" type="body"/>
          </p:nvPr>
        </p:nvSpPr>
        <p:spPr>
          <a:xfrm>
            <a:off x="2783632" y="1770841"/>
            <a:ext cx="5184576" cy="910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Os investigadores descobriram que a maioria dos usuários geraram suas senhas utilizando de 1 a 5 palavras que estão no arquivo </a:t>
            </a:r>
            <a:r>
              <a:rPr b="1" lang="pt-BR" sz="1800"/>
              <a:t>palavras.txt</a:t>
            </a:r>
            <a:r>
              <a:rPr lang="pt-BR" sz="1800"/>
              <a:t>.</a:t>
            </a:r>
            <a:endParaRPr/>
          </a:p>
        </p:txBody>
      </p:sp>
      <p:sp>
        <p:nvSpPr>
          <p:cNvPr id="204" name="Google Shape;204;p4"/>
          <p:cNvSpPr/>
          <p:nvPr/>
        </p:nvSpPr>
        <p:spPr>
          <a:xfrm rot="1354503">
            <a:off x="7682037" y="2504087"/>
            <a:ext cx="767901" cy="3543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3463" y="1096988"/>
            <a:ext cx="1389810" cy="5281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"/>
          <p:cNvSpPr txBox="1"/>
          <p:nvPr>
            <p:ph idx="12" type="sldNum"/>
          </p:nvPr>
        </p:nvSpPr>
        <p:spPr>
          <a:xfrm>
            <a:off x="9077325" y="61245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/>
              <a:t>‹#›</a:t>
            </a:fld>
            <a:endParaRPr b="1" sz="1400"/>
          </a:p>
        </p:txBody>
      </p:sp>
      <p:sp>
        <p:nvSpPr>
          <p:cNvPr id="211" name="Google Shape;211;p5"/>
          <p:cNvSpPr txBox="1"/>
          <p:nvPr>
            <p:ph type="ctrTitle"/>
          </p:nvPr>
        </p:nvSpPr>
        <p:spPr>
          <a:xfrm>
            <a:off x="1065784" y="413281"/>
            <a:ext cx="10060432" cy="700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/>
              <a:t>Palavras</a:t>
            </a:r>
            <a:endParaRPr sz="3600"/>
          </a:p>
        </p:txBody>
      </p:sp>
      <p:sp>
        <p:nvSpPr>
          <p:cNvPr id="212" name="Google Shape;212;p5"/>
          <p:cNvSpPr txBox="1"/>
          <p:nvPr>
            <p:ph idx="1" type="body"/>
          </p:nvPr>
        </p:nvSpPr>
        <p:spPr>
          <a:xfrm>
            <a:off x="2783632" y="1770841"/>
            <a:ext cx="5184576" cy="910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Os investigadores descobriram que a maioria dos usuários geraram suas senhas utilizando de 1 a 5 palavras que estão no arquivo </a:t>
            </a:r>
            <a:r>
              <a:rPr b="1" lang="pt-BR" sz="1800"/>
              <a:t>palavras.txt</a:t>
            </a:r>
            <a:r>
              <a:rPr lang="pt-BR" sz="1800"/>
              <a:t>.</a:t>
            </a:r>
            <a:endParaRPr/>
          </a:p>
        </p:txBody>
      </p:sp>
      <p:sp>
        <p:nvSpPr>
          <p:cNvPr id="213" name="Google Shape;213;p5"/>
          <p:cNvSpPr/>
          <p:nvPr/>
        </p:nvSpPr>
        <p:spPr>
          <a:xfrm rot="1354503">
            <a:off x="7682037" y="2504087"/>
            <a:ext cx="767901" cy="3543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2896640" y="3140968"/>
            <a:ext cx="4958560" cy="2585323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 de senhas: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torta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pimenta chocolate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sorvete flocos sorvete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pistache shake morango tempura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banana bolo pizza banana alho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assim por diante.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3463" y="1096988"/>
            <a:ext cx="1389810" cy="5281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"/>
          <p:cNvSpPr txBox="1"/>
          <p:nvPr>
            <p:ph idx="12" type="sldNum"/>
          </p:nvPr>
        </p:nvSpPr>
        <p:spPr>
          <a:xfrm>
            <a:off x="9077325" y="61245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/>
              <a:t>‹#›</a:t>
            </a:fld>
            <a:endParaRPr b="1" sz="1400"/>
          </a:p>
        </p:txBody>
      </p:sp>
      <p:sp>
        <p:nvSpPr>
          <p:cNvPr id="221" name="Google Shape;221;p6"/>
          <p:cNvSpPr txBox="1"/>
          <p:nvPr>
            <p:ph type="ctrTitle"/>
          </p:nvPr>
        </p:nvSpPr>
        <p:spPr>
          <a:xfrm>
            <a:off x="1065784" y="413281"/>
            <a:ext cx="10060432" cy="700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/>
              <a:t>Algoritmo de codificação</a:t>
            </a:r>
            <a:endParaRPr sz="3600"/>
          </a:p>
        </p:txBody>
      </p:sp>
      <p:sp>
        <p:nvSpPr>
          <p:cNvPr id="222" name="Google Shape;222;p6"/>
          <p:cNvSpPr txBox="1"/>
          <p:nvPr>
            <p:ph idx="1" type="body"/>
          </p:nvPr>
        </p:nvSpPr>
        <p:spPr>
          <a:xfrm>
            <a:off x="1864457" y="1478206"/>
            <a:ext cx="8552023" cy="949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Os investigadores descobriram que as senhas codificadas (que estão no arquivo </a:t>
            </a:r>
            <a:r>
              <a:rPr b="1" lang="pt-BR" sz="1800"/>
              <a:t>usuarios_senhascodificadas.txt</a:t>
            </a:r>
            <a:r>
              <a:rPr lang="pt-BR" sz="1800"/>
              <a:t>) foram geradas a partir das senhas abertas utilizando a função </a:t>
            </a:r>
            <a:r>
              <a:rPr b="1" lang="pt-BR" sz="1800"/>
              <a:t>codificar_senha</a:t>
            </a:r>
            <a:r>
              <a:rPr lang="pt-BR" sz="1800"/>
              <a:t>.</a:t>
            </a:r>
            <a:endParaRPr/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4457" y="2472711"/>
            <a:ext cx="8463085" cy="397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/>
          <p:nvPr>
            <p:ph idx="12" type="sldNum"/>
          </p:nvPr>
        </p:nvSpPr>
        <p:spPr>
          <a:xfrm>
            <a:off x="9077325" y="61245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/>
              <a:t>‹#›</a:t>
            </a:fld>
            <a:endParaRPr b="1" sz="1400"/>
          </a:p>
        </p:txBody>
      </p:sp>
      <p:sp>
        <p:nvSpPr>
          <p:cNvPr id="229" name="Google Shape;229;p7"/>
          <p:cNvSpPr txBox="1"/>
          <p:nvPr>
            <p:ph type="ctrTitle"/>
          </p:nvPr>
        </p:nvSpPr>
        <p:spPr>
          <a:xfrm>
            <a:off x="1065784" y="413281"/>
            <a:ext cx="10060432" cy="700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/>
              <a:t>Quebra da senha</a:t>
            </a:r>
            <a:endParaRPr sz="3600"/>
          </a:p>
        </p:txBody>
      </p:sp>
      <p:sp>
        <p:nvSpPr>
          <p:cNvPr id="230" name="Google Shape;230;p7"/>
          <p:cNvSpPr txBox="1"/>
          <p:nvPr>
            <p:ph idx="1" type="body"/>
          </p:nvPr>
        </p:nvSpPr>
        <p:spPr>
          <a:xfrm>
            <a:off x="407369" y="1596858"/>
            <a:ext cx="11413156" cy="896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Os policiais conseguiram quebrar uma das senhas por tentativa-e-erro: eles pegaram um palpite de senha, fizeram a codificação (utilizando a função </a:t>
            </a:r>
            <a:r>
              <a:rPr b="1" lang="pt-BR" sz="1800"/>
              <a:t>codificar_senha</a:t>
            </a:r>
            <a:r>
              <a:rPr lang="pt-BR" sz="1800"/>
              <a:t>) e verificaram que a senha codificada coincide com uma que aparece no arquivo </a:t>
            </a:r>
            <a:r>
              <a:rPr b="1" lang="pt-BR" sz="1800"/>
              <a:t>usuários_senhasdecodificadas.txt</a:t>
            </a:r>
            <a:r>
              <a:rPr lang="pt-BR" sz="1800"/>
              <a:t>.</a:t>
            </a:r>
            <a:endParaRPr/>
          </a:p>
        </p:txBody>
      </p:sp>
      <p:pic>
        <p:nvPicPr>
          <p:cNvPr id="231" name="Google Shape;2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148" y="2492896"/>
            <a:ext cx="9629683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9696" y="4149080"/>
            <a:ext cx="867727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7"/>
          <p:cNvSpPr/>
          <p:nvPr/>
        </p:nvSpPr>
        <p:spPr>
          <a:xfrm>
            <a:off x="2207568" y="3094298"/>
            <a:ext cx="7560840" cy="294636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4079775" y="5949279"/>
            <a:ext cx="7740749" cy="17529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7"/>
          <p:cNvCxnSpPr/>
          <p:nvPr/>
        </p:nvCxnSpPr>
        <p:spPr>
          <a:xfrm>
            <a:off x="6096000" y="3388934"/>
            <a:ext cx="1656184" cy="256034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 txBox="1"/>
          <p:nvPr>
            <p:ph idx="12" type="sldNum"/>
          </p:nvPr>
        </p:nvSpPr>
        <p:spPr>
          <a:xfrm>
            <a:off x="9077325" y="61245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/>
              <a:t>‹#›</a:t>
            </a:fld>
            <a:endParaRPr b="1" sz="1400"/>
          </a:p>
        </p:txBody>
      </p:sp>
      <p:sp>
        <p:nvSpPr>
          <p:cNvPr id="241" name="Google Shape;241;p8"/>
          <p:cNvSpPr txBox="1"/>
          <p:nvPr>
            <p:ph type="ctrTitle"/>
          </p:nvPr>
        </p:nvSpPr>
        <p:spPr>
          <a:xfrm>
            <a:off x="1065784" y="413281"/>
            <a:ext cx="10060432" cy="700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/>
              <a:t>Quebra da senha</a:t>
            </a:r>
            <a:endParaRPr sz="3600"/>
          </a:p>
        </p:txBody>
      </p:sp>
      <p:sp>
        <p:nvSpPr>
          <p:cNvPr id="242" name="Google Shape;242;p8"/>
          <p:cNvSpPr txBox="1"/>
          <p:nvPr>
            <p:ph idx="1" type="body"/>
          </p:nvPr>
        </p:nvSpPr>
        <p:spPr>
          <a:xfrm>
            <a:off x="407369" y="1596858"/>
            <a:ext cx="11413156" cy="896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/>
              <a:t>Os policiais conseguiram quebrar uma das senhas por tentativa-e-erro: eles pegaram um palpite de senha, fizeram a codificação (utilizando a função </a:t>
            </a:r>
            <a:r>
              <a:rPr b="1" lang="pt-BR" sz="1800"/>
              <a:t>codificar_senha</a:t>
            </a:r>
            <a:r>
              <a:rPr lang="pt-BR" sz="1800"/>
              <a:t>) e verificaram que a senha codificada coincide com uma que aparece no arquivo </a:t>
            </a:r>
            <a:r>
              <a:rPr b="1" lang="pt-BR" sz="1800"/>
              <a:t>usuários_senhasdecodificadas.txt</a:t>
            </a:r>
            <a:r>
              <a:rPr lang="pt-BR" sz="1800"/>
              <a:t>.</a:t>
            </a:r>
            <a:endParaRPr/>
          </a:p>
        </p:txBody>
      </p:sp>
      <p:pic>
        <p:nvPicPr>
          <p:cNvPr id="243" name="Google Shape;2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148" y="2492896"/>
            <a:ext cx="9629683" cy="136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9696" y="4149080"/>
            <a:ext cx="867727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8"/>
          <p:cNvSpPr/>
          <p:nvPr/>
        </p:nvSpPr>
        <p:spPr>
          <a:xfrm>
            <a:off x="2207568" y="3094298"/>
            <a:ext cx="7560840" cy="294636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4079775" y="5949279"/>
            <a:ext cx="7740749" cy="175295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8"/>
          <p:cNvCxnSpPr/>
          <p:nvPr/>
        </p:nvCxnSpPr>
        <p:spPr>
          <a:xfrm>
            <a:off x="6096000" y="3388934"/>
            <a:ext cx="1656184" cy="256034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48" name="Google Shape;248;p8"/>
          <p:cNvSpPr/>
          <p:nvPr/>
        </p:nvSpPr>
        <p:spPr>
          <a:xfrm>
            <a:off x="7104112" y="3911127"/>
            <a:ext cx="3096344" cy="1113582"/>
          </a:xfrm>
          <a:prstGeom prst="wedgeEllipseCallout">
            <a:avLst>
              <a:gd fmla="val -38708" name="adj1"/>
              <a:gd fmla="val 71054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senha do ulisses é "milk shake pistache"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"/>
          <p:cNvSpPr txBox="1"/>
          <p:nvPr>
            <p:ph idx="12" type="sldNum"/>
          </p:nvPr>
        </p:nvSpPr>
        <p:spPr>
          <a:xfrm>
            <a:off x="9054741" y="61245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400"/>
              <a:t>‹#›</a:t>
            </a:fld>
            <a:endParaRPr b="1" sz="1400"/>
          </a:p>
        </p:txBody>
      </p:sp>
      <p:sp>
        <p:nvSpPr>
          <p:cNvPr id="254" name="Google Shape;254;p9"/>
          <p:cNvSpPr/>
          <p:nvPr>
            <p:ph idx="2" type="pic"/>
          </p:nvPr>
        </p:nvSpPr>
        <p:spPr>
          <a:xfrm>
            <a:off x="0" y="0"/>
            <a:ext cx="12192000" cy="2247776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9"/>
          <p:cNvSpPr txBox="1"/>
          <p:nvPr>
            <p:ph idx="1" type="body"/>
          </p:nvPr>
        </p:nvSpPr>
        <p:spPr>
          <a:xfrm>
            <a:off x="1063553" y="3610438"/>
            <a:ext cx="10060432" cy="1978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6" name="Google Shape;256;p9"/>
          <p:cNvSpPr txBox="1"/>
          <p:nvPr>
            <p:ph type="ctrTitle"/>
          </p:nvPr>
        </p:nvSpPr>
        <p:spPr>
          <a:xfrm>
            <a:off x="3271292" y="1557216"/>
            <a:ext cx="5649415" cy="169034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175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32000" lIns="180000" spcFirstLastPara="1" rIns="180000" wrap="square" tIns="4320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lang="pt-BR"/>
              <a:t>Parte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2022-10-26T14:01:12Z</dcterms:created>
  <dc:creator>Tomaz Mikio Sasaki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0x010100C3D130DC11F57A48A660692B5CB16AEA</vt:lpwstr>
  </property>
  <property fmtid="{D5CDD505-2E9C-101B-9397-08002B2CF9AE}" pid="3" name="MediaServiceImageTags">
    <vt:lpwstr/>
  </property>
</Properties>
</file>