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2">
          <p15:clr>
            <a:srgbClr val="747775"/>
          </p15:clr>
        </p15:guide>
        <p15:guide id="2" orient="horz" pos="2952">
          <p15:clr>
            <a:srgbClr val="747775"/>
          </p15:clr>
        </p15:guide>
        <p15:guide id="3" pos="288">
          <p15:clr>
            <a:srgbClr val="747775"/>
          </p15:clr>
        </p15:guide>
        <p15:guide id="4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2"/>
        <p:guide pos="2952" orient="horz"/>
        <p:guide pos="288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94cc4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94cc4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94cc4e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794cc4e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9d1ecf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89d1ecf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9d1ecff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89d1ecff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89d1ecf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89d1ecf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E1F2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200" y="2119125"/>
            <a:ext cx="82299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ROBOTICS</a:t>
            </a:r>
            <a:endParaRPr sz="50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050" y="2898925"/>
            <a:ext cx="822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An Introduction</a:t>
            </a:r>
            <a:endParaRPr sz="1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461000"/>
            <a:ext cx="82296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What’s Robotics?</a:t>
            </a:r>
            <a:endParaRPr sz="3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133900"/>
            <a:ext cx="82296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An intelligent machine made from a mix of science and technology designed to perform tasks outside human restrictions.</a:t>
            </a:r>
            <a:endParaRPr sz="1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1806800"/>
            <a:ext cx="82296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3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Why’s Robotics?</a:t>
            </a:r>
            <a:endParaRPr sz="3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2479700"/>
            <a:ext cx="82296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To make human tasks more easier. It can make new unlock fields and also repeating same tasks with perfection.</a:t>
            </a:r>
            <a:endParaRPr sz="1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57150" y="3249500"/>
            <a:ext cx="8229600" cy="6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From When’</a:t>
            </a:r>
            <a:r>
              <a:rPr lang="en" sz="3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s Robotics?</a:t>
            </a:r>
            <a:endParaRPr sz="3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3922400"/>
            <a:ext cx="82296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robots dates back to ancient times, but modern robotics emerged in the mid-20th century.</a:t>
            </a:r>
            <a:endParaRPr sz="16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1491225"/>
            <a:ext cx="59250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2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 ADVANTAGES</a:t>
            </a:r>
            <a:endParaRPr sz="552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2751825"/>
            <a:ext cx="5925000" cy="19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</a:t>
            </a: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Excelling at tasks that require absolute precision.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・Minimising errors very close to one and none.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・Tirelessly performing repetitive tasks without help.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・Venturing into uninhabitable zones for safety.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・Automation allowing them to handle various jobs.</a:t>
            </a:r>
            <a:endParaRPr sz="17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144300" y="21422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144300" y="33614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906300" y="15326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906300" y="27518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906300" y="39710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144300" y="9230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382300" y="39710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382300" y="27518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382300" y="15326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144300" y="45806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457200"/>
            <a:ext cx="5925000" cy="12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2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 THEIR TYPES</a:t>
            </a:r>
            <a:endParaRPr sz="552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754625"/>
            <a:ext cx="59250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・Humanoid: Mimics human behaviour.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・Pre-Programmed : Used for repetitive tasks.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・Autonomous : Can make its own decisions.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・Teleoperated : Semi-Autonomous robots.</a:t>
            </a:r>
            <a:b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・Augmented : Enhancing/Replacing human ㅤcapabilities.</a:t>
            </a:r>
            <a:endParaRPr sz="17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7144300" y="6182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144300" y="18374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906300" y="86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906300" y="12278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7906300" y="24470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144300" y="-60097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382300" y="24470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382300" y="12278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382300" y="86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144300" y="3056625"/>
            <a:ext cx="1069500" cy="1136400"/>
          </a:xfrm>
          <a:prstGeom prst="snip2DiagRect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504675"/>
            <a:ext cx="82296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A ROBOT</a:t>
            </a:r>
            <a:endParaRPr sz="3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1213350"/>
            <a:ext cx="82296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Performs physical tasks and </a:t>
            </a: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environmental</a:t>
            </a: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 interactions. It has a physical movement system (wheel, leg, arms).</a:t>
            </a:r>
            <a:endParaRPr sz="1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798550"/>
            <a:ext cx="82296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An Intelligent Machine</a:t>
            </a:r>
            <a:endParaRPr sz="3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3557100"/>
            <a:ext cx="8229600" cy="11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Analyzes information, makes decisions, and also provides us with information. They are </a:t>
            </a: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often</a:t>
            </a: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 stable, downloaded into servers, or physical objects like computer.</a:t>
            </a:r>
            <a:endParaRPr sz="1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57200" y="2458800"/>
            <a:ext cx="8229600" cy="64800"/>
          </a:xfrm>
          <a:prstGeom prst="roundRect">
            <a:avLst>
              <a:gd fmla="val 50000" name="adj"/>
            </a:avLst>
          </a:prstGeom>
          <a:solidFill>
            <a:srgbClr val="B5BAC1"/>
          </a:solidFill>
          <a:ln cap="flat" cmpd="sng" w="9525">
            <a:solidFill>
              <a:srgbClr val="B5BA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ctrTitle"/>
          </p:nvPr>
        </p:nvSpPr>
        <p:spPr>
          <a:xfrm>
            <a:off x="457050" y="2136750"/>
            <a:ext cx="8229600" cy="8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50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57200" y="2866575"/>
            <a:ext cx="822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500">
                <a:solidFill>
                  <a:srgbClr val="B5BAC1"/>
                </a:solidFill>
                <a:latin typeface="Montserrat"/>
                <a:ea typeface="Montserrat"/>
                <a:cs typeface="Montserrat"/>
                <a:sym typeface="Montserrat"/>
              </a:rPr>
              <a:t>y Moksh</a:t>
            </a:r>
            <a:endParaRPr sz="1500">
              <a:solidFill>
                <a:srgbClr val="B5BAC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5FF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