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1207" r:id="rId3"/>
    <p:sldId id="1217" r:id="rId5"/>
    <p:sldId id="1211" r:id="rId6"/>
    <p:sldId id="1209" r:id="rId7"/>
    <p:sldId id="1213" r:id="rId8"/>
    <p:sldId id="1218" r:id="rId9"/>
  </p:sldIdLst>
  <p:sldSz cx="6858000" cy="51435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F48292F-83BF-4A8F-A97A-008348F8CA23}">
          <p14:sldIdLst>
            <p14:sldId id="1207"/>
            <p14:sldId id="1217"/>
            <p14:sldId id="1211"/>
            <p14:sldId id="1209"/>
            <p14:sldId id="1213"/>
            <p14:sldId id="12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01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4"/>
    <a:srgbClr val="CE57C1"/>
    <a:srgbClr val="7030A0"/>
    <a:srgbClr val="0000FE"/>
    <a:srgbClr val="A2E6E3"/>
    <a:srgbClr val="FAE438"/>
    <a:srgbClr val="C955BE"/>
    <a:srgbClr val="ADC20E"/>
    <a:srgbClr val="FF0000"/>
    <a:srgbClr val="000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68070" autoAdjust="0"/>
  </p:normalViewPr>
  <p:slideViewPr>
    <p:cSldViewPr snapToGrid="0" showGuides="1">
      <p:cViewPr varScale="1">
        <p:scale>
          <a:sx n="171" d="100"/>
          <a:sy n="171" d="100"/>
        </p:scale>
        <p:origin x="1152" y="168"/>
      </p:cViewPr>
      <p:guideLst>
        <p:guide orient="horz" pos="1501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2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>
            <a:lvl1pPr>
              <a:defRPr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F79C-A8ED-3441-ABB2-CD0CD8B343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6F5-8CCE-614A-80B6-A13D65FBE2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1681-C160-A243-877F-CBE0A1395DB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413-E032-9E42-9E28-9DF2E76081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250" b="1" cap="all"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6343-CC55-B54E-B10B-0AA4AA701B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7B3A-BA7E-3D46-B680-AA2FDE202D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F618-ADD1-2C40-9E4B-2321D3967A0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306-C0AD-764D-B5DF-146C3B33627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3A8-AD88-A24F-A341-59AEF9C6E55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764B-6370-9F40-9752-AEBEECA6C7E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71A-32D9-0044-804C-4358CBD3AD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608" y="105475"/>
            <a:ext cx="6254493" cy="487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8" y="774963"/>
            <a:ext cx="6254493" cy="38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86B6-C72F-4147-81AF-4629135334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0" y="5004310"/>
            <a:ext cx="6858000" cy="16112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50" y="4514249"/>
            <a:ext cx="267104" cy="3333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257175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257175" rtl="0" eaLnBrk="1" latinLnBrk="0" hangingPunct="1">
        <a:spcBef>
          <a:spcPct val="20000"/>
        </a:spcBef>
        <a:buFont typeface="Arial" panose="020B0604020202020204"/>
        <a:buChar char="•"/>
        <a:defRPr sz="1350" kern="1200">
          <a:solidFill>
            <a:srgbClr val="000044"/>
          </a:solidFill>
          <a:latin typeface="+mn-lt"/>
          <a:ea typeface="+mn-ea"/>
          <a:cs typeface="+mn-cs"/>
        </a:defRPr>
      </a:lvl1pPr>
      <a:lvl2pPr marL="417830" indent="-160655" algn="l" defTabSz="257175" rtl="0" eaLnBrk="1" latinLnBrk="0" hangingPunct="1">
        <a:spcBef>
          <a:spcPct val="20000"/>
        </a:spcBef>
        <a:buFont typeface="Arial" panose="020B0604020202020204"/>
        <a:buChar char="–"/>
        <a:defRPr sz="1125" kern="1200">
          <a:solidFill>
            <a:srgbClr val="000044"/>
          </a:solidFill>
          <a:latin typeface="+mn-lt"/>
          <a:ea typeface="+mn-ea"/>
          <a:cs typeface="+mn-cs"/>
        </a:defRPr>
      </a:lvl2pPr>
      <a:lvl3pPr marL="6432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015" kern="1200">
          <a:solidFill>
            <a:srgbClr val="000044"/>
          </a:solidFill>
          <a:latin typeface="+mn-lt"/>
          <a:ea typeface="+mn-ea"/>
          <a:cs typeface="+mn-cs"/>
        </a:defRPr>
      </a:lvl3pPr>
      <a:lvl4pPr marL="900430" indent="-128905" algn="l" defTabSz="257175" rtl="0" eaLnBrk="1" latinLnBrk="0" hangingPunct="1">
        <a:spcBef>
          <a:spcPct val="20000"/>
        </a:spcBef>
        <a:buFont typeface="Arial" panose="020B0604020202020204"/>
        <a:buChar char="–"/>
        <a:defRPr sz="900" kern="1200">
          <a:solidFill>
            <a:srgbClr val="000044"/>
          </a:solidFill>
          <a:latin typeface="+mn-lt"/>
          <a:ea typeface="+mn-ea"/>
          <a:cs typeface="+mn-cs"/>
        </a:defRPr>
      </a:lvl4pPr>
      <a:lvl5pPr marL="1157605" indent="-128905" algn="l" defTabSz="257175" rtl="0" eaLnBrk="1" latinLnBrk="0" hangingPunct="1">
        <a:spcBef>
          <a:spcPct val="20000"/>
        </a:spcBef>
        <a:buFont typeface="Arial" panose="020B0604020202020204"/>
        <a:buChar char="»"/>
        <a:defRPr sz="900" kern="1200">
          <a:solidFill>
            <a:srgbClr val="000044"/>
          </a:solidFill>
          <a:latin typeface="+mn-lt"/>
          <a:ea typeface="+mn-ea"/>
          <a:cs typeface="+mn-cs"/>
        </a:defRPr>
      </a:lvl5pPr>
      <a:lvl6pPr marL="141478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8.jpeg"/><Relationship Id="rId3" Type="http://schemas.openxmlformats.org/officeDocument/2006/relationships/tags" Target="../tags/tag1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Cavity Profile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73" y="1383321"/>
            <a:ext cx="3251223" cy="3313235"/>
          </a:xfrm>
          <a:prstGeom prst="rect">
            <a:avLst/>
          </a:prstGeom>
        </p:spPr>
      </p:pic>
      <p:cxnSp>
        <p:nvCxnSpPr>
          <p:cNvPr id="10" name="Straight Arrow Connector 6"/>
          <p:cNvCxnSpPr/>
          <p:nvPr>
            <p:custDataLst>
              <p:tags r:id="rId2"/>
            </p:custDataLst>
          </p:nvPr>
        </p:nvCxnSpPr>
        <p:spPr>
          <a:xfrm flipH="1" flipV="1">
            <a:off x="3204796" y="3913556"/>
            <a:ext cx="1242695" cy="1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6"/>
          <p:cNvCxnSpPr/>
          <p:nvPr>
            <p:custDataLst>
              <p:tags r:id="rId3"/>
            </p:custDataLst>
          </p:nvPr>
        </p:nvCxnSpPr>
        <p:spPr>
          <a:xfrm flipH="1">
            <a:off x="3204796" y="2113331"/>
            <a:ext cx="100965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"/>
          <p:cNvCxnSpPr>
            <a:stCxn id="9" idx="1"/>
          </p:cNvCxnSpPr>
          <p:nvPr>
            <p:custDataLst>
              <p:tags r:id="rId4"/>
            </p:custDataLst>
          </p:nvPr>
        </p:nvCxnSpPr>
        <p:spPr>
          <a:xfrm flipH="1">
            <a:off x="3423871" y="3096946"/>
            <a:ext cx="1148080" cy="3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28795" y="1819275"/>
            <a:ext cx="228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The outermost layer is used to reduce water friction and bionic shape</a:t>
            </a:r>
            <a:endParaRPr lang="zh-CN" altLang="en-US" sz="12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72000" y="2774315"/>
            <a:ext cx="228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The outer chamber is used to hold all parts of the tortoise and to provide water resistance</a:t>
            </a:r>
            <a:endParaRPr lang="zh-CN" altLang="en-US" sz="120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72000" y="3834765"/>
            <a:ext cx="228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The inner cavity is used for secondary waterproofing and placing the chip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sym typeface="+mn-ea"/>
              </a:rPr>
              <a:t>Overall design of the cavity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Waterproofing method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Placing the chip in a designed waterproof box with rubber seals and fasteners can completely isolate the device and protect it from moisture.</a:t>
            </a:r>
            <a:endParaRPr lang="zh-CN" altLang="en-US" sz="1400" dirty="0"/>
          </a:p>
        </p:txBody>
      </p:sp>
      <p:pic>
        <p:nvPicPr>
          <p:cNvPr id="5" name="图片 4" descr="4a88415b5f1043b88dc5c39b15ad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1751330"/>
            <a:ext cx="2402840" cy="14503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2070" y="1899920"/>
            <a:ext cx="2213610" cy="115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/>
              <a:t>2.</a:t>
            </a:r>
            <a:r>
              <a:rPr sz="1400" dirty="0"/>
              <a:t>Use a waterproof coating (similar to wax) to smear or cover the shell and connecting parts of the turtle</a:t>
            </a:r>
            <a:endParaRPr sz="1400" dirty="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3862070" y="3053080"/>
            <a:ext cx="2407285" cy="148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/>
              <a:t>3.</a:t>
            </a:r>
            <a:r>
              <a:rPr sz="1400" dirty="0"/>
              <a:t>Use a waterproof film to wrap the turtle's internal components in key areas</a:t>
            </a:r>
            <a:endParaRPr sz="1400" dirty="0"/>
          </a:p>
        </p:txBody>
      </p:sp>
      <p:pic>
        <p:nvPicPr>
          <p:cNvPr id="14" name="图片 13" descr="9e5cf0bd13548792e78a1c45d5e82d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" y="3195955"/>
            <a:ext cx="2466975" cy="1639570"/>
          </a:xfrm>
          <a:prstGeom prst="rect">
            <a:avLst/>
          </a:prstGeom>
        </p:spPr>
      </p:pic>
      <p:cxnSp>
        <p:nvCxnSpPr>
          <p:cNvPr id="15" name="Straight Arrow Connector 6"/>
          <p:cNvCxnSpPr/>
          <p:nvPr>
            <p:custDataLst>
              <p:tags r:id="rId6"/>
            </p:custDataLst>
          </p:nvPr>
        </p:nvCxnSpPr>
        <p:spPr>
          <a:xfrm flipH="1">
            <a:off x="2080846" y="2875331"/>
            <a:ext cx="1852930" cy="126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6"/>
          <p:cNvCxnSpPr/>
          <p:nvPr>
            <p:custDataLst>
              <p:tags r:id="rId7"/>
            </p:custDataLst>
          </p:nvPr>
        </p:nvCxnSpPr>
        <p:spPr>
          <a:xfrm flipH="1">
            <a:off x="2195146" y="1560881"/>
            <a:ext cx="19050" cy="779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Water-cooling system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pic>
        <p:nvPicPr>
          <p:cNvPr id="6" name="图片 5" descr="HGLFE{M72N4T3JOL7N]G[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898015"/>
            <a:ext cx="2751455" cy="199136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Fixtures are used to attach the circuit </a:t>
            </a:r>
            <a:endParaRPr lang="zh-CN" altLang="en-US" sz="1400" dirty="0"/>
          </a:p>
          <a:p>
            <a:r>
              <a:rPr lang="zh-CN" altLang="en-US" sz="1400" dirty="0"/>
              <a:t>board to the bottom of the inner cavity </a:t>
            </a:r>
            <a:endParaRPr lang="zh-CN" altLang="en-US" sz="1400" dirty="0"/>
          </a:p>
          <a:p>
            <a:r>
              <a:rPr lang="zh-CN" altLang="en-US" sz="1400" dirty="0"/>
              <a:t>for heat dissipation</a:t>
            </a:r>
            <a:endParaRPr lang="zh-CN" altLang="en-US" sz="1400" dirty="0"/>
          </a:p>
        </p:txBody>
      </p:sp>
      <p:cxnSp>
        <p:nvCxnSpPr>
          <p:cNvPr id="4" name="Straight Arrow Connector 6"/>
          <p:cNvCxnSpPr/>
          <p:nvPr>
            <p:custDataLst>
              <p:tags r:id="rId3"/>
            </p:custDataLst>
          </p:nvPr>
        </p:nvCxnSpPr>
        <p:spPr>
          <a:xfrm flipH="1">
            <a:off x="2576146" y="2722931"/>
            <a:ext cx="156210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328795" y="2362200"/>
            <a:ext cx="2286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The fixture is used to secure the chip to the bottom plate and a flowing water cooling system is used to cool the chip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latin typeface="+mj-lt"/>
                <a:cs typeface="+mj-lt"/>
                <a:sym typeface="+mn-ea"/>
              </a:rPr>
              <a:t>Overall design of the cylinder</a:t>
            </a:r>
            <a:endParaRPr lang="en-US" altLang="zh-CN" dirty="0">
              <a:solidFill>
                <a:srgbClr val="2A2B2E"/>
              </a:solidFill>
              <a:latin typeface="+mj-lt"/>
              <a:cs typeface="+mj-lt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795" y="1061720"/>
            <a:ext cx="1518285" cy="1518285"/>
          </a:xfrm>
          <a:prstGeom prst="rect">
            <a:avLst/>
          </a:prstGeom>
        </p:spPr>
      </p:pic>
      <p:pic>
        <p:nvPicPr>
          <p:cNvPr id="9" name="图片 3" descr="637024ee9b8eb6efd51ba066a61907bc"/>
          <p:cNvPicPr>
            <a:picLocks noChangeAspect="1"/>
          </p:cNvPicPr>
          <p:nvPr/>
        </p:nvPicPr>
        <p:blipFill>
          <a:blip r:embed="rId2"/>
          <a:srcRect l="50167" t="25" r="25227" b="39185"/>
          <a:stretch>
            <a:fillRect/>
          </a:stretch>
        </p:blipFill>
        <p:spPr>
          <a:xfrm>
            <a:off x="5723321" y="1069710"/>
            <a:ext cx="791623" cy="146902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dirty="0"/>
              <a:t>Place the jack in the cylinder for control</a:t>
            </a:r>
            <a:endParaRPr lang="zh-CN" altLang="en-US" sz="1400" dirty="0"/>
          </a:p>
          <a:p>
            <a:r>
              <a:rPr lang="en-US" altLang="zh-CN" sz="1400" dirty="0"/>
              <a:t>c</a:t>
            </a:r>
            <a:r>
              <a:rPr lang="zh-CN" altLang="en-US" sz="1400" dirty="0"/>
              <a:t>ylinder volume, using wax with high </a:t>
            </a:r>
            <a:endParaRPr lang="zh-CN" altLang="en-US" sz="1400" dirty="0"/>
          </a:p>
          <a:p>
            <a:r>
              <a:rPr lang="zh-CN" altLang="en-US" sz="1400" dirty="0"/>
              <a:t>friction to prevent water </a:t>
            </a:r>
            <a:endParaRPr lang="zh-CN" altLang="en-US" sz="1400" dirty="0"/>
          </a:p>
          <a:p>
            <a:r>
              <a:rPr lang="zh-CN" altLang="en-US" sz="1400" dirty="0"/>
              <a:t>from entering</a:t>
            </a:r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Cylinder travel is as follows</a:t>
            </a:r>
            <a:r>
              <a:rPr lang="en-US" altLang="zh-CN" sz="1400" dirty="0"/>
              <a:t>:</a:t>
            </a:r>
            <a:endParaRPr lang="en-US" altLang="zh-CN" sz="1400" dirty="0"/>
          </a:p>
        </p:txBody>
      </p:sp>
      <p:pic>
        <p:nvPicPr>
          <p:cNvPr id="7" name="图片 6" descr="692604c2672a8a0f3b7c6c2cde44459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3015615"/>
            <a:ext cx="5977255" cy="1736090"/>
          </a:xfrm>
          <a:prstGeom prst="rect">
            <a:avLst/>
          </a:prstGeom>
        </p:spPr>
      </p:pic>
      <p:cxnSp>
        <p:nvCxnSpPr>
          <p:cNvPr id="10" name="Straight Arrow Connector 6"/>
          <p:cNvCxnSpPr/>
          <p:nvPr>
            <p:custDataLst>
              <p:tags r:id="rId5"/>
            </p:custDataLst>
          </p:nvPr>
        </p:nvCxnSpPr>
        <p:spPr>
          <a:xfrm>
            <a:off x="2579321" y="3883711"/>
            <a:ext cx="699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Cylinder control code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pic>
        <p:nvPicPr>
          <p:cNvPr id="4" name="图片 3" descr="7d92d24062561ce0042bf64cb4f77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345565"/>
            <a:ext cx="5523865" cy="267779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dirty="0"/>
              <a:t>The movement of the cylinder is controlled by socket communication</a:t>
            </a:r>
            <a:endParaRPr lang="zh-CN" altLang="en-US" sz="1400" dirty="0"/>
          </a:p>
        </p:txBody>
      </p:sp>
      <p:pic>
        <p:nvPicPr>
          <p:cNvPr id="8" name="图片 7" descr="8699b277245e66b89bbfe46e48bc709"/>
          <p:cNvPicPr>
            <a:picLocks noChangeAspect="1"/>
          </p:cNvPicPr>
          <p:nvPr/>
        </p:nvPicPr>
        <p:blipFill>
          <a:blip r:embed="rId3"/>
          <a:srcRect r="71157" b="2564"/>
          <a:stretch>
            <a:fillRect/>
          </a:stretch>
        </p:blipFill>
        <p:spPr>
          <a:xfrm>
            <a:off x="625475" y="4210685"/>
            <a:ext cx="1978025" cy="337820"/>
          </a:xfrm>
          <a:prstGeom prst="rect">
            <a:avLst/>
          </a:prstGeom>
        </p:spPr>
      </p:pic>
      <p:pic>
        <p:nvPicPr>
          <p:cNvPr id="9" name="图片 8" descr="8699b277245e66b89bbfe46e48bc709"/>
          <p:cNvPicPr>
            <a:picLocks noChangeAspect="1"/>
          </p:cNvPicPr>
          <p:nvPr/>
        </p:nvPicPr>
        <p:blipFill>
          <a:blip r:embed="rId3"/>
          <a:srcRect l="70389" t="1648" b="-8242"/>
          <a:stretch>
            <a:fillRect/>
          </a:stretch>
        </p:blipFill>
        <p:spPr>
          <a:xfrm>
            <a:off x="2603500" y="4210685"/>
            <a:ext cx="2030730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73165" y="4767580"/>
            <a:ext cx="290830" cy="212090"/>
          </a:xfrm>
        </p:spPr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6365" y="782320"/>
            <a:ext cx="6492875" cy="3884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400" b="1"/>
              <a:t>The recent fortnight's work is:</a:t>
            </a:r>
            <a:endParaRPr sz="1400" b="1"/>
          </a:p>
          <a:p>
            <a:endParaRPr sz="1400"/>
          </a:p>
          <a:p>
            <a:r>
              <a:rPr lang="en-US" sz="1400"/>
              <a:t>1) </a:t>
            </a:r>
            <a:r>
              <a:rPr sz="1400"/>
              <a:t>Completion of the design for mounting all arm and neck fixings to the inner cavity</a:t>
            </a:r>
            <a:endParaRPr sz="1400"/>
          </a:p>
          <a:p>
            <a:r>
              <a:rPr lang="en-US" sz="1400"/>
              <a:t>2) </a:t>
            </a:r>
            <a:r>
              <a:rPr sz="1400">
                <a:sym typeface="+mn-ea"/>
              </a:rPr>
              <a:t>Fixation of chips and batteries to the inner cavity</a:t>
            </a:r>
            <a:endParaRPr sz="1400"/>
          </a:p>
          <a:p>
            <a:r>
              <a:rPr lang="en-US" sz="1400"/>
              <a:t>3) </a:t>
            </a:r>
            <a:r>
              <a:rPr sz="1400"/>
              <a:t>C</a:t>
            </a:r>
            <a:r>
              <a:rPr sz="1400">
                <a:sym typeface="+mn-ea"/>
              </a:rPr>
              <a:t>omplete all control codes for the piston airbag</a:t>
            </a:r>
            <a:endParaRPr sz="1400">
              <a:sym typeface="+mn-ea"/>
            </a:endParaRPr>
          </a:p>
          <a:p>
            <a:endParaRPr sz="1400" b="1"/>
          </a:p>
          <a:p>
            <a:endParaRPr sz="1400" b="1"/>
          </a:p>
          <a:p>
            <a:r>
              <a:rPr sz="1400" b="1"/>
              <a:t>Follow up work for:</a:t>
            </a:r>
            <a:endParaRPr sz="1400" b="1"/>
          </a:p>
          <a:p>
            <a:endParaRPr sz="1400"/>
          </a:p>
          <a:p>
            <a:r>
              <a:rPr sz="1400"/>
              <a:t>Work </a:t>
            </a:r>
            <a:r>
              <a:rPr lang="en-US" sz="1400"/>
              <a:t>after </a:t>
            </a:r>
            <a:r>
              <a:rPr sz="1400"/>
              <a:t>the start of the school year </a:t>
            </a:r>
            <a:endParaRPr sz="1400"/>
          </a:p>
          <a:p>
            <a:r>
              <a:rPr sz="1400"/>
              <a:t>1) Test and verify to make sure functionality is intact</a:t>
            </a:r>
            <a:endParaRPr sz="1400"/>
          </a:p>
          <a:p>
            <a:r>
              <a:rPr sz="1400"/>
              <a:t>2) Materialize the design of the cylinder and control its movement</a:t>
            </a:r>
            <a:endParaRPr sz="1400"/>
          </a:p>
          <a:p>
            <a:r>
              <a:rPr lang="en-US" sz="1400"/>
              <a:t>3</a:t>
            </a:r>
            <a:r>
              <a:rPr sz="1400"/>
              <a:t>) Completion of the waterproof design according to the needs of the cavity</a:t>
            </a:r>
            <a:endParaRPr sz="1400"/>
          </a:p>
          <a:p>
            <a:r>
              <a:rPr lang="en-US" sz="1400"/>
              <a:t>4</a:t>
            </a:r>
            <a:r>
              <a:rPr sz="1400"/>
              <a:t>) Simulation of pressure analysis and friction analysis of an cavity underwater</a:t>
            </a:r>
            <a:endParaRPr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YTc1NjE1ZGY5NzcyY2RiYWMxOTk5YTQ1ZDE1ZWNlNm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0 C 9 2 E 3 9 5 E 8 E 0 8 5 4 2 B E 8 4 3 9 7 F D F C 4 7 3 9 E "   m a : c o n t e n t T y p e V e r s i o n = " "   m a : c o n t e n t T y p e D e s c r i p t i o n = " C r e a t e   a   n e w   d o c u m e n t . "   m a : c o n t e n t T y p e S c o p e = " "   m a : v e r s i o n I D = " a 6 c 3 2 c 4 2 d 6 b 9 b 0 5 4 c e 4 9 6 0 6 a 6 e a 2 9 a 9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5 0 3 d b 7 f 5 5 5 7 d 4 8 1 f d a 4 8 0 1 0 9 d 4 d e 2 e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$ L i s t I d : S h a r e d   D o c u m e n t s ; "   x m l n s : n s 3 = " e 8 3 3 1 2 6 2 - d e 2 5 - 4 3 6 d - 8 f 0 5 - 1 5 4 a 0 7 1 b b e 3 b " >  
 < x s d : i m p o r t   n a m e s p a c e = " $ L i s t I d : S h a r e d   D o c u m e n t s ; " / >  
 < x s d : i m p o r t   n a m e s p a c e = " e 8 3 3 1 2 6 2 - d e 2 5 - 4 3 6 d - 8 f 0 5 - 1 5 4 a 0 7 1 b b e 3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h c 6 d 7 e c a 6 5 f 9 4 7 8 a b a d 7 d 0 3 f 5 c f 6 4 e 0 f "   m i n O c c u r s = " 0 " / >  
 < x s d : e l e m e n t   r e f = " n s 3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$ L i s t I d : S h a r e d   D o c u m e n t s ;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h c 6 d 7 e c a 6 5 f 9 4 7 8 a b a d 7 d 0 3 f 5 c f 6 4 e 0 f "   m a : i n d e x = " 9 "   n i l l a b l e = " t r u e "   m a : t a x o n o m y = " t r u e "   m a : i n t e r n a l N a m e = " h c 6 d 7 e c a 6 5 f 9 4 7 8 a b a d 7 d 0 3 f 5 c f 6 4 e 0 f "   m a : t a x o n o m y F i e l d N a m e = " C a t e g o r y "   m a : d i s p l a y N a m e = " C a t e g o r y "   m a : d e f a u l t = " "   m a : f i e l d I d = " { 1 c 6 d 7 e c a - 6 5 f 9 - 4 7 8 a - b a d 7 - d 0 3 f 5 c f 6 4 e 0 f } "   m a : s s p I d = " 4 1 5 e e 7 4 b - 2 6 0 2 - 4 e 7 a - 8 f d c - 0 d 7 6 d 9 d f 1 6 f 1 "   m a : t e r m S e t I d = " c 9 e 3 8 b e b - e 6 0 a - 4 6 e c - a 1 a 3 - d 1 1 9 e 6 b 2 5 3 8 e "   m a : a n c h o r I d = " 0 0 0 0 0 0 0 0 - 0 0 0 0 - 0 0 0 0 - 0 0 0 0 - 0 0 0 0 0 0 0 0 0 0 0 0 "   m a : o p e n = " f a l s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e 8 3 3 1 2 6 2 - d e 2 5 - 4 3 6 d - 8 f 0 5 - 1 5 4 a 0 7 1 b b e 3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0 "   n i l l a b l e = " t r u e "   m a : d i s p l a y N a m e = " T a x o n o m y   C a t c h   A l l   C o l u m n "   m a : h i d d e n = " t r u e "   m a : l i s t = " { 1 B 2 5 C 4 D A - 9 5 C 3 - 4 6 C 8 - 9 C 4 7 - A 3 7 5 1 0 7 0 0 F C 4 } "   m a : i n t e r n a l N a m e = " T a x C a t c h A l l "   m a : s h o w F i e l d = " C a t c h A l l D a t a "   m a : w e b = " { 9 4 c 9 b 1 2 9 - 8 f 0 b - 4 e f d - a 3 a 7 - 0 f 5 5 2 c 1 7 9 1 9 9 }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h c 6 d 7 e c a 6 5 f 9 4 7 8 a b a d 7 d 0 3 f 5 c f 6 4 e 0 f   x m l n s = " $ L i s t I d : S h a r e d   D o c u m e n t s ; " > < T e r m s   x m l n s = " h t t p : / / s c h e m a s . m i c r o s o f t . c o m / o f f i c e / i n f o p a t h / 2 0 0 7 / P a r t n e r C o n t r o l s " > < / T e r m s > < / h c 6 d 7 e c a 6 5 f 9 4 7 8 a b a d 7 d 0 3 f 5 c f 6 4 e 0 f > < T a x C a t c h A l l   x m l n s = " e 8 3 3 1 2 6 2 - d e 2 5 - 4 3 6 d - 8 f 0 5 - 1 5 4 a 0 7 1 b b e 3 b " / > < / d o c u m e n t M a n a g e m e n t > < / p : p r o p e r t i e s > 
</file>

<file path=customXml/itemProps19.xml><?xml version="1.0" encoding="utf-8"?>
<ds:datastoreItem xmlns:ds="http://schemas.openxmlformats.org/officeDocument/2006/customXml" ds:itemID="{1DCF8A76-1436-47FC-9370-1D27FEBE2EE6}">
  <ds:schemaRefs/>
</ds:datastoreItem>
</file>

<file path=customXml/itemProps20.xml><?xml version="1.0" encoding="utf-8"?>
<ds:datastoreItem xmlns:ds="http://schemas.openxmlformats.org/officeDocument/2006/customXml" ds:itemID="{63C8E77D-B8E2-43BF-A607-672D88FF0D62}">
  <ds:schemaRefs/>
</ds:datastoreItem>
</file>

<file path=customXml/itemProps21.xml><?xml version="1.0" encoding="utf-8"?>
<ds:datastoreItem xmlns:ds="http://schemas.openxmlformats.org/officeDocument/2006/customXml" ds:itemID="{64E0F55A-5ACE-4E81-A452-A8FF73E0354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new</Template>
  <TotalTime>0</TotalTime>
  <Words>1723</Words>
  <Application>WPS 演示</Application>
  <PresentationFormat>Custom</PresentationFormat>
  <Paragraphs>70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Arial Unicode</vt:lpstr>
      <vt:lpstr>Default Theme</vt:lpstr>
      <vt:lpstr>Cavity </vt:lpstr>
      <vt:lpstr>Cavity </vt:lpstr>
      <vt:lpstr>Cavity </vt:lpstr>
      <vt:lpstr>Cavity </vt:lpstr>
      <vt:lpstr>Cavity </vt:lpstr>
      <vt:lpstr>Cavity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motion control of a turtle-like biomimetic amphibious robot</dc:title>
  <dc:creator>SZE HONG TEH</dc:creator>
  <cp:lastModifiedBy>文档存本地丢失不负责</cp:lastModifiedBy>
  <cp:revision>84</cp:revision>
  <dcterms:created xsi:type="dcterms:W3CDTF">2021-09-03T15:41:00Z</dcterms:created>
  <dcterms:modified xsi:type="dcterms:W3CDTF">2023-09-06T19:10:39Z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34601E32D2954CE99C66C1EE0928DB24_13</vt:lpwstr>
  </property>
  <property fmtid="{D5CDD505-2E9C-101B-9397-08002B2CF9AE}" pid="3" name="KSOProductBuildVer">
    <vt:lpwstr>2052-12.1.0.15374</vt:lpwstr>
  </property>
</Properties>
</file>