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sldIdLst>
    <p:sldId id="1220" r:id="rId3"/>
    <p:sldId id="1209" r:id="rId5"/>
    <p:sldId id="1219" r:id="rId6"/>
  </p:sldIdLst>
  <p:sldSz cx="6858000" cy="51435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F48292F-83BF-4A8F-A97A-008348F8CA23}">
          <p14:sldIdLst>
            <p14:sldId id="1220"/>
            <p14:sldId id="1209"/>
            <p14:sldId id="12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01" userDrawn="1">
          <p15:clr>
            <a:srgbClr val="A4A3A4"/>
          </p15:clr>
        </p15:guide>
        <p15:guide id="2" pos="3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44"/>
    <a:srgbClr val="CE57C1"/>
    <a:srgbClr val="7030A0"/>
    <a:srgbClr val="0000FE"/>
    <a:srgbClr val="A2E6E3"/>
    <a:srgbClr val="FAE438"/>
    <a:srgbClr val="C955BE"/>
    <a:srgbClr val="ADC20E"/>
    <a:srgbClr val="FF0000"/>
    <a:srgbClr val="0005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68070" autoAdjust="0"/>
  </p:normalViewPr>
  <p:slideViewPr>
    <p:cSldViewPr snapToGrid="0" showGuides="1">
      <p:cViewPr varScale="1">
        <p:scale>
          <a:sx n="171" d="100"/>
          <a:sy n="171" d="100"/>
        </p:scale>
        <p:origin x="1152" y="168"/>
      </p:cViewPr>
      <p:guideLst>
        <p:guide orient="horz" pos="1501"/>
        <p:guide pos="30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7.xml"/><Relationship Id="rId12" Type="http://schemas.openxmlformats.org/officeDocument/2006/relationships/customXml" Target="../customXml/item3.xml"/><Relationship Id="rId11" Type="http://schemas.openxmlformats.org/officeDocument/2006/relationships/customXml" Target="../customXml/item2.xml"/><Relationship Id="rId10" Type="http://schemas.openxmlformats.org/officeDocument/2006/relationships/customXml" Target="../customXml/item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BADF8-166D-464F-9CD6-EB1A92ACA0C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7EA8C-4442-2B43-BEFB-AB7F822E773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822"/>
            <a:ext cx="5829300" cy="1102519"/>
          </a:xfrm>
        </p:spPr>
        <p:txBody>
          <a:bodyPr/>
          <a:lstStyle>
            <a:lvl1pPr>
              <a:defRPr>
                <a:solidFill>
                  <a:srgbClr val="00004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F79C-A8ED-3441-ABB2-CD0CD8B3438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694"/>
            <a:ext cx="6858002" cy="618295"/>
          </a:xfrm>
          <a:prstGeom prst="rect">
            <a:avLst/>
          </a:prstGeom>
          <a:gradFill>
            <a:gsLst>
              <a:gs pos="0">
                <a:srgbClr val="000044"/>
              </a:gs>
              <a:gs pos="0">
                <a:srgbClr val="000044"/>
              </a:gs>
              <a:gs pos="100000">
                <a:srgbClr val="C955BE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26F5-8CCE-614A-80B6-A13D65FBE20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79"/>
            <a:ext cx="154305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79"/>
            <a:ext cx="451485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1681-C160-A243-877F-CBE0A1395DB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694"/>
            <a:ext cx="6858002" cy="618295"/>
          </a:xfrm>
          <a:prstGeom prst="rect">
            <a:avLst/>
          </a:prstGeom>
          <a:gradFill>
            <a:gsLst>
              <a:gs pos="0">
                <a:srgbClr val="000044"/>
              </a:gs>
              <a:gs pos="0">
                <a:srgbClr val="000044"/>
              </a:gs>
              <a:gs pos="100000">
                <a:srgbClr val="C955BE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1413-E032-9E42-9E28-9DF2E76081B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2250" b="1" cap="all">
                <a:solidFill>
                  <a:srgbClr val="00004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6343-CC55-B54E-B10B-0AA4AA701BB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694"/>
            <a:ext cx="6858002" cy="618295"/>
          </a:xfrm>
          <a:prstGeom prst="rect">
            <a:avLst/>
          </a:prstGeom>
          <a:gradFill>
            <a:gsLst>
              <a:gs pos="0">
                <a:srgbClr val="000044"/>
              </a:gs>
              <a:gs pos="0">
                <a:srgbClr val="000044"/>
              </a:gs>
              <a:gs pos="100000">
                <a:srgbClr val="C955BE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5"/>
            </a:lvl4pPr>
            <a:lvl5pPr>
              <a:defRPr sz="1015"/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5"/>
            </a:lvl4pPr>
            <a:lvl5pPr>
              <a:defRPr sz="1015"/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7B3A-BA7E-3D46-B680-AA2FDE202DD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694"/>
            <a:ext cx="6858002" cy="618295"/>
          </a:xfrm>
          <a:prstGeom prst="rect">
            <a:avLst/>
          </a:prstGeom>
          <a:gradFill>
            <a:gsLst>
              <a:gs pos="0">
                <a:srgbClr val="000044"/>
              </a:gs>
              <a:gs pos="0">
                <a:srgbClr val="000044"/>
              </a:gs>
              <a:gs pos="100000">
                <a:srgbClr val="C955BE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1151335"/>
            <a:ext cx="3030141" cy="47982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1631156"/>
            <a:ext cx="3030141" cy="2963466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1151335"/>
            <a:ext cx="3031331" cy="47982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1631156"/>
            <a:ext cx="3031331" cy="2963466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F618-ADD1-2C40-9E4B-2321D3967A04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694"/>
            <a:ext cx="6858002" cy="618295"/>
          </a:xfrm>
          <a:prstGeom prst="rect">
            <a:avLst/>
          </a:prstGeom>
          <a:gradFill>
            <a:gsLst>
              <a:gs pos="0">
                <a:srgbClr val="000044"/>
              </a:gs>
              <a:gs pos="0">
                <a:srgbClr val="000044"/>
              </a:gs>
              <a:gs pos="100000">
                <a:srgbClr val="C955BE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5306-C0AD-764D-B5DF-146C3B336276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73A8-AD88-A24F-A341-59AEF9C6E55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204787"/>
            <a:ext cx="2256235" cy="8715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204791"/>
            <a:ext cx="3833813" cy="438983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076328"/>
            <a:ext cx="2256235" cy="3518297"/>
          </a:xfrm>
        </p:spPr>
        <p:txBody>
          <a:bodyPr/>
          <a:lstStyle>
            <a:lvl1pPr marL="0" indent="0">
              <a:buNone/>
              <a:defRPr sz="790"/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764B-6370-9F40-9752-AEBEECA6C7E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6"/>
            <a:ext cx="4114800" cy="603647"/>
          </a:xfrm>
        </p:spPr>
        <p:txBody>
          <a:bodyPr/>
          <a:lstStyle>
            <a:lvl1pPr marL="0" indent="0">
              <a:buNone/>
              <a:defRPr sz="790"/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571A-32D9-0044-804C-4358CBD3ADCD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0608" y="105475"/>
            <a:ext cx="6254493" cy="4875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608" y="774963"/>
            <a:ext cx="6254493" cy="381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986B6-C72F-4147-81AF-4629135334C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10800000">
            <a:off x="0" y="5004310"/>
            <a:ext cx="6858000" cy="161125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/>
          </a:p>
        </p:txBody>
      </p:sp>
      <p:pic>
        <p:nvPicPr>
          <p:cNvPr id="8" name="Picture 7" descr="Shield-navy(rgb for online)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550" y="4514249"/>
            <a:ext cx="267104" cy="3333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257175" rtl="0" eaLnBrk="1" latinLnBrk="0" hangingPunct="1"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93040" indent="-193040" algn="l" defTabSz="257175" rtl="0" eaLnBrk="1" latinLnBrk="0" hangingPunct="1">
        <a:spcBef>
          <a:spcPct val="20000"/>
        </a:spcBef>
        <a:buFont typeface="Arial" panose="020B0604020202020204"/>
        <a:buChar char="•"/>
        <a:defRPr sz="1350" kern="1200">
          <a:solidFill>
            <a:srgbClr val="000044"/>
          </a:solidFill>
          <a:latin typeface="+mn-lt"/>
          <a:ea typeface="+mn-ea"/>
          <a:cs typeface="+mn-cs"/>
        </a:defRPr>
      </a:lvl1pPr>
      <a:lvl2pPr marL="417830" indent="-160655" algn="l" defTabSz="257175" rtl="0" eaLnBrk="1" latinLnBrk="0" hangingPunct="1">
        <a:spcBef>
          <a:spcPct val="20000"/>
        </a:spcBef>
        <a:buFont typeface="Arial" panose="020B0604020202020204"/>
        <a:buChar char="–"/>
        <a:defRPr sz="1125" kern="1200">
          <a:solidFill>
            <a:srgbClr val="000044"/>
          </a:solidFill>
          <a:latin typeface="+mn-lt"/>
          <a:ea typeface="+mn-ea"/>
          <a:cs typeface="+mn-cs"/>
        </a:defRPr>
      </a:lvl2pPr>
      <a:lvl3pPr marL="643255" indent="-128905" algn="l" defTabSz="257175" rtl="0" eaLnBrk="1" latinLnBrk="0" hangingPunct="1">
        <a:spcBef>
          <a:spcPct val="20000"/>
        </a:spcBef>
        <a:buFont typeface="Arial" panose="020B0604020202020204"/>
        <a:buChar char="•"/>
        <a:defRPr sz="1015" kern="1200">
          <a:solidFill>
            <a:srgbClr val="000044"/>
          </a:solidFill>
          <a:latin typeface="+mn-lt"/>
          <a:ea typeface="+mn-ea"/>
          <a:cs typeface="+mn-cs"/>
        </a:defRPr>
      </a:lvl3pPr>
      <a:lvl4pPr marL="900430" indent="-128905" algn="l" defTabSz="257175" rtl="0" eaLnBrk="1" latinLnBrk="0" hangingPunct="1">
        <a:spcBef>
          <a:spcPct val="20000"/>
        </a:spcBef>
        <a:buFont typeface="Arial" panose="020B0604020202020204"/>
        <a:buChar char="–"/>
        <a:defRPr sz="900" kern="1200">
          <a:solidFill>
            <a:srgbClr val="000044"/>
          </a:solidFill>
          <a:latin typeface="+mn-lt"/>
          <a:ea typeface="+mn-ea"/>
          <a:cs typeface="+mn-cs"/>
        </a:defRPr>
      </a:lvl4pPr>
      <a:lvl5pPr marL="1157605" indent="-128905" algn="l" defTabSz="257175" rtl="0" eaLnBrk="1" latinLnBrk="0" hangingPunct="1">
        <a:spcBef>
          <a:spcPct val="20000"/>
        </a:spcBef>
        <a:buFont typeface="Arial" panose="020B0604020202020204"/>
        <a:buChar char="»"/>
        <a:defRPr sz="900" kern="1200">
          <a:solidFill>
            <a:srgbClr val="000044"/>
          </a:solidFill>
          <a:latin typeface="+mn-lt"/>
          <a:ea typeface="+mn-ea"/>
          <a:cs typeface="+mn-cs"/>
        </a:defRPr>
      </a:lvl5pPr>
      <a:lvl6pPr marL="1414780" indent="-128905" algn="l" defTabSz="257175" rtl="0" eaLnBrk="1" latinLnBrk="0" hangingPunct="1">
        <a:spcBef>
          <a:spcPct val="20000"/>
        </a:spcBef>
        <a:buFont typeface="Arial" panose="020B0604020202020204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257175" rtl="0" eaLnBrk="1" latinLnBrk="0" hangingPunct="1">
        <a:spcBef>
          <a:spcPct val="20000"/>
        </a:spcBef>
        <a:buFont typeface="Arial" panose="020B0604020202020204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257175" rtl="0" eaLnBrk="1" latinLnBrk="0" hangingPunct="1">
        <a:spcBef>
          <a:spcPct val="20000"/>
        </a:spcBef>
        <a:buFont typeface="Arial" panose="020B0604020202020204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257175" rtl="0" eaLnBrk="1" latinLnBrk="0" hangingPunct="1">
        <a:spcBef>
          <a:spcPct val="20000"/>
        </a:spcBef>
        <a:buFont typeface="Arial" panose="020B0604020202020204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Cavity </a:t>
            </a:r>
            <a:endParaRPr lang="en-US" dirty="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2A2B2E"/>
                </a:solidFill>
                <a:effectLst/>
                <a:latin typeface="+mj-lt"/>
                <a:cs typeface="+mj-lt"/>
                <a:sym typeface="+mn-ea"/>
              </a:rPr>
              <a:t>Cavity Making</a:t>
            </a:r>
            <a:endParaRPr lang="en-US" altLang="zh-CN" dirty="0">
              <a:solidFill>
                <a:srgbClr val="2A2B2E"/>
              </a:solidFill>
              <a:effectLst/>
              <a:latin typeface="+mj-lt"/>
              <a:cs typeface="+mj-lt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478790" y="1061720"/>
            <a:ext cx="5318125" cy="1221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400" dirty="0">
                <a:sym typeface="+mn-ea"/>
              </a:rPr>
              <a:t>The first version of the test </a:t>
            </a:r>
            <a:r>
              <a:rPr lang="en-US" altLang="zh-CN" sz="1400" dirty="0">
                <a:solidFill>
                  <a:srgbClr val="2A2B2E"/>
                </a:solidFill>
                <a:effectLst/>
                <a:latin typeface="+mj-lt"/>
                <a:cs typeface="+mj-lt"/>
                <a:sym typeface="+mn-ea"/>
              </a:rPr>
              <a:t>Cavity </a:t>
            </a:r>
            <a:r>
              <a:rPr lang="en-US" sz="1400" dirty="0">
                <a:sym typeface="+mn-ea"/>
              </a:rPr>
              <a:t>is made of stainless steel and is used to test the connection between the integrated parts.</a:t>
            </a:r>
            <a:endParaRPr lang="en-US" sz="1400" dirty="0">
              <a:sym typeface="+mn-ea"/>
            </a:endParaRPr>
          </a:p>
        </p:txBody>
      </p:sp>
      <p:pic>
        <p:nvPicPr>
          <p:cNvPr id="5" name="图片 4" descr="FA4D6976C50008544E5F76638D17AA8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470" y="1655445"/>
            <a:ext cx="2644775" cy="1985010"/>
          </a:xfrm>
          <a:prstGeom prst="rect">
            <a:avLst/>
          </a:prstGeom>
        </p:spPr>
      </p:pic>
      <p:pic>
        <p:nvPicPr>
          <p:cNvPr id="6" name="图片 5" descr="93CC99D59FB270BB2C56B4E1C96165E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0" y="1655445"/>
            <a:ext cx="2374900" cy="31673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Cavity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2A2B2E"/>
                </a:solidFill>
                <a:latin typeface="+mj-lt"/>
                <a:cs typeface="+mj-lt"/>
                <a:sym typeface="+mn-ea"/>
              </a:rPr>
              <a:t>Design of the piston</a:t>
            </a:r>
            <a:endParaRPr lang="en-US" altLang="zh-CN" dirty="0">
              <a:solidFill>
                <a:srgbClr val="2A2B2E"/>
              </a:solidFill>
              <a:latin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78790" y="1061720"/>
            <a:ext cx="5318125" cy="1221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 dirty="0"/>
              <a:t>The physical model of piston is waiting in the queue to be printed(second version changed to rounded corners to reduce pressure)</a:t>
            </a:r>
            <a:r>
              <a:rPr lang="en-US" altLang="zh-CN" sz="1400" dirty="0"/>
              <a:t>.</a:t>
            </a:r>
            <a:endParaRPr lang="en-US" altLang="zh-CN" sz="1400" dirty="0"/>
          </a:p>
        </p:txBody>
      </p:sp>
      <p:pic>
        <p:nvPicPr>
          <p:cNvPr id="7" name="图片 6" descr="M7~~VL{1VO`3RB5NT9Z8GU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" y="2112645"/>
            <a:ext cx="4591685" cy="18802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Cavity </a:t>
            </a:r>
            <a:endParaRPr lang="en-US" dirty="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2A2B2E"/>
                </a:solidFill>
                <a:effectLst/>
                <a:latin typeface="+mj-lt"/>
                <a:cs typeface="+mj-lt"/>
                <a:sym typeface="+mn-ea"/>
              </a:rPr>
              <a:t>Turtle Shell Making</a:t>
            </a:r>
            <a:endParaRPr lang="en-US" altLang="zh-CN" dirty="0">
              <a:solidFill>
                <a:srgbClr val="2A2B2E"/>
              </a:solidFill>
              <a:effectLst/>
              <a:latin typeface="+mj-lt"/>
              <a:cs typeface="+mj-lt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478790" y="1061720"/>
            <a:ext cx="5318125" cy="1221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400" dirty="0">
                <a:sym typeface="+mn-ea"/>
              </a:rPr>
              <a:t>The first version of the Turtle Shell design to add streamlining to the turtle has been completed and will be machined in a week!</a:t>
            </a:r>
            <a:endParaRPr lang="en-US" sz="1400" dirty="0">
              <a:sym typeface="+mn-ea"/>
            </a:endParaRPr>
          </a:p>
        </p:txBody>
      </p:sp>
      <p:pic>
        <p:nvPicPr>
          <p:cNvPr id="4" name="图片 3" descr="L4NXCDU@MO(LE3TVTLI2Y7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3154680"/>
            <a:ext cx="3001645" cy="1797685"/>
          </a:xfrm>
          <a:prstGeom prst="rect">
            <a:avLst/>
          </a:prstGeom>
        </p:spPr>
      </p:pic>
      <p:pic>
        <p:nvPicPr>
          <p:cNvPr id="5" name="图片 4" descr=")21K071QUY_{`P$@D9~K%{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1582420"/>
            <a:ext cx="3745865" cy="18370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COMMONDATA" val="eyJoZGlkIjoiYTc1NjE1ZGY5NzcyY2RiYWMxOTk5YTQ1ZDE1ZWNlNmYifQ=="/>
</p:tagLst>
</file>

<file path=ppt/theme/theme1.xml><?xml version="1.0" encoding="utf-8"?>
<a:theme xmlns:a="http://schemas.openxmlformats.org/drawingml/2006/main" name="Default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2.xml>��< ? x m l   v e r s i o n = " 1 . 0 " ? > < c t : c o n t e n t T y p e S c h e m a   c t : _ = " "   m a : _ = " "   m a : c o n t e n t T y p e N a m e = " D o c u m e n t "   m a : c o n t e n t T y p e I D = " 0 x 0 1 0 1 0 0 0 C 9 2 E 3 9 5 E 8 E 0 8 5 4 2 B E 8 4 3 9 7 F D F C 4 7 3 9 E "   m a : c o n t e n t T y p e V e r s i o n = " "   m a : c o n t e n t T y p e D e s c r i p t i o n = " C r e a t e   a   n e w   d o c u m e n t . "   m a : c o n t e n t T y p e S c o p e = " "   m a : v e r s i o n I D = " a 6 c 3 2 c 4 2 d 6 b 9 b 0 5 4 c e 4 9 6 0 6 a 6 e a 2 9 a 9 6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7 5 0 3 d b 7 f 5 5 5 7 d 4 8 1 f d a 4 8 0 1 0 9 d 4 d e 2 e f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$ L i s t I d : S h a r e d   D o c u m e n t s ; "   x m l n s : n s 3 = " e 8 3 3 1 2 6 2 - d e 2 5 - 4 3 6 d - 8 f 0 5 - 1 5 4 a 0 7 1 b b e 3 b " >  
 < x s d : i m p o r t   n a m e s p a c e = " $ L i s t I d : S h a r e d   D o c u m e n t s ; " / >  
 < x s d : i m p o r t   n a m e s p a c e = " e 8 3 3 1 2 6 2 - d e 2 5 - 4 3 6 d - 8 f 0 5 - 1 5 4 a 0 7 1 b b e 3 b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h c 6 d 7 e c a 6 5 f 9 4 7 8 a b a d 7 d 0 3 f 5 c f 6 4 e 0 f "   m i n O c c u r s = " 0 " / >  
 < x s d : e l e m e n t   r e f = " n s 3 : T a x C a t c h A l l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$ L i s t I d : S h a r e d   D o c u m e n t s ;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h c 6 d 7 e c a 6 5 f 9 4 7 8 a b a d 7 d 0 3 f 5 c f 6 4 e 0 f "   m a : i n d e x = " 9 "   n i l l a b l e = " t r u e "   m a : t a x o n o m y = " t r u e "   m a : i n t e r n a l N a m e = " h c 6 d 7 e c a 6 5 f 9 4 7 8 a b a d 7 d 0 3 f 5 c f 6 4 e 0 f "   m a : t a x o n o m y F i e l d N a m e = " C a t e g o r y "   m a : d i s p l a y N a m e = " C a t e g o r y "   m a : d e f a u l t = " "   m a : f i e l d I d = " { 1 c 6 d 7 e c a - 6 5 f 9 - 4 7 8 a - b a d 7 - d 0 3 f 5 c f 6 4 e 0 f } "   m a : s s p I d = " 4 1 5 e e 7 4 b - 2 6 0 2 - 4 e 7 a - 8 f d c - 0 d 7 6 d 9 d f 1 6 f 1 "   m a : t e r m S e t I d = " c 9 e 3 8 b e b - e 6 0 a - 4 6 e c - a 1 a 3 - d 1 1 9 e 6 b 2 5 3 8 e "   m a : a n c h o r I d = " 0 0 0 0 0 0 0 0 - 0 0 0 0 - 0 0 0 0 - 0 0 0 0 - 0 0 0 0 0 0 0 0 0 0 0 0 "   m a : o p e n = " f a l s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/ x s d : s c h e m a >  
 < x s d : s c h e m a   t a r g e t N a m e s p a c e = " e 8 3 3 1 2 6 2 - d e 2 5 - 4 3 6 d - 8 f 0 5 - 1 5 4 a 0 7 1 b b e 3 b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T a x C a t c h A l l "   m a : i n d e x = " 1 0 "   n i l l a b l e = " t r u e "   m a : d i s p l a y N a m e = " T a x o n o m y   C a t c h   A l l   C o l u m n "   m a : h i d d e n = " t r u e "   m a : l i s t = " { 1 B 2 5 C 4 D A - 9 5 C 3 - 4 6 C 8 - 9 C 4 7 - A 3 7 5 1 0 7 0 0 F C 4 } "   m a : i n t e r n a l N a m e = " T a x C a t c h A l l "   m a : s h o w F i e l d = " C a t c h A l l D a t a "   m a : w e b = " { 9 4 c 9 b 1 2 9 - 8 f 0 b - 4 e f d - a 3 a 7 - 0 f 5 5 2 c 1 7 9 1 9 9 }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3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h c 6 d 7 e c a 6 5 f 9 4 7 8 a b a d 7 d 0 3 f 5 c f 6 4 e 0 f   x m l n s = " $ L i s t I d : S h a r e d   D o c u m e n t s ; " > < T e r m s   x m l n s = " h t t p : / / s c h e m a s . m i c r o s o f t . c o m / o f f i c e / i n f o p a t h / 2 0 0 7 / P a r t n e r C o n t r o l s " > < / T e r m s > < / h c 6 d 7 e c a 6 5 f 9 4 7 8 a b a d 7 d 0 3 f 5 c f 6 4 e 0 f > < T a x C a t c h A l l   x m l n s = " e 8 3 3 1 2 6 2 - d e 2 5 - 4 3 6 d - 8 f 0 5 - 1 5 4 a 0 7 1 b b e 3 b " / > < / d o c u m e n t M a n a g e m e n t > < / p : p r o p e r t i e s > 
</file>

<file path=customXml/itemProps4.xml><?xml version="1.0" encoding="utf-8"?>
<ds:datastoreItem xmlns:ds="http://schemas.openxmlformats.org/officeDocument/2006/customXml" ds:itemID="{1DCF8A76-1436-47FC-9370-1D27FEBE2EE6}">
  <ds:schemaRefs/>
</ds:datastoreItem>
</file>

<file path=customXml/itemProps5.xml><?xml version="1.0" encoding="utf-8"?>
<ds:datastoreItem xmlns:ds="http://schemas.openxmlformats.org/officeDocument/2006/customXml" ds:itemID="{63C8E77D-B8E2-43BF-A607-672D88FF0D62}">
  <ds:schemaRefs/>
</ds:datastoreItem>
</file>

<file path=customXml/itemProps6.xml><?xml version="1.0" encoding="utf-8"?>
<ds:datastoreItem xmlns:ds="http://schemas.openxmlformats.org/officeDocument/2006/customXml" ds:itemID="{64E0F55A-5ACE-4E81-A452-A8FF73E0354A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new</Template>
  <TotalTime>0</TotalTime>
  <Words>459</Words>
  <Application>WPS 演示</Application>
  <PresentationFormat>Custom</PresentationFormat>
  <Paragraphs>18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Arial</vt:lpstr>
      <vt:lpstr>Calibri</vt:lpstr>
      <vt:lpstr>微软雅黑</vt:lpstr>
      <vt:lpstr>Arial Unicode MS</vt:lpstr>
      <vt:lpstr>Arial Unicode</vt:lpstr>
      <vt:lpstr>Default Theme</vt:lpstr>
      <vt:lpstr>Cavity </vt:lpstr>
      <vt:lpstr>Cavity </vt:lpstr>
      <vt:lpstr>Cavity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Energy-efficient motion control of a turtle-like biomimetic amphibious robot</dc:title>
  <dc:creator>SZE HONG TEH</dc:creator>
  <cp:lastModifiedBy>温洲</cp:lastModifiedBy>
  <cp:revision>92</cp:revision>
  <dcterms:created xsi:type="dcterms:W3CDTF">2021-09-03T15:41:00Z</dcterms:created>
  <dcterms:modified xsi:type="dcterms:W3CDTF">2023-10-18T12:46:41Z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34601E32D2954CE99C66C1EE0928DB24_13</vt:lpwstr>
  </property>
  <property fmtid="{D5CDD505-2E9C-101B-9397-08002B2CF9AE}" pid="3" name="KSOProductBuildVer">
    <vt:lpwstr>2052-12.1.0.15712</vt:lpwstr>
  </property>
</Properties>
</file>