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195263"/>
            <a:ext cx="9144000" cy="4948238"/>
          </a:xfrm>
          <a:prstGeom prst="rect">
            <a:avLst/>
          </a:prstGeom>
          <a:noFill/>
          <a:ln w="9525">
            <a:noFill/>
          </a:ln>
        </p:spPr>
      </p:pic>
      <p:sp>
        <p:nvSpPr>
          <p:cNvPr id="2051" name="Rectangle 3"/>
          <p:cNvSpPr>
            <a:spLocks noGrp="1" noChangeArrowheads="1"/>
          </p:cNvSpPr>
          <p:nvPr>
            <p:ph type="ctrTitle"/>
          </p:nvPr>
        </p:nvSpPr>
        <p:spPr>
          <a:xfrm>
            <a:off x="468313" y="465535"/>
            <a:ext cx="8207375" cy="812006"/>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382316"/>
            <a:ext cx="8212138" cy="735806"/>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ct val="100000"/>
              </a:lnSpc>
              <a:spcBef>
                <a:spcPts val="85"/>
              </a:spcBef>
            </a:pPr>
            <a:fld id="{81D60167-4931-47E6-BA6A-407CBD079E47}" type="slidenum">
              <a:rPr spc="30" dirty="0"/>
            </a:fld>
            <a:endParaRPr spc="30"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38100">
              <a:lnSpc>
                <a:spcPct val="100000"/>
              </a:lnSpc>
              <a:spcBef>
                <a:spcPts val="85"/>
              </a:spcBef>
            </a:pPr>
            <a:fld id="{81D60167-4931-47E6-BA6A-407CBD079E47}" type="slidenum">
              <a:rPr spc="30" dirty="0"/>
            </a:fld>
            <a:endParaRPr spc="3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38100">
              <a:lnSpc>
                <a:spcPct val="100000"/>
              </a:lnSpc>
              <a:spcBef>
                <a:spcPts val="85"/>
              </a:spcBef>
            </a:pPr>
            <a:fld id="{81D60167-4931-47E6-BA6A-407CBD079E47}" type="slidenum">
              <a:rPr spc="30" dirty="0"/>
            </a:fld>
            <a:endParaRPr spc="3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38100">
              <a:lnSpc>
                <a:spcPct val="100000"/>
              </a:lnSpc>
              <a:spcBef>
                <a:spcPts val="85"/>
              </a:spcBef>
            </a:pPr>
            <a:fld id="{81D60167-4931-47E6-BA6A-407CBD079E47}" type="slidenum">
              <a:rPr spc="30" dirty="0"/>
            </a:fld>
            <a:endParaRPr spc="3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38100">
              <a:lnSpc>
                <a:spcPct val="100000"/>
              </a:lnSpc>
              <a:spcBef>
                <a:spcPts val="85"/>
              </a:spcBef>
            </a:pPr>
            <a:fld id="{81D60167-4931-47E6-BA6A-407CBD079E47}" type="slidenum">
              <a:rPr spc="30" dirty="0"/>
            </a:fld>
            <a:endParaRPr spc="3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1D8BD707-D9CF-40AE-B4C6-C98DA3205C09}" type="datetimeFigureOut">
              <a:rPr lang="en-US"/>
            </a:fld>
            <a:endParaRPr lang="en-US"/>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38100">
              <a:lnSpc>
                <a:spcPct val="100000"/>
              </a:lnSpc>
              <a:spcBef>
                <a:spcPts val="85"/>
              </a:spcBef>
            </a:pPr>
            <a:fld id="{81D60167-4931-47E6-BA6A-407CBD079E47}" type="slidenum">
              <a:rPr spc="30" dirty="0"/>
            </a:fld>
            <a:endParaRPr spc="3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hyperlink" Target="http://www.gunviolencearchive.org/" TargetMode="External"/><Relationship Id="rId1" Type="http://schemas.openxmlformats.org/officeDocument/2006/relationships/hyperlink" Target="https://www.kaggle.com/jameslko/gun-violenc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p:txBody>
      </p:sp>
      <p:sp>
        <p:nvSpPr>
          <p:cNvPr id="7" name="object 7"/>
          <p:cNvSpPr txBox="1">
            <a:spLocks noGrp="1"/>
          </p:cNvSpPr>
          <p:nvPr>
            <p:ph type="title"/>
          </p:nvPr>
        </p:nvSpPr>
        <p:spPr>
          <a:xfrm>
            <a:off x="1981035" y="895348"/>
            <a:ext cx="5859145" cy="1960245"/>
          </a:xfrm>
          <a:prstGeom prst="rect">
            <a:avLst/>
          </a:prstGeom>
        </p:spPr>
        <p:txBody>
          <a:bodyPr vert="horz" wrap="square" lIns="0" tIns="26034" rIns="0" bIns="0" rtlCol="0">
            <a:spAutoFit/>
          </a:bodyPr>
          <a:lstStyle/>
          <a:p>
            <a:pPr marL="12700" marR="5080" algn="l">
              <a:lnSpc>
                <a:spcPts val="5030"/>
              </a:lnSpc>
              <a:spcBef>
                <a:spcPts val="205"/>
              </a:spcBef>
            </a:pPr>
            <a:r>
              <a:rPr lang="en-US" sz="2000" b="1">
                <a:latin typeface="Arial Bold" panose="020B0604020202020204" charset="0"/>
                <a:cs typeface="Arial Bold" panose="020B0604020202020204" charset="0"/>
              </a:rPr>
              <a:t>Big Data Analytics for Competitive Advantage </a:t>
            </a:r>
            <a:br>
              <a:rPr lang="en-US" sz="2000" b="1">
                <a:latin typeface="Arial Bold" panose="020B0604020202020204" charset="0"/>
                <a:cs typeface="Arial Bold" panose="020B0604020202020204" charset="0"/>
              </a:rPr>
            </a:br>
            <a:r>
              <a:rPr lang="en-US" sz="2000" b="1">
                <a:latin typeface="Arial Bold" panose="020B0604020202020204" charset="0"/>
                <a:cs typeface="Arial Bold" panose="020B0604020202020204" charset="0"/>
              </a:rPr>
              <a:t>ITCS 6100</a:t>
            </a:r>
            <a:br>
              <a:rPr lang="en-US" sz="2000"/>
            </a:br>
            <a:r>
              <a:rPr lang="en-US" sz="2000"/>
              <a:t>Analysis of Gun Violence data from 2013-2021</a:t>
            </a:r>
            <a:endParaRPr lang="en-US" sz="2000"/>
          </a:p>
        </p:txBody>
      </p:sp>
      <p:sp>
        <p:nvSpPr>
          <p:cNvPr id="9" name="object 9"/>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sp>
        <p:nvSpPr>
          <p:cNvPr id="8" name="object 8"/>
          <p:cNvSpPr txBox="1"/>
          <p:nvPr/>
        </p:nvSpPr>
        <p:spPr>
          <a:xfrm>
            <a:off x="457200" y="3562350"/>
            <a:ext cx="4975860" cy="1184275"/>
          </a:xfrm>
          <a:prstGeom prst="rect">
            <a:avLst/>
          </a:prstGeom>
        </p:spPr>
        <p:txBody>
          <a:bodyPr vert="horz" wrap="square" lIns="0" tIns="12700" rIns="0" bIns="0" rtlCol="0">
            <a:spAutoFit/>
          </a:bodyPr>
          <a:lstStyle/>
          <a:p>
            <a:pPr marL="12700">
              <a:lnSpc>
                <a:spcPct val="100000"/>
              </a:lnSpc>
              <a:spcBef>
                <a:spcPts val="100"/>
              </a:spcBef>
            </a:pPr>
            <a:r>
              <a:rPr sz="1200">
                <a:solidFill>
                  <a:schemeClr val="bg1">
                    <a:lumMod val="50000"/>
                  </a:schemeClr>
                </a:solidFill>
                <a:latin typeface="Tahoma" panose="020B0604030504040204"/>
                <a:cs typeface="Tahoma" panose="020B0604030504040204"/>
              </a:rPr>
              <a:t>Group 17 </a:t>
            </a:r>
            <a:endParaRPr sz="1200">
              <a:solidFill>
                <a:schemeClr val="bg1">
                  <a:lumMod val="50000"/>
                </a:schemeClr>
              </a:solidFill>
              <a:latin typeface="Tahoma" panose="020B0604030504040204"/>
              <a:cs typeface="Tahoma" panose="020B0604030504040204"/>
            </a:endParaRPr>
          </a:p>
          <a:p>
            <a:pPr marL="12700">
              <a:lnSpc>
                <a:spcPct val="100000"/>
              </a:lnSpc>
              <a:spcBef>
                <a:spcPts val="100"/>
              </a:spcBef>
            </a:pPr>
            <a:r>
              <a:rPr sz="1200">
                <a:solidFill>
                  <a:schemeClr val="bg1">
                    <a:lumMod val="50000"/>
                  </a:schemeClr>
                </a:solidFill>
                <a:latin typeface="Tahoma" panose="020B0604030504040204"/>
                <a:cs typeface="Tahoma" panose="020B0604030504040204"/>
              </a:rPr>
              <a:t>Nimal Kumarr Arunkumar (801317922) </a:t>
            </a:r>
            <a:endParaRPr sz="1200">
              <a:solidFill>
                <a:schemeClr val="bg1">
                  <a:lumMod val="50000"/>
                </a:schemeClr>
              </a:solidFill>
              <a:latin typeface="Tahoma" panose="020B0604030504040204"/>
              <a:cs typeface="Tahoma" panose="020B0604030504040204"/>
            </a:endParaRPr>
          </a:p>
          <a:p>
            <a:pPr marL="12700">
              <a:lnSpc>
                <a:spcPct val="100000"/>
              </a:lnSpc>
              <a:spcBef>
                <a:spcPts val="100"/>
              </a:spcBef>
            </a:pPr>
            <a:r>
              <a:rPr sz="1200">
                <a:solidFill>
                  <a:schemeClr val="bg1">
                    <a:lumMod val="50000"/>
                  </a:schemeClr>
                </a:solidFill>
                <a:latin typeface="Tahoma" panose="020B0604030504040204"/>
                <a:cs typeface="Tahoma" panose="020B0604030504040204"/>
              </a:rPr>
              <a:t>Samhitha Mudiam (801329504) </a:t>
            </a:r>
            <a:endParaRPr sz="1200">
              <a:solidFill>
                <a:schemeClr val="bg1">
                  <a:lumMod val="50000"/>
                </a:schemeClr>
              </a:solidFill>
              <a:latin typeface="Tahoma" panose="020B0604030504040204"/>
              <a:cs typeface="Tahoma" panose="020B0604030504040204"/>
            </a:endParaRPr>
          </a:p>
          <a:p>
            <a:pPr marL="12700">
              <a:lnSpc>
                <a:spcPct val="100000"/>
              </a:lnSpc>
              <a:spcBef>
                <a:spcPts val="100"/>
              </a:spcBef>
            </a:pPr>
            <a:r>
              <a:rPr sz="1200">
                <a:solidFill>
                  <a:schemeClr val="bg1">
                    <a:lumMod val="50000"/>
                  </a:schemeClr>
                </a:solidFill>
                <a:latin typeface="Tahoma" panose="020B0604030504040204"/>
                <a:cs typeface="Tahoma" panose="020B0604030504040204"/>
              </a:rPr>
              <a:t>Hrushi Pappuri (801060321) </a:t>
            </a:r>
            <a:endParaRPr sz="1200">
              <a:solidFill>
                <a:schemeClr val="bg1">
                  <a:lumMod val="50000"/>
                </a:schemeClr>
              </a:solidFill>
              <a:latin typeface="Tahoma" panose="020B0604030504040204"/>
              <a:cs typeface="Tahoma" panose="020B0604030504040204"/>
            </a:endParaRPr>
          </a:p>
          <a:p>
            <a:pPr marL="12700">
              <a:lnSpc>
                <a:spcPct val="100000"/>
              </a:lnSpc>
              <a:spcBef>
                <a:spcPts val="100"/>
              </a:spcBef>
            </a:pPr>
            <a:r>
              <a:rPr sz="1200">
                <a:solidFill>
                  <a:schemeClr val="bg1">
                    <a:lumMod val="50000"/>
                  </a:schemeClr>
                </a:solidFill>
                <a:latin typeface="Tahoma" panose="020B0604030504040204"/>
                <a:cs typeface="Tahoma" panose="020B0604030504040204"/>
              </a:rPr>
              <a:t>Tanuj Darla (801316530) </a:t>
            </a:r>
            <a:endParaRPr sz="1200">
              <a:solidFill>
                <a:schemeClr val="bg1">
                  <a:lumMod val="50000"/>
                </a:schemeClr>
              </a:solidFill>
              <a:latin typeface="Tahoma" panose="020B0604030504040204"/>
              <a:cs typeface="Tahoma" panose="020B0604030504040204"/>
            </a:endParaRPr>
          </a:p>
          <a:p>
            <a:pPr marL="12700">
              <a:lnSpc>
                <a:spcPct val="100000"/>
              </a:lnSpc>
              <a:spcBef>
                <a:spcPts val="100"/>
              </a:spcBef>
            </a:pPr>
            <a:r>
              <a:rPr sz="1200">
                <a:solidFill>
                  <a:schemeClr val="bg1">
                    <a:lumMod val="50000"/>
                  </a:schemeClr>
                </a:solidFill>
                <a:latin typeface="Tahoma" panose="020B0604030504040204"/>
                <a:cs typeface="Tahoma" panose="020B0604030504040204"/>
              </a:rPr>
              <a:t>Shravan Naidu Gollu (801318790)</a:t>
            </a:r>
            <a:endParaRPr sz="1200">
              <a:solidFill>
                <a:schemeClr val="bg1">
                  <a:lumMod val="50000"/>
                </a:schemeClr>
              </a:solidFill>
              <a:latin typeface="Tahoma" panose="020B0604030504040204"/>
              <a:cs typeface="Tahom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85750"/>
            <a:ext cx="7799705" cy="427990"/>
          </a:xfrm>
          <a:prstGeom prst="rect">
            <a:avLst/>
          </a:prstGeom>
        </p:spPr>
        <p:txBody>
          <a:bodyPr vert="horz" wrap="square" lIns="0" tIns="12700" rIns="0" bIns="0" rtlCol="0">
            <a:spAutoFit/>
          </a:bodyPr>
          <a:lstStyle/>
          <a:p>
            <a:pPr marL="12700" algn="ctr">
              <a:lnSpc>
                <a:spcPct val="100000"/>
              </a:lnSpc>
              <a:spcBef>
                <a:spcPts val="100"/>
              </a:spcBef>
            </a:pPr>
            <a:r>
              <a:rPr spc="75" dirty="0"/>
              <a:t>Casualties</a:t>
            </a:r>
            <a:r>
              <a:rPr spc="-180" dirty="0"/>
              <a:t> </a:t>
            </a:r>
            <a:r>
              <a:rPr spc="85" dirty="0"/>
              <a:t>by</a:t>
            </a:r>
            <a:r>
              <a:rPr spc="-180" dirty="0"/>
              <a:t> </a:t>
            </a:r>
            <a:r>
              <a:rPr lang="en-US" spc="-180" dirty="0"/>
              <a:t>Date</a:t>
            </a:r>
            <a:endParaRPr lang="en-US" spc="-180" dirty="0"/>
          </a:p>
        </p:txBody>
      </p:sp>
      <p:sp>
        <p:nvSpPr>
          <p:cNvPr id="3" name="object 3"/>
          <p:cNvSpPr txBox="1"/>
          <p:nvPr/>
        </p:nvSpPr>
        <p:spPr>
          <a:xfrm>
            <a:off x="762000" y="1123950"/>
            <a:ext cx="4364990" cy="861060"/>
          </a:xfrm>
          <a:prstGeom prst="rect">
            <a:avLst/>
          </a:prstGeom>
        </p:spPr>
        <p:txBody>
          <a:bodyPr vert="horz" wrap="square" lIns="0" tIns="12700" rIns="0" bIns="0" rtlCol="0">
            <a:spAutoFit/>
          </a:bodyPr>
          <a:lstStyle/>
          <a:p>
            <a:pPr marL="393700" marR="5080" indent="-381000">
              <a:lnSpc>
                <a:spcPct val="115000"/>
              </a:lnSpc>
              <a:spcBef>
                <a:spcPts val="100"/>
              </a:spcBef>
              <a:tabLst>
                <a:tab pos="393065" algn="l"/>
              </a:tabLst>
            </a:pPr>
            <a:r>
              <a:rPr lang="en-US" sz="1200">
                <a:latin typeface="Tahoma" panose="020B0604030504040204"/>
                <a:cs typeface="Tahoma" panose="020B0604030504040204"/>
              </a:rPr>
              <a:t>	</a:t>
            </a:r>
            <a:r>
              <a:rPr sz="1200">
                <a:latin typeface="Tahoma" panose="020B0604030504040204"/>
                <a:cs typeface="Tahoma" panose="020B0604030504040204"/>
              </a:rPr>
              <a:t>It comes as no surprise that two of the most severe days are 1st of January and 4th of July. The reason could be a large number of public events and people being intoxicated and prone to being violent early</a:t>
            </a:r>
            <a:endParaRPr sz="1200">
              <a:latin typeface="Tahoma" panose="020B0604030504040204"/>
              <a:cs typeface="Tahoma" panose="020B0604030504040204"/>
            </a:endParaRPr>
          </a:p>
        </p:txBody>
      </p:sp>
      <p:sp>
        <p:nvSpPr>
          <p:cNvPr id="5" name="object 5"/>
          <p:cNvSpPr txBox="1"/>
          <p:nvPr/>
        </p:nvSpPr>
        <p:spPr>
          <a:xfrm>
            <a:off x="4953000" y="3333750"/>
            <a:ext cx="3733800" cy="981710"/>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050">
                <a:latin typeface="Arial MT"/>
                <a:cs typeface="Arial MT"/>
              </a:rPr>
              <a:t>From the graph we have projected the number of casulaties by year and can see the highest casulaities are in 2016 and 2017. We can see that the gun violence rate has gradually decreased after financial crisis in 2018 and covid disease in 2020. This both factors have impacted a lot on the gun violence rates in the USA.</a:t>
            </a:r>
            <a:endParaRPr sz="1050">
              <a:latin typeface="Arial MT"/>
              <a:cs typeface="Arial MT"/>
            </a:endParaRPr>
          </a:p>
        </p:txBody>
      </p:sp>
      <p:sp>
        <p:nvSpPr>
          <p:cNvPr id="7" name="object 7"/>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pic>
        <p:nvPicPr>
          <p:cNvPr id="8" name="Picture 7"/>
          <p:cNvPicPr>
            <a:picLocks noChangeAspect="1"/>
          </p:cNvPicPr>
          <p:nvPr/>
        </p:nvPicPr>
        <p:blipFill>
          <a:blip r:embed="rId1"/>
          <a:stretch>
            <a:fillRect/>
          </a:stretch>
        </p:blipFill>
        <p:spPr>
          <a:xfrm>
            <a:off x="1219200" y="2114550"/>
            <a:ext cx="2667000" cy="2362200"/>
          </a:xfrm>
          <a:prstGeom prst="rect">
            <a:avLst/>
          </a:prstGeom>
        </p:spPr>
      </p:pic>
      <p:pic>
        <p:nvPicPr>
          <p:cNvPr id="9" name="Picture 8"/>
          <p:cNvPicPr>
            <a:picLocks noChangeAspect="1"/>
          </p:cNvPicPr>
          <p:nvPr/>
        </p:nvPicPr>
        <p:blipFill>
          <a:blip r:embed="rId2"/>
          <a:stretch>
            <a:fillRect/>
          </a:stretch>
        </p:blipFill>
        <p:spPr>
          <a:xfrm>
            <a:off x="5486400" y="1047750"/>
            <a:ext cx="2922270" cy="2021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735" y="651510"/>
            <a:ext cx="7743825" cy="427990"/>
          </a:xfrm>
          <a:prstGeom prst="rect">
            <a:avLst/>
          </a:prstGeom>
        </p:spPr>
        <p:txBody>
          <a:bodyPr vert="horz" wrap="square" lIns="0" tIns="12700" rIns="0" bIns="0" rtlCol="0">
            <a:spAutoFit/>
          </a:bodyPr>
          <a:lstStyle/>
          <a:p>
            <a:pPr marL="12700" algn="ctr">
              <a:lnSpc>
                <a:spcPct val="100000"/>
              </a:lnSpc>
              <a:spcBef>
                <a:spcPts val="100"/>
              </a:spcBef>
            </a:pPr>
            <a:r>
              <a:rPr spc="20" dirty="0"/>
              <a:t>Feature</a:t>
            </a:r>
            <a:r>
              <a:rPr spc="-160" dirty="0"/>
              <a:t> </a:t>
            </a:r>
            <a:r>
              <a:rPr spc="60" dirty="0"/>
              <a:t>Selection</a:t>
            </a:r>
            <a:endParaRPr spc="60" dirty="0"/>
          </a:p>
        </p:txBody>
      </p:sp>
      <p:sp>
        <p:nvSpPr>
          <p:cNvPr id="3" name="object 3"/>
          <p:cNvSpPr txBox="1"/>
          <p:nvPr/>
        </p:nvSpPr>
        <p:spPr>
          <a:xfrm>
            <a:off x="876935" y="1718945"/>
            <a:ext cx="7667625" cy="1706245"/>
          </a:xfrm>
          <a:prstGeom prst="rect">
            <a:avLst/>
          </a:prstGeom>
        </p:spPr>
        <p:txBody>
          <a:bodyPr vert="horz" wrap="square" lIns="0" tIns="12700" rIns="0" bIns="0" rtlCol="0">
            <a:spAutoFit/>
          </a:bodyPr>
          <a:lstStyle/>
          <a:p>
            <a:pPr marL="393700" marR="5080" indent="-381000">
              <a:lnSpc>
                <a:spcPct val="115000"/>
              </a:lnSpc>
              <a:spcBef>
                <a:spcPts val="100"/>
              </a:spcBef>
              <a:tabLst>
                <a:tab pos="393065" algn="l"/>
              </a:tabLst>
            </a:pPr>
            <a:r>
              <a:rPr sz="1200" dirty="0">
                <a:latin typeface="MS PGothic"/>
                <a:cs typeface="MS PGothic"/>
              </a:rPr>
              <a:t>★	</a:t>
            </a:r>
            <a:r>
              <a:rPr sz="1200" spc="10" dirty="0">
                <a:latin typeface="Tahoma" panose="020B0604030504040204"/>
                <a:cs typeface="Tahoma" panose="020B0604030504040204"/>
              </a:rPr>
              <a:t>Using</a:t>
            </a:r>
            <a:r>
              <a:rPr sz="1200" spc="-145" dirty="0">
                <a:latin typeface="Tahoma" panose="020B0604030504040204"/>
                <a:cs typeface="Tahoma" panose="020B0604030504040204"/>
              </a:rPr>
              <a:t> </a:t>
            </a:r>
            <a:r>
              <a:rPr sz="1200" spc="10" dirty="0">
                <a:latin typeface="Tahoma" panose="020B0604030504040204"/>
                <a:cs typeface="Tahoma" panose="020B0604030504040204"/>
              </a:rPr>
              <a:t>the</a:t>
            </a:r>
            <a:r>
              <a:rPr sz="1200" spc="-140" dirty="0">
                <a:latin typeface="Tahoma" panose="020B0604030504040204"/>
                <a:cs typeface="Tahoma" panose="020B0604030504040204"/>
              </a:rPr>
              <a:t> </a:t>
            </a:r>
            <a:r>
              <a:rPr sz="1200" u="heavy" spc="10" dirty="0">
                <a:uFill>
                  <a:solidFill>
                    <a:srgbClr val="000000"/>
                  </a:solidFill>
                </a:uFill>
                <a:latin typeface="Tahoma" panose="020B0604030504040204"/>
                <a:cs typeface="Tahoma" panose="020B0604030504040204"/>
              </a:rPr>
              <a:t>Chi-Square</a:t>
            </a:r>
            <a:r>
              <a:rPr sz="1200" u="heavy" spc="-145" dirty="0">
                <a:uFill>
                  <a:solidFill>
                    <a:srgbClr val="000000"/>
                  </a:solidFill>
                </a:uFill>
                <a:latin typeface="Tahoma" panose="020B0604030504040204"/>
                <a:cs typeface="Tahoma" panose="020B0604030504040204"/>
              </a:rPr>
              <a:t> </a:t>
            </a:r>
            <a:r>
              <a:rPr sz="1200" u="heavy" spc="5" dirty="0">
                <a:uFill>
                  <a:solidFill>
                    <a:srgbClr val="000000"/>
                  </a:solidFill>
                </a:uFill>
                <a:latin typeface="Tahoma" panose="020B0604030504040204"/>
                <a:cs typeface="Tahoma" panose="020B0604030504040204"/>
              </a:rPr>
              <a:t>Test</a:t>
            </a:r>
            <a:r>
              <a:rPr sz="1200" u="heavy" spc="-140" dirty="0">
                <a:uFill>
                  <a:solidFill>
                    <a:srgbClr val="000000"/>
                  </a:solidFill>
                </a:uFill>
                <a:latin typeface="Tahoma" panose="020B0604030504040204"/>
                <a:cs typeface="Tahoma" panose="020B0604030504040204"/>
              </a:rPr>
              <a:t> </a:t>
            </a:r>
            <a:r>
              <a:rPr sz="1200" u="heavy" spc="25" dirty="0">
                <a:uFill>
                  <a:solidFill>
                    <a:srgbClr val="000000"/>
                  </a:solidFill>
                </a:uFill>
                <a:latin typeface="Tahoma" panose="020B0604030504040204"/>
                <a:cs typeface="Tahoma" panose="020B0604030504040204"/>
              </a:rPr>
              <a:t>for</a:t>
            </a:r>
            <a:r>
              <a:rPr sz="1200" u="heavy" spc="-145" dirty="0">
                <a:uFill>
                  <a:solidFill>
                    <a:srgbClr val="000000"/>
                  </a:solidFill>
                </a:uFill>
                <a:latin typeface="Tahoma" panose="020B0604030504040204"/>
                <a:cs typeface="Tahoma" panose="020B0604030504040204"/>
              </a:rPr>
              <a:t> </a:t>
            </a:r>
            <a:r>
              <a:rPr sz="1200" u="heavy" spc="-10" dirty="0">
                <a:uFill>
                  <a:solidFill>
                    <a:srgbClr val="000000"/>
                  </a:solidFill>
                </a:uFill>
                <a:latin typeface="Tahoma" panose="020B0604030504040204"/>
                <a:cs typeface="Tahoma" panose="020B0604030504040204"/>
              </a:rPr>
              <a:t>Independence</a:t>
            </a:r>
            <a:r>
              <a:rPr sz="1200" spc="-140" dirty="0">
                <a:latin typeface="Tahoma" panose="020B0604030504040204"/>
                <a:cs typeface="Tahoma" panose="020B0604030504040204"/>
              </a:rPr>
              <a:t> </a:t>
            </a:r>
            <a:r>
              <a:rPr sz="1200" spc="-10" dirty="0">
                <a:latin typeface="Tahoma" panose="020B0604030504040204"/>
                <a:cs typeface="Tahoma" panose="020B0604030504040204"/>
              </a:rPr>
              <a:t>and </a:t>
            </a:r>
            <a:r>
              <a:rPr sz="1200" spc="-360" dirty="0">
                <a:latin typeface="Tahoma" panose="020B0604030504040204"/>
                <a:cs typeface="Tahoma" panose="020B0604030504040204"/>
              </a:rPr>
              <a:t> </a:t>
            </a:r>
            <a:r>
              <a:rPr sz="1200" spc="10" dirty="0">
                <a:latin typeface="Tahoma" panose="020B0604030504040204"/>
                <a:cs typeface="Tahoma" panose="020B0604030504040204"/>
              </a:rPr>
              <a:t>previously </a:t>
            </a:r>
            <a:r>
              <a:rPr sz="1200" spc="5" dirty="0">
                <a:latin typeface="Tahoma" panose="020B0604030504040204"/>
                <a:cs typeface="Tahoma" panose="020B0604030504040204"/>
              </a:rPr>
              <a:t>creating numerical </a:t>
            </a:r>
            <a:r>
              <a:rPr sz="1200" dirty="0">
                <a:latin typeface="Tahoma" panose="020B0604030504040204"/>
                <a:cs typeface="Tahoma" panose="020B0604030504040204"/>
              </a:rPr>
              <a:t>columns </a:t>
            </a:r>
            <a:r>
              <a:rPr sz="1200" spc="25" dirty="0">
                <a:latin typeface="Tahoma" panose="020B0604030504040204"/>
                <a:cs typeface="Tahoma" panose="020B0604030504040204"/>
              </a:rPr>
              <a:t>for </a:t>
            </a:r>
            <a:r>
              <a:rPr sz="1200" spc="10" dirty="0">
                <a:latin typeface="Tahoma" panose="020B0604030504040204"/>
                <a:cs typeface="Tahoma" panose="020B0604030504040204"/>
              </a:rPr>
              <a:t>the </a:t>
            </a:r>
            <a:r>
              <a:rPr sz="1200" spc="15" dirty="0">
                <a:latin typeface="Tahoma" panose="020B0604030504040204"/>
                <a:cs typeface="Tahoma" panose="020B0604030504040204"/>
              </a:rPr>
              <a:t> Categorical</a:t>
            </a:r>
            <a:r>
              <a:rPr sz="1200" spc="-145" dirty="0">
                <a:latin typeface="Tahoma" panose="020B0604030504040204"/>
                <a:cs typeface="Tahoma" panose="020B0604030504040204"/>
              </a:rPr>
              <a:t> </a:t>
            </a:r>
            <a:r>
              <a:rPr sz="1200" spc="-20" dirty="0">
                <a:latin typeface="Tahoma" panose="020B0604030504040204"/>
                <a:cs typeface="Tahoma" panose="020B0604030504040204"/>
              </a:rPr>
              <a:t>data,</a:t>
            </a:r>
            <a:r>
              <a:rPr sz="1200" spc="-140" dirty="0">
                <a:latin typeface="Tahoma" panose="020B0604030504040204"/>
                <a:cs typeface="Tahoma" panose="020B0604030504040204"/>
              </a:rPr>
              <a:t> </a:t>
            </a:r>
            <a:r>
              <a:rPr sz="1200" spc="5" dirty="0">
                <a:latin typeface="Tahoma" panose="020B0604030504040204"/>
                <a:cs typeface="Tahoma" panose="020B0604030504040204"/>
              </a:rPr>
              <a:t>features</a:t>
            </a:r>
            <a:r>
              <a:rPr sz="1200" spc="-140" dirty="0">
                <a:latin typeface="Tahoma" panose="020B0604030504040204"/>
                <a:cs typeface="Tahoma" panose="020B0604030504040204"/>
              </a:rPr>
              <a:t> </a:t>
            </a:r>
            <a:r>
              <a:rPr sz="1200" spc="15" dirty="0">
                <a:latin typeface="Tahoma" panose="020B0604030504040204"/>
                <a:cs typeface="Tahoma" panose="020B0604030504040204"/>
              </a:rPr>
              <a:t>were</a:t>
            </a:r>
            <a:r>
              <a:rPr sz="1200" spc="-140" dirty="0">
                <a:latin typeface="Tahoma" panose="020B0604030504040204"/>
                <a:cs typeface="Tahoma" panose="020B0604030504040204"/>
              </a:rPr>
              <a:t> </a:t>
            </a:r>
            <a:r>
              <a:rPr sz="1200" spc="5" dirty="0">
                <a:latin typeface="Tahoma" panose="020B0604030504040204"/>
                <a:cs typeface="Tahoma" panose="020B0604030504040204"/>
              </a:rPr>
              <a:t>selected</a:t>
            </a:r>
            <a:r>
              <a:rPr sz="1200" spc="-140" dirty="0">
                <a:latin typeface="Tahoma" panose="020B0604030504040204"/>
                <a:cs typeface="Tahoma" panose="020B0604030504040204"/>
              </a:rPr>
              <a:t> </a:t>
            </a:r>
            <a:r>
              <a:rPr sz="1200" spc="25" dirty="0">
                <a:latin typeface="Tahoma" panose="020B0604030504040204"/>
                <a:cs typeface="Tahoma" panose="020B0604030504040204"/>
              </a:rPr>
              <a:t>for</a:t>
            </a:r>
            <a:r>
              <a:rPr sz="1200" spc="-145" dirty="0">
                <a:latin typeface="Tahoma" panose="020B0604030504040204"/>
                <a:cs typeface="Tahoma" panose="020B0604030504040204"/>
              </a:rPr>
              <a:t> </a:t>
            </a:r>
            <a:r>
              <a:rPr sz="1200" spc="10" dirty="0">
                <a:latin typeface="Tahoma" panose="020B0604030504040204"/>
                <a:cs typeface="Tahoma" panose="020B0604030504040204"/>
              </a:rPr>
              <a:t>the </a:t>
            </a:r>
            <a:r>
              <a:rPr sz="1200" spc="15" dirty="0">
                <a:latin typeface="Tahoma" panose="020B0604030504040204"/>
                <a:cs typeface="Tahoma" panose="020B0604030504040204"/>
              </a:rPr>
              <a:t> </a:t>
            </a:r>
            <a:r>
              <a:rPr sz="1200" spc="-5" dirty="0">
                <a:latin typeface="Tahoma" panose="020B0604030504040204"/>
                <a:cs typeface="Tahoma" panose="020B0604030504040204"/>
              </a:rPr>
              <a:t>machine</a:t>
            </a:r>
            <a:r>
              <a:rPr sz="1200" spc="-145" dirty="0">
                <a:latin typeface="Tahoma" panose="020B0604030504040204"/>
                <a:cs typeface="Tahoma" panose="020B0604030504040204"/>
              </a:rPr>
              <a:t> </a:t>
            </a:r>
            <a:r>
              <a:rPr sz="1200" dirty="0">
                <a:latin typeface="Tahoma" panose="020B0604030504040204"/>
                <a:cs typeface="Tahoma" panose="020B0604030504040204"/>
              </a:rPr>
              <a:t>learning</a:t>
            </a:r>
            <a:r>
              <a:rPr sz="1200" spc="-145" dirty="0">
                <a:latin typeface="Tahoma" panose="020B0604030504040204"/>
                <a:cs typeface="Tahoma" panose="020B0604030504040204"/>
              </a:rPr>
              <a:t> </a:t>
            </a:r>
            <a:r>
              <a:rPr sz="1200" spc="-15" dirty="0">
                <a:latin typeface="Tahoma" panose="020B0604030504040204"/>
                <a:cs typeface="Tahoma" panose="020B0604030504040204"/>
              </a:rPr>
              <a:t>models.</a:t>
            </a:r>
            <a:endParaRPr sz="1200">
              <a:latin typeface="Tahoma" panose="020B0604030504040204"/>
              <a:cs typeface="Tahoma" panose="020B0604030504040204"/>
            </a:endParaRPr>
          </a:p>
          <a:p>
            <a:pPr>
              <a:lnSpc>
                <a:spcPct val="100000"/>
              </a:lnSpc>
              <a:spcBef>
                <a:spcPts val="20"/>
              </a:spcBef>
            </a:pPr>
            <a:endParaRPr sz="1350">
              <a:latin typeface="Tahoma" panose="020B0604030504040204"/>
              <a:cs typeface="Tahoma" panose="020B0604030504040204"/>
            </a:endParaRPr>
          </a:p>
          <a:p>
            <a:pPr marL="393700" marR="69215" indent="-381000">
              <a:lnSpc>
                <a:spcPct val="115000"/>
              </a:lnSpc>
              <a:tabLst>
                <a:tab pos="393065" algn="l"/>
              </a:tabLst>
            </a:pPr>
            <a:r>
              <a:rPr sz="1200" dirty="0">
                <a:latin typeface="MS PGothic"/>
                <a:cs typeface="MS PGothic"/>
              </a:rPr>
              <a:t>★	</a:t>
            </a:r>
            <a:r>
              <a:rPr sz="1200" u="heavy" spc="15" dirty="0">
                <a:uFill>
                  <a:solidFill>
                    <a:srgbClr val="000000"/>
                  </a:solidFill>
                </a:uFill>
                <a:latin typeface="Tahoma" panose="020B0604030504040204"/>
                <a:cs typeface="Tahoma" panose="020B0604030504040204"/>
              </a:rPr>
              <a:t>Two</a:t>
            </a:r>
            <a:r>
              <a:rPr sz="1200" u="heavy" spc="-145" dirty="0">
                <a:uFill>
                  <a:solidFill>
                    <a:srgbClr val="000000"/>
                  </a:solidFill>
                </a:uFill>
                <a:latin typeface="Tahoma" panose="020B0604030504040204"/>
                <a:cs typeface="Tahoma" panose="020B0604030504040204"/>
              </a:rPr>
              <a:t> </a:t>
            </a:r>
            <a:r>
              <a:rPr sz="1200" u="heavy" spc="5" dirty="0">
                <a:uFill>
                  <a:solidFill>
                    <a:srgbClr val="000000"/>
                  </a:solidFill>
                </a:uFill>
                <a:latin typeface="Tahoma" panose="020B0604030504040204"/>
                <a:cs typeface="Tahoma" panose="020B0604030504040204"/>
              </a:rPr>
              <a:t>types</a:t>
            </a:r>
            <a:r>
              <a:rPr sz="1200" u="heavy" spc="-145" dirty="0">
                <a:uFill>
                  <a:solidFill>
                    <a:srgbClr val="000000"/>
                  </a:solidFill>
                </a:uFill>
                <a:latin typeface="Tahoma" panose="020B0604030504040204"/>
                <a:cs typeface="Tahoma" panose="020B0604030504040204"/>
              </a:rPr>
              <a:t> </a:t>
            </a:r>
            <a:r>
              <a:rPr sz="1200" u="heavy" spc="15" dirty="0">
                <a:uFill>
                  <a:solidFill>
                    <a:srgbClr val="000000"/>
                  </a:solidFill>
                </a:uFill>
                <a:latin typeface="Tahoma" panose="020B0604030504040204"/>
                <a:cs typeface="Tahoma" panose="020B0604030504040204"/>
              </a:rPr>
              <a:t>of</a:t>
            </a:r>
            <a:r>
              <a:rPr sz="1200" u="heavy" spc="-145" dirty="0">
                <a:uFill>
                  <a:solidFill>
                    <a:srgbClr val="000000"/>
                  </a:solidFill>
                </a:uFill>
                <a:latin typeface="Tahoma" panose="020B0604030504040204"/>
                <a:cs typeface="Tahoma" panose="020B0604030504040204"/>
              </a:rPr>
              <a:t> </a:t>
            </a:r>
            <a:r>
              <a:rPr sz="1200" u="heavy" spc="10" dirty="0">
                <a:uFill>
                  <a:solidFill>
                    <a:srgbClr val="000000"/>
                  </a:solidFill>
                </a:uFill>
                <a:latin typeface="Tahoma" panose="020B0604030504040204"/>
                <a:cs typeface="Tahoma" panose="020B0604030504040204"/>
              </a:rPr>
              <a:t>feature</a:t>
            </a:r>
            <a:r>
              <a:rPr sz="1200" u="heavy" spc="-145" dirty="0">
                <a:uFill>
                  <a:solidFill>
                    <a:srgbClr val="000000"/>
                  </a:solidFill>
                </a:uFill>
                <a:latin typeface="Tahoma" panose="020B0604030504040204"/>
                <a:cs typeface="Tahoma" panose="020B0604030504040204"/>
              </a:rPr>
              <a:t> </a:t>
            </a:r>
            <a:r>
              <a:rPr sz="1200" u="heavy" dirty="0">
                <a:uFill>
                  <a:solidFill>
                    <a:srgbClr val="000000"/>
                  </a:solidFill>
                </a:uFill>
                <a:latin typeface="Tahoma" panose="020B0604030504040204"/>
                <a:cs typeface="Tahoma" panose="020B0604030504040204"/>
              </a:rPr>
              <a:t>sets</a:t>
            </a:r>
            <a:r>
              <a:rPr sz="1200" spc="-140" dirty="0">
                <a:latin typeface="Tahoma" panose="020B0604030504040204"/>
                <a:cs typeface="Tahoma" panose="020B0604030504040204"/>
              </a:rPr>
              <a:t> </a:t>
            </a:r>
            <a:r>
              <a:rPr sz="1200" spc="15" dirty="0">
                <a:latin typeface="Tahoma" panose="020B0604030504040204"/>
                <a:cs typeface="Tahoma" panose="020B0604030504040204"/>
              </a:rPr>
              <a:t>were</a:t>
            </a:r>
            <a:r>
              <a:rPr sz="1200" spc="-145" dirty="0">
                <a:latin typeface="Tahoma" panose="020B0604030504040204"/>
                <a:cs typeface="Tahoma" panose="020B0604030504040204"/>
              </a:rPr>
              <a:t> </a:t>
            </a:r>
            <a:r>
              <a:rPr sz="1200" spc="-5" dirty="0">
                <a:latin typeface="Tahoma" panose="020B0604030504040204"/>
                <a:cs typeface="Tahoma" panose="020B0604030504040204"/>
              </a:rPr>
              <a:t>created:</a:t>
            </a:r>
            <a:r>
              <a:rPr sz="1200" spc="-145" dirty="0">
                <a:latin typeface="Tahoma" panose="020B0604030504040204"/>
                <a:cs typeface="Tahoma" panose="020B0604030504040204"/>
              </a:rPr>
              <a:t> </a:t>
            </a:r>
            <a:r>
              <a:rPr sz="1200" dirty="0">
                <a:latin typeface="Tahoma" panose="020B0604030504040204"/>
                <a:cs typeface="Tahoma" panose="020B0604030504040204"/>
              </a:rPr>
              <a:t>one</a:t>
            </a:r>
            <a:r>
              <a:rPr sz="1200" spc="-145" dirty="0">
                <a:latin typeface="Tahoma" panose="020B0604030504040204"/>
                <a:cs typeface="Tahoma" panose="020B0604030504040204"/>
              </a:rPr>
              <a:t> </a:t>
            </a:r>
            <a:r>
              <a:rPr sz="1200" spc="25" dirty="0">
                <a:latin typeface="Tahoma" panose="020B0604030504040204"/>
                <a:cs typeface="Tahoma" panose="020B0604030504040204"/>
              </a:rPr>
              <a:t>for </a:t>
            </a:r>
            <a:r>
              <a:rPr sz="1200" spc="-360" dirty="0">
                <a:latin typeface="Tahoma" panose="020B0604030504040204"/>
                <a:cs typeface="Tahoma" panose="020B0604030504040204"/>
              </a:rPr>
              <a:t> </a:t>
            </a:r>
            <a:r>
              <a:rPr sz="1200" spc="10" dirty="0">
                <a:latin typeface="Tahoma" panose="020B0604030504040204"/>
                <a:cs typeface="Tahoma" panose="020B0604030504040204"/>
              </a:rPr>
              <a:t>predicting</a:t>
            </a:r>
            <a:r>
              <a:rPr sz="1200" spc="-145" dirty="0">
                <a:latin typeface="Tahoma" panose="020B0604030504040204"/>
                <a:cs typeface="Tahoma" panose="020B0604030504040204"/>
              </a:rPr>
              <a:t> </a:t>
            </a:r>
            <a:r>
              <a:rPr sz="1200" spc="10" dirty="0">
                <a:latin typeface="Tahoma" panose="020B0604030504040204"/>
                <a:cs typeface="Tahoma" panose="020B0604030504040204"/>
              </a:rPr>
              <a:t>the</a:t>
            </a:r>
            <a:r>
              <a:rPr sz="1200" spc="-145" dirty="0">
                <a:latin typeface="Tahoma" panose="020B0604030504040204"/>
                <a:cs typeface="Tahoma" panose="020B0604030504040204"/>
              </a:rPr>
              <a:t> </a:t>
            </a:r>
            <a:r>
              <a:rPr sz="1200" dirty="0">
                <a:latin typeface="Tahoma" panose="020B0604030504040204"/>
                <a:cs typeface="Tahoma" panose="020B0604030504040204"/>
              </a:rPr>
              <a:t>number</a:t>
            </a:r>
            <a:r>
              <a:rPr sz="1200" spc="-145" dirty="0">
                <a:latin typeface="Tahoma" panose="020B0604030504040204"/>
                <a:cs typeface="Tahoma" panose="020B0604030504040204"/>
              </a:rPr>
              <a:t> </a:t>
            </a:r>
            <a:r>
              <a:rPr sz="1200" spc="15" dirty="0">
                <a:latin typeface="Tahoma" panose="020B0604030504040204"/>
                <a:cs typeface="Tahoma" panose="020B0604030504040204"/>
              </a:rPr>
              <a:t>of</a:t>
            </a:r>
            <a:r>
              <a:rPr sz="1200" spc="-145" dirty="0">
                <a:latin typeface="Tahoma" panose="020B0604030504040204"/>
                <a:cs typeface="Tahoma" panose="020B0604030504040204"/>
              </a:rPr>
              <a:t> </a:t>
            </a:r>
            <a:r>
              <a:rPr sz="1200" spc="5" dirty="0">
                <a:latin typeface="Tahoma" panose="020B0604030504040204"/>
                <a:cs typeface="Tahoma" panose="020B0604030504040204"/>
              </a:rPr>
              <a:t>people</a:t>
            </a:r>
            <a:r>
              <a:rPr sz="1200" spc="-145" dirty="0">
                <a:latin typeface="Tahoma" panose="020B0604030504040204"/>
                <a:cs typeface="Tahoma" panose="020B0604030504040204"/>
              </a:rPr>
              <a:t> </a:t>
            </a:r>
            <a:r>
              <a:rPr sz="1200" spc="20" dirty="0">
                <a:latin typeface="Tahoma" panose="020B0604030504040204"/>
                <a:cs typeface="Tahoma" panose="020B0604030504040204"/>
              </a:rPr>
              <a:t>killed</a:t>
            </a:r>
            <a:r>
              <a:rPr sz="1200" spc="-145" dirty="0">
                <a:latin typeface="Tahoma" panose="020B0604030504040204"/>
                <a:cs typeface="Tahoma" panose="020B0604030504040204"/>
              </a:rPr>
              <a:t> </a:t>
            </a:r>
            <a:r>
              <a:rPr sz="1200" spc="-25" dirty="0">
                <a:latin typeface="Tahoma" panose="020B0604030504040204"/>
                <a:cs typeface="Tahoma" panose="020B0604030504040204"/>
              </a:rPr>
              <a:t>(killed)  </a:t>
            </a:r>
            <a:r>
              <a:rPr sz="1200" spc="-10" dirty="0">
                <a:latin typeface="Tahoma" panose="020B0604030504040204"/>
                <a:cs typeface="Tahoma" panose="020B0604030504040204"/>
              </a:rPr>
              <a:t>and </a:t>
            </a:r>
            <a:r>
              <a:rPr sz="1200" spc="10" dirty="0">
                <a:latin typeface="Tahoma" panose="020B0604030504040204"/>
                <a:cs typeface="Tahoma" panose="020B0604030504040204"/>
              </a:rPr>
              <a:t>the </a:t>
            </a:r>
            <a:r>
              <a:rPr sz="1200" spc="20" dirty="0">
                <a:latin typeface="Tahoma" panose="020B0604030504040204"/>
                <a:cs typeface="Tahoma" panose="020B0604030504040204"/>
              </a:rPr>
              <a:t>other </a:t>
            </a:r>
            <a:r>
              <a:rPr sz="1200" spc="25" dirty="0">
                <a:latin typeface="Tahoma" panose="020B0604030504040204"/>
                <a:cs typeface="Tahoma" panose="020B0604030504040204"/>
              </a:rPr>
              <a:t>for </a:t>
            </a:r>
            <a:r>
              <a:rPr sz="1200" spc="10" dirty="0">
                <a:latin typeface="Tahoma" panose="020B0604030504040204"/>
                <a:cs typeface="Tahoma" panose="020B0604030504040204"/>
              </a:rPr>
              <a:t>predicting the </a:t>
            </a:r>
            <a:r>
              <a:rPr sz="1200" dirty="0">
                <a:latin typeface="Tahoma" panose="020B0604030504040204"/>
                <a:cs typeface="Tahoma" panose="020B0604030504040204"/>
              </a:rPr>
              <a:t>number </a:t>
            </a:r>
            <a:r>
              <a:rPr sz="1200" spc="15" dirty="0">
                <a:latin typeface="Tahoma" panose="020B0604030504040204"/>
                <a:cs typeface="Tahoma" panose="020B0604030504040204"/>
              </a:rPr>
              <a:t>of </a:t>
            </a:r>
            <a:r>
              <a:rPr sz="1200" spc="20" dirty="0">
                <a:latin typeface="Tahoma" panose="020B0604030504040204"/>
                <a:cs typeface="Tahoma" panose="020B0604030504040204"/>
              </a:rPr>
              <a:t> </a:t>
            </a:r>
            <a:r>
              <a:rPr sz="1200" spc="5" dirty="0">
                <a:latin typeface="Tahoma" panose="020B0604030504040204"/>
                <a:cs typeface="Tahoma" panose="020B0604030504040204"/>
              </a:rPr>
              <a:t>people</a:t>
            </a:r>
            <a:r>
              <a:rPr sz="1200" spc="-145" dirty="0">
                <a:latin typeface="Tahoma" panose="020B0604030504040204"/>
                <a:cs typeface="Tahoma" panose="020B0604030504040204"/>
              </a:rPr>
              <a:t> </a:t>
            </a:r>
            <a:r>
              <a:rPr sz="1200" spc="5" dirty="0">
                <a:latin typeface="Tahoma" panose="020B0604030504040204"/>
                <a:cs typeface="Tahoma" panose="020B0604030504040204"/>
              </a:rPr>
              <a:t>injured</a:t>
            </a:r>
            <a:r>
              <a:rPr sz="1200" spc="-145" dirty="0">
                <a:latin typeface="Tahoma" panose="020B0604030504040204"/>
                <a:cs typeface="Tahoma" panose="020B0604030504040204"/>
              </a:rPr>
              <a:t> </a:t>
            </a:r>
            <a:r>
              <a:rPr sz="1200" spc="-40" dirty="0">
                <a:latin typeface="Tahoma" panose="020B0604030504040204"/>
                <a:cs typeface="Tahoma" panose="020B0604030504040204"/>
              </a:rPr>
              <a:t>(</a:t>
            </a:r>
            <a:r>
              <a:rPr lang="en-US" sz="1200" spc="-40" dirty="0">
                <a:latin typeface="Tahoma" panose="020B0604030504040204"/>
                <a:cs typeface="Tahoma" panose="020B0604030504040204"/>
              </a:rPr>
              <a:t>i</a:t>
            </a:r>
            <a:r>
              <a:rPr sz="1200" spc="-40" dirty="0">
                <a:latin typeface="Tahoma" panose="020B0604030504040204"/>
                <a:cs typeface="Tahoma" panose="020B0604030504040204"/>
              </a:rPr>
              <a:t>njured).</a:t>
            </a:r>
            <a:endParaRPr sz="1200">
              <a:latin typeface="Tahoma" panose="020B0604030504040204"/>
              <a:cs typeface="Tahoma" panose="020B0604030504040204"/>
            </a:endParaRPr>
          </a:p>
          <a:p>
            <a:pPr>
              <a:lnSpc>
                <a:spcPct val="100000"/>
              </a:lnSpc>
              <a:spcBef>
                <a:spcPts val="20"/>
              </a:spcBef>
            </a:pPr>
            <a:endParaRPr sz="1350">
              <a:latin typeface="Tahoma" panose="020B0604030504040204"/>
              <a:cs typeface="Tahoma" panose="020B0604030504040204"/>
            </a:endParaRPr>
          </a:p>
          <a:p>
            <a:pPr marL="393700" marR="50165" indent="-381000">
              <a:lnSpc>
                <a:spcPct val="115000"/>
              </a:lnSpc>
              <a:tabLst>
                <a:tab pos="393065" algn="l"/>
              </a:tabLst>
            </a:pPr>
            <a:r>
              <a:rPr sz="1200" dirty="0">
                <a:latin typeface="MS PGothic"/>
                <a:cs typeface="MS PGothic"/>
              </a:rPr>
              <a:t>★	</a:t>
            </a:r>
            <a:r>
              <a:rPr sz="1200" spc="30" dirty="0">
                <a:latin typeface="Tahoma" panose="020B0604030504040204"/>
                <a:cs typeface="Tahoma" panose="020B0604030504040204"/>
              </a:rPr>
              <a:t>Both </a:t>
            </a:r>
            <a:r>
              <a:rPr sz="1200" spc="10" dirty="0">
                <a:latin typeface="Tahoma" panose="020B0604030504040204"/>
                <a:cs typeface="Tahoma" panose="020B0604030504040204"/>
              </a:rPr>
              <a:t>feature </a:t>
            </a:r>
            <a:r>
              <a:rPr sz="1200" dirty="0">
                <a:latin typeface="Tahoma" panose="020B0604030504040204"/>
                <a:cs typeface="Tahoma" panose="020B0604030504040204"/>
              </a:rPr>
              <a:t>sets </a:t>
            </a:r>
            <a:r>
              <a:rPr sz="1200" spc="10" dirty="0">
                <a:latin typeface="Tahoma" panose="020B0604030504040204"/>
                <a:cs typeface="Tahoma" panose="020B0604030504040204"/>
              </a:rPr>
              <a:t>included the </a:t>
            </a:r>
            <a:r>
              <a:rPr sz="1200" spc="-20" dirty="0">
                <a:latin typeface="Tahoma" panose="020B0604030504040204"/>
                <a:cs typeface="Tahoma" panose="020B0604030504040204"/>
              </a:rPr>
              <a:t>same </a:t>
            </a:r>
            <a:r>
              <a:rPr sz="1200" spc="5" dirty="0">
                <a:latin typeface="Tahoma" panose="020B0604030504040204"/>
                <a:cs typeface="Tahoma" panose="020B0604030504040204"/>
              </a:rPr>
              <a:t>features </a:t>
            </a:r>
            <a:r>
              <a:rPr sz="1200" spc="10" dirty="0">
                <a:latin typeface="Tahoma" panose="020B0604030504040204"/>
                <a:cs typeface="Tahoma" panose="020B0604030504040204"/>
              </a:rPr>
              <a:t> </a:t>
            </a:r>
            <a:r>
              <a:rPr sz="1200" spc="5" dirty="0">
                <a:latin typeface="Tahoma" panose="020B0604030504040204"/>
                <a:cs typeface="Tahoma" panose="020B0604030504040204"/>
              </a:rPr>
              <a:t>shown</a:t>
            </a:r>
            <a:r>
              <a:rPr sz="1200" spc="-145" dirty="0">
                <a:latin typeface="Tahoma" panose="020B0604030504040204"/>
                <a:cs typeface="Tahoma" panose="020B0604030504040204"/>
              </a:rPr>
              <a:t> </a:t>
            </a:r>
            <a:r>
              <a:rPr sz="1200" spc="5" dirty="0">
                <a:latin typeface="Tahoma" panose="020B0604030504040204"/>
                <a:cs typeface="Tahoma" panose="020B0604030504040204"/>
              </a:rPr>
              <a:t>on</a:t>
            </a:r>
            <a:r>
              <a:rPr sz="1200" spc="-140" dirty="0">
                <a:latin typeface="Tahoma" panose="020B0604030504040204"/>
                <a:cs typeface="Tahoma" panose="020B0604030504040204"/>
              </a:rPr>
              <a:t> </a:t>
            </a:r>
            <a:r>
              <a:rPr sz="1200" spc="10" dirty="0">
                <a:latin typeface="Tahoma" panose="020B0604030504040204"/>
                <a:cs typeface="Tahoma" panose="020B0604030504040204"/>
              </a:rPr>
              <a:t>the</a:t>
            </a:r>
            <a:r>
              <a:rPr sz="1200" spc="-140" dirty="0">
                <a:latin typeface="Tahoma" panose="020B0604030504040204"/>
                <a:cs typeface="Tahoma" panose="020B0604030504040204"/>
              </a:rPr>
              <a:t> </a:t>
            </a:r>
            <a:r>
              <a:rPr sz="1200" spc="-10" dirty="0">
                <a:latin typeface="Tahoma" panose="020B0604030504040204"/>
                <a:cs typeface="Tahoma" panose="020B0604030504040204"/>
              </a:rPr>
              <a:t>right,</a:t>
            </a:r>
            <a:r>
              <a:rPr sz="1200" spc="-140" dirty="0">
                <a:latin typeface="Tahoma" panose="020B0604030504040204"/>
                <a:cs typeface="Tahoma" panose="020B0604030504040204"/>
              </a:rPr>
              <a:t> </a:t>
            </a:r>
            <a:r>
              <a:rPr sz="1200" spc="5" dirty="0">
                <a:latin typeface="Tahoma" panose="020B0604030504040204"/>
                <a:cs typeface="Tahoma" panose="020B0604030504040204"/>
              </a:rPr>
              <a:t>except</a:t>
            </a:r>
            <a:r>
              <a:rPr sz="1200" spc="-140" dirty="0">
                <a:latin typeface="Tahoma" panose="020B0604030504040204"/>
                <a:cs typeface="Tahoma" panose="020B0604030504040204"/>
              </a:rPr>
              <a:t> </a:t>
            </a:r>
            <a:r>
              <a:rPr sz="1200" spc="10" dirty="0">
                <a:latin typeface="Tahoma" panose="020B0604030504040204"/>
                <a:cs typeface="Tahoma" panose="020B0604030504040204"/>
              </a:rPr>
              <a:t>the</a:t>
            </a:r>
            <a:r>
              <a:rPr sz="1200" spc="-145" dirty="0">
                <a:latin typeface="Tahoma" panose="020B0604030504040204"/>
                <a:cs typeface="Tahoma" panose="020B0604030504040204"/>
              </a:rPr>
              <a:t> </a:t>
            </a:r>
            <a:r>
              <a:rPr sz="1200" spc="5" dirty="0">
                <a:latin typeface="Tahoma" panose="020B0604030504040204"/>
                <a:cs typeface="Tahoma" panose="020B0604030504040204"/>
              </a:rPr>
              <a:t>set</a:t>
            </a:r>
            <a:r>
              <a:rPr sz="1200" spc="-140" dirty="0">
                <a:latin typeface="Tahoma" panose="020B0604030504040204"/>
                <a:cs typeface="Tahoma" panose="020B0604030504040204"/>
              </a:rPr>
              <a:t> </a:t>
            </a:r>
            <a:r>
              <a:rPr sz="1200" spc="25" dirty="0">
                <a:latin typeface="Tahoma" panose="020B0604030504040204"/>
                <a:cs typeface="Tahoma" panose="020B0604030504040204"/>
              </a:rPr>
              <a:t>for</a:t>
            </a:r>
            <a:r>
              <a:rPr sz="1200" spc="-140" dirty="0">
                <a:latin typeface="Tahoma" panose="020B0604030504040204"/>
                <a:cs typeface="Tahoma" panose="020B0604030504040204"/>
              </a:rPr>
              <a:t> </a:t>
            </a:r>
            <a:r>
              <a:rPr sz="1200" spc="10" dirty="0">
                <a:latin typeface="Tahoma" panose="020B0604030504040204"/>
                <a:cs typeface="Tahoma" panose="020B0604030504040204"/>
              </a:rPr>
              <a:t>predicting </a:t>
            </a:r>
            <a:r>
              <a:rPr sz="1200" spc="-360" dirty="0">
                <a:latin typeface="Tahoma" panose="020B0604030504040204"/>
                <a:cs typeface="Tahoma" panose="020B0604030504040204"/>
              </a:rPr>
              <a:t> </a:t>
            </a:r>
            <a:r>
              <a:rPr sz="1200" spc="10" dirty="0">
                <a:latin typeface="Tahoma" panose="020B0604030504040204"/>
                <a:cs typeface="Tahoma" panose="020B0604030504040204"/>
              </a:rPr>
              <a:t>the</a:t>
            </a:r>
            <a:r>
              <a:rPr sz="1200" spc="-145" dirty="0">
                <a:latin typeface="Tahoma" panose="020B0604030504040204"/>
                <a:cs typeface="Tahoma" panose="020B0604030504040204"/>
              </a:rPr>
              <a:t> </a:t>
            </a:r>
            <a:r>
              <a:rPr sz="1200" dirty="0">
                <a:latin typeface="Tahoma" panose="020B0604030504040204"/>
                <a:cs typeface="Tahoma" panose="020B0604030504040204"/>
              </a:rPr>
              <a:t>number</a:t>
            </a:r>
            <a:r>
              <a:rPr sz="1200" spc="-145" dirty="0">
                <a:latin typeface="Tahoma" panose="020B0604030504040204"/>
                <a:cs typeface="Tahoma" panose="020B0604030504040204"/>
              </a:rPr>
              <a:t> </a:t>
            </a:r>
            <a:r>
              <a:rPr sz="1200" spc="15" dirty="0">
                <a:latin typeface="Tahoma" panose="020B0604030504040204"/>
                <a:cs typeface="Tahoma" panose="020B0604030504040204"/>
              </a:rPr>
              <a:t>of</a:t>
            </a:r>
            <a:r>
              <a:rPr sz="1200" spc="-145" dirty="0">
                <a:latin typeface="Tahoma" panose="020B0604030504040204"/>
                <a:cs typeface="Tahoma" panose="020B0604030504040204"/>
              </a:rPr>
              <a:t> </a:t>
            </a:r>
            <a:r>
              <a:rPr sz="1200" spc="5" dirty="0">
                <a:latin typeface="Tahoma" panose="020B0604030504040204"/>
                <a:cs typeface="Tahoma" panose="020B0604030504040204"/>
              </a:rPr>
              <a:t>people</a:t>
            </a:r>
            <a:r>
              <a:rPr sz="1200" spc="-145" dirty="0">
                <a:latin typeface="Tahoma" panose="020B0604030504040204"/>
                <a:cs typeface="Tahoma" panose="020B0604030504040204"/>
              </a:rPr>
              <a:t> </a:t>
            </a:r>
            <a:r>
              <a:rPr sz="1200" spc="20" dirty="0">
                <a:latin typeface="Tahoma" panose="020B0604030504040204"/>
                <a:cs typeface="Tahoma" panose="020B0604030504040204"/>
              </a:rPr>
              <a:t>killed</a:t>
            </a:r>
            <a:r>
              <a:rPr sz="1200" spc="-145" dirty="0">
                <a:latin typeface="Tahoma" panose="020B0604030504040204"/>
                <a:cs typeface="Tahoma" panose="020B0604030504040204"/>
              </a:rPr>
              <a:t> </a:t>
            </a:r>
            <a:r>
              <a:rPr sz="1200" spc="10" dirty="0">
                <a:latin typeface="Tahoma" panose="020B0604030504040204"/>
                <a:cs typeface="Tahoma" panose="020B0604030504040204"/>
              </a:rPr>
              <a:t>included</a:t>
            </a:r>
            <a:r>
              <a:rPr sz="1200" spc="-145" dirty="0">
                <a:latin typeface="Tahoma" panose="020B0604030504040204"/>
                <a:cs typeface="Tahoma" panose="020B0604030504040204"/>
              </a:rPr>
              <a:t> </a:t>
            </a:r>
            <a:r>
              <a:rPr sz="1200" spc="-15" dirty="0">
                <a:latin typeface="Tahoma" panose="020B0604030504040204"/>
                <a:cs typeface="Tahoma" panose="020B0604030504040204"/>
              </a:rPr>
              <a:t>n_injured  </a:t>
            </a:r>
            <a:r>
              <a:rPr sz="1200" spc="-20" dirty="0">
                <a:latin typeface="Tahoma" panose="020B0604030504040204"/>
                <a:cs typeface="Tahoma" panose="020B0604030504040204"/>
              </a:rPr>
              <a:t>as</a:t>
            </a:r>
            <a:r>
              <a:rPr sz="1200" spc="-145" dirty="0">
                <a:latin typeface="Tahoma" panose="020B0604030504040204"/>
                <a:cs typeface="Tahoma" panose="020B0604030504040204"/>
              </a:rPr>
              <a:t> </a:t>
            </a:r>
            <a:r>
              <a:rPr sz="1200" spc="-25" dirty="0">
                <a:latin typeface="Tahoma" panose="020B0604030504040204"/>
                <a:cs typeface="Tahoma" panose="020B0604030504040204"/>
              </a:rPr>
              <a:t>a</a:t>
            </a:r>
            <a:r>
              <a:rPr sz="1200" spc="-145" dirty="0">
                <a:latin typeface="Tahoma" panose="020B0604030504040204"/>
                <a:cs typeface="Tahoma" panose="020B0604030504040204"/>
              </a:rPr>
              <a:t> </a:t>
            </a:r>
            <a:r>
              <a:rPr sz="1200" spc="10" dirty="0">
                <a:latin typeface="Tahoma" panose="020B0604030504040204"/>
                <a:cs typeface="Tahoma" panose="020B0604030504040204"/>
              </a:rPr>
              <a:t>feature</a:t>
            </a:r>
            <a:r>
              <a:rPr sz="1200" spc="-145" dirty="0">
                <a:latin typeface="Tahoma" panose="020B0604030504040204"/>
                <a:cs typeface="Tahoma" panose="020B0604030504040204"/>
              </a:rPr>
              <a:t> </a:t>
            </a:r>
            <a:r>
              <a:rPr sz="1200" spc="-10" dirty="0">
                <a:latin typeface="Tahoma" panose="020B0604030504040204"/>
                <a:cs typeface="Tahoma" panose="020B0604030504040204"/>
              </a:rPr>
              <a:t>and</a:t>
            </a:r>
            <a:r>
              <a:rPr sz="1200" spc="-145" dirty="0">
                <a:latin typeface="Tahoma" panose="020B0604030504040204"/>
                <a:cs typeface="Tahoma" panose="020B0604030504040204"/>
              </a:rPr>
              <a:t> </a:t>
            </a:r>
            <a:r>
              <a:rPr sz="1200" spc="10" dirty="0">
                <a:latin typeface="Tahoma" panose="020B0604030504040204"/>
                <a:cs typeface="Tahoma" panose="020B0604030504040204"/>
              </a:rPr>
              <a:t>vice</a:t>
            </a:r>
            <a:r>
              <a:rPr sz="1200" spc="-145" dirty="0">
                <a:latin typeface="Tahoma" panose="020B0604030504040204"/>
                <a:cs typeface="Tahoma" panose="020B0604030504040204"/>
              </a:rPr>
              <a:t> </a:t>
            </a:r>
            <a:r>
              <a:rPr sz="1200" spc="-15" dirty="0">
                <a:latin typeface="Tahoma" panose="020B0604030504040204"/>
                <a:cs typeface="Tahoma" panose="020B0604030504040204"/>
              </a:rPr>
              <a:t>versa.</a:t>
            </a:r>
            <a:endParaRPr sz="1200">
              <a:latin typeface="Tahoma" panose="020B0604030504040204"/>
              <a:cs typeface="Tahoma" panose="020B0604030504040204"/>
            </a:endParaRPr>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640" y="615950"/>
            <a:ext cx="7795260" cy="427990"/>
          </a:xfrm>
          <a:prstGeom prst="rect">
            <a:avLst/>
          </a:prstGeom>
        </p:spPr>
        <p:txBody>
          <a:bodyPr vert="horz" wrap="square" lIns="0" tIns="12700" rIns="0" bIns="0" rtlCol="0">
            <a:spAutoFit/>
          </a:bodyPr>
          <a:lstStyle/>
          <a:p>
            <a:pPr marL="12700" algn="ctr">
              <a:lnSpc>
                <a:spcPct val="100000"/>
              </a:lnSpc>
              <a:spcBef>
                <a:spcPts val="100"/>
              </a:spcBef>
            </a:pPr>
            <a:r>
              <a:rPr spc="95" dirty="0"/>
              <a:t>Baseline/Linear</a:t>
            </a:r>
            <a:r>
              <a:rPr spc="-180" dirty="0"/>
              <a:t> </a:t>
            </a:r>
            <a:r>
              <a:rPr spc="85" dirty="0"/>
              <a:t>Regression</a:t>
            </a:r>
            <a:endParaRPr spc="85" dirty="0"/>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sp>
        <p:nvSpPr>
          <p:cNvPr id="3" name="object 3"/>
          <p:cNvSpPr txBox="1"/>
          <p:nvPr/>
        </p:nvSpPr>
        <p:spPr>
          <a:xfrm>
            <a:off x="888200" y="1412827"/>
            <a:ext cx="3470910" cy="3263900"/>
          </a:xfrm>
          <a:prstGeom prst="rect">
            <a:avLst/>
          </a:prstGeom>
        </p:spPr>
        <p:txBody>
          <a:bodyPr vert="horz" wrap="square" lIns="0" tIns="12700" rIns="0" bIns="0" rtlCol="0">
            <a:spAutoFit/>
          </a:bodyPr>
          <a:lstStyle/>
          <a:p>
            <a:pPr marL="384175" marR="114300" indent="-371475">
              <a:lnSpc>
                <a:spcPct val="114000"/>
              </a:lnSpc>
              <a:spcBef>
                <a:spcPts val="100"/>
              </a:spcBef>
              <a:tabLst>
                <a:tab pos="383540" algn="l"/>
              </a:tabLst>
            </a:pPr>
            <a:r>
              <a:rPr sz="1100" dirty="0">
                <a:latin typeface="MS PGothic"/>
                <a:cs typeface="MS PGothic"/>
              </a:rPr>
              <a:t>★	</a:t>
            </a:r>
            <a:r>
              <a:rPr sz="1100" spc="85" dirty="0">
                <a:latin typeface="Tahoma" panose="020B0604030504040204"/>
                <a:cs typeface="Tahoma" panose="020B0604030504040204"/>
              </a:rPr>
              <a:t>A</a:t>
            </a:r>
            <a:r>
              <a:rPr sz="1100" spc="-135" dirty="0">
                <a:latin typeface="Tahoma" panose="020B0604030504040204"/>
                <a:cs typeface="Tahoma" panose="020B0604030504040204"/>
              </a:rPr>
              <a:t> </a:t>
            </a:r>
            <a:r>
              <a:rPr sz="1100" dirty="0">
                <a:latin typeface="Tahoma" panose="020B0604030504040204"/>
                <a:cs typeface="Tahoma" panose="020B0604030504040204"/>
              </a:rPr>
              <a:t>simple</a:t>
            </a:r>
            <a:r>
              <a:rPr sz="1100" spc="-135" dirty="0">
                <a:latin typeface="Tahoma" panose="020B0604030504040204"/>
                <a:cs typeface="Tahoma" panose="020B0604030504040204"/>
              </a:rPr>
              <a:t> </a:t>
            </a:r>
            <a:r>
              <a:rPr sz="1100" dirty="0">
                <a:latin typeface="Tahoma" panose="020B0604030504040204"/>
                <a:cs typeface="Tahoma" panose="020B0604030504040204"/>
              </a:rPr>
              <a:t>baseline</a:t>
            </a:r>
            <a:r>
              <a:rPr sz="1100" spc="-135" dirty="0">
                <a:latin typeface="Tahoma" panose="020B0604030504040204"/>
                <a:cs typeface="Tahoma" panose="020B0604030504040204"/>
              </a:rPr>
              <a:t> </a:t>
            </a:r>
            <a:r>
              <a:rPr sz="1100" spc="-5" dirty="0">
                <a:latin typeface="Tahoma" panose="020B0604030504040204"/>
                <a:cs typeface="Tahoma" panose="020B0604030504040204"/>
              </a:rPr>
              <a:t>was</a:t>
            </a:r>
            <a:r>
              <a:rPr sz="1100" spc="-135" dirty="0">
                <a:latin typeface="Tahoma" panose="020B0604030504040204"/>
                <a:cs typeface="Tahoma" panose="020B0604030504040204"/>
              </a:rPr>
              <a:t> </a:t>
            </a:r>
            <a:r>
              <a:rPr sz="1100" spc="10" dirty="0">
                <a:latin typeface="Tahoma" panose="020B0604030504040204"/>
                <a:cs typeface="Tahoma" panose="020B0604030504040204"/>
              </a:rPr>
              <a:t>created</a:t>
            </a:r>
            <a:r>
              <a:rPr sz="1100" spc="-135" dirty="0">
                <a:latin typeface="Tahoma" panose="020B0604030504040204"/>
                <a:cs typeface="Tahoma" panose="020B0604030504040204"/>
              </a:rPr>
              <a:t> </a:t>
            </a:r>
            <a:r>
              <a:rPr sz="1100" spc="-10" dirty="0">
                <a:latin typeface="Tahoma" panose="020B0604030504040204"/>
                <a:cs typeface="Tahoma" panose="020B0604030504040204"/>
              </a:rPr>
              <a:t>using</a:t>
            </a:r>
            <a:r>
              <a:rPr sz="1100" spc="-135" dirty="0">
                <a:latin typeface="Tahoma" panose="020B0604030504040204"/>
                <a:cs typeface="Tahoma" panose="020B0604030504040204"/>
              </a:rPr>
              <a:t> </a:t>
            </a:r>
            <a:r>
              <a:rPr sz="1100" spc="10" dirty="0">
                <a:latin typeface="Tahoma" panose="020B0604030504040204"/>
                <a:cs typeface="Tahoma" panose="020B0604030504040204"/>
              </a:rPr>
              <a:t>the  </a:t>
            </a:r>
            <a:r>
              <a:rPr sz="1100" spc="5" dirty="0">
                <a:latin typeface="Tahoma" panose="020B0604030504040204"/>
                <a:cs typeface="Tahoma" panose="020B0604030504040204"/>
              </a:rPr>
              <a:t>DummyRegressor</a:t>
            </a:r>
            <a:r>
              <a:rPr sz="1100" spc="-130" dirty="0">
                <a:latin typeface="Tahoma" panose="020B0604030504040204"/>
                <a:cs typeface="Tahoma" panose="020B0604030504040204"/>
              </a:rPr>
              <a:t> </a:t>
            </a:r>
            <a:r>
              <a:rPr sz="1100" spc="5" dirty="0">
                <a:latin typeface="Tahoma" panose="020B0604030504040204"/>
                <a:cs typeface="Tahoma" panose="020B0604030504040204"/>
              </a:rPr>
              <a:t>regressor</a:t>
            </a:r>
            <a:r>
              <a:rPr sz="1100" spc="-130" dirty="0">
                <a:latin typeface="Tahoma" panose="020B0604030504040204"/>
                <a:cs typeface="Tahoma" panose="020B0604030504040204"/>
              </a:rPr>
              <a:t> </a:t>
            </a:r>
            <a:r>
              <a:rPr sz="1100" spc="25" dirty="0">
                <a:latin typeface="Tahoma" panose="020B0604030504040204"/>
                <a:cs typeface="Tahoma" panose="020B0604030504040204"/>
              </a:rPr>
              <a:t>to</a:t>
            </a:r>
            <a:r>
              <a:rPr sz="1100" spc="-130" dirty="0">
                <a:latin typeface="Tahoma" panose="020B0604030504040204"/>
                <a:cs typeface="Tahoma" panose="020B0604030504040204"/>
              </a:rPr>
              <a:t> </a:t>
            </a:r>
            <a:r>
              <a:rPr sz="1100" dirty="0">
                <a:latin typeface="Tahoma" panose="020B0604030504040204"/>
                <a:cs typeface="Tahoma" panose="020B0604030504040204"/>
              </a:rPr>
              <a:t>compare</a:t>
            </a:r>
            <a:r>
              <a:rPr sz="1100" spc="-130" dirty="0">
                <a:latin typeface="Tahoma" panose="020B0604030504040204"/>
                <a:cs typeface="Tahoma" panose="020B0604030504040204"/>
              </a:rPr>
              <a:t> </a:t>
            </a:r>
            <a:r>
              <a:rPr sz="1100" spc="20" dirty="0">
                <a:latin typeface="Tahoma" panose="020B0604030504040204"/>
                <a:cs typeface="Tahoma" panose="020B0604030504040204"/>
              </a:rPr>
              <a:t>with</a:t>
            </a:r>
            <a:r>
              <a:rPr sz="1100" spc="-130" dirty="0">
                <a:latin typeface="Tahoma" panose="020B0604030504040204"/>
                <a:cs typeface="Tahoma" panose="020B0604030504040204"/>
              </a:rPr>
              <a:t> </a:t>
            </a:r>
            <a:r>
              <a:rPr sz="1100" spc="10" dirty="0">
                <a:latin typeface="Tahoma" panose="020B0604030504040204"/>
                <a:cs typeface="Tahoma" panose="020B0604030504040204"/>
              </a:rPr>
              <a:t>the </a:t>
            </a:r>
            <a:r>
              <a:rPr sz="1100" spc="-330" dirty="0">
                <a:latin typeface="Tahoma" panose="020B0604030504040204"/>
                <a:cs typeface="Tahoma" panose="020B0604030504040204"/>
              </a:rPr>
              <a:t> </a:t>
            </a:r>
            <a:r>
              <a:rPr sz="1100" spc="10" dirty="0">
                <a:latin typeface="Tahoma" panose="020B0604030504040204"/>
                <a:cs typeface="Tahoma" panose="020B0604030504040204"/>
              </a:rPr>
              <a:t>results</a:t>
            </a:r>
            <a:r>
              <a:rPr sz="1100" spc="-135" dirty="0">
                <a:latin typeface="Tahoma" panose="020B0604030504040204"/>
                <a:cs typeface="Tahoma" panose="020B0604030504040204"/>
              </a:rPr>
              <a:t> </a:t>
            </a:r>
            <a:r>
              <a:rPr sz="1100" spc="15" dirty="0">
                <a:latin typeface="Tahoma" panose="020B0604030504040204"/>
                <a:cs typeface="Tahoma" panose="020B0604030504040204"/>
              </a:rPr>
              <a:t>of</a:t>
            </a:r>
            <a:r>
              <a:rPr sz="1100" spc="-135" dirty="0">
                <a:latin typeface="Tahoma" panose="020B0604030504040204"/>
                <a:cs typeface="Tahoma" panose="020B0604030504040204"/>
              </a:rPr>
              <a:t> </a:t>
            </a:r>
            <a:r>
              <a:rPr sz="1100" spc="10" dirty="0">
                <a:latin typeface="Tahoma" panose="020B0604030504040204"/>
                <a:cs typeface="Tahoma" panose="020B0604030504040204"/>
              </a:rPr>
              <a:t>the</a:t>
            </a:r>
            <a:r>
              <a:rPr sz="1100" spc="-135" dirty="0">
                <a:latin typeface="Tahoma" panose="020B0604030504040204"/>
                <a:cs typeface="Tahoma" panose="020B0604030504040204"/>
              </a:rPr>
              <a:t> </a:t>
            </a:r>
            <a:r>
              <a:rPr sz="1100" spc="-15" dirty="0">
                <a:latin typeface="Tahoma" panose="020B0604030504040204"/>
                <a:cs typeface="Tahoma" panose="020B0604030504040204"/>
              </a:rPr>
              <a:t>models.</a:t>
            </a:r>
            <a:endParaRPr sz="1100">
              <a:latin typeface="Tahoma" panose="020B0604030504040204"/>
              <a:cs typeface="Tahoma" panose="020B0604030504040204"/>
            </a:endParaRPr>
          </a:p>
          <a:p>
            <a:pPr marL="12700">
              <a:lnSpc>
                <a:spcPct val="100000"/>
              </a:lnSpc>
              <a:spcBef>
                <a:spcPts val="180"/>
              </a:spcBef>
              <a:tabLst>
                <a:tab pos="383540" algn="l"/>
              </a:tabLst>
            </a:pPr>
            <a:r>
              <a:rPr sz="1100" dirty="0">
                <a:latin typeface="MS PGothic"/>
                <a:cs typeface="MS PGothic"/>
              </a:rPr>
              <a:t>★	</a:t>
            </a:r>
            <a:r>
              <a:rPr sz="1100" spc="35" dirty="0">
                <a:latin typeface="Tahoma" panose="020B0604030504040204"/>
                <a:cs typeface="Tahoma" panose="020B0604030504040204"/>
              </a:rPr>
              <a:t>2</a:t>
            </a:r>
            <a:r>
              <a:rPr sz="1100" spc="-135" dirty="0">
                <a:latin typeface="Tahoma" panose="020B0604030504040204"/>
                <a:cs typeface="Tahoma" panose="020B0604030504040204"/>
              </a:rPr>
              <a:t> </a:t>
            </a:r>
            <a:r>
              <a:rPr sz="1100" spc="10" dirty="0">
                <a:latin typeface="Tahoma" panose="020B0604030504040204"/>
                <a:cs typeface="Tahoma" panose="020B0604030504040204"/>
              </a:rPr>
              <a:t>primary</a:t>
            </a:r>
            <a:r>
              <a:rPr sz="1100" spc="-135" dirty="0">
                <a:latin typeface="Tahoma" panose="020B0604030504040204"/>
                <a:cs typeface="Tahoma" panose="020B0604030504040204"/>
              </a:rPr>
              <a:t> </a:t>
            </a:r>
            <a:r>
              <a:rPr sz="1100" spc="10" dirty="0">
                <a:latin typeface="Tahoma" panose="020B0604030504040204"/>
                <a:cs typeface="Tahoma" panose="020B0604030504040204"/>
              </a:rPr>
              <a:t>metrics</a:t>
            </a:r>
            <a:r>
              <a:rPr sz="1100" spc="-135" dirty="0">
                <a:latin typeface="Tahoma" panose="020B0604030504040204"/>
                <a:cs typeface="Tahoma" panose="020B0604030504040204"/>
              </a:rPr>
              <a:t> </a:t>
            </a:r>
            <a:r>
              <a:rPr sz="1100" spc="15" dirty="0">
                <a:latin typeface="Tahoma" panose="020B0604030504040204"/>
                <a:cs typeface="Tahoma" panose="020B0604030504040204"/>
              </a:rPr>
              <a:t>were</a:t>
            </a:r>
            <a:r>
              <a:rPr sz="1100" spc="-135" dirty="0">
                <a:latin typeface="Tahoma" panose="020B0604030504040204"/>
                <a:cs typeface="Tahoma" panose="020B0604030504040204"/>
              </a:rPr>
              <a:t> </a:t>
            </a:r>
            <a:r>
              <a:rPr sz="1100" spc="-25" dirty="0">
                <a:latin typeface="Tahoma" panose="020B0604030504040204"/>
                <a:cs typeface="Tahoma" panose="020B0604030504040204"/>
              </a:rPr>
              <a:t>used:</a:t>
            </a:r>
            <a:endParaRPr sz="1100">
              <a:latin typeface="Tahoma" panose="020B0604030504040204"/>
              <a:cs typeface="Tahoma" panose="020B0604030504040204"/>
            </a:endParaRPr>
          </a:p>
          <a:p>
            <a:pPr marL="841375" indent="-313055">
              <a:lnSpc>
                <a:spcPct val="100000"/>
              </a:lnSpc>
              <a:spcBef>
                <a:spcPts val="180"/>
              </a:spcBef>
              <a:buFont typeface="Arial MT"/>
              <a:buChar char="○"/>
              <a:tabLst>
                <a:tab pos="840740" algn="l"/>
                <a:tab pos="841375" algn="l"/>
              </a:tabLst>
            </a:pPr>
            <a:r>
              <a:rPr sz="1100" u="sng" spc="50" dirty="0">
                <a:uFill>
                  <a:solidFill>
                    <a:srgbClr val="000000"/>
                  </a:solidFill>
                </a:uFill>
                <a:latin typeface="Tahoma" panose="020B0604030504040204"/>
                <a:cs typeface="Tahoma" panose="020B0604030504040204"/>
              </a:rPr>
              <a:t>RMS</a:t>
            </a:r>
            <a:r>
              <a:rPr sz="1100" u="sng" spc="20" dirty="0">
                <a:uFill>
                  <a:solidFill>
                    <a:srgbClr val="000000"/>
                  </a:solidFill>
                </a:uFill>
                <a:latin typeface="Tahoma" panose="020B0604030504040204"/>
                <a:cs typeface="Tahoma" panose="020B0604030504040204"/>
              </a:rPr>
              <a:t>E</a:t>
            </a:r>
            <a:r>
              <a:rPr sz="1100" u="sng" spc="-135" dirty="0">
                <a:uFill>
                  <a:solidFill>
                    <a:srgbClr val="000000"/>
                  </a:solidFill>
                </a:uFill>
                <a:latin typeface="Tahoma" panose="020B0604030504040204"/>
                <a:cs typeface="Tahoma" panose="020B0604030504040204"/>
              </a:rPr>
              <a:t> </a:t>
            </a:r>
            <a:r>
              <a:rPr sz="1100" u="sng" spc="-10" dirty="0">
                <a:uFill>
                  <a:solidFill>
                    <a:srgbClr val="000000"/>
                  </a:solidFill>
                </a:uFill>
                <a:latin typeface="Tahoma" panose="020B0604030504040204"/>
                <a:cs typeface="Tahoma" panose="020B0604030504040204"/>
              </a:rPr>
              <a:t>(Roo</a:t>
            </a:r>
            <a:r>
              <a:rPr sz="1100" u="sng" spc="40" dirty="0">
                <a:uFill>
                  <a:solidFill>
                    <a:srgbClr val="000000"/>
                  </a:solidFill>
                </a:uFill>
                <a:latin typeface="Tahoma" panose="020B0604030504040204"/>
                <a:cs typeface="Tahoma" panose="020B0604030504040204"/>
              </a:rPr>
              <a:t>t</a:t>
            </a:r>
            <a:r>
              <a:rPr sz="1100" u="sng" spc="-135" dirty="0">
                <a:uFill>
                  <a:solidFill>
                    <a:srgbClr val="000000"/>
                  </a:solidFill>
                </a:uFill>
                <a:latin typeface="Tahoma" panose="020B0604030504040204"/>
                <a:cs typeface="Tahoma" panose="020B0604030504040204"/>
              </a:rPr>
              <a:t> </a:t>
            </a:r>
            <a:r>
              <a:rPr sz="1100" u="sng" spc="45" dirty="0">
                <a:uFill>
                  <a:solidFill>
                    <a:srgbClr val="000000"/>
                  </a:solidFill>
                </a:uFill>
                <a:latin typeface="Tahoma" panose="020B0604030504040204"/>
                <a:cs typeface="Tahoma" panose="020B0604030504040204"/>
              </a:rPr>
              <a:t>Mea</a:t>
            </a:r>
            <a:r>
              <a:rPr sz="1100" u="sng" spc="-5" dirty="0">
                <a:uFill>
                  <a:solidFill>
                    <a:srgbClr val="000000"/>
                  </a:solidFill>
                </a:uFill>
                <a:latin typeface="Tahoma" panose="020B0604030504040204"/>
                <a:cs typeface="Tahoma" panose="020B0604030504040204"/>
              </a:rPr>
              <a:t>n</a:t>
            </a:r>
            <a:r>
              <a:rPr sz="1100" u="sng" spc="-135" dirty="0">
                <a:uFill>
                  <a:solidFill>
                    <a:srgbClr val="000000"/>
                  </a:solidFill>
                </a:uFill>
                <a:latin typeface="Tahoma" panose="020B0604030504040204"/>
                <a:cs typeface="Tahoma" panose="020B0604030504040204"/>
              </a:rPr>
              <a:t> </a:t>
            </a:r>
            <a:r>
              <a:rPr sz="1100" u="sng" dirty="0">
                <a:uFill>
                  <a:solidFill>
                    <a:srgbClr val="000000"/>
                  </a:solidFill>
                </a:uFill>
                <a:latin typeface="Tahoma" panose="020B0604030504040204"/>
                <a:cs typeface="Tahoma" panose="020B0604030504040204"/>
              </a:rPr>
              <a:t>Square</a:t>
            </a:r>
            <a:r>
              <a:rPr sz="1100" u="sng" spc="5" dirty="0">
                <a:uFill>
                  <a:solidFill>
                    <a:srgbClr val="000000"/>
                  </a:solidFill>
                </a:uFill>
                <a:latin typeface="Tahoma" panose="020B0604030504040204"/>
                <a:cs typeface="Tahoma" panose="020B0604030504040204"/>
              </a:rPr>
              <a:t>d</a:t>
            </a:r>
            <a:r>
              <a:rPr sz="1100" u="sng" spc="-135" dirty="0">
                <a:uFill>
                  <a:solidFill>
                    <a:srgbClr val="000000"/>
                  </a:solidFill>
                </a:uFill>
                <a:latin typeface="Tahoma" panose="020B0604030504040204"/>
                <a:cs typeface="Tahoma" panose="020B0604030504040204"/>
              </a:rPr>
              <a:t> </a:t>
            </a:r>
            <a:r>
              <a:rPr sz="1100" u="sng" spc="10" dirty="0">
                <a:uFill>
                  <a:solidFill>
                    <a:srgbClr val="000000"/>
                  </a:solidFill>
                </a:uFill>
                <a:latin typeface="Tahoma" panose="020B0604030504040204"/>
                <a:cs typeface="Tahoma" panose="020B0604030504040204"/>
              </a:rPr>
              <a:t>Error)</a:t>
            </a:r>
            <a:endParaRPr sz="1100">
              <a:latin typeface="Tahoma" panose="020B0604030504040204"/>
              <a:cs typeface="Tahoma" panose="020B0604030504040204"/>
            </a:endParaRPr>
          </a:p>
          <a:p>
            <a:pPr marL="841375" indent="-313055">
              <a:lnSpc>
                <a:spcPct val="100000"/>
              </a:lnSpc>
              <a:spcBef>
                <a:spcPts val="180"/>
              </a:spcBef>
              <a:buFont typeface="Arial MT"/>
              <a:buChar char="○"/>
              <a:tabLst>
                <a:tab pos="840740" algn="l"/>
                <a:tab pos="841375" algn="l"/>
              </a:tabLst>
            </a:pPr>
            <a:r>
              <a:rPr sz="1100" u="sng" dirty="0">
                <a:uFill>
                  <a:solidFill>
                    <a:srgbClr val="000000"/>
                  </a:solidFill>
                </a:uFill>
                <a:latin typeface="Tahoma" panose="020B0604030504040204"/>
                <a:cs typeface="Tahoma" panose="020B0604030504040204"/>
              </a:rPr>
              <a:t>R-Squared</a:t>
            </a:r>
            <a:endParaRPr sz="1100">
              <a:latin typeface="Tahoma" panose="020B0604030504040204"/>
              <a:cs typeface="Tahoma" panose="020B0604030504040204"/>
            </a:endParaRPr>
          </a:p>
          <a:p>
            <a:pPr marL="12700">
              <a:lnSpc>
                <a:spcPct val="100000"/>
              </a:lnSpc>
              <a:spcBef>
                <a:spcPts val="180"/>
              </a:spcBef>
              <a:tabLst>
                <a:tab pos="383540" algn="l"/>
              </a:tabLst>
            </a:pPr>
            <a:r>
              <a:rPr sz="1100" dirty="0">
                <a:latin typeface="MS PGothic"/>
                <a:cs typeface="MS PGothic"/>
              </a:rPr>
              <a:t>★	</a:t>
            </a:r>
            <a:r>
              <a:rPr sz="1100" spc="35" dirty="0">
                <a:latin typeface="Tahoma" panose="020B0604030504040204"/>
                <a:cs typeface="Tahoma" panose="020B0604030504040204"/>
              </a:rPr>
              <a:t>3</a:t>
            </a:r>
            <a:r>
              <a:rPr sz="1100" spc="-135" dirty="0">
                <a:latin typeface="Tahoma" panose="020B0604030504040204"/>
                <a:cs typeface="Tahoma" panose="020B0604030504040204"/>
              </a:rPr>
              <a:t> </a:t>
            </a:r>
            <a:r>
              <a:rPr sz="1100" spc="15" dirty="0">
                <a:latin typeface="Tahoma" panose="020B0604030504040204"/>
                <a:cs typeface="Tahoma" panose="020B0604030504040204"/>
              </a:rPr>
              <a:t>different</a:t>
            </a:r>
            <a:r>
              <a:rPr sz="1100" spc="-135" dirty="0">
                <a:latin typeface="Tahoma" panose="020B0604030504040204"/>
                <a:cs typeface="Tahoma" panose="020B0604030504040204"/>
              </a:rPr>
              <a:t> </a:t>
            </a:r>
            <a:r>
              <a:rPr sz="1100" u="sng" spc="10" dirty="0">
                <a:uFill>
                  <a:solidFill>
                    <a:srgbClr val="000000"/>
                  </a:solidFill>
                </a:uFill>
                <a:latin typeface="Tahoma" panose="020B0604030504040204"/>
                <a:cs typeface="Tahoma" panose="020B0604030504040204"/>
              </a:rPr>
              <a:t>Linear</a:t>
            </a:r>
            <a:r>
              <a:rPr sz="1100" u="sng" spc="-135" dirty="0">
                <a:uFill>
                  <a:solidFill>
                    <a:srgbClr val="000000"/>
                  </a:solidFill>
                </a:uFill>
                <a:latin typeface="Tahoma" panose="020B0604030504040204"/>
                <a:cs typeface="Tahoma" panose="020B0604030504040204"/>
              </a:rPr>
              <a:t> </a:t>
            </a:r>
            <a:r>
              <a:rPr sz="1100" u="sng" dirty="0">
                <a:uFill>
                  <a:solidFill>
                    <a:srgbClr val="000000"/>
                  </a:solidFill>
                </a:uFill>
                <a:latin typeface="Tahoma" panose="020B0604030504040204"/>
                <a:cs typeface="Tahoma" panose="020B0604030504040204"/>
              </a:rPr>
              <a:t>Regression</a:t>
            </a:r>
            <a:r>
              <a:rPr sz="1100" spc="-135" dirty="0">
                <a:latin typeface="Tahoma" panose="020B0604030504040204"/>
                <a:cs typeface="Tahoma" panose="020B0604030504040204"/>
              </a:rPr>
              <a:t> </a:t>
            </a:r>
            <a:r>
              <a:rPr sz="1100" spc="30" dirty="0">
                <a:latin typeface="Tahoma" panose="020B0604030504040204"/>
                <a:cs typeface="Tahoma" panose="020B0604030504040204"/>
              </a:rPr>
              <a:t>Models</a:t>
            </a:r>
            <a:r>
              <a:rPr sz="1100" spc="-135" dirty="0">
                <a:latin typeface="Tahoma" panose="020B0604030504040204"/>
                <a:cs typeface="Tahoma" panose="020B0604030504040204"/>
              </a:rPr>
              <a:t> </a:t>
            </a:r>
            <a:r>
              <a:rPr sz="1100" spc="15" dirty="0">
                <a:latin typeface="Tahoma" panose="020B0604030504040204"/>
                <a:cs typeface="Tahoma" panose="020B0604030504040204"/>
              </a:rPr>
              <a:t>were</a:t>
            </a:r>
            <a:r>
              <a:rPr sz="1100" spc="-130" dirty="0">
                <a:latin typeface="Tahoma" panose="020B0604030504040204"/>
                <a:cs typeface="Tahoma" panose="020B0604030504040204"/>
              </a:rPr>
              <a:t> </a:t>
            </a:r>
            <a:r>
              <a:rPr sz="1100" spc="-25" dirty="0">
                <a:latin typeface="Tahoma" panose="020B0604030504040204"/>
                <a:cs typeface="Tahoma" panose="020B0604030504040204"/>
              </a:rPr>
              <a:t>used:</a:t>
            </a:r>
            <a:endParaRPr sz="1100">
              <a:latin typeface="Tahoma" panose="020B0604030504040204"/>
              <a:cs typeface="Tahoma" panose="020B0604030504040204"/>
            </a:endParaRPr>
          </a:p>
          <a:p>
            <a:pPr marL="841375" indent="-313055">
              <a:lnSpc>
                <a:spcPct val="100000"/>
              </a:lnSpc>
              <a:spcBef>
                <a:spcPts val="180"/>
              </a:spcBef>
              <a:buFont typeface="Arial MT"/>
              <a:buChar char="○"/>
              <a:tabLst>
                <a:tab pos="840740" algn="l"/>
                <a:tab pos="841375" algn="l"/>
              </a:tabLst>
            </a:pPr>
            <a:r>
              <a:rPr sz="1100" spc="10" dirty="0">
                <a:latin typeface="Tahoma" panose="020B0604030504040204"/>
                <a:cs typeface="Tahoma" panose="020B0604030504040204"/>
              </a:rPr>
              <a:t>Linear</a:t>
            </a:r>
            <a:r>
              <a:rPr sz="1100" spc="-135" dirty="0">
                <a:latin typeface="Tahoma" panose="020B0604030504040204"/>
                <a:cs typeface="Tahoma" panose="020B0604030504040204"/>
              </a:rPr>
              <a:t> </a:t>
            </a:r>
            <a:r>
              <a:rPr sz="1100" dirty="0">
                <a:latin typeface="Tahoma" panose="020B0604030504040204"/>
                <a:cs typeface="Tahoma" panose="020B0604030504040204"/>
              </a:rPr>
              <a:t>Regression</a:t>
            </a:r>
            <a:r>
              <a:rPr sz="1100" spc="-135" dirty="0">
                <a:latin typeface="Tahoma" panose="020B0604030504040204"/>
                <a:cs typeface="Tahoma" panose="020B0604030504040204"/>
              </a:rPr>
              <a:t> </a:t>
            </a:r>
            <a:r>
              <a:rPr sz="1100" spc="20" dirty="0">
                <a:latin typeface="Tahoma" panose="020B0604030504040204"/>
                <a:cs typeface="Tahoma" panose="020B0604030504040204"/>
              </a:rPr>
              <a:t>without</a:t>
            </a:r>
            <a:r>
              <a:rPr sz="1100" spc="-135" dirty="0">
                <a:latin typeface="Tahoma" panose="020B0604030504040204"/>
                <a:cs typeface="Tahoma" panose="020B0604030504040204"/>
              </a:rPr>
              <a:t> </a:t>
            </a:r>
            <a:r>
              <a:rPr sz="1100" spc="10" dirty="0">
                <a:latin typeface="Tahoma" panose="020B0604030504040204"/>
                <a:cs typeface="Tahoma" panose="020B0604030504040204"/>
              </a:rPr>
              <a:t>Regularization</a:t>
            </a:r>
            <a:endParaRPr sz="1100">
              <a:latin typeface="Tahoma" panose="020B0604030504040204"/>
              <a:cs typeface="Tahoma" panose="020B0604030504040204"/>
            </a:endParaRPr>
          </a:p>
          <a:p>
            <a:pPr marL="841375" indent="-313055">
              <a:lnSpc>
                <a:spcPct val="100000"/>
              </a:lnSpc>
              <a:spcBef>
                <a:spcPts val="180"/>
              </a:spcBef>
              <a:buFont typeface="Arial MT"/>
              <a:buChar char="○"/>
              <a:tabLst>
                <a:tab pos="840740" algn="l"/>
                <a:tab pos="841375" algn="l"/>
              </a:tabLst>
            </a:pPr>
            <a:r>
              <a:rPr sz="1100" spc="-5" dirty="0">
                <a:latin typeface="Tahoma" panose="020B0604030504040204"/>
                <a:cs typeface="Tahoma" panose="020B0604030504040204"/>
              </a:rPr>
              <a:t>Lasso</a:t>
            </a:r>
            <a:r>
              <a:rPr sz="1100" spc="-135" dirty="0">
                <a:latin typeface="Tahoma" panose="020B0604030504040204"/>
                <a:cs typeface="Tahoma" panose="020B0604030504040204"/>
              </a:rPr>
              <a:t> </a:t>
            </a:r>
            <a:r>
              <a:rPr sz="1100" spc="10" dirty="0">
                <a:latin typeface="Tahoma" panose="020B0604030504040204"/>
                <a:cs typeface="Tahoma" panose="020B0604030504040204"/>
              </a:rPr>
              <a:t>Regularization</a:t>
            </a:r>
            <a:endParaRPr sz="1100">
              <a:latin typeface="Tahoma" panose="020B0604030504040204"/>
              <a:cs typeface="Tahoma" panose="020B0604030504040204"/>
            </a:endParaRPr>
          </a:p>
          <a:p>
            <a:pPr marL="841375" indent="-313055">
              <a:lnSpc>
                <a:spcPct val="100000"/>
              </a:lnSpc>
              <a:spcBef>
                <a:spcPts val="180"/>
              </a:spcBef>
              <a:buFont typeface="Arial MT"/>
              <a:buChar char="○"/>
              <a:tabLst>
                <a:tab pos="840740" algn="l"/>
                <a:tab pos="841375" algn="l"/>
              </a:tabLst>
            </a:pPr>
            <a:r>
              <a:rPr sz="1100" dirty="0">
                <a:latin typeface="Tahoma" panose="020B0604030504040204"/>
                <a:cs typeface="Tahoma" panose="020B0604030504040204"/>
              </a:rPr>
              <a:t>Ridge</a:t>
            </a:r>
            <a:r>
              <a:rPr sz="1100" spc="-135" dirty="0">
                <a:latin typeface="Tahoma" panose="020B0604030504040204"/>
                <a:cs typeface="Tahoma" panose="020B0604030504040204"/>
              </a:rPr>
              <a:t> </a:t>
            </a:r>
            <a:r>
              <a:rPr sz="1100" spc="10" dirty="0">
                <a:latin typeface="Tahoma" panose="020B0604030504040204"/>
                <a:cs typeface="Tahoma" panose="020B0604030504040204"/>
              </a:rPr>
              <a:t>Regularization</a:t>
            </a:r>
            <a:endParaRPr sz="1100">
              <a:latin typeface="Tahoma" panose="020B0604030504040204"/>
              <a:cs typeface="Tahoma" panose="020B0604030504040204"/>
            </a:endParaRPr>
          </a:p>
          <a:p>
            <a:pPr marL="384175" marR="5080" indent="-371475" algn="just">
              <a:lnSpc>
                <a:spcPct val="114000"/>
              </a:lnSpc>
            </a:pPr>
            <a:r>
              <a:rPr sz="1100" dirty="0">
                <a:latin typeface="MS PGothic"/>
                <a:cs typeface="MS PGothic"/>
              </a:rPr>
              <a:t>★</a:t>
            </a:r>
            <a:r>
              <a:rPr sz="1100" spc="155" dirty="0">
                <a:latin typeface="MS PGothic"/>
                <a:cs typeface="MS PGothic"/>
              </a:rPr>
              <a:t> </a:t>
            </a:r>
            <a:r>
              <a:rPr sz="1100" u="sng" spc="5" dirty="0">
                <a:uFill>
                  <a:solidFill>
                    <a:srgbClr val="000000"/>
                  </a:solidFill>
                </a:uFill>
                <a:latin typeface="Tahoma" panose="020B0604030504040204"/>
                <a:cs typeface="Tahoma" panose="020B0604030504040204"/>
              </a:rPr>
              <a:t>Application</a:t>
            </a:r>
            <a:r>
              <a:rPr sz="1100" spc="5" dirty="0">
                <a:latin typeface="Tahoma" panose="020B0604030504040204"/>
                <a:cs typeface="Tahoma" panose="020B0604030504040204"/>
              </a:rPr>
              <a:t>:</a:t>
            </a:r>
            <a:r>
              <a:rPr sz="1100" spc="-135" dirty="0">
                <a:latin typeface="Tahoma" panose="020B0604030504040204"/>
                <a:cs typeface="Tahoma" panose="020B0604030504040204"/>
              </a:rPr>
              <a:t> </a:t>
            </a:r>
            <a:r>
              <a:rPr sz="1100" dirty="0">
                <a:latin typeface="Tahoma" panose="020B0604030504040204"/>
                <a:cs typeface="Tahoma" panose="020B0604030504040204"/>
              </a:rPr>
              <a:t>The</a:t>
            </a:r>
            <a:r>
              <a:rPr sz="1100" spc="-135" dirty="0">
                <a:latin typeface="Tahoma" panose="020B0604030504040204"/>
                <a:cs typeface="Tahoma" panose="020B0604030504040204"/>
              </a:rPr>
              <a:t> </a:t>
            </a:r>
            <a:r>
              <a:rPr sz="1100" dirty="0">
                <a:latin typeface="Tahoma" panose="020B0604030504040204"/>
                <a:cs typeface="Tahoma" panose="020B0604030504040204"/>
              </a:rPr>
              <a:t>number</a:t>
            </a:r>
            <a:r>
              <a:rPr sz="1100" spc="-135" dirty="0">
                <a:latin typeface="Tahoma" panose="020B0604030504040204"/>
                <a:cs typeface="Tahoma" panose="020B0604030504040204"/>
              </a:rPr>
              <a:t> </a:t>
            </a:r>
            <a:r>
              <a:rPr sz="1100" spc="15" dirty="0">
                <a:latin typeface="Tahoma" panose="020B0604030504040204"/>
                <a:cs typeface="Tahoma" panose="020B0604030504040204"/>
              </a:rPr>
              <a:t>of</a:t>
            </a:r>
            <a:r>
              <a:rPr sz="1100" spc="-135" dirty="0">
                <a:latin typeface="Tahoma" panose="020B0604030504040204"/>
                <a:cs typeface="Tahoma" panose="020B0604030504040204"/>
              </a:rPr>
              <a:t> </a:t>
            </a:r>
            <a:r>
              <a:rPr sz="1100" spc="5" dirty="0">
                <a:latin typeface="Tahoma" panose="020B0604030504040204"/>
                <a:cs typeface="Tahoma" panose="020B0604030504040204"/>
              </a:rPr>
              <a:t>people</a:t>
            </a:r>
            <a:r>
              <a:rPr sz="1100" spc="-135" dirty="0">
                <a:latin typeface="Tahoma" panose="020B0604030504040204"/>
                <a:cs typeface="Tahoma" panose="020B0604030504040204"/>
              </a:rPr>
              <a:t> </a:t>
            </a:r>
            <a:r>
              <a:rPr sz="1100" spc="5" dirty="0">
                <a:latin typeface="Tahoma" panose="020B0604030504040204"/>
                <a:cs typeface="Tahoma" panose="020B0604030504040204"/>
              </a:rPr>
              <a:t>injured</a:t>
            </a:r>
            <a:r>
              <a:rPr sz="1100" spc="-135" dirty="0">
                <a:latin typeface="Tahoma" panose="020B0604030504040204"/>
                <a:cs typeface="Tahoma" panose="020B0604030504040204"/>
              </a:rPr>
              <a:t> </a:t>
            </a:r>
            <a:r>
              <a:rPr sz="1100" spc="-5" dirty="0">
                <a:latin typeface="Tahoma" panose="020B0604030504040204"/>
                <a:cs typeface="Tahoma" panose="020B0604030504040204"/>
              </a:rPr>
              <a:t>had</a:t>
            </a:r>
            <a:r>
              <a:rPr sz="1100" spc="-135" dirty="0">
                <a:latin typeface="Tahoma" panose="020B0604030504040204"/>
                <a:cs typeface="Tahoma" panose="020B0604030504040204"/>
              </a:rPr>
              <a:t> </a:t>
            </a:r>
            <a:r>
              <a:rPr sz="1100" spc="10" dirty="0">
                <a:latin typeface="Tahoma" panose="020B0604030504040204"/>
                <a:cs typeface="Tahoma" panose="020B0604030504040204"/>
              </a:rPr>
              <a:t>the </a:t>
            </a:r>
            <a:r>
              <a:rPr sz="1100" spc="-335" dirty="0">
                <a:latin typeface="Tahoma" panose="020B0604030504040204"/>
                <a:cs typeface="Tahoma" panose="020B0604030504040204"/>
              </a:rPr>
              <a:t> </a:t>
            </a:r>
            <a:r>
              <a:rPr sz="1100" dirty="0">
                <a:latin typeface="Tahoma" panose="020B0604030504040204"/>
                <a:cs typeface="Tahoma" panose="020B0604030504040204"/>
              </a:rPr>
              <a:t>highest</a:t>
            </a:r>
            <a:r>
              <a:rPr sz="1100" spc="-130" dirty="0">
                <a:latin typeface="Tahoma" panose="020B0604030504040204"/>
                <a:cs typeface="Tahoma" panose="020B0604030504040204"/>
              </a:rPr>
              <a:t> </a:t>
            </a:r>
            <a:r>
              <a:rPr sz="1100" spc="10" dirty="0">
                <a:latin typeface="Tahoma" panose="020B0604030504040204"/>
                <a:cs typeface="Tahoma" panose="020B0604030504040204"/>
              </a:rPr>
              <a:t>coefficient</a:t>
            </a:r>
            <a:r>
              <a:rPr sz="1100" spc="-130" dirty="0">
                <a:latin typeface="Tahoma" panose="020B0604030504040204"/>
                <a:cs typeface="Tahoma" panose="020B0604030504040204"/>
              </a:rPr>
              <a:t> </a:t>
            </a:r>
            <a:r>
              <a:rPr sz="1100" dirty="0">
                <a:latin typeface="Tahoma" panose="020B0604030504040204"/>
                <a:cs typeface="Tahoma" panose="020B0604030504040204"/>
              </a:rPr>
              <a:t>value</a:t>
            </a:r>
            <a:r>
              <a:rPr sz="1100" spc="-130" dirty="0">
                <a:latin typeface="Tahoma" panose="020B0604030504040204"/>
                <a:cs typeface="Tahoma" panose="020B0604030504040204"/>
              </a:rPr>
              <a:t> </a:t>
            </a:r>
            <a:r>
              <a:rPr sz="1100" spc="25" dirty="0">
                <a:latin typeface="Tahoma" panose="020B0604030504040204"/>
                <a:cs typeface="Tahoma" panose="020B0604030504040204"/>
              </a:rPr>
              <a:t>for</a:t>
            </a:r>
            <a:r>
              <a:rPr sz="1100" spc="-130" dirty="0">
                <a:latin typeface="Tahoma" panose="020B0604030504040204"/>
                <a:cs typeface="Tahoma" panose="020B0604030504040204"/>
              </a:rPr>
              <a:t> </a:t>
            </a:r>
            <a:r>
              <a:rPr sz="1100" spc="10" dirty="0">
                <a:latin typeface="Tahoma" panose="020B0604030504040204"/>
                <a:cs typeface="Tahoma" panose="020B0604030504040204"/>
              </a:rPr>
              <a:t>predicting</a:t>
            </a:r>
            <a:r>
              <a:rPr sz="1100" spc="-130" dirty="0">
                <a:latin typeface="Tahoma" panose="020B0604030504040204"/>
                <a:cs typeface="Tahoma" panose="020B0604030504040204"/>
              </a:rPr>
              <a:t> </a:t>
            </a:r>
            <a:r>
              <a:rPr sz="1100" spc="10" dirty="0">
                <a:latin typeface="Tahoma" panose="020B0604030504040204"/>
                <a:cs typeface="Tahoma" panose="020B0604030504040204"/>
              </a:rPr>
              <a:t>the</a:t>
            </a:r>
            <a:r>
              <a:rPr sz="1100" spc="-130" dirty="0">
                <a:latin typeface="Tahoma" panose="020B0604030504040204"/>
                <a:cs typeface="Tahoma" panose="020B0604030504040204"/>
              </a:rPr>
              <a:t> </a:t>
            </a:r>
            <a:r>
              <a:rPr sz="1100" dirty="0">
                <a:latin typeface="Tahoma" panose="020B0604030504040204"/>
                <a:cs typeface="Tahoma" panose="020B0604030504040204"/>
              </a:rPr>
              <a:t>number </a:t>
            </a:r>
            <a:r>
              <a:rPr sz="1100" spc="-330" dirty="0">
                <a:latin typeface="Tahoma" panose="020B0604030504040204"/>
                <a:cs typeface="Tahoma" panose="020B0604030504040204"/>
              </a:rPr>
              <a:t> </a:t>
            </a:r>
            <a:r>
              <a:rPr sz="1100" spc="15" dirty="0">
                <a:latin typeface="Tahoma" panose="020B0604030504040204"/>
                <a:cs typeface="Tahoma" panose="020B0604030504040204"/>
              </a:rPr>
              <a:t>of</a:t>
            </a:r>
            <a:r>
              <a:rPr sz="1100" spc="-135" dirty="0">
                <a:latin typeface="Tahoma" panose="020B0604030504040204"/>
                <a:cs typeface="Tahoma" panose="020B0604030504040204"/>
              </a:rPr>
              <a:t> </a:t>
            </a:r>
            <a:r>
              <a:rPr sz="1100" spc="5" dirty="0">
                <a:latin typeface="Tahoma" panose="020B0604030504040204"/>
                <a:cs typeface="Tahoma" panose="020B0604030504040204"/>
              </a:rPr>
              <a:t>people</a:t>
            </a:r>
            <a:r>
              <a:rPr sz="1100" spc="-135" dirty="0">
                <a:latin typeface="Tahoma" panose="020B0604030504040204"/>
                <a:cs typeface="Tahoma" panose="020B0604030504040204"/>
              </a:rPr>
              <a:t> </a:t>
            </a:r>
            <a:r>
              <a:rPr sz="1100" dirty="0">
                <a:latin typeface="Tahoma" panose="020B0604030504040204"/>
                <a:cs typeface="Tahoma" panose="020B0604030504040204"/>
              </a:rPr>
              <a:t>killed,</a:t>
            </a:r>
            <a:r>
              <a:rPr sz="1100" spc="-135" dirty="0">
                <a:latin typeface="Tahoma" panose="020B0604030504040204"/>
                <a:cs typeface="Tahoma" panose="020B0604030504040204"/>
              </a:rPr>
              <a:t> </a:t>
            </a:r>
            <a:r>
              <a:rPr sz="1100" spc="-5" dirty="0">
                <a:latin typeface="Tahoma" panose="020B0604030504040204"/>
                <a:cs typeface="Tahoma" panose="020B0604030504040204"/>
              </a:rPr>
              <a:t>and</a:t>
            </a:r>
            <a:r>
              <a:rPr sz="1100" spc="-135" dirty="0">
                <a:latin typeface="Tahoma" panose="020B0604030504040204"/>
                <a:cs typeface="Tahoma" panose="020B0604030504040204"/>
              </a:rPr>
              <a:t> </a:t>
            </a:r>
            <a:r>
              <a:rPr sz="1100" spc="10" dirty="0">
                <a:latin typeface="Tahoma" panose="020B0604030504040204"/>
                <a:cs typeface="Tahoma" panose="020B0604030504040204"/>
              </a:rPr>
              <a:t>vice</a:t>
            </a:r>
            <a:r>
              <a:rPr sz="1100" spc="-135" dirty="0">
                <a:latin typeface="Tahoma" panose="020B0604030504040204"/>
                <a:cs typeface="Tahoma" panose="020B0604030504040204"/>
              </a:rPr>
              <a:t> </a:t>
            </a:r>
            <a:r>
              <a:rPr sz="1100" spc="-15" dirty="0">
                <a:latin typeface="Tahoma" panose="020B0604030504040204"/>
                <a:cs typeface="Tahoma" panose="020B0604030504040204"/>
              </a:rPr>
              <a:t>versa.</a:t>
            </a:r>
            <a:endParaRPr sz="1100">
              <a:latin typeface="Tahoma" panose="020B0604030504040204"/>
              <a:cs typeface="Tahoma" panose="020B0604030504040204"/>
            </a:endParaRPr>
          </a:p>
          <a:p>
            <a:pPr marL="841375" marR="6985" indent="-313055">
              <a:lnSpc>
                <a:spcPct val="114000"/>
              </a:lnSpc>
              <a:buFont typeface="Arial MT"/>
              <a:buChar char="○"/>
              <a:tabLst>
                <a:tab pos="840740" algn="l"/>
                <a:tab pos="841375" algn="l"/>
              </a:tabLst>
            </a:pPr>
            <a:r>
              <a:rPr sz="1100" spc="35" dirty="0">
                <a:latin typeface="Tahoma" panose="020B0604030504040204"/>
                <a:cs typeface="Tahoma" panose="020B0604030504040204"/>
              </a:rPr>
              <a:t>For</a:t>
            </a:r>
            <a:r>
              <a:rPr sz="1100" spc="-135" dirty="0">
                <a:latin typeface="Tahoma" panose="020B0604030504040204"/>
                <a:cs typeface="Tahoma" panose="020B0604030504040204"/>
              </a:rPr>
              <a:t> </a:t>
            </a:r>
            <a:r>
              <a:rPr sz="1100" spc="10" dirty="0">
                <a:latin typeface="Tahoma" panose="020B0604030504040204"/>
                <a:cs typeface="Tahoma" panose="020B0604030504040204"/>
              </a:rPr>
              <a:t>every</a:t>
            </a:r>
            <a:r>
              <a:rPr sz="1100" spc="-135" dirty="0">
                <a:latin typeface="Tahoma" panose="020B0604030504040204"/>
                <a:cs typeface="Tahoma" panose="020B0604030504040204"/>
              </a:rPr>
              <a:t> </a:t>
            </a:r>
            <a:r>
              <a:rPr sz="1100" spc="5" dirty="0">
                <a:latin typeface="Tahoma" panose="020B0604030504040204"/>
                <a:cs typeface="Tahoma" panose="020B0604030504040204"/>
              </a:rPr>
              <a:t>person</a:t>
            </a:r>
            <a:r>
              <a:rPr sz="1100" spc="-135" dirty="0">
                <a:latin typeface="Tahoma" panose="020B0604030504040204"/>
                <a:cs typeface="Tahoma" panose="020B0604030504040204"/>
              </a:rPr>
              <a:t> </a:t>
            </a:r>
            <a:r>
              <a:rPr sz="1100" spc="5" dirty="0">
                <a:latin typeface="Tahoma" panose="020B0604030504040204"/>
                <a:cs typeface="Tahoma" panose="020B0604030504040204"/>
              </a:rPr>
              <a:t>injured</a:t>
            </a:r>
            <a:r>
              <a:rPr sz="1100" spc="-135" dirty="0">
                <a:latin typeface="Tahoma" panose="020B0604030504040204"/>
                <a:cs typeface="Tahoma" panose="020B0604030504040204"/>
              </a:rPr>
              <a:t> </a:t>
            </a:r>
            <a:r>
              <a:rPr sz="1100" spc="10" dirty="0">
                <a:latin typeface="Tahoma" panose="020B0604030504040204"/>
                <a:cs typeface="Tahoma" panose="020B0604030504040204"/>
              </a:rPr>
              <a:t>in</a:t>
            </a:r>
            <a:r>
              <a:rPr sz="1100" spc="-135" dirty="0">
                <a:latin typeface="Tahoma" panose="020B0604030504040204"/>
                <a:cs typeface="Tahoma" panose="020B0604030504040204"/>
              </a:rPr>
              <a:t> </a:t>
            </a:r>
            <a:r>
              <a:rPr sz="1100" spc="-20" dirty="0">
                <a:latin typeface="Tahoma" panose="020B0604030504040204"/>
                <a:cs typeface="Tahoma" panose="020B0604030504040204"/>
              </a:rPr>
              <a:t>a</a:t>
            </a:r>
            <a:r>
              <a:rPr sz="1100" spc="-135" dirty="0">
                <a:latin typeface="Tahoma" panose="020B0604030504040204"/>
                <a:cs typeface="Tahoma" panose="020B0604030504040204"/>
              </a:rPr>
              <a:t> </a:t>
            </a:r>
            <a:r>
              <a:rPr sz="1100" dirty="0">
                <a:latin typeface="Tahoma" panose="020B0604030504040204"/>
                <a:cs typeface="Tahoma" panose="020B0604030504040204"/>
              </a:rPr>
              <a:t>shooting  </a:t>
            </a:r>
            <a:r>
              <a:rPr sz="1100" dirty="0">
                <a:latin typeface="Tahoma" panose="020B0604030504040204"/>
                <a:cs typeface="Tahoma" panose="020B0604030504040204"/>
              </a:rPr>
              <a:t>incident,</a:t>
            </a:r>
            <a:r>
              <a:rPr sz="1100" spc="-135" dirty="0">
                <a:latin typeface="Tahoma" panose="020B0604030504040204"/>
                <a:cs typeface="Tahoma" panose="020B0604030504040204"/>
              </a:rPr>
              <a:t> </a:t>
            </a:r>
            <a:r>
              <a:rPr sz="1100" spc="15" dirty="0">
                <a:latin typeface="Tahoma" panose="020B0604030504040204"/>
                <a:cs typeface="Tahoma" panose="020B0604030504040204"/>
              </a:rPr>
              <a:t>there</a:t>
            </a:r>
            <a:r>
              <a:rPr sz="1100" spc="-135" dirty="0">
                <a:latin typeface="Tahoma" panose="020B0604030504040204"/>
                <a:cs typeface="Tahoma" panose="020B0604030504040204"/>
              </a:rPr>
              <a:t> </a:t>
            </a:r>
            <a:r>
              <a:rPr sz="1100" spc="-5" dirty="0">
                <a:latin typeface="Tahoma" panose="020B0604030504040204"/>
                <a:cs typeface="Tahoma" panose="020B0604030504040204"/>
              </a:rPr>
              <a:t>was</a:t>
            </a:r>
            <a:r>
              <a:rPr sz="1100" spc="-135" dirty="0">
                <a:latin typeface="Tahoma" panose="020B0604030504040204"/>
                <a:cs typeface="Tahoma" panose="020B0604030504040204"/>
              </a:rPr>
              <a:t> </a:t>
            </a:r>
            <a:r>
              <a:rPr sz="1100" spc="-20" dirty="0">
                <a:latin typeface="Tahoma" panose="020B0604030504040204"/>
                <a:cs typeface="Tahoma" panose="020B0604030504040204"/>
              </a:rPr>
              <a:t>a</a:t>
            </a:r>
            <a:r>
              <a:rPr sz="1100" spc="-140" dirty="0">
                <a:latin typeface="Tahoma" panose="020B0604030504040204"/>
                <a:cs typeface="Tahoma" panose="020B0604030504040204"/>
              </a:rPr>
              <a:t> </a:t>
            </a:r>
            <a:r>
              <a:rPr sz="1100" i="1" spc="-55" dirty="0">
                <a:latin typeface="Trebuchet MS" panose="020B0603020202020204"/>
                <a:cs typeface="Trebuchet MS" panose="020B0603020202020204"/>
              </a:rPr>
              <a:t>decrease</a:t>
            </a:r>
            <a:r>
              <a:rPr sz="1100" i="1" spc="-125" dirty="0">
                <a:latin typeface="Trebuchet MS" panose="020B0603020202020204"/>
                <a:cs typeface="Trebuchet MS" panose="020B0603020202020204"/>
              </a:rPr>
              <a:t> </a:t>
            </a:r>
            <a:r>
              <a:rPr sz="1100" spc="15" dirty="0">
                <a:latin typeface="Tahoma" panose="020B0604030504040204"/>
                <a:cs typeface="Tahoma" panose="020B0604030504040204"/>
              </a:rPr>
              <a:t>of</a:t>
            </a:r>
            <a:r>
              <a:rPr sz="1100" spc="-135" dirty="0">
                <a:latin typeface="Tahoma" panose="020B0604030504040204"/>
                <a:cs typeface="Tahoma" panose="020B0604030504040204"/>
              </a:rPr>
              <a:t> </a:t>
            </a:r>
            <a:r>
              <a:rPr sz="1100" spc="-10" dirty="0">
                <a:latin typeface="Tahoma" panose="020B0604030504040204"/>
                <a:cs typeface="Tahoma" panose="020B0604030504040204"/>
              </a:rPr>
              <a:t>0.3</a:t>
            </a:r>
            <a:r>
              <a:rPr sz="1100" spc="-135" dirty="0">
                <a:latin typeface="Tahoma" panose="020B0604030504040204"/>
                <a:cs typeface="Tahoma" panose="020B0604030504040204"/>
              </a:rPr>
              <a:t> </a:t>
            </a:r>
            <a:r>
              <a:rPr sz="1100" spc="-15" dirty="0">
                <a:latin typeface="Tahoma" panose="020B0604030504040204"/>
                <a:cs typeface="Tahoma" panose="020B0604030504040204"/>
              </a:rPr>
              <a:t>deaths.  </a:t>
            </a:r>
            <a:r>
              <a:rPr sz="1100" spc="-40" dirty="0">
                <a:latin typeface="Tahoma" panose="020B0604030504040204"/>
                <a:cs typeface="Tahoma" panose="020B0604030504040204"/>
              </a:rPr>
              <a:t>In</a:t>
            </a:r>
            <a:r>
              <a:rPr sz="1100" spc="-135" dirty="0">
                <a:latin typeface="Tahoma" panose="020B0604030504040204"/>
                <a:cs typeface="Tahoma" panose="020B0604030504040204"/>
              </a:rPr>
              <a:t> </a:t>
            </a:r>
            <a:r>
              <a:rPr sz="1100" spc="15" dirty="0">
                <a:latin typeface="Tahoma" panose="020B0604030504040204"/>
                <a:cs typeface="Tahoma" panose="020B0604030504040204"/>
              </a:rPr>
              <a:t>other</a:t>
            </a:r>
            <a:r>
              <a:rPr sz="1100" spc="-135" dirty="0">
                <a:latin typeface="Tahoma" panose="020B0604030504040204"/>
                <a:cs typeface="Tahoma" panose="020B0604030504040204"/>
              </a:rPr>
              <a:t> </a:t>
            </a:r>
            <a:r>
              <a:rPr sz="1100" spc="-5" dirty="0">
                <a:latin typeface="Tahoma" panose="020B0604030504040204"/>
                <a:cs typeface="Tahoma" panose="020B0604030504040204"/>
              </a:rPr>
              <a:t>words,</a:t>
            </a:r>
            <a:r>
              <a:rPr sz="1100" spc="-135" dirty="0">
                <a:latin typeface="Tahoma" panose="020B0604030504040204"/>
                <a:cs typeface="Tahoma" panose="020B0604030504040204"/>
              </a:rPr>
              <a:t> </a:t>
            </a:r>
            <a:r>
              <a:rPr sz="1100" spc="15" dirty="0">
                <a:latin typeface="Tahoma" panose="020B0604030504040204"/>
                <a:cs typeface="Tahoma" panose="020B0604030504040204"/>
              </a:rPr>
              <a:t>there</a:t>
            </a:r>
            <a:r>
              <a:rPr sz="1100" spc="-135" dirty="0">
                <a:latin typeface="Tahoma" panose="020B0604030504040204"/>
                <a:cs typeface="Tahoma" panose="020B0604030504040204"/>
              </a:rPr>
              <a:t> </a:t>
            </a:r>
            <a:r>
              <a:rPr sz="1100" spc="-5" dirty="0">
                <a:latin typeface="Tahoma" panose="020B0604030504040204"/>
                <a:cs typeface="Tahoma" panose="020B0604030504040204"/>
              </a:rPr>
              <a:t>was</a:t>
            </a:r>
            <a:r>
              <a:rPr sz="1100" spc="-135" dirty="0">
                <a:latin typeface="Tahoma" panose="020B0604030504040204"/>
                <a:cs typeface="Tahoma" panose="020B0604030504040204"/>
              </a:rPr>
              <a:t> </a:t>
            </a:r>
            <a:r>
              <a:rPr sz="1100" spc="-20" dirty="0">
                <a:latin typeface="Tahoma" panose="020B0604030504040204"/>
                <a:cs typeface="Tahoma" panose="020B0604030504040204"/>
              </a:rPr>
              <a:t>a</a:t>
            </a:r>
            <a:r>
              <a:rPr sz="1100" spc="-135" dirty="0">
                <a:latin typeface="Tahoma" panose="020B0604030504040204"/>
                <a:cs typeface="Tahoma" panose="020B0604030504040204"/>
              </a:rPr>
              <a:t> </a:t>
            </a:r>
            <a:r>
              <a:rPr sz="1100" dirty="0">
                <a:latin typeface="Tahoma" panose="020B0604030504040204"/>
                <a:cs typeface="Tahoma" panose="020B0604030504040204"/>
              </a:rPr>
              <a:t>negative  </a:t>
            </a:r>
            <a:r>
              <a:rPr sz="1100" spc="15" dirty="0">
                <a:latin typeface="Tahoma" panose="020B0604030504040204"/>
                <a:cs typeface="Tahoma" panose="020B0604030504040204"/>
              </a:rPr>
              <a:t>correlation</a:t>
            </a:r>
            <a:r>
              <a:rPr sz="1100" spc="-135" dirty="0">
                <a:latin typeface="Tahoma" panose="020B0604030504040204"/>
                <a:cs typeface="Tahoma" panose="020B0604030504040204"/>
              </a:rPr>
              <a:t> </a:t>
            </a:r>
            <a:r>
              <a:rPr sz="1100" spc="5" dirty="0">
                <a:latin typeface="Tahoma" panose="020B0604030504040204"/>
                <a:cs typeface="Tahoma" panose="020B0604030504040204"/>
              </a:rPr>
              <a:t>between</a:t>
            </a:r>
            <a:r>
              <a:rPr sz="1100" spc="-135" dirty="0">
                <a:latin typeface="Tahoma" panose="020B0604030504040204"/>
                <a:cs typeface="Tahoma" panose="020B0604030504040204"/>
              </a:rPr>
              <a:t> </a:t>
            </a:r>
            <a:r>
              <a:rPr sz="1100" spc="10" dirty="0">
                <a:latin typeface="Tahoma" panose="020B0604030504040204"/>
                <a:cs typeface="Tahoma" panose="020B0604030504040204"/>
              </a:rPr>
              <a:t>the</a:t>
            </a:r>
            <a:r>
              <a:rPr sz="1100" spc="-135" dirty="0">
                <a:latin typeface="Tahoma" panose="020B0604030504040204"/>
                <a:cs typeface="Tahoma" panose="020B0604030504040204"/>
              </a:rPr>
              <a:t> </a:t>
            </a:r>
            <a:r>
              <a:rPr sz="1100" spc="35" dirty="0">
                <a:latin typeface="Tahoma" panose="020B0604030504040204"/>
                <a:cs typeface="Tahoma" panose="020B0604030504040204"/>
              </a:rPr>
              <a:t>2</a:t>
            </a:r>
            <a:r>
              <a:rPr sz="1100" spc="-135" dirty="0">
                <a:latin typeface="Tahoma" panose="020B0604030504040204"/>
                <a:cs typeface="Tahoma" panose="020B0604030504040204"/>
              </a:rPr>
              <a:t> </a:t>
            </a:r>
            <a:r>
              <a:rPr sz="1100" spc="-5" dirty="0">
                <a:latin typeface="Tahoma" panose="020B0604030504040204"/>
                <a:cs typeface="Tahoma" panose="020B0604030504040204"/>
              </a:rPr>
              <a:t>variables.</a:t>
            </a:r>
            <a:endParaRPr sz="1100">
              <a:latin typeface="Tahoma" panose="020B0604030504040204"/>
              <a:cs typeface="Tahoma" panose="020B0604030504040204"/>
            </a:endParaRPr>
          </a:p>
        </p:txBody>
      </p:sp>
      <p:graphicFrame>
        <p:nvGraphicFramePr>
          <p:cNvPr id="4" name="object 4"/>
          <p:cNvGraphicFramePr>
            <a:graphicFrameLocks noGrp="1"/>
          </p:cNvGraphicFramePr>
          <p:nvPr/>
        </p:nvGraphicFramePr>
        <p:xfrm>
          <a:off x="5279087" y="1584462"/>
          <a:ext cx="3267075" cy="2505075"/>
        </p:xfrm>
        <a:graphic>
          <a:graphicData uri="http://schemas.openxmlformats.org/drawingml/2006/table">
            <a:tbl>
              <a:tblPr firstRow="1" bandRow="1">
                <a:tableStyleId>{2D5ABB26-0587-4C30-8999-92F81FD0307C}</a:tableStyleId>
              </a:tblPr>
              <a:tblGrid>
                <a:gridCol w="1083945"/>
                <a:gridCol w="1083945"/>
                <a:gridCol w="1083944"/>
              </a:tblGrid>
              <a:tr h="396199">
                <a:tc>
                  <a:txBody>
                    <a:bodyPr/>
                    <a:lstStyle/>
                    <a:p>
                      <a:pPr marL="85725">
                        <a:lnSpc>
                          <a:spcPct val="100000"/>
                        </a:lnSpc>
                        <a:spcBef>
                          <a:spcPts val="625"/>
                        </a:spcBef>
                      </a:pPr>
                      <a:r>
                        <a:rPr sz="1200" u="heavy" spc="-5" dirty="0">
                          <a:uFill>
                            <a:solidFill>
                              <a:srgbClr val="000000"/>
                            </a:solidFill>
                          </a:uFill>
                          <a:latin typeface="Arial MT"/>
                          <a:cs typeface="Arial MT"/>
                        </a:rPr>
                        <a:t>Baseline</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D85C6"/>
                    </a:solidFill>
                  </a:tcPr>
                </a:tc>
                <a:tc>
                  <a:txBody>
                    <a:bodyPr/>
                    <a:lstStyle/>
                    <a:p>
                      <a:pPr marL="85725">
                        <a:lnSpc>
                          <a:spcPct val="100000"/>
                        </a:lnSpc>
                        <a:spcBef>
                          <a:spcPts val="625"/>
                        </a:spcBef>
                      </a:pPr>
                      <a:r>
                        <a:rPr sz="1200" spc="-5" dirty="0">
                          <a:latin typeface="Arial MT"/>
                          <a:cs typeface="Arial MT"/>
                        </a:rPr>
                        <a:t>n_killed</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FA8DC"/>
                    </a:solidFill>
                  </a:tcPr>
                </a:tc>
                <a:tc>
                  <a:txBody>
                    <a:bodyPr/>
                    <a:lstStyle/>
                    <a:p>
                      <a:pPr marL="85090">
                        <a:lnSpc>
                          <a:spcPct val="100000"/>
                        </a:lnSpc>
                        <a:spcBef>
                          <a:spcPts val="625"/>
                        </a:spcBef>
                      </a:pPr>
                      <a:r>
                        <a:rPr sz="1200" spc="-5" dirty="0">
                          <a:latin typeface="Arial MT"/>
                          <a:cs typeface="Arial MT"/>
                        </a:rPr>
                        <a:t>n_injured</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FA8DC"/>
                    </a:solidFill>
                  </a:tcPr>
                </a:tc>
              </a:tr>
              <a:tr h="396199">
                <a:tc>
                  <a:txBody>
                    <a:bodyPr/>
                    <a:lstStyle/>
                    <a:p>
                      <a:pPr marL="85725">
                        <a:lnSpc>
                          <a:spcPct val="100000"/>
                        </a:lnSpc>
                        <a:spcBef>
                          <a:spcPts val="625"/>
                        </a:spcBef>
                      </a:pPr>
                      <a:r>
                        <a:rPr sz="1200" spc="-5" dirty="0">
                          <a:latin typeface="Arial MT"/>
                          <a:cs typeface="Arial MT"/>
                        </a:rPr>
                        <a:t>RMSE</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FA8DC"/>
                    </a:solidFill>
                  </a:tcPr>
                </a:tc>
                <a:tc>
                  <a:txBody>
                    <a:bodyPr/>
                    <a:lstStyle/>
                    <a:p>
                      <a:pPr marL="85725">
                        <a:lnSpc>
                          <a:spcPct val="100000"/>
                        </a:lnSpc>
                        <a:spcBef>
                          <a:spcPts val="625"/>
                        </a:spcBef>
                      </a:pPr>
                      <a:r>
                        <a:rPr sz="1200" spc="-5" dirty="0">
                          <a:latin typeface="Arial MT"/>
                          <a:cs typeface="Arial MT"/>
                        </a:rPr>
                        <a:t>0.5067</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5090">
                        <a:lnSpc>
                          <a:spcPct val="100000"/>
                        </a:lnSpc>
                        <a:spcBef>
                          <a:spcPts val="625"/>
                        </a:spcBef>
                      </a:pPr>
                      <a:r>
                        <a:rPr sz="1200" spc="-5" dirty="0">
                          <a:latin typeface="Arial MT"/>
                          <a:cs typeface="Arial MT"/>
                        </a:rPr>
                        <a:t>0.7654</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80999">
                <a:tc>
                  <a:txBody>
                    <a:bodyPr/>
                    <a:lstStyle/>
                    <a:p>
                      <a:pPr marL="85725">
                        <a:lnSpc>
                          <a:spcPct val="100000"/>
                        </a:lnSpc>
                        <a:spcBef>
                          <a:spcPts val="625"/>
                        </a:spcBef>
                      </a:pPr>
                      <a:r>
                        <a:rPr sz="1200" spc="-5" dirty="0">
                          <a:latin typeface="Arial MT"/>
                          <a:cs typeface="Arial MT"/>
                        </a:rPr>
                        <a:t>R-Squared</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FA8DC"/>
                    </a:solidFill>
                  </a:tcPr>
                </a:tc>
                <a:tc>
                  <a:txBody>
                    <a:bodyPr/>
                    <a:lstStyle/>
                    <a:p>
                      <a:pPr marL="85725">
                        <a:lnSpc>
                          <a:spcPct val="100000"/>
                        </a:lnSpc>
                        <a:spcBef>
                          <a:spcPts val="625"/>
                        </a:spcBef>
                      </a:pPr>
                      <a:r>
                        <a:rPr sz="1200" dirty="0">
                          <a:latin typeface="Arial MT"/>
                          <a:cs typeface="Arial MT"/>
                        </a:rPr>
                        <a:t>-0.0001</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5090">
                        <a:lnSpc>
                          <a:spcPct val="100000"/>
                        </a:lnSpc>
                        <a:spcBef>
                          <a:spcPts val="625"/>
                        </a:spcBef>
                      </a:pPr>
                      <a:r>
                        <a:rPr sz="1200" dirty="0">
                          <a:latin typeface="Arial MT"/>
                          <a:cs typeface="Arial MT"/>
                        </a:rPr>
                        <a:t>0</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44799">
                <a:tc>
                  <a:txBody>
                    <a:bodyPr/>
                    <a:lstStyle/>
                    <a:p>
                      <a:pPr marL="85725" marR="219710">
                        <a:lnSpc>
                          <a:spcPts val="1430"/>
                        </a:lnSpc>
                        <a:spcBef>
                          <a:spcPts val="680"/>
                        </a:spcBef>
                      </a:pPr>
                      <a:r>
                        <a:rPr sz="1200" u="heavy" spc="-5" dirty="0">
                          <a:uFill>
                            <a:solidFill>
                              <a:srgbClr val="000000"/>
                            </a:solidFill>
                          </a:uFill>
                          <a:latin typeface="Arial MT"/>
                          <a:cs typeface="Arial MT"/>
                        </a:rPr>
                        <a:t>Linear </a:t>
                      </a:r>
                      <a:r>
                        <a:rPr sz="1200" dirty="0">
                          <a:latin typeface="Arial MT"/>
                          <a:cs typeface="Arial MT"/>
                        </a:rPr>
                        <a:t> </a:t>
                      </a:r>
                      <a:r>
                        <a:rPr sz="1200" u="heavy" spc="-5" dirty="0">
                          <a:uFill>
                            <a:solidFill>
                              <a:srgbClr val="000000"/>
                            </a:solidFill>
                          </a:uFill>
                          <a:latin typeface="Arial MT"/>
                          <a:cs typeface="Arial MT"/>
                        </a:rPr>
                        <a:t>Regression</a:t>
                      </a:r>
                      <a:endParaRPr sz="1200">
                        <a:latin typeface="Arial MT"/>
                        <a:cs typeface="Arial MT"/>
                      </a:endParaRPr>
                    </a:p>
                  </a:txBody>
                  <a:tcPr marL="0" marR="0" marT="863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D85C6"/>
                    </a:solidFill>
                  </a:tcPr>
                </a:tc>
                <a:tc>
                  <a:txBody>
                    <a:bodyPr/>
                    <a:lstStyle/>
                    <a:p>
                      <a:pPr marL="85725">
                        <a:lnSpc>
                          <a:spcPct val="100000"/>
                        </a:lnSpc>
                        <a:spcBef>
                          <a:spcPts val="625"/>
                        </a:spcBef>
                      </a:pPr>
                      <a:r>
                        <a:rPr sz="1200" spc="-5" dirty="0">
                          <a:latin typeface="Arial MT"/>
                          <a:cs typeface="Arial MT"/>
                        </a:rPr>
                        <a:t>n_killed</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FA8DC"/>
                    </a:solidFill>
                  </a:tcPr>
                </a:tc>
                <a:tc>
                  <a:txBody>
                    <a:bodyPr/>
                    <a:lstStyle/>
                    <a:p>
                      <a:pPr marL="85090">
                        <a:lnSpc>
                          <a:spcPct val="100000"/>
                        </a:lnSpc>
                        <a:spcBef>
                          <a:spcPts val="625"/>
                        </a:spcBef>
                      </a:pPr>
                      <a:r>
                        <a:rPr sz="1200" spc="-5" dirty="0">
                          <a:latin typeface="Arial MT"/>
                          <a:cs typeface="Arial MT"/>
                        </a:rPr>
                        <a:t>n_injured</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FA8DC"/>
                    </a:solidFill>
                  </a:tcPr>
                </a:tc>
              </a:tr>
              <a:tr h="396199">
                <a:tc>
                  <a:txBody>
                    <a:bodyPr/>
                    <a:lstStyle/>
                    <a:p>
                      <a:pPr marL="85725">
                        <a:lnSpc>
                          <a:spcPct val="100000"/>
                        </a:lnSpc>
                        <a:spcBef>
                          <a:spcPts val="625"/>
                        </a:spcBef>
                      </a:pPr>
                      <a:r>
                        <a:rPr sz="1200" spc="-5" dirty="0">
                          <a:latin typeface="Arial MT"/>
                          <a:cs typeface="Arial MT"/>
                        </a:rPr>
                        <a:t>RMSE</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FA8DC"/>
                    </a:solidFill>
                  </a:tcPr>
                </a:tc>
                <a:tc>
                  <a:txBody>
                    <a:bodyPr/>
                    <a:lstStyle/>
                    <a:p>
                      <a:pPr marL="85725">
                        <a:lnSpc>
                          <a:spcPct val="100000"/>
                        </a:lnSpc>
                        <a:spcBef>
                          <a:spcPts val="625"/>
                        </a:spcBef>
                      </a:pPr>
                      <a:r>
                        <a:rPr sz="1200" spc="-5" dirty="0">
                          <a:latin typeface="Arial MT"/>
                          <a:cs typeface="Arial MT"/>
                        </a:rPr>
                        <a:t>0.4123</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5090">
                        <a:lnSpc>
                          <a:spcPct val="100000"/>
                        </a:lnSpc>
                        <a:spcBef>
                          <a:spcPts val="625"/>
                        </a:spcBef>
                      </a:pPr>
                      <a:r>
                        <a:rPr sz="1200" spc="-5" dirty="0">
                          <a:latin typeface="Arial MT"/>
                          <a:cs typeface="Arial MT"/>
                        </a:rPr>
                        <a:t>0.6005</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80999">
                <a:tc>
                  <a:txBody>
                    <a:bodyPr/>
                    <a:lstStyle/>
                    <a:p>
                      <a:pPr marL="85725">
                        <a:lnSpc>
                          <a:spcPct val="100000"/>
                        </a:lnSpc>
                        <a:spcBef>
                          <a:spcPts val="625"/>
                        </a:spcBef>
                      </a:pPr>
                      <a:r>
                        <a:rPr sz="1200" spc="-5" dirty="0">
                          <a:latin typeface="Arial MT"/>
                          <a:cs typeface="Arial MT"/>
                        </a:rPr>
                        <a:t>R-Squared</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FA8DC"/>
                    </a:solidFill>
                  </a:tcPr>
                </a:tc>
                <a:tc>
                  <a:txBody>
                    <a:bodyPr/>
                    <a:lstStyle/>
                    <a:p>
                      <a:pPr marL="85725">
                        <a:lnSpc>
                          <a:spcPct val="100000"/>
                        </a:lnSpc>
                        <a:spcBef>
                          <a:spcPts val="625"/>
                        </a:spcBef>
                      </a:pPr>
                      <a:r>
                        <a:rPr sz="1200" spc="-5" dirty="0">
                          <a:latin typeface="Arial MT"/>
                          <a:cs typeface="Arial MT"/>
                        </a:rPr>
                        <a:t>0.3193</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5090">
                        <a:lnSpc>
                          <a:spcPct val="100000"/>
                        </a:lnSpc>
                        <a:spcBef>
                          <a:spcPts val="625"/>
                        </a:spcBef>
                      </a:pPr>
                      <a:r>
                        <a:rPr sz="1200" spc="-5" dirty="0">
                          <a:latin typeface="Arial MT"/>
                          <a:cs typeface="Arial MT"/>
                        </a:rPr>
                        <a:t>0.4207</a:t>
                      </a:r>
                      <a:endParaRPr sz="1200">
                        <a:latin typeface="Arial MT"/>
                        <a:cs typeface="Arial MT"/>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735" y="694690"/>
            <a:ext cx="7800975" cy="427990"/>
          </a:xfrm>
          <a:prstGeom prst="rect">
            <a:avLst/>
          </a:prstGeom>
        </p:spPr>
        <p:txBody>
          <a:bodyPr vert="horz" wrap="square" lIns="0" tIns="12700" rIns="0" bIns="0" rtlCol="0">
            <a:spAutoFit/>
          </a:bodyPr>
          <a:lstStyle/>
          <a:p>
            <a:pPr marL="12700" algn="ctr">
              <a:lnSpc>
                <a:spcPct val="100000"/>
              </a:lnSpc>
              <a:spcBef>
                <a:spcPts val="100"/>
              </a:spcBef>
            </a:pPr>
            <a:r>
              <a:rPr spc="30" dirty="0"/>
              <a:t>Introduction</a:t>
            </a:r>
            <a:endParaRPr spc="100" dirty="0"/>
          </a:p>
        </p:txBody>
      </p:sp>
      <p:sp>
        <p:nvSpPr>
          <p:cNvPr id="3" name="object 3"/>
          <p:cNvSpPr/>
          <p:nvPr/>
        </p:nvSpPr>
        <p:spPr>
          <a:xfrm>
            <a:off x="1727774" y="2840900"/>
            <a:ext cx="6598920" cy="213360"/>
          </a:xfrm>
          <a:custGeom>
            <a:avLst/>
            <a:gdLst/>
            <a:ahLst/>
            <a:cxnLst/>
            <a:rect l="l" t="t" r="r" b="b"/>
            <a:pathLst>
              <a:path w="6598920" h="213360">
                <a:moveTo>
                  <a:pt x="6598791" y="213360"/>
                </a:moveTo>
                <a:lnTo>
                  <a:pt x="0" y="213360"/>
                </a:lnTo>
                <a:lnTo>
                  <a:pt x="0" y="0"/>
                </a:lnTo>
                <a:lnTo>
                  <a:pt x="6598791" y="0"/>
                </a:lnTo>
                <a:lnTo>
                  <a:pt x="6598791" y="213360"/>
                </a:lnTo>
                <a:close/>
              </a:path>
            </a:pathLst>
          </a:custGeom>
          <a:solidFill>
            <a:srgbClr val="FFFFFF"/>
          </a:solidFill>
        </p:spPr>
        <p:txBody>
          <a:bodyPr wrap="square" lIns="0" tIns="0" rIns="0" bIns="0" rtlCol="0"/>
          <a:lstStyle/>
          <a:p/>
        </p:txBody>
      </p:sp>
      <p:sp>
        <p:nvSpPr>
          <p:cNvPr id="4" name="object 4"/>
          <p:cNvSpPr txBox="1"/>
          <p:nvPr/>
        </p:nvSpPr>
        <p:spPr>
          <a:xfrm>
            <a:off x="797500" y="1300897"/>
            <a:ext cx="7604759" cy="2997200"/>
          </a:xfrm>
          <a:prstGeom prst="rect">
            <a:avLst/>
          </a:prstGeom>
        </p:spPr>
        <p:txBody>
          <a:bodyPr vert="horz" wrap="square" lIns="0" tIns="46990" rIns="0" bIns="0" rtlCol="0">
            <a:spAutoFit/>
          </a:bodyPr>
          <a:lstStyle/>
          <a:p>
            <a:pPr marL="63500" algn="just">
              <a:lnSpc>
                <a:spcPct val="100000"/>
              </a:lnSpc>
              <a:spcBef>
                <a:spcPts val="370"/>
              </a:spcBef>
            </a:pPr>
            <a:r>
              <a:rPr sz="1400" dirty="0">
                <a:latin typeface="MS PGothic"/>
                <a:cs typeface="MS PGothic"/>
              </a:rPr>
              <a:t>★   </a:t>
            </a:r>
            <a:r>
              <a:rPr sz="1400" spc="50" dirty="0">
                <a:latin typeface="MS PGothic"/>
                <a:cs typeface="MS PGothic"/>
              </a:rPr>
              <a:t> </a:t>
            </a:r>
            <a:r>
              <a:rPr sz="1400" u="heavy" spc="-5" dirty="0">
                <a:uFill>
                  <a:solidFill>
                    <a:srgbClr val="000000"/>
                  </a:solidFill>
                </a:uFill>
                <a:latin typeface="Arial MT"/>
                <a:cs typeface="Arial MT"/>
              </a:rPr>
              <a:t>The</a:t>
            </a:r>
            <a:r>
              <a:rPr sz="1400" u="heavy" spc="-20" dirty="0">
                <a:uFill>
                  <a:solidFill>
                    <a:srgbClr val="000000"/>
                  </a:solidFill>
                </a:uFill>
                <a:latin typeface="Arial MT"/>
                <a:cs typeface="Arial MT"/>
              </a:rPr>
              <a:t> </a:t>
            </a:r>
            <a:r>
              <a:rPr sz="1400" u="heavy" spc="-5" dirty="0">
                <a:uFill>
                  <a:solidFill>
                    <a:srgbClr val="000000"/>
                  </a:solidFill>
                </a:uFill>
                <a:latin typeface="Arial MT"/>
                <a:cs typeface="Arial MT"/>
              </a:rPr>
              <a:t>Problem:</a:t>
            </a:r>
            <a:endParaRPr sz="1400">
              <a:latin typeface="Arial MT"/>
              <a:cs typeface="Arial MT"/>
            </a:endParaRPr>
          </a:p>
          <a:p>
            <a:pPr marL="930275" marR="106680" indent="-336550" algn="just">
              <a:lnSpc>
                <a:spcPct val="116000"/>
              </a:lnSpc>
              <a:buChar char="○"/>
              <a:tabLst>
                <a:tab pos="930275" algn="l"/>
              </a:tabLst>
            </a:pPr>
            <a:r>
              <a:rPr sz="1400" spc="-5" dirty="0">
                <a:latin typeface="Arial MT"/>
                <a:cs typeface="Arial MT"/>
              </a:rPr>
              <a:t>One of the biggest issues that America has faced in the past few decades has been </a:t>
            </a:r>
            <a:r>
              <a:rPr sz="1400" spc="-375" dirty="0">
                <a:latin typeface="Arial MT"/>
                <a:cs typeface="Arial MT"/>
              </a:rPr>
              <a:t> </a:t>
            </a:r>
            <a:r>
              <a:rPr sz="1400" spc="-5" dirty="0">
                <a:latin typeface="Arial MT"/>
                <a:cs typeface="Arial MT"/>
              </a:rPr>
              <a:t>the </a:t>
            </a:r>
            <a:r>
              <a:rPr sz="1400" dirty="0">
                <a:latin typeface="Arial MT"/>
                <a:cs typeface="Arial MT"/>
              </a:rPr>
              <a:t>rise </a:t>
            </a:r>
            <a:r>
              <a:rPr sz="1400" spc="-5" dirty="0">
                <a:latin typeface="Arial MT"/>
                <a:cs typeface="Arial MT"/>
              </a:rPr>
              <a:t>of gun </a:t>
            </a:r>
            <a:r>
              <a:rPr sz="1400" dirty="0">
                <a:latin typeface="Arial MT"/>
                <a:cs typeface="Arial MT"/>
              </a:rPr>
              <a:t>violence </a:t>
            </a:r>
            <a:r>
              <a:rPr sz="1400" spc="-5" dirty="0">
                <a:latin typeface="Arial MT"/>
                <a:cs typeface="Arial MT"/>
              </a:rPr>
              <a:t>in </a:t>
            </a:r>
            <a:r>
              <a:rPr sz="1400" dirty="0">
                <a:latin typeface="Arial MT"/>
                <a:cs typeface="Arial MT"/>
              </a:rPr>
              <a:t>civilian </a:t>
            </a:r>
            <a:r>
              <a:rPr sz="1400" spc="-5" dirty="0">
                <a:latin typeface="Arial MT"/>
                <a:cs typeface="Arial MT"/>
              </a:rPr>
              <a:t>life and it has become particularly prevalent in the </a:t>
            </a:r>
            <a:r>
              <a:rPr sz="1400" spc="-375" dirty="0">
                <a:latin typeface="Arial MT"/>
                <a:cs typeface="Arial MT"/>
              </a:rPr>
              <a:t> </a:t>
            </a:r>
            <a:r>
              <a:rPr sz="1400" spc="-5" dirty="0">
                <a:latin typeface="Arial MT"/>
                <a:cs typeface="Arial MT"/>
              </a:rPr>
              <a:t>past</a:t>
            </a:r>
            <a:r>
              <a:rPr sz="1400" spc="-10" dirty="0">
                <a:latin typeface="Arial MT"/>
                <a:cs typeface="Arial MT"/>
              </a:rPr>
              <a:t> </a:t>
            </a:r>
            <a:r>
              <a:rPr sz="1400" spc="-5" dirty="0">
                <a:latin typeface="Arial MT"/>
                <a:cs typeface="Arial MT"/>
              </a:rPr>
              <a:t>decade.</a:t>
            </a:r>
            <a:endParaRPr sz="1400">
              <a:latin typeface="Arial MT"/>
              <a:cs typeface="Arial MT"/>
            </a:endParaRPr>
          </a:p>
          <a:p>
            <a:pPr marL="930275" marR="73660" indent="-336550" algn="just">
              <a:lnSpc>
                <a:spcPct val="116000"/>
              </a:lnSpc>
              <a:buChar char="○"/>
              <a:tabLst>
                <a:tab pos="929640" algn="l"/>
                <a:tab pos="930275" algn="l"/>
              </a:tabLst>
            </a:pPr>
            <a:r>
              <a:rPr sz="1400" spc="-5" dirty="0">
                <a:latin typeface="Arial MT"/>
                <a:cs typeface="Arial MT"/>
              </a:rPr>
              <a:t>According to the U.S. Centers for Disease Control and Prevention, </a:t>
            </a:r>
            <a:r>
              <a:rPr sz="1400" u="heavy" spc="-5" dirty="0">
                <a:uFill>
                  <a:solidFill>
                    <a:srgbClr val="000000"/>
                  </a:solidFill>
                </a:uFill>
                <a:latin typeface="Arial MT"/>
                <a:cs typeface="Arial MT"/>
              </a:rPr>
              <a:t>33,636 </a:t>
            </a:r>
            <a:r>
              <a:rPr sz="1400" dirty="0">
                <a:latin typeface="Arial MT"/>
                <a:cs typeface="Arial MT"/>
              </a:rPr>
              <a:t> </a:t>
            </a:r>
            <a:r>
              <a:rPr sz="1400" u="heavy" spc="-5" dirty="0">
                <a:uFill>
                  <a:solidFill>
                    <a:srgbClr val="000000"/>
                  </a:solidFill>
                </a:uFill>
                <a:latin typeface="Arial MT"/>
                <a:cs typeface="Arial MT"/>
              </a:rPr>
              <a:t>Americans were </a:t>
            </a:r>
            <a:r>
              <a:rPr sz="1400" u="heavy" dirty="0">
                <a:uFill>
                  <a:solidFill>
                    <a:srgbClr val="000000"/>
                  </a:solidFill>
                </a:uFill>
                <a:latin typeface="Arial MT"/>
                <a:cs typeface="Arial MT"/>
              </a:rPr>
              <a:t>killed </a:t>
            </a:r>
            <a:r>
              <a:rPr sz="1400" u="heavy" spc="-5" dirty="0">
                <a:uFill>
                  <a:solidFill>
                    <a:srgbClr val="000000"/>
                  </a:solidFill>
                </a:uFill>
                <a:latin typeface="Arial MT"/>
                <a:cs typeface="Arial MT"/>
              </a:rPr>
              <a:t>in 2013</a:t>
            </a:r>
            <a:r>
              <a:rPr sz="1400" spc="-5" dirty="0">
                <a:latin typeface="Arial MT"/>
                <a:cs typeface="Arial MT"/>
              </a:rPr>
              <a:t> and that figure </a:t>
            </a:r>
            <a:r>
              <a:rPr sz="1400" dirty="0">
                <a:latin typeface="Arial MT"/>
                <a:cs typeface="Arial MT"/>
              </a:rPr>
              <a:t>rose </a:t>
            </a:r>
            <a:r>
              <a:rPr sz="1400" spc="-5" dirty="0">
                <a:latin typeface="Arial MT"/>
                <a:cs typeface="Arial MT"/>
              </a:rPr>
              <a:t>to </a:t>
            </a:r>
            <a:r>
              <a:rPr sz="1400" u="heavy" spc="-5" dirty="0">
                <a:uFill>
                  <a:solidFill>
                    <a:srgbClr val="000000"/>
                  </a:solidFill>
                </a:uFill>
                <a:latin typeface="Arial MT"/>
                <a:cs typeface="Arial MT"/>
              </a:rPr>
              <a:t>38,658 deaths in </a:t>
            </a:r>
            <a:r>
              <a:rPr sz="1400" u="heavy" spc="5" dirty="0">
                <a:uFill>
                  <a:solidFill>
                    <a:srgbClr val="000000"/>
                  </a:solidFill>
                </a:uFill>
                <a:latin typeface="Arial MT"/>
                <a:cs typeface="Arial MT"/>
              </a:rPr>
              <a:t>2016</a:t>
            </a:r>
            <a:r>
              <a:rPr sz="1400" spc="5" dirty="0">
                <a:latin typeface="Arial MT"/>
                <a:cs typeface="Arial MT"/>
              </a:rPr>
              <a:t>.</a:t>
            </a:r>
            <a:r>
              <a:rPr sz="1350" spc="7" baseline="-34000" dirty="0">
                <a:latin typeface="Arial MT"/>
                <a:cs typeface="Arial MT"/>
              </a:rPr>
              <a:t>1</a:t>
            </a:r>
            <a:r>
              <a:rPr sz="1350" spc="15" baseline="-34000" dirty="0">
                <a:latin typeface="Arial MT"/>
                <a:cs typeface="Arial MT"/>
              </a:rPr>
              <a:t> </a:t>
            </a:r>
            <a:r>
              <a:rPr sz="1400" spc="-5" dirty="0">
                <a:latin typeface="Arial MT"/>
                <a:cs typeface="Arial MT"/>
              </a:rPr>
              <a:t>While </a:t>
            </a:r>
            <a:r>
              <a:rPr sz="1400" spc="-375" dirty="0">
                <a:latin typeface="Arial MT"/>
                <a:cs typeface="Arial MT"/>
              </a:rPr>
              <a:t> </a:t>
            </a:r>
            <a:r>
              <a:rPr sz="1400" spc="-5" dirty="0">
                <a:latin typeface="Arial MT"/>
                <a:cs typeface="Arial MT"/>
              </a:rPr>
              <a:t>the official number for the total number of deaths in 2017 has </a:t>
            </a:r>
            <a:r>
              <a:rPr sz="1400" dirty="0">
                <a:latin typeface="Arial MT"/>
                <a:cs typeface="Arial MT"/>
              </a:rPr>
              <a:t>yet </a:t>
            </a:r>
            <a:r>
              <a:rPr sz="1400" spc="-5" dirty="0">
                <a:latin typeface="Arial MT"/>
                <a:cs typeface="Arial MT"/>
              </a:rPr>
              <a:t>to be </a:t>
            </a:r>
            <a:r>
              <a:rPr sz="1400" dirty="0">
                <a:latin typeface="Arial MT"/>
                <a:cs typeface="Arial MT"/>
              </a:rPr>
              <a:t>released, </a:t>
            </a:r>
            <a:r>
              <a:rPr sz="1400" spc="-5" dirty="0">
                <a:latin typeface="Arial MT"/>
                <a:cs typeface="Arial MT"/>
              </a:rPr>
              <a:t>the </a:t>
            </a:r>
            <a:r>
              <a:rPr sz="1400" spc="-375" dirty="0">
                <a:latin typeface="Arial MT"/>
                <a:cs typeface="Arial MT"/>
              </a:rPr>
              <a:t> </a:t>
            </a:r>
            <a:r>
              <a:rPr sz="1400" spc="-5" dirty="0">
                <a:latin typeface="Arial MT"/>
                <a:cs typeface="Arial MT"/>
              </a:rPr>
              <a:t>organization</a:t>
            </a:r>
            <a:r>
              <a:rPr sz="1400" spc="-10" dirty="0">
                <a:latin typeface="Arial MT"/>
                <a:cs typeface="Arial MT"/>
              </a:rPr>
              <a:t> </a:t>
            </a:r>
            <a:r>
              <a:rPr sz="1400" spc="-5" dirty="0">
                <a:latin typeface="Arial MT"/>
                <a:cs typeface="Arial MT"/>
              </a:rPr>
              <a:t>estimates it</a:t>
            </a:r>
            <a:r>
              <a:rPr sz="1400" spc="-10" dirty="0">
                <a:latin typeface="Arial MT"/>
                <a:cs typeface="Arial MT"/>
              </a:rPr>
              <a:t> </a:t>
            </a:r>
            <a:r>
              <a:rPr sz="1400" spc="-5" dirty="0">
                <a:latin typeface="Arial MT"/>
                <a:cs typeface="Arial MT"/>
              </a:rPr>
              <a:t>to</a:t>
            </a:r>
            <a:r>
              <a:rPr sz="1400" spc="-10" dirty="0">
                <a:latin typeface="Arial MT"/>
                <a:cs typeface="Arial MT"/>
              </a:rPr>
              <a:t> </a:t>
            </a:r>
            <a:r>
              <a:rPr sz="1400" dirty="0">
                <a:latin typeface="Arial MT"/>
                <a:cs typeface="Arial MT"/>
              </a:rPr>
              <a:t>surpass</a:t>
            </a:r>
            <a:r>
              <a:rPr sz="1400" spc="-5" dirty="0">
                <a:latin typeface="Arial MT"/>
                <a:cs typeface="Arial MT"/>
              </a:rPr>
              <a:t> 2016</a:t>
            </a:r>
            <a:r>
              <a:rPr sz="1400" spc="-10" dirty="0">
                <a:latin typeface="Arial MT"/>
                <a:cs typeface="Arial MT"/>
              </a:rPr>
              <a:t> </a:t>
            </a:r>
            <a:r>
              <a:rPr sz="1400" spc="-5" dirty="0">
                <a:latin typeface="Arial MT"/>
                <a:cs typeface="Arial MT"/>
              </a:rPr>
              <a:t>based on</a:t>
            </a:r>
            <a:r>
              <a:rPr sz="1400" spc="-10" dirty="0">
                <a:latin typeface="Arial MT"/>
                <a:cs typeface="Arial MT"/>
              </a:rPr>
              <a:t> </a:t>
            </a:r>
            <a:r>
              <a:rPr sz="1400" spc="-5" dirty="0">
                <a:latin typeface="Arial MT"/>
                <a:cs typeface="Arial MT"/>
              </a:rPr>
              <a:t>end-of-the-year figures.</a:t>
            </a:r>
            <a:endParaRPr sz="1400">
              <a:latin typeface="Arial MT"/>
              <a:cs typeface="Arial MT"/>
            </a:endParaRPr>
          </a:p>
          <a:p>
            <a:pPr marL="63500" algn="just">
              <a:lnSpc>
                <a:spcPct val="100000"/>
              </a:lnSpc>
              <a:spcBef>
                <a:spcPts val="270"/>
              </a:spcBef>
              <a:tabLst>
                <a:tab pos="472440" algn="l"/>
              </a:tabLst>
            </a:pPr>
            <a:r>
              <a:rPr sz="1400" dirty="0">
                <a:latin typeface="MS PGothic"/>
                <a:cs typeface="MS PGothic"/>
              </a:rPr>
              <a:t>★	</a:t>
            </a:r>
            <a:r>
              <a:rPr sz="1400" u="heavy" spc="-5" dirty="0">
                <a:uFill>
                  <a:solidFill>
                    <a:srgbClr val="000000"/>
                  </a:solidFill>
                </a:uFill>
                <a:latin typeface="Arial MT"/>
                <a:cs typeface="Arial MT"/>
              </a:rPr>
              <a:t>The</a:t>
            </a:r>
            <a:r>
              <a:rPr sz="1400" u="heavy" spc="-50" dirty="0">
                <a:uFill>
                  <a:solidFill>
                    <a:srgbClr val="000000"/>
                  </a:solidFill>
                </a:uFill>
                <a:latin typeface="Arial MT"/>
                <a:cs typeface="Arial MT"/>
              </a:rPr>
              <a:t> </a:t>
            </a:r>
            <a:r>
              <a:rPr sz="1400" u="heavy" spc="-5" dirty="0">
                <a:uFill>
                  <a:solidFill>
                    <a:srgbClr val="000000"/>
                  </a:solidFill>
                </a:uFill>
                <a:latin typeface="Arial MT"/>
                <a:cs typeface="Arial MT"/>
              </a:rPr>
              <a:t>Goal:</a:t>
            </a:r>
            <a:endParaRPr sz="1400">
              <a:latin typeface="Arial MT"/>
              <a:cs typeface="Arial MT"/>
            </a:endParaRPr>
          </a:p>
          <a:p>
            <a:pPr marL="930275" indent="-336550" algn="just">
              <a:lnSpc>
                <a:spcPct val="100000"/>
              </a:lnSpc>
              <a:spcBef>
                <a:spcPts val="270"/>
              </a:spcBef>
              <a:buChar char="○"/>
              <a:tabLst>
                <a:tab pos="929640" algn="l"/>
                <a:tab pos="930275" algn="l"/>
              </a:tabLst>
            </a:pPr>
            <a:r>
              <a:rPr sz="1400" spc="-5" dirty="0">
                <a:latin typeface="Arial MT"/>
                <a:cs typeface="Arial MT"/>
              </a:rPr>
              <a:t>To</a:t>
            </a:r>
            <a:r>
              <a:rPr sz="1400" spc="-10" dirty="0">
                <a:latin typeface="Arial MT"/>
                <a:cs typeface="Arial MT"/>
              </a:rPr>
              <a:t> </a:t>
            </a:r>
            <a:r>
              <a:rPr sz="1400" spc="-5" dirty="0">
                <a:latin typeface="Arial MT"/>
                <a:cs typeface="Arial MT"/>
              </a:rPr>
              <a:t>analyze and</a:t>
            </a:r>
            <a:r>
              <a:rPr sz="1400" spc="-10" dirty="0">
                <a:latin typeface="Arial MT"/>
                <a:cs typeface="Arial MT"/>
              </a:rPr>
              <a:t> </a:t>
            </a:r>
            <a:r>
              <a:rPr sz="1400" spc="-5" dirty="0">
                <a:latin typeface="Arial MT"/>
                <a:cs typeface="Arial MT"/>
              </a:rPr>
              <a:t>explore data on</a:t>
            </a:r>
            <a:r>
              <a:rPr sz="1400" spc="-10" dirty="0">
                <a:latin typeface="Arial MT"/>
                <a:cs typeface="Arial MT"/>
              </a:rPr>
              <a:t> </a:t>
            </a:r>
            <a:r>
              <a:rPr sz="1400" spc="-5" dirty="0">
                <a:latin typeface="Arial MT"/>
                <a:cs typeface="Arial MT"/>
              </a:rPr>
              <a:t>gun </a:t>
            </a:r>
            <a:r>
              <a:rPr sz="1400" dirty="0">
                <a:latin typeface="Arial MT"/>
                <a:cs typeface="Arial MT"/>
              </a:rPr>
              <a:t>violence</a:t>
            </a:r>
            <a:r>
              <a:rPr sz="1400" spc="-5" dirty="0">
                <a:latin typeface="Arial MT"/>
                <a:cs typeface="Arial MT"/>
              </a:rPr>
              <a:t> in</a:t>
            </a:r>
            <a:r>
              <a:rPr sz="1400" spc="-10" dirty="0">
                <a:latin typeface="Arial MT"/>
                <a:cs typeface="Arial MT"/>
              </a:rPr>
              <a:t> </a:t>
            </a:r>
            <a:r>
              <a:rPr sz="1400" spc="-5" dirty="0">
                <a:latin typeface="Arial MT"/>
                <a:cs typeface="Arial MT"/>
              </a:rPr>
              <a:t>the US</a:t>
            </a:r>
            <a:r>
              <a:rPr sz="1400" spc="-10" dirty="0">
                <a:latin typeface="Arial MT"/>
                <a:cs typeface="Arial MT"/>
              </a:rPr>
              <a:t> </a:t>
            </a:r>
            <a:r>
              <a:rPr sz="1400" spc="-5" dirty="0">
                <a:latin typeface="Arial MT"/>
                <a:cs typeface="Arial MT"/>
              </a:rPr>
              <a:t>over the last</a:t>
            </a:r>
            <a:r>
              <a:rPr sz="1400" spc="-10" dirty="0">
                <a:latin typeface="Arial MT"/>
                <a:cs typeface="Arial MT"/>
              </a:rPr>
              <a:t> </a:t>
            </a:r>
            <a:r>
              <a:rPr sz="1400" spc="-5" dirty="0">
                <a:latin typeface="Arial MT"/>
                <a:cs typeface="Arial MT"/>
              </a:rPr>
              <a:t>few </a:t>
            </a:r>
            <a:r>
              <a:rPr sz="1400" dirty="0">
                <a:latin typeface="Arial MT"/>
                <a:cs typeface="Arial MT"/>
              </a:rPr>
              <a:t>years.</a:t>
            </a:r>
            <a:endParaRPr sz="1400">
              <a:latin typeface="Arial MT"/>
              <a:cs typeface="Arial MT"/>
            </a:endParaRPr>
          </a:p>
          <a:p>
            <a:pPr marL="930275" marR="327025" indent="-336550" algn="just">
              <a:lnSpc>
                <a:spcPct val="116000"/>
              </a:lnSpc>
              <a:buChar char="○"/>
              <a:tabLst>
                <a:tab pos="929640" algn="l"/>
                <a:tab pos="930275" algn="l"/>
              </a:tabLst>
            </a:pPr>
            <a:r>
              <a:rPr sz="1400" spc="-5" dirty="0">
                <a:latin typeface="Arial MT"/>
                <a:cs typeface="Arial MT"/>
              </a:rPr>
              <a:t>To </a:t>
            </a:r>
            <a:r>
              <a:rPr sz="1400" dirty="0">
                <a:latin typeface="Arial MT"/>
                <a:cs typeface="Arial MT"/>
              </a:rPr>
              <a:t>create a Machine </a:t>
            </a:r>
            <a:r>
              <a:rPr sz="1400" spc="-5" dirty="0">
                <a:latin typeface="Arial MT"/>
                <a:cs typeface="Arial MT"/>
              </a:rPr>
              <a:t>Learning </a:t>
            </a:r>
            <a:r>
              <a:rPr sz="1400" dirty="0">
                <a:latin typeface="Arial MT"/>
                <a:cs typeface="Arial MT"/>
              </a:rPr>
              <a:t>model </a:t>
            </a:r>
            <a:r>
              <a:rPr sz="1400" spc="-5" dirty="0">
                <a:latin typeface="Arial MT"/>
                <a:cs typeface="Arial MT"/>
              </a:rPr>
              <a:t>that </a:t>
            </a:r>
            <a:r>
              <a:rPr sz="1400" dirty="0">
                <a:latin typeface="Arial MT"/>
                <a:cs typeface="Arial MT"/>
              </a:rPr>
              <a:t>can </a:t>
            </a:r>
            <a:r>
              <a:rPr sz="1400" spc="-5" dirty="0">
                <a:latin typeface="Arial MT"/>
                <a:cs typeface="Arial MT"/>
              </a:rPr>
              <a:t>predict the number of people </a:t>
            </a:r>
            <a:r>
              <a:rPr sz="1400" dirty="0">
                <a:latin typeface="Arial MT"/>
                <a:cs typeface="Arial MT"/>
              </a:rPr>
              <a:t>killed </a:t>
            </a:r>
            <a:r>
              <a:rPr sz="1400" spc="-375" dirty="0">
                <a:latin typeface="Arial MT"/>
                <a:cs typeface="Arial MT"/>
              </a:rPr>
              <a:t> </a:t>
            </a:r>
            <a:r>
              <a:rPr sz="1400" spc="-5" dirty="0">
                <a:latin typeface="Arial MT"/>
                <a:cs typeface="Arial MT"/>
              </a:rPr>
              <a:t>and</a:t>
            </a:r>
            <a:r>
              <a:rPr sz="1400" spc="-10" dirty="0">
                <a:latin typeface="Arial MT"/>
                <a:cs typeface="Arial MT"/>
              </a:rPr>
              <a:t> </a:t>
            </a:r>
            <a:r>
              <a:rPr sz="1400" spc="-5" dirty="0">
                <a:latin typeface="Arial MT"/>
                <a:cs typeface="Arial MT"/>
              </a:rPr>
              <a:t>injured based on</a:t>
            </a:r>
            <a:r>
              <a:rPr sz="1400" spc="-10" dirty="0">
                <a:latin typeface="Arial MT"/>
                <a:cs typeface="Arial MT"/>
              </a:rPr>
              <a:t> </a:t>
            </a:r>
            <a:r>
              <a:rPr sz="1400" spc="-5" dirty="0">
                <a:latin typeface="Arial MT"/>
                <a:cs typeface="Arial MT"/>
              </a:rPr>
              <a:t>features about the</a:t>
            </a:r>
            <a:r>
              <a:rPr sz="1400" spc="-10" dirty="0">
                <a:latin typeface="Arial MT"/>
                <a:cs typeface="Arial MT"/>
              </a:rPr>
              <a:t> </a:t>
            </a:r>
            <a:r>
              <a:rPr sz="1400" dirty="0">
                <a:latin typeface="Arial MT"/>
                <a:cs typeface="Arial MT"/>
              </a:rPr>
              <a:t>shooting</a:t>
            </a:r>
            <a:r>
              <a:rPr sz="1400" spc="-5" dirty="0">
                <a:latin typeface="Arial MT"/>
                <a:cs typeface="Arial MT"/>
              </a:rPr>
              <a:t> incidents.</a:t>
            </a:r>
            <a:endParaRPr sz="1400">
              <a:latin typeface="Arial MT"/>
              <a:cs typeface="Arial MT"/>
            </a:endParaRPr>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640" y="666750"/>
            <a:ext cx="7352030" cy="427990"/>
          </a:xfrm>
          <a:prstGeom prst="rect">
            <a:avLst/>
          </a:prstGeom>
        </p:spPr>
        <p:txBody>
          <a:bodyPr vert="horz" wrap="square" lIns="0" tIns="12700" rIns="0" bIns="0" rtlCol="0">
            <a:spAutoFit/>
          </a:bodyPr>
          <a:lstStyle/>
          <a:p>
            <a:pPr marL="12700" algn="ctr">
              <a:lnSpc>
                <a:spcPct val="100000"/>
              </a:lnSpc>
              <a:spcBef>
                <a:spcPts val="100"/>
              </a:spcBef>
            </a:pPr>
            <a:r>
              <a:rPr spc="50" dirty="0"/>
              <a:t>Clients</a:t>
            </a:r>
            <a:endParaRPr spc="90" dirty="0"/>
          </a:p>
        </p:txBody>
      </p:sp>
      <p:sp>
        <p:nvSpPr>
          <p:cNvPr id="4" name="object 4"/>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sp>
        <p:nvSpPr>
          <p:cNvPr id="3" name="object 3"/>
          <p:cNvSpPr txBox="1"/>
          <p:nvPr/>
        </p:nvSpPr>
        <p:spPr>
          <a:xfrm>
            <a:off x="990435" y="1657143"/>
            <a:ext cx="7164070" cy="2010410"/>
          </a:xfrm>
          <a:prstGeom prst="rect">
            <a:avLst/>
          </a:prstGeom>
        </p:spPr>
        <p:txBody>
          <a:bodyPr vert="horz" wrap="square" lIns="0" tIns="46990" rIns="0" bIns="0" rtlCol="0">
            <a:spAutoFit/>
          </a:bodyPr>
          <a:lstStyle/>
          <a:p>
            <a:pPr marL="12700">
              <a:lnSpc>
                <a:spcPct val="100000"/>
              </a:lnSpc>
              <a:spcBef>
                <a:spcPts val="370"/>
              </a:spcBef>
              <a:tabLst>
                <a:tab pos="421640" algn="l"/>
              </a:tabLst>
            </a:pPr>
            <a:r>
              <a:rPr sz="1400" dirty="0">
                <a:latin typeface="MS PGothic"/>
                <a:cs typeface="MS PGothic"/>
              </a:rPr>
              <a:t>★	</a:t>
            </a:r>
            <a:r>
              <a:rPr sz="1400" u="heavy" spc="15" dirty="0">
                <a:uFill>
                  <a:solidFill>
                    <a:srgbClr val="000000"/>
                  </a:solidFill>
                </a:uFill>
                <a:latin typeface="Tahoma" panose="020B0604030504040204"/>
                <a:cs typeface="Tahoma" panose="020B0604030504040204"/>
              </a:rPr>
              <a:t>Governmen</a:t>
            </a:r>
            <a:r>
              <a:rPr sz="1400" u="heavy" spc="50" dirty="0">
                <a:uFill>
                  <a:solidFill>
                    <a:srgbClr val="000000"/>
                  </a:solidFill>
                </a:uFill>
                <a:latin typeface="Tahoma" panose="020B0604030504040204"/>
                <a:cs typeface="Tahoma" panose="020B0604030504040204"/>
              </a:rPr>
              <a:t>t</a:t>
            </a:r>
            <a:r>
              <a:rPr sz="1400" u="heavy" spc="-170" dirty="0">
                <a:uFill>
                  <a:solidFill>
                    <a:srgbClr val="000000"/>
                  </a:solidFill>
                </a:uFill>
                <a:latin typeface="Tahoma" panose="020B0604030504040204"/>
                <a:cs typeface="Tahoma" panose="020B0604030504040204"/>
              </a:rPr>
              <a:t> </a:t>
            </a:r>
            <a:r>
              <a:rPr sz="1400" u="heavy" spc="10" dirty="0">
                <a:uFill>
                  <a:solidFill>
                    <a:srgbClr val="000000"/>
                  </a:solidFill>
                </a:uFill>
                <a:latin typeface="Tahoma" panose="020B0604030504040204"/>
                <a:cs typeface="Tahoma" panose="020B0604030504040204"/>
              </a:rPr>
              <a:t>Agencie</a:t>
            </a:r>
            <a:r>
              <a:rPr sz="1400" u="heavy" spc="-20" dirty="0">
                <a:uFill>
                  <a:solidFill>
                    <a:srgbClr val="000000"/>
                  </a:solidFill>
                </a:uFill>
                <a:latin typeface="Tahoma" panose="020B0604030504040204"/>
                <a:cs typeface="Tahoma" panose="020B0604030504040204"/>
              </a:rPr>
              <a:t>s</a:t>
            </a:r>
            <a:r>
              <a:rPr sz="1400" u="heavy" spc="-170" dirty="0">
                <a:uFill>
                  <a:solidFill>
                    <a:srgbClr val="000000"/>
                  </a:solidFill>
                </a:uFill>
                <a:latin typeface="Tahoma" panose="020B0604030504040204"/>
                <a:cs typeface="Tahoma" panose="020B0604030504040204"/>
              </a:rPr>
              <a:t> </a:t>
            </a:r>
            <a:r>
              <a:rPr sz="1400" u="heavy" spc="-40" dirty="0">
                <a:uFill>
                  <a:solidFill>
                    <a:srgbClr val="000000"/>
                  </a:solidFill>
                </a:uFill>
                <a:latin typeface="Tahoma" panose="020B0604030504040204"/>
                <a:cs typeface="Tahoma" panose="020B0604030504040204"/>
              </a:rPr>
              <a:t>(ex</a:t>
            </a:r>
            <a:r>
              <a:rPr sz="1400" u="heavy" spc="-130" dirty="0">
                <a:uFill>
                  <a:solidFill>
                    <a:srgbClr val="000000"/>
                  </a:solidFill>
                </a:uFill>
                <a:latin typeface="Tahoma" panose="020B0604030504040204"/>
                <a:cs typeface="Tahoma" panose="020B0604030504040204"/>
              </a:rPr>
              <a:t>.</a:t>
            </a:r>
            <a:r>
              <a:rPr sz="1400" u="heavy" spc="-180" dirty="0">
                <a:uFill>
                  <a:solidFill>
                    <a:srgbClr val="000000"/>
                  </a:solidFill>
                </a:uFill>
                <a:latin typeface="Tahoma" panose="020B0604030504040204"/>
                <a:cs typeface="Tahoma" panose="020B0604030504040204"/>
              </a:rPr>
              <a:t> </a:t>
            </a:r>
            <a:r>
              <a:rPr sz="1400" u="heavy" spc="-5" dirty="0">
                <a:uFill>
                  <a:solidFill>
                    <a:srgbClr val="000000"/>
                  </a:solidFill>
                </a:uFill>
                <a:latin typeface="Arial MT"/>
                <a:cs typeface="Arial MT"/>
              </a:rPr>
              <a:t>U.S</a:t>
            </a:r>
            <a:r>
              <a:rPr sz="1400" u="heavy" dirty="0">
                <a:uFill>
                  <a:solidFill>
                    <a:srgbClr val="000000"/>
                  </a:solidFill>
                </a:uFill>
                <a:latin typeface="Arial MT"/>
                <a:cs typeface="Arial MT"/>
              </a:rPr>
              <a:t>.</a:t>
            </a:r>
            <a:r>
              <a:rPr sz="1400" u="heavy" spc="-5" dirty="0">
                <a:uFill>
                  <a:solidFill>
                    <a:srgbClr val="000000"/>
                  </a:solidFill>
                </a:uFill>
                <a:latin typeface="Arial MT"/>
                <a:cs typeface="Arial MT"/>
              </a:rPr>
              <a:t> Center</a:t>
            </a:r>
            <a:r>
              <a:rPr sz="1400" u="heavy" dirty="0">
                <a:uFill>
                  <a:solidFill>
                    <a:srgbClr val="000000"/>
                  </a:solidFill>
                </a:uFill>
                <a:latin typeface="Arial MT"/>
                <a:cs typeface="Arial MT"/>
              </a:rPr>
              <a:t>s</a:t>
            </a:r>
            <a:r>
              <a:rPr sz="1400" u="heavy" spc="-5" dirty="0">
                <a:uFill>
                  <a:solidFill>
                    <a:srgbClr val="000000"/>
                  </a:solidFill>
                </a:uFill>
                <a:latin typeface="Arial MT"/>
                <a:cs typeface="Arial MT"/>
              </a:rPr>
              <a:t> fo</a:t>
            </a:r>
            <a:r>
              <a:rPr sz="1400" u="heavy" dirty="0">
                <a:uFill>
                  <a:solidFill>
                    <a:srgbClr val="000000"/>
                  </a:solidFill>
                </a:uFill>
                <a:latin typeface="Arial MT"/>
                <a:cs typeface="Arial MT"/>
              </a:rPr>
              <a:t>r</a:t>
            </a:r>
            <a:r>
              <a:rPr sz="1400" u="heavy" spc="-5" dirty="0">
                <a:uFill>
                  <a:solidFill>
                    <a:srgbClr val="000000"/>
                  </a:solidFill>
                </a:uFill>
                <a:latin typeface="Arial MT"/>
                <a:cs typeface="Arial MT"/>
              </a:rPr>
              <a:t> Diseas</a:t>
            </a:r>
            <a:r>
              <a:rPr sz="1400" u="heavy" dirty="0">
                <a:uFill>
                  <a:solidFill>
                    <a:srgbClr val="000000"/>
                  </a:solidFill>
                </a:uFill>
                <a:latin typeface="Arial MT"/>
                <a:cs typeface="Arial MT"/>
              </a:rPr>
              <a:t>e</a:t>
            </a:r>
            <a:r>
              <a:rPr sz="1400" u="heavy" spc="-5" dirty="0">
                <a:uFill>
                  <a:solidFill>
                    <a:srgbClr val="000000"/>
                  </a:solidFill>
                </a:uFill>
                <a:latin typeface="Arial MT"/>
                <a:cs typeface="Arial MT"/>
              </a:rPr>
              <a:t> Contro</a:t>
            </a:r>
            <a:r>
              <a:rPr sz="1400" u="heavy" dirty="0">
                <a:uFill>
                  <a:solidFill>
                    <a:srgbClr val="000000"/>
                  </a:solidFill>
                </a:uFill>
                <a:latin typeface="Arial MT"/>
                <a:cs typeface="Arial MT"/>
              </a:rPr>
              <a:t>l</a:t>
            </a:r>
            <a:r>
              <a:rPr sz="1400" u="heavy" spc="-5" dirty="0">
                <a:uFill>
                  <a:solidFill>
                    <a:srgbClr val="000000"/>
                  </a:solidFill>
                </a:uFill>
                <a:latin typeface="Arial MT"/>
                <a:cs typeface="Arial MT"/>
              </a:rPr>
              <a:t> an</a:t>
            </a:r>
            <a:r>
              <a:rPr sz="1400" u="heavy" dirty="0">
                <a:uFill>
                  <a:solidFill>
                    <a:srgbClr val="000000"/>
                  </a:solidFill>
                </a:uFill>
                <a:latin typeface="Arial MT"/>
                <a:cs typeface="Arial MT"/>
              </a:rPr>
              <a:t>d</a:t>
            </a:r>
            <a:r>
              <a:rPr sz="1400" u="heavy" spc="-5" dirty="0">
                <a:uFill>
                  <a:solidFill>
                    <a:srgbClr val="000000"/>
                  </a:solidFill>
                </a:uFill>
                <a:latin typeface="Arial MT"/>
                <a:cs typeface="Arial MT"/>
              </a:rPr>
              <a:t> Prevention</a:t>
            </a:r>
            <a:r>
              <a:rPr sz="1400" spc="-5" dirty="0">
                <a:latin typeface="Arial MT"/>
                <a:cs typeface="Arial MT"/>
              </a:rPr>
              <a:t>)</a:t>
            </a:r>
            <a:endParaRPr sz="1400">
              <a:latin typeface="Arial MT"/>
              <a:cs typeface="Arial MT"/>
            </a:endParaRPr>
          </a:p>
          <a:p>
            <a:pPr marL="879475" marR="424180" indent="-336550">
              <a:lnSpc>
                <a:spcPct val="116000"/>
              </a:lnSpc>
              <a:buChar char="○"/>
              <a:tabLst>
                <a:tab pos="878840" algn="l"/>
                <a:tab pos="879475" algn="l"/>
              </a:tabLst>
            </a:pPr>
            <a:r>
              <a:rPr sz="1400" spc="-5" dirty="0">
                <a:latin typeface="Arial MT"/>
                <a:cs typeface="Arial MT"/>
              </a:rPr>
              <a:t>Identify which factors </a:t>
            </a:r>
            <a:r>
              <a:rPr sz="1400" dirty="0">
                <a:latin typeface="Arial MT"/>
                <a:cs typeface="Arial MT"/>
              </a:rPr>
              <a:t>can </a:t>
            </a:r>
            <a:r>
              <a:rPr sz="1400" spc="-5" dirty="0">
                <a:latin typeface="Arial MT"/>
                <a:cs typeface="Arial MT"/>
              </a:rPr>
              <a:t>help predict the number of </a:t>
            </a:r>
            <a:r>
              <a:rPr sz="1400" dirty="0">
                <a:latin typeface="Arial MT"/>
                <a:cs typeface="Arial MT"/>
              </a:rPr>
              <a:t>casualties </a:t>
            </a:r>
            <a:r>
              <a:rPr sz="1400" spc="-5" dirty="0">
                <a:latin typeface="Arial MT"/>
                <a:cs typeface="Arial MT"/>
              </a:rPr>
              <a:t>in </a:t>
            </a:r>
            <a:r>
              <a:rPr sz="1400" dirty="0">
                <a:latin typeface="Arial MT"/>
                <a:cs typeface="Arial MT"/>
              </a:rPr>
              <a:t>shooting </a:t>
            </a:r>
            <a:r>
              <a:rPr sz="1400" spc="-375" dirty="0">
                <a:latin typeface="Arial MT"/>
                <a:cs typeface="Arial MT"/>
              </a:rPr>
              <a:t> </a:t>
            </a:r>
            <a:r>
              <a:rPr sz="1400" spc="-5" dirty="0">
                <a:latin typeface="Arial MT"/>
                <a:cs typeface="Arial MT"/>
              </a:rPr>
              <a:t>incidents.</a:t>
            </a:r>
            <a:endParaRPr sz="1400">
              <a:latin typeface="Arial MT"/>
              <a:cs typeface="Arial MT"/>
            </a:endParaRPr>
          </a:p>
          <a:p>
            <a:pPr marL="879475" indent="-336550">
              <a:lnSpc>
                <a:spcPct val="100000"/>
              </a:lnSpc>
              <a:spcBef>
                <a:spcPts val="270"/>
              </a:spcBef>
              <a:buChar char="○"/>
              <a:tabLst>
                <a:tab pos="878840" algn="l"/>
                <a:tab pos="879475" algn="l"/>
              </a:tabLst>
            </a:pPr>
            <a:r>
              <a:rPr sz="1400" spc="-5" dirty="0">
                <a:latin typeface="Arial MT"/>
                <a:cs typeface="Arial MT"/>
              </a:rPr>
              <a:t>Determine</a:t>
            </a:r>
            <a:r>
              <a:rPr sz="1400" spc="-15" dirty="0">
                <a:latin typeface="Arial MT"/>
                <a:cs typeface="Arial MT"/>
              </a:rPr>
              <a:t> </a:t>
            </a:r>
            <a:r>
              <a:rPr sz="1400" spc="-5" dirty="0">
                <a:latin typeface="Arial MT"/>
                <a:cs typeface="Arial MT"/>
              </a:rPr>
              <a:t>which</a:t>
            </a:r>
            <a:r>
              <a:rPr sz="1400" spc="-10" dirty="0">
                <a:latin typeface="Arial MT"/>
                <a:cs typeface="Arial MT"/>
              </a:rPr>
              <a:t> </a:t>
            </a:r>
            <a:r>
              <a:rPr sz="1400" dirty="0">
                <a:latin typeface="Arial MT"/>
                <a:cs typeface="Arial MT"/>
              </a:rPr>
              <a:t>models</a:t>
            </a:r>
            <a:r>
              <a:rPr sz="1400" spc="-10" dirty="0">
                <a:latin typeface="Arial MT"/>
                <a:cs typeface="Arial MT"/>
              </a:rPr>
              <a:t> </a:t>
            </a:r>
            <a:r>
              <a:rPr sz="1400" spc="-5" dirty="0">
                <a:latin typeface="Arial MT"/>
                <a:cs typeface="Arial MT"/>
              </a:rPr>
              <a:t>are</a:t>
            </a:r>
            <a:r>
              <a:rPr sz="1400" spc="-10" dirty="0">
                <a:latin typeface="Arial MT"/>
                <a:cs typeface="Arial MT"/>
              </a:rPr>
              <a:t> </a:t>
            </a:r>
            <a:r>
              <a:rPr sz="1400" dirty="0">
                <a:latin typeface="Arial MT"/>
                <a:cs typeface="Arial MT"/>
              </a:rPr>
              <a:t>most</a:t>
            </a:r>
            <a:r>
              <a:rPr sz="1400" spc="-10" dirty="0">
                <a:latin typeface="Arial MT"/>
                <a:cs typeface="Arial MT"/>
              </a:rPr>
              <a:t> </a:t>
            </a:r>
            <a:r>
              <a:rPr sz="1400" spc="-5" dirty="0">
                <a:latin typeface="Arial MT"/>
                <a:cs typeface="Arial MT"/>
              </a:rPr>
              <a:t>efficient</a:t>
            </a:r>
            <a:r>
              <a:rPr sz="1400" spc="-10" dirty="0">
                <a:latin typeface="Arial MT"/>
                <a:cs typeface="Arial MT"/>
              </a:rPr>
              <a:t> </a:t>
            </a:r>
            <a:r>
              <a:rPr sz="1400" spc="-5" dirty="0">
                <a:latin typeface="Arial MT"/>
                <a:cs typeface="Arial MT"/>
              </a:rPr>
              <a:t>for</a:t>
            </a:r>
            <a:r>
              <a:rPr sz="1400" spc="-15" dirty="0">
                <a:latin typeface="Arial MT"/>
                <a:cs typeface="Arial MT"/>
              </a:rPr>
              <a:t> </a:t>
            </a:r>
            <a:r>
              <a:rPr sz="1400" spc="-5" dirty="0">
                <a:latin typeface="Arial MT"/>
                <a:cs typeface="Arial MT"/>
              </a:rPr>
              <a:t>analyzing</a:t>
            </a:r>
            <a:r>
              <a:rPr sz="1400" spc="-10" dirty="0">
                <a:latin typeface="Arial MT"/>
                <a:cs typeface="Arial MT"/>
              </a:rPr>
              <a:t> </a:t>
            </a:r>
            <a:r>
              <a:rPr sz="1400" spc="-5" dirty="0">
                <a:latin typeface="Arial MT"/>
                <a:cs typeface="Arial MT"/>
              </a:rPr>
              <a:t>gun</a:t>
            </a:r>
            <a:r>
              <a:rPr sz="1400" spc="-10" dirty="0">
                <a:latin typeface="Arial MT"/>
                <a:cs typeface="Arial MT"/>
              </a:rPr>
              <a:t> </a:t>
            </a:r>
            <a:r>
              <a:rPr sz="1400" dirty="0">
                <a:latin typeface="Arial MT"/>
                <a:cs typeface="Arial MT"/>
              </a:rPr>
              <a:t>violence</a:t>
            </a:r>
            <a:r>
              <a:rPr sz="1400" spc="-10" dirty="0">
                <a:latin typeface="Arial MT"/>
                <a:cs typeface="Arial MT"/>
              </a:rPr>
              <a:t> </a:t>
            </a:r>
            <a:r>
              <a:rPr sz="1400" spc="-5" dirty="0">
                <a:latin typeface="Arial MT"/>
                <a:cs typeface="Arial MT"/>
              </a:rPr>
              <a:t>data.</a:t>
            </a:r>
            <a:endParaRPr sz="1400">
              <a:latin typeface="Arial MT"/>
              <a:cs typeface="Arial MT"/>
            </a:endParaRPr>
          </a:p>
          <a:p>
            <a:pPr marL="12700">
              <a:lnSpc>
                <a:spcPct val="100000"/>
              </a:lnSpc>
              <a:spcBef>
                <a:spcPts val="270"/>
              </a:spcBef>
              <a:tabLst>
                <a:tab pos="421640" algn="l"/>
              </a:tabLst>
            </a:pPr>
            <a:r>
              <a:rPr sz="1400" dirty="0">
                <a:latin typeface="MS PGothic"/>
                <a:cs typeface="MS PGothic"/>
              </a:rPr>
              <a:t>★	</a:t>
            </a:r>
            <a:r>
              <a:rPr sz="1400" u="heavy" spc="70" dirty="0">
                <a:uFill>
                  <a:solidFill>
                    <a:srgbClr val="000000"/>
                  </a:solidFill>
                </a:uFill>
                <a:latin typeface="Tahoma" panose="020B0604030504040204"/>
                <a:cs typeface="Tahoma" panose="020B0604030504040204"/>
              </a:rPr>
              <a:t>Pr</a:t>
            </a:r>
            <a:r>
              <a:rPr sz="1400" u="heavy" spc="15" dirty="0">
                <a:uFill>
                  <a:solidFill>
                    <a:srgbClr val="000000"/>
                  </a:solidFill>
                </a:uFill>
                <a:latin typeface="Tahoma" panose="020B0604030504040204"/>
                <a:cs typeface="Tahoma" panose="020B0604030504040204"/>
              </a:rPr>
              <a:t>o</a:t>
            </a:r>
            <a:r>
              <a:rPr sz="1400" u="heavy" spc="-170" dirty="0">
                <a:uFill>
                  <a:solidFill>
                    <a:srgbClr val="000000"/>
                  </a:solidFill>
                </a:uFill>
                <a:latin typeface="Tahoma" panose="020B0604030504040204"/>
                <a:cs typeface="Tahoma" panose="020B0604030504040204"/>
              </a:rPr>
              <a:t> </a:t>
            </a:r>
            <a:r>
              <a:rPr sz="1400" u="heavy" spc="-25" dirty="0">
                <a:uFill>
                  <a:solidFill>
                    <a:srgbClr val="000000"/>
                  </a:solidFill>
                </a:uFill>
                <a:latin typeface="Tahoma" panose="020B0604030504040204"/>
                <a:cs typeface="Tahoma" panose="020B0604030504040204"/>
              </a:rPr>
              <a:t>-</a:t>
            </a:r>
            <a:r>
              <a:rPr sz="1400" u="heavy" spc="-170" dirty="0">
                <a:uFill>
                  <a:solidFill>
                    <a:srgbClr val="000000"/>
                  </a:solidFill>
                </a:uFill>
                <a:latin typeface="Tahoma" panose="020B0604030504040204"/>
                <a:cs typeface="Tahoma" panose="020B0604030504040204"/>
              </a:rPr>
              <a:t> </a:t>
            </a:r>
            <a:r>
              <a:rPr sz="1400" u="heavy" spc="45" dirty="0">
                <a:uFill>
                  <a:solidFill>
                    <a:srgbClr val="000000"/>
                  </a:solidFill>
                </a:uFill>
                <a:latin typeface="Tahoma" panose="020B0604030504040204"/>
                <a:cs typeface="Tahoma" panose="020B0604030504040204"/>
              </a:rPr>
              <a:t>Gu</a:t>
            </a:r>
            <a:r>
              <a:rPr sz="1400" u="heavy" spc="-5" dirty="0">
                <a:uFill>
                  <a:solidFill>
                    <a:srgbClr val="000000"/>
                  </a:solidFill>
                </a:uFill>
                <a:latin typeface="Tahoma" panose="020B0604030504040204"/>
                <a:cs typeface="Tahoma" panose="020B0604030504040204"/>
              </a:rPr>
              <a:t>n</a:t>
            </a:r>
            <a:r>
              <a:rPr sz="1400" u="heavy" spc="-170" dirty="0">
                <a:uFill>
                  <a:solidFill>
                    <a:srgbClr val="000000"/>
                  </a:solidFill>
                </a:uFill>
                <a:latin typeface="Tahoma" panose="020B0604030504040204"/>
                <a:cs typeface="Tahoma" panose="020B0604030504040204"/>
              </a:rPr>
              <a:t> </a:t>
            </a:r>
            <a:r>
              <a:rPr sz="1400" u="heavy" spc="40" dirty="0">
                <a:uFill>
                  <a:solidFill>
                    <a:srgbClr val="000000"/>
                  </a:solidFill>
                </a:uFill>
                <a:latin typeface="Tahoma" panose="020B0604030504040204"/>
                <a:cs typeface="Tahoma" panose="020B0604030504040204"/>
              </a:rPr>
              <a:t>Contro</a:t>
            </a:r>
            <a:r>
              <a:rPr sz="1400" u="heavy" spc="35" dirty="0">
                <a:uFill>
                  <a:solidFill>
                    <a:srgbClr val="000000"/>
                  </a:solidFill>
                </a:uFill>
                <a:latin typeface="Tahoma" panose="020B0604030504040204"/>
                <a:cs typeface="Tahoma" panose="020B0604030504040204"/>
              </a:rPr>
              <a:t>l</a:t>
            </a:r>
            <a:r>
              <a:rPr sz="1400" u="heavy" spc="-170" dirty="0">
                <a:uFill>
                  <a:solidFill>
                    <a:srgbClr val="000000"/>
                  </a:solidFill>
                </a:uFill>
                <a:latin typeface="Tahoma" panose="020B0604030504040204"/>
                <a:cs typeface="Tahoma" panose="020B0604030504040204"/>
              </a:rPr>
              <a:t> </a:t>
            </a:r>
            <a:r>
              <a:rPr sz="1400" u="heavy" spc="15" dirty="0">
                <a:uFill>
                  <a:solidFill>
                    <a:srgbClr val="000000"/>
                  </a:solidFill>
                </a:uFill>
                <a:latin typeface="Tahoma" panose="020B0604030504040204"/>
                <a:cs typeface="Tahoma" panose="020B0604030504040204"/>
              </a:rPr>
              <a:t>Organizations</a:t>
            </a:r>
            <a:endParaRPr sz="1400">
              <a:latin typeface="Tahoma" panose="020B0604030504040204"/>
              <a:cs typeface="Tahoma" panose="020B0604030504040204"/>
            </a:endParaRPr>
          </a:p>
          <a:p>
            <a:pPr marL="879475" indent="-336550">
              <a:lnSpc>
                <a:spcPct val="100000"/>
              </a:lnSpc>
              <a:spcBef>
                <a:spcPts val="270"/>
              </a:spcBef>
              <a:buFont typeface="Arial MT"/>
              <a:buChar char="○"/>
              <a:tabLst>
                <a:tab pos="878840" algn="l"/>
                <a:tab pos="879475" algn="l"/>
              </a:tabLst>
            </a:pPr>
            <a:r>
              <a:rPr sz="1400" spc="-5" dirty="0">
                <a:latin typeface="Tahoma" panose="020B0604030504040204"/>
                <a:cs typeface="Tahoma" panose="020B0604030504040204"/>
              </a:rPr>
              <a:t>Inform</a:t>
            </a:r>
            <a:r>
              <a:rPr sz="1400" spc="-170" dirty="0">
                <a:latin typeface="Tahoma" panose="020B0604030504040204"/>
                <a:cs typeface="Tahoma" panose="020B0604030504040204"/>
              </a:rPr>
              <a:t> </a:t>
            </a:r>
            <a:r>
              <a:rPr sz="1400" spc="15" dirty="0">
                <a:latin typeface="Tahoma" panose="020B0604030504040204"/>
                <a:cs typeface="Tahoma" panose="020B0604030504040204"/>
              </a:rPr>
              <a:t>the</a:t>
            </a:r>
            <a:r>
              <a:rPr sz="1400" spc="-165" dirty="0">
                <a:latin typeface="Tahoma" panose="020B0604030504040204"/>
                <a:cs typeface="Tahoma" panose="020B0604030504040204"/>
              </a:rPr>
              <a:t> </a:t>
            </a:r>
            <a:r>
              <a:rPr sz="1400" spc="15" dirty="0">
                <a:latin typeface="Tahoma" panose="020B0604030504040204"/>
                <a:cs typeface="Tahoma" panose="020B0604030504040204"/>
              </a:rPr>
              <a:t>public</a:t>
            </a:r>
            <a:r>
              <a:rPr sz="1400" spc="-165" dirty="0">
                <a:latin typeface="Tahoma" panose="020B0604030504040204"/>
                <a:cs typeface="Tahoma" panose="020B0604030504040204"/>
              </a:rPr>
              <a:t> </a:t>
            </a:r>
            <a:r>
              <a:rPr sz="1400" spc="15" dirty="0">
                <a:latin typeface="Tahoma" panose="020B0604030504040204"/>
                <a:cs typeface="Tahoma" panose="020B0604030504040204"/>
              </a:rPr>
              <a:t>where</a:t>
            </a:r>
            <a:r>
              <a:rPr sz="1400" spc="-165" dirty="0">
                <a:latin typeface="Tahoma" panose="020B0604030504040204"/>
                <a:cs typeface="Tahoma" panose="020B0604030504040204"/>
              </a:rPr>
              <a:t> </a:t>
            </a:r>
            <a:r>
              <a:rPr sz="1400" spc="15" dirty="0">
                <a:latin typeface="Tahoma" panose="020B0604030504040204"/>
                <a:cs typeface="Tahoma" panose="020B0604030504040204"/>
              </a:rPr>
              <a:t>the</a:t>
            </a:r>
            <a:r>
              <a:rPr sz="1400" spc="-165" dirty="0">
                <a:latin typeface="Tahoma" panose="020B0604030504040204"/>
                <a:cs typeface="Tahoma" panose="020B0604030504040204"/>
              </a:rPr>
              <a:t> </a:t>
            </a:r>
            <a:r>
              <a:rPr sz="1400" spc="5" dirty="0">
                <a:latin typeface="Tahoma" panose="020B0604030504040204"/>
                <a:cs typeface="Tahoma" panose="020B0604030504040204"/>
              </a:rPr>
              <a:t>most</a:t>
            </a:r>
            <a:r>
              <a:rPr sz="1400" spc="-170" dirty="0">
                <a:latin typeface="Tahoma" panose="020B0604030504040204"/>
                <a:cs typeface="Tahoma" panose="020B0604030504040204"/>
              </a:rPr>
              <a:t> </a:t>
            </a:r>
            <a:r>
              <a:rPr sz="1400" spc="-5" dirty="0">
                <a:latin typeface="Tahoma" panose="020B0604030504040204"/>
                <a:cs typeface="Tahoma" panose="020B0604030504040204"/>
              </a:rPr>
              <a:t>dangerous</a:t>
            </a:r>
            <a:r>
              <a:rPr sz="1400" spc="-165" dirty="0">
                <a:latin typeface="Tahoma" panose="020B0604030504040204"/>
                <a:cs typeface="Tahoma" panose="020B0604030504040204"/>
              </a:rPr>
              <a:t> </a:t>
            </a:r>
            <a:r>
              <a:rPr sz="1400" spc="15" dirty="0">
                <a:latin typeface="Tahoma" panose="020B0604030504040204"/>
                <a:cs typeface="Tahoma" panose="020B0604030504040204"/>
              </a:rPr>
              <a:t>cities</a:t>
            </a:r>
            <a:r>
              <a:rPr sz="1400" spc="-165" dirty="0">
                <a:latin typeface="Tahoma" panose="020B0604030504040204"/>
                <a:cs typeface="Tahoma" panose="020B0604030504040204"/>
              </a:rPr>
              <a:t> </a:t>
            </a:r>
            <a:r>
              <a:rPr sz="1400" spc="10" dirty="0">
                <a:latin typeface="Tahoma" panose="020B0604030504040204"/>
                <a:cs typeface="Tahoma" panose="020B0604030504040204"/>
              </a:rPr>
              <a:t>are</a:t>
            </a:r>
            <a:r>
              <a:rPr sz="1400" spc="-165" dirty="0">
                <a:latin typeface="Tahoma" panose="020B0604030504040204"/>
                <a:cs typeface="Tahoma" panose="020B0604030504040204"/>
              </a:rPr>
              <a:t> </a:t>
            </a:r>
            <a:r>
              <a:rPr sz="1400" spc="15" dirty="0">
                <a:latin typeface="Tahoma" panose="020B0604030504040204"/>
                <a:cs typeface="Tahoma" panose="020B0604030504040204"/>
              </a:rPr>
              <a:t>in</a:t>
            </a:r>
            <a:r>
              <a:rPr sz="1400" spc="-165" dirty="0">
                <a:latin typeface="Tahoma" panose="020B0604030504040204"/>
                <a:cs typeface="Tahoma" panose="020B0604030504040204"/>
              </a:rPr>
              <a:t> </a:t>
            </a:r>
            <a:r>
              <a:rPr sz="1400" spc="10" dirty="0">
                <a:latin typeface="Tahoma" panose="020B0604030504040204"/>
                <a:cs typeface="Tahoma" panose="020B0604030504040204"/>
              </a:rPr>
              <a:t>terms</a:t>
            </a:r>
            <a:r>
              <a:rPr sz="1400" spc="-165" dirty="0">
                <a:latin typeface="Tahoma" panose="020B0604030504040204"/>
                <a:cs typeface="Tahoma" panose="020B0604030504040204"/>
              </a:rPr>
              <a:t> </a:t>
            </a:r>
            <a:r>
              <a:rPr sz="1400" spc="20" dirty="0">
                <a:latin typeface="Tahoma" panose="020B0604030504040204"/>
                <a:cs typeface="Tahoma" panose="020B0604030504040204"/>
              </a:rPr>
              <a:t>of</a:t>
            </a:r>
            <a:r>
              <a:rPr sz="1400" spc="-170" dirty="0">
                <a:latin typeface="Tahoma" panose="020B0604030504040204"/>
                <a:cs typeface="Tahoma" panose="020B0604030504040204"/>
              </a:rPr>
              <a:t> </a:t>
            </a:r>
            <a:r>
              <a:rPr sz="1400" spc="-25" dirty="0">
                <a:latin typeface="Tahoma" panose="020B0604030504040204"/>
                <a:cs typeface="Tahoma" panose="020B0604030504040204"/>
              </a:rPr>
              <a:t>gun</a:t>
            </a:r>
            <a:r>
              <a:rPr sz="1400" spc="-165" dirty="0">
                <a:latin typeface="Tahoma" panose="020B0604030504040204"/>
                <a:cs typeface="Tahoma" panose="020B0604030504040204"/>
              </a:rPr>
              <a:t> </a:t>
            </a:r>
            <a:r>
              <a:rPr sz="1400" spc="-5" dirty="0">
                <a:latin typeface="Tahoma" panose="020B0604030504040204"/>
                <a:cs typeface="Tahoma" panose="020B0604030504040204"/>
              </a:rPr>
              <a:t>violence.</a:t>
            </a:r>
            <a:endParaRPr sz="1400">
              <a:latin typeface="Tahoma" panose="020B0604030504040204"/>
              <a:cs typeface="Tahoma" panose="020B0604030504040204"/>
            </a:endParaRPr>
          </a:p>
          <a:p>
            <a:pPr marL="879475" marR="5080" indent="-336550">
              <a:lnSpc>
                <a:spcPct val="116000"/>
              </a:lnSpc>
              <a:buFont typeface="Arial MT"/>
              <a:buChar char="○"/>
              <a:tabLst>
                <a:tab pos="878840" algn="l"/>
                <a:tab pos="879475" algn="l"/>
              </a:tabLst>
            </a:pPr>
            <a:r>
              <a:rPr sz="1400" spc="15" dirty="0">
                <a:latin typeface="Tahoma" panose="020B0604030504040204"/>
                <a:cs typeface="Tahoma" panose="020B0604030504040204"/>
              </a:rPr>
              <a:t>Understand</a:t>
            </a:r>
            <a:r>
              <a:rPr sz="1400" spc="-160" dirty="0">
                <a:latin typeface="Tahoma" panose="020B0604030504040204"/>
                <a:cs typeface="Tahoma" panose="020B0604030504040204"/>
              </a:rPr>
              <a:t> </a:t>
            </a:r>
            <a:r>
              <a:rPr sz="1400" spc="15" dirty="0">
                <a:latin typeface="Tahoma" panose="020B0604030504040204"/>
                <a:cs typeface="Tahoma" panose="020B0604030504040204"/>
              </a:rPr>
              <a:t>which</a:t>
            </a:r>
            <a:r>
              <a:rPr sz="1400" spc="-160" dirty="0">
                <a:latin typeface="Tahoma" panose="020B0604030504040204"/>
                <a:cs typeface="Tahoma" panose="020B0604030504040204"/>
              </a:rPr>
              <a:t> </a:t>
            </a:r>
            <a:r>
              <a:rPr sz="1400" spc="15" dirty="0">
                <a:latin typeface="Tahoma" panose="020B0604030504040204"/>
                <a:cs typeface="Tahoma" panose="020B0604030504040204"/>
              </a:rPr>
              <a:t>factors</a:t>
            </a:r>
            <a:r>
              <a:rPr sz="1400" spc="-160" dirty="0">
                <a:latin typeface="Tahoma" panose="020B0604030504040204"/>
                <a:cs typeface="Tahoma" panose="020B0604030504040204"/>
              </a:rPr>
              <a:t> </a:t>
            </a:r>
            <a:r>
              <a:rPr sz="1400" spc="10" dirty="0">
                <a:latin typeface="Tahoma" panose="020B0604030504040204"/>
                <a:cs typeface="Tahoma" panose="020B0604030504040204"/>
              </a:rPr>
              <a:t>are</a:t>
            </a:r>
            <a:r>
              <a:rPr sz="1400" spc="-160" dirty="0">
                <a:latin typeface="Tahoma" panose="020B0604030504040204"/>
                <a:cs typeface="Tahoma" panose="020B0604030504040204"/>
              </a:rPr>
              <a:t> </a:t>
            </a:r>
            <a:r>
              <a:rPr sz="1400" spc="5" dirty="0">
                <a:latin typeface="Tahoma" panose="020B0604030504040204"/>
                <a:cs typeface="Tahoma" panose="020B0604030504040204"/>
              </a:rPr>
              <a:t>most</a:t>
            </a:r>
            <a:r>
              <a:rPr sz="1400" spc="-160" dirty="0">
                <a:latin typeface="Tahoma" panose="020B0604030504040204"/>
                <a:cs typeface="Tahoma" panose="020B0604030504040204"/>
              </a:rPr>
              <a:t> </a:t>
            </a:r>
            <a:r>
              <a:rPr sz="1400" spc="15" dirty="0">
                <a:latin typeface="Tahoma" panose="020B0604030504040204"/>
                <a:cs typeface="Tahoma" panose="020B0604030504040204"/>
              </a:rPr>
              <a:t>important</a:t>
            </a:r>
            <a:r>
              <a:rPr sz="1400" spc="-160" dirty="0">
                <a:latin typeface="Tahoma" panose="020B0604030504040204"/>
                <a:cs typeface="Tahoma" panose="020B0604030504040204"/>
              </a:rPr>
              <a:t> </a:t>
            </a:r>
            <a:r>
              <a:rPr sz="1400" spc="15" dirty="0">
                <a:latin typeface="Tahoma" panose="020B0604030504040204"/>
                <a:cs typeface="Tahoma" panose="020B0604030504040204"/>
              </a:rPr>
              <a:t>in</a:t>
            </a:r>
            <a:r>
              <a:rPr sz="1400" spc="-160" dirty="0">
                <a:latin typeface="Tahoma" panose="020B0604030504040204"/>
                <a:cs typeface="Tahoma" panose="020B0604030504040204"/>
              </a:rPr>
              <a:t> </a:t>
            </a:r>
            <a:r>
              <a:rPr sz="1400" spc="10" dirty="0">
                <a:latin typeface="Tahoma" panose="020B0604030504040204"/>
                <a:cs typeface="Tahoma" panose="020B0604030504040204"/>
              </a:rPr>
              <a:t>predicting</a:t>
            </a:r>
            <a:r>
              <a:rPr sz="1400" spc="-160" dirty="0">
                <a:latin typeface="Tahoma" panose="020B0604030504040204"/>
                <a:cs typeface="Tahoma" panose="020B0604030504040204"/>
              </a:rPr>
              <a:t> </a:t>
            </a:r>
            <a:r>
              <a:rPr sz="1400" dirty="0">
                <a:latin typeface="Tahoma" panose="020B0604030504040204"/>
                <a:cs typeface="Tahoma" panose="020B0604030504040204"/>
              </a:rPr>
              <a:t>casualties</a:t>
            </a:r>
            <a:r>
              <a:rPr sz="1400" spc="-155" dirty="0">
                <a:latin typeface="Tahoma" panose="020B0604030504040204"/>
                <a:cs typeface="Tahoma" panose="020B0604030504040204"/>
              </a:rPr>
              <a:t> </a:t>
            </a:r>
            <a:r>
              <a:rPr sz="1400" dirty="0">
                <a:latin typeface="Tahoma" panose="020B0604030504040204"/>
                <a:cs typeface="Tahoma" panose="020B0604030504040204"/>
              </a:rPr>
              <a:t>even</a:t>
            </a:r>
            <a:r>
              <a:rPr sz="1400" spc="-160" dirty="0">
                <a:latin typeface="Tahoma" panose="020B0604030504040204"/>
                <a:cs typeface="Tahoma" panose="020B0604030504040204"/>
              </a:rPr>
              <a:t> </a:t>
            </a:r>
            <a:r>
              <a:rPr sz="1400" spc="30" dirty="0">
                <a:latin typeface="Tahoma" panose="020B0604030504040204"/>
                <a:cs typeface="Tahoma" panose="020B0604030504040204"/>
              </a:rPr>
              <a:t>if</a:t>
            </a:r>
            <a:r>
              <a:rPr sz="1400" spc="-160" dirty="0">
                <a:latin typeface="Tahoma" panose="020B0604030504040204"/>
                <a:cs typeface="Tahoma" panose="020B0604030504040204"/>
              </a:rPr>
              <a:t> </a:t>
            </a:r>
            <a:r>
              <a:rPr sz="1400" spc="15" dirty="0">
                <a:latin typeface="Tahoma" panose="020B0604030504040204"/>
                <a:cs typeface="Tahoma" panose="020B0604030504040204"/>
              </a:rPr>
              <a:t>they </a:t>
            </a:r>
            <a:r>
              <a:rPr sz="1400" spc="-425" dirty="0">
                <a:latin typeface="Tahoma" panose="020B0604030504040204"/>
                <a:cs typeface="Tahoma" panose="020B0604030504040204"/>
              </a:rPr>
              <a:t> </a:t>
            </a:r>
            <a:r>
              <a:rPr sz="1400" spc="15" dirty="0">
                <a:latin typeface="Tahoma" panose="020B0604030504040204"/>
                <a:cs typeface="Tahoma" panose="020B0604030504040204"/>
              </a:rPr>
              <a:t>don’t</a:t>
            </a:r>
            <a:r>
              <a:rPr sz="1400" spc="-175" dirty="0">
                <a:latin typeface="Tahoma" panose="020B0604030504040204"/>
                <a:cs typeface="Tahoma" panose="020B0604030504040204"/>
              </a:rPr>
              <a:t> </a:t>
            </a:r>
            <a:r>
              <a:rPr sz="1400" spc="-5" dirty="0">
                <a:latin typeface="Tahoma" panose="020B0604030504040204"/>
                <a:cs typeface="Tahoma" panose="020B0604030504040204"/>
              </a:rPr>
              <a:t>have</a:t>
            </a:r>
            <a:r>
              <a:rPr sz="1400" spc="-170" dirty="0">
                <a:latin typeface="Tahoma" panose="020B0604030504040204"/>
                <a:cs typeface="Tahoma" panose="020B0604030504040204"/>
              </a:rPr>
              <a:t> </a:t>
            </a:r>
            <a:r>
              <a:rPr sz="1400" spc="15" dirty="0">
                <a:latin typeface="Tahoma" panose="020B0604030504040204"/>
                <a:cs typeface="Tahoma" panose="020B0604030504040204"/>
              </a:rPr>
              <a:t>the</a:t>
            </a:r>
            <a:r>
              <a:rPr sz="1400" spc="-170" dirty="0">
                <a:latin typeface="Tahoma" panose="020B0604030504040204"/>
                <a:cs typeface="Tahoma" panose="020B0604030504040204"/>
              </a:rPr>
              <a:t> </a:t>
            </a:r>
            <a:r>
              <a:rPr sz="1400" spc="-25" dirty="0">
                <a:latin typeface="Tahoma" panose="020B0604030504040204"/>
                <a:cs typeface="Tahoma" panose="020B0604030504040204"/>
              </a:rPr>
              <a:t>data.</a:t>
            </a:r>
            <a:endParaRPr sz="1400">
              <a:latin typeface="Tahoma" panose="020B0604030504040204"/>
              <a:cs typeface="Tahom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735" y="659130"/>
            <a:ext cx="6954520" cy="427990"/>
          </a:xfrm>
          <a:prstGeom prst="rect">
            <a:avLst/>
          </a:prstGeom>
        </p:spPr>
        <p:txBody>
          <a:bodyPr vert="horz" wrap="square" lIns="0" tIns="12700" rIns="0" bIns="0" rtlCol="0">
            <a:spAutoFit/>
          </a:bodyPr>
          <a:lstStyle/>
          <a:p>
            <a:pPr marL="12700" algn="ctr">
              <a:lnSpc>
                <a:spcPct val="100000"/>
              </a:lnSpc>
              <a:spcBef>
                <a:spcPts val="100"/>
              </a:spcBef>
            </a:pPr>
            <a:r>
              <a:rPr spc="80" dirty="0"/>
              <a:t>Dataset</a:t>
            </a:r>
            <a:endParaRPr spc="80" dirty="0"/>
          </a:p>
        </p:txBody>
      </p:sp>
      <p:sp>
        <p:nvSpPr>
          <p:cNvPr id="3" name="object 3"/>
          <p:cNvSpPr txBox="1"/>
          <p:nvPr/>
        </p:nvSpPr>
        <p:spPr>
          <a:xfrm>
            <a:off x="800570" y="1580863"/>
            <a:ext cx="4407535" cy="2270125"/>
          </a:xfrm>
          <a:prstGeom prst="rect">
            <a:avLst/>
          </a:prstGeom>
        </p:spPr>
        <p:txBody>
          <a:bodyPr vert="horz" wrap="square" lIns="0" tIns="12700" rIns="0" bIns="0" rtlCol="0">
            <a:spAutoFit/>
          </a:bodyPr>
          <a:lstStyle/>
          <a:p>
            <a:pPr marL="422275" marR="5080" indent="-409575">
              <a:lnSpc>
                <a:spcPct val="116000"/>
              </a:lnSpc>
              <a:spcBef>
                <a:spcPts val="100"/>
              </a:spcBef>
              <a:tabLst>
                <a:tab pos="421640" algn="l"/>
              </a:tabLst>
            </a:pPr>
            <a:r>
              <a:rPr sz="1400" dirty="0">
                <a:latin typeface="MS PGothic"/>
                <a:cs typeface="MS PGothic"/>
              </a:rPr>
              <a:t>★	</a:t>
            </a:r>
            <a:r>
              <a:rPr sz="1400" dirty="0">
                <a:latin typeface="Tahoma" panose="020B0604030504040204"/>
                <a:cs typeface="Tahoma" panose="020B0604030504040204"/>
              </a:rPr>
              <a:t>The</a:t>
            </a:r>
            <a:r>
              <a:rPr sz="1400" spc="-170" dirty="0">
                <a:latin typeface="Tahoma" panose="020B0604030504040204"/>
                <a:cs typeface="Tahoma" panose="020B0604030504040204"/>
              </a:rPr>
              <a:t> </a:t>
            </a:r>
            <a:r>
              <a:rPr sz="1400" dirty="0">
                <a:latin typeface="Tahoma" panose="020B0604030504040204"/>
                <a:cs typeface="Tahoma" panose="020B0604030504040204"/>
              </a:rPr>
              <a:t>data</a:t>
            </a:r>
            <a:r>
              <a:rPr sz="1400" spc="-170" dirty="0">
                <a:latin typeface="Tahoma" panose="020B0604030504040204"/>
                <a:cs typeface="Tahoma" panose="020B0604030504040204"/>
              </a:rPr>
              <a:t> </a:t>
            </a:r>
            <a:r>
              <a:rPr sz="1400" spc="-5" dirty="0">
                <a:latin typeface="Tahoma" panose="020B0604030504040204"/>
                <a:cs typeface="Tahoma" panose="020B0604030504040204"/>
              </a:rPr>
              <a:t>was</a:t>
            </a:r>
            <a:r>
              <a:rPr sz="1400" spc="-170" dirty="0">
                <a:latin typeface="Tahoma" panose="020B0604030504040204"/>
                <a:cs typeface="Tahoma" panose="020B0604030504040204"/>
              </a:rPr>
              <a:t> </a:t>
            </a:r>
            <a:r>
              <a:rPr sz="1400" spc="15" dirty="0">
                <a:latin typeface="Tahoma" panose="020B0604030504040204"/>
                <a:cs typeface="Tahoma" panose="020B0604030504040204"/>
              </a:rPr>
              <a:t>provided</a:t>
            </a:r>
            <a:r>
              <a:rPr sz="1400" spc="-170" dirty="0">
                <a:latin typeface="Tahoma" panose="020B0604030504040204"/>
                <a:cs typeface="Tahoma" panose="020B0604030504040204"/>
              </a:rPr>
              <a:t> </a:t>
            </a:r>
            <a:r>
              <a:rPr sz="1400" spc="10" dirty="0">
                <a:latin typeface="Tahoma" panose="020B0604030504040204"/>
                <a:cs typeface="Tahoma" panose="020B0604030504040204"/>
              </a:rPr>
              <a:t>by</a:t>
            </a:r>
            <a:r>
              <a:rPr sz="1400" spc="-170" dirty="0">
                <a:latin typeface="Tahoma" panose="020B0604030504040204"/>
                <a:cs typeface="Tahoma" panose="020B0604030504040204"/>
              </a:rPr>
              <a:t> </a:t>
            </a:r>
            <a:r>
              <a:rPr sz="1400" spc="-10" dirty="0">
                <a:latin typeface="Tahoma" panose="020B0604030504040204"/>
                <a:cs typeface="Tahoma" panose="020B0604030504040204"/>
              </a:rPr>
              <a:t>James</a:t>
            </a:r>
            <a:r>
              <a:rPr sz="1400" spc="-170" dirty="0">
                <a:latin typeface="Tahoma" panose="020B0604030504040204"/>
                <a:cs typeface="Tahoma" panose="020B0604030504040204"/>
              </a:rPr>
              <a:t> </a:t>
            </a:r>
            <a:r>
              <a:rPr sz="1400" dirty="0">
                <a:latin typeface="Tahoma" panose="020B0604030504040204"/>
                <a:cs typeface="Tahoma" panose="020B0604030504040204"/>
              </a:rPr>
              <a:t>Ko:  </a:t>
            </a:r>
            <a:r>
              <a:rPr sz="1400" u="heavy" spc="-10" dirty="0">
                <a:solidFill>
                  <a:srgbClr val="1B3678"/>
                </a:solidFill>
                <a:uFill>
                  <a:solidFill>
                    <a:srgbClr val="1B3678"/>
                  </a:solidFill>
                </a:uFill>
                <a:latin typeface="Tahoma" panose="020B0604030504040204"/>
                <a:cs typeface="Tahoma" panose="020B0604030504040204"/>
                <a:hlinkClick r:id="rId1"/>
              </a:rPr>
              <a:t>https://www.kaggle.com/jameslko/gun-violence-da </a:t>
            </a:r>
            <a:r>
              <a:rPr sz="1400" spc="-425" dirty="0">
                <a:solidFill>
                  <a:srgbClr val="1B3678"/>
                </a:solidFill>
                <a:latin typeface="Tahoma" panose="020B0604030504040204"/>
                <a:cs typeface="Tahoma" panose="020B0604030504040204"/>
              </a:rPr>
              <a:t> </a:t>
            </a:r>
            <a:r>
              <a:rPr sz="1400" u="heavy" spc="10" dirty="0">
                <a:solidFill>
                  <a:srgbClr val="1B3678"/>
                </a:solidFill>
                <a:uFill>
                  <a:solidFill>
                    <a:srgbClr val="1B3678"/>
                  </a:solidFill>
                </a:uFill>
                <a:latin typeface="Tahoma" panose="020B0604030504040204"/>
                <a:cs typeface="Tahoma" panose="020B0604030504040204"/>
                <a:hlinkClick r:id="rId1"/>
              </a:rPr>
              <a:t>ta</a:t>
            </a:r>
            <a:endParaRPr sz="1400" u="heavy" spc="10" dirty="0">
              <a:solidFill>
                <a:srgbClr val="1B3678"/>
              </a:solidFill>
              <a:uFill>
                <a:solidFill>
                  <a:srgbClr val="1B3678"/>
                </a:solidFill>
              </a:uFill>
              <a:latin typeface="Tahoma" panose="020B0604030504040204"/>
              <a:cs typeface="Tahoma" panose="020B0604030504040204"/>
              <a:hlinkClick r:id="rId1"/>
            </a:endParaRPr>
          </a:p>
          <a:p>
            <a:pPr marL="422275" marR="5080" indent="-409575">
              <a:lnSpc>
                <a:spcPct val="116000"/>
              </a:lnSpc>
              <a:spcBef>
                <a:spcPts val="100"/>
              </a:spcBef>
              <a:tabLst>
                <a:tab pos="421640" algn="l"/>
              </a:tabLst>
            </a:pPr>
            <a:r>
              <a:rPr lang="en-US" sz="1400" spc="10" dirty="0">
                <a:solidFill>
                  <a:srgbClr val="1B3678"/>
                </a:solidFill>
                <a:uFill>
                  <a:solidFill>
                    <a:srgbClr val="1B3678"/>
                  </a:solidFill>
                </a:uFill>
                <a:latin typeface="Tahoma" panose="020B0604030504040204"/>
                <a:cs typeface="Tahoma" panose="020B0604030504040204"/>
              </a:rPr>
              <a:t>	</a:t>
            </a:r>
            <a:r>
              <a:rPr lang="en-US" sz="1400" spc="10" dirty="0">
                <a:solidFill>
                  <a:schemeClr val="tx1"/>
                </a:solidFill>
                <a:uFill>
                  <a:solidFill>
                    <a:srgbClr val="1B3678"/>
                  </a:solidFill>
                </a:uFill>
                <a:latin typeface="Tahoma" panose="020B0604030504040204"/>
                <a:cs typeface="Tahoma" panose="020B0604030504040204"/>
              </a:rPr>
              <a:t>https://www.kaggle.com/datasets/konivat/us-gun-violence-archive-2014</a:t>
            </a:r>
            <a:endParaRPr lang="en-US" sz="1400" spc="10" dirty="0">
              <a:solidFill>
                <a:srgbClr val="1B3678"/>
              </a:solidFill>
              <a:uFill>
                <a:solidFill>
                  <a:srgbClr val="1B3678"/>
                </a:solidFill>
              </a:uFill>
              <a:latin typeface="Tahoma" panose="020B0604030504040204"/>
              <a:cs typeface="Tahoma" panose="020B0604030504040204"/>
            </a:endParaRPr>
          </a:p>
          <a:p>
            <a:pPr marL="422275" marR="1147445" indent="-409575">
              <a:lnSpc>
                <a:spcPct val="116000"/>
              </a:lnSpc>
              <a:tabLst>
                <a:tab pos="421640" algn="l"/>
              </a:tabLst>
            </a:pPr>
            <a:r>
              <a:rPr sz="1400" dirty="0">
                <a:latin typeface="MS PGothic"/>
                <a:cs typeface="MS PGothic"/>
              </a:rPr>
              <a:t>★	</a:t>
            </a:r>
            <a:r>
              <a:rPr sz="1400" spc="25" dirty="0">
                <a:latin typeface="Tahoma" panose="020B0604030504040204"/>
                <a:cs typeface="Tahoma" panose="020B0604030504040204"/>
              </a:rPr>
              <a:t>Data</a:t>
            </a:r>
            <a:r>
              <a:rPr sz="1400" spc="-170" dirty="0">
                <a:latin typeface="Tahoma" panose="020B0604030504040204"/>
                <a:cs typeface="Tahoma" panose="020B0604030504040204"/>
              </a:rPr>
              <a:t> </a:t>
            </a:r>
            <a:r>
              <a:rPr sz="1400" spc="-5" dirty="0">
                <a:latin typeface="Tahoma" panose="020B0604030504040204"/>
                <a:cs typeface="Tahoma" panose="020B0604030504040204"/>
              </a:rPr>
              <a:t>was</a:t>
            </a:r>
            <a:r>
              <a:rPr sz="1400" spc="-170" dirty="0">
                <a:latin typeface="Tahoma" panose="020B0604030504040204"/>
                <a:cs typeface="Tahoma" panose="020B0604030504040204"/>
              </a:rPr>
              <a:t> </a:t>
            </a:r>
            <a:r>
              <a:rPr sz="1400" dirty="0">
                <a:latin typeface="Tahoma" panose="020B0604030504040204"/>
                <a:cs typeface="Tahoma" panose="020B0604030504040204"/>
              </a:rPr>
              <a:t>web-scraped</a:t>
            </a:r>
            <a:r>
              <a:rPr sz="1400" spc="-170" dirty="0">
                <a:latin typeface="Tahoma" panose="020B0604030504040204"/>
                <a:cs typeface="Tahoma" panose="020B0604030504040204"/>
              </a:rPr>
              <a:t> </a:t>
            </a:r>
            <a:r>
              <a:rPr sz="1400" spc="-15" dirty="0">
                <a:latin typeface="Tahoma" panose="020B0604030504040204"/>
                <a:cs typeface="Tahoma" panose="020B0604030504040204"/>
              </a:rPr>
              <a:t>from:  </a:t>
            </a:r>
            <a:r>
              <a:rPr sz="1400" u="heavy" spc="-5" dirty="0">
                <a:solidFill>
                  <a:srgbClr val="1B3678"/>
                </a:solidFill>
                <a:uFill>
                  <a:solidFill>
                    <a:srgbClr val="1B3678"/>
                  </a:solidFill>
                </a:uFill>
                <a:latin typeface="Tahoma" panose="020B0604030504040204"/>
                <a:cs typeface="Tahoma" panose="020B0604030504040204"/>
                <a:hlinkClick r:id="rId2"/>
              </a:rPr>
              <a:t>http://www.gunviolencearchive.org/</a:t>
            </a:r>
            <a:endParaRPr sz="1400">
              <a:latin typeface="Tahoma" panose="020B0604030504040204"/>
              <a:cs typeface="Tahoma" panose="020B0604030504040204"/>
            </a:endParaRPr>
          </a:p>
          <a:p>
            <a:pPr marL="422275" marR="182245" indent="-409575">
              <a:lnSpc>
                <a:spcPct val="116000"/>
              </a:lnSpc>
              <a:tabLst>
                <a:tab pos="421640" algn="l"/>
              </a:tabLst>
            </a:pPr>
            <a:r>
              <a:rPr sz="1400" dirty="0">
                <a:latin typeface="MS PGothic"/>
                <a:cs typeface="MS PGothic"/>
              </a:rPr>
              <a:t>★	</a:t>
            </a:r>
            <a:r>
              <a:rPr sz="1400" spc="20" dirty="0">
                <a:latin typeface="Tahoma" panose="020B0604030504040204"/>
                <a:cs typeface="Tahoma" panose="020B0604030504040204"/>
              </a:rPr>
              <a:t>Contains</a:t>
            </a:r>
            <a:r>
              <a:rPr sz="1400" spc="-170" dirty="0">
                <a:latin typeface="Tahoma" panose="020B0604030504040204"/>
                <a:cs typeface="Tahoma" panose="020B0604030504040204"/>
              </a:rPr>
              <a:t> </a:t>
            </a:r>
            <a:r>
              <a:rPr sz="1400" dirty="0">
                <a:latin typeface="Tahoma" panose="020B0604030504040204"/>
                <a:cs typeface="Tahoma" panose="020B0604030504040204"/>
              </a:rPr>
              <a:t>gun-violence</a:t>
            </a:r>
            <a:r>
              <a:rPr sz="1400" spc="-170" dirty="0">
                <a:latin typeface="Tahoma" panose="020B0604030504040204"/>
                <a:cs typeface="Tahoma" panose="020B0604030504040204"/>
              </a:rPr>
              <a:t> </a:t>
            </a:r>
            <a:r>
              <a:rPr sz="1400" dirty="0">
                <a:latin typeface="Tahoma" panose="020B0604030504040204"/>
                <a:cs typeface="Tahoma" panose="020B0604030504040204"/>
              </a:rPr>
              <a:t>data</a:t>
            </a:r>
            <a:r>
              <a:rPr sz="1400" spc="-170" dirty="0">
                <a:latin typeface="Tahoma" panose="020B0604030504040204"/>
                <a:cs typeface="Tahoma" panose="020B0604030504040204"/>
              </a:rPr>
              <a:t> </a:t>
            </a:r>
            <a:r>
              <a:rPr sz="1400" spc="15" dirty="0">
                <a:latin typeface="Tahoma" panose="020B0604030504040204"/>
                <a:cs typeface="Tahoma" panose="020B0604030504040204"/>
              </a:rPr>
              <a:t>in</a:t>
            </a:r>
            <a:r>
              <a:rPr sz="1400" spc="-170" dirty="0">
                <a:latin typeface="Tahoma" panose="020B0604030504040204"/>
                <a:cs typeface="Tahoma" panose="020B0604030504040204"/>
              </a:rPr>
              <a:t> </a:t>
            </a:r>
            <a:r>
              <a:rPr sz="1400" spc="15" dirty="0">
                <a:latin typeface="Tahoma" panose="020B0604030504040204"/>
                <a:cs typeface="Tahoma" panose="020B0604030504040204"/>
              </a:rPr>
              <a:t>the</a:t>
            </a:r>
            <a:r>
              <a:rPr sz="1400" spc="-165" dirty="0">
                <a:latin typeface="Tahoma" panose="020B0604030504040204"/>
                <a:cs typeface="Tahoma" panose="020B0604030504040204"/>
              </a:rPr>
              <a:t> </a:t>
            </a:r>
            <a:r>
              <a:rPr sz="1400" spc="30" dirty="0">
                <a:latin typeface="Tahoma" panose="020B0604030504040204"/>
                <a:cs typeface="Tahoma" panose="020B0604030504040204"/>
              </a:rPr>
              <a:t>US</a:t>
            </a:r>
            <a:r>
              <a:rPr sz="1400" spc="-170" dirty="0">
                <a:latin typeface="Tahoma" panose="020B0604030504040204"/>
                <a:cs typeface="Tahoma" panose="020B0604030504040204"/>
              </a:rPr>
              <a:t> </a:t>
            </a:r>
            <a:r>
              <a:rPr sz="1400" spc="15" dirty="0">
                <a:latin typeface="Tahoma" panose="020B0604030504040204"/>
                <a:cs typeface="Tahoma" panose="020B0604030504040204"/>
              </a:rPr>
              <a:t>from</a:t>
            </a:r>
            <a:r>
              <a:rPr sz="1400" spc="-170" dirty="0">
                <a:latin typeface="Tahoma" panose="020B0604030504040204"/>
                <a:cs typeface="Tahoma" panose="020B0604030504040204"/>
              </a:rPr>
              <a:t> </a:t>
            </a:r>
            <a:r>
              <a:rPr sz="1400" spc="45" dirty="0">
                <a:latin typeface="Tahoma" panose="020B0604030504040204"/>
                <a:cs typeface="Tahoma" panose="020B0604030504040204"/>
              </a:rPr>
              <a:t>2013</a:t>
            </a:r>
            <a:r>
              <a:rPr sz="1400" spc="-170" dirty="0">
                <a:latin typeface="Tahoma" panose="020B0604030504040204"/>
                <a:cs typeface="Tahoma" panose="020B0604030504040204"/>
              </a:rPr>
              <a:t> </a:t>
            </a:r>
            <a:r>
              <a:rPr sz="1400" spc="-25" dirty="0">
                <a:latin typeface="Tahoma" panose="020B0604030504040204"/>
                <a:cs typeface="Tahoma" panose="020B0604030504040204"/>
              </a:rPr>
              <a:t>- </a:t>
            </a:r>
            <a:r>
              <a:rPr sz="1400" spc="-420" dirty="0">
                <a:latin typeface="Tahoma" panose="020B0604030504040204"/>
                <a:cs typeface="Tahoma" panose="020B0604030504040204"/>
              </a:rPr>
              <a:t> </a:t>
            </a:r>
            <a:r>
              <a:rPr sz="1400" spc="10" dirty="0">
                <a:latin typeface="Tahoma" panose="020B0604030504040204"/>
                <a:cs typeface="Tahoma" panose="020B0604030504040204"/>
              </a:rPr>
              <a:t>20</a:t>
            </a:r>
            <a:r>
              <a:rPr lang="en-US" sz="1400" spc="10" dirty="0">
                <a:latin typeface="Tahoma" panose="020B0604030504040204"/>
                <a:cs typeface="Tahoma" panose="020B0604030504040204"/>
              </a:rPr>
              <a:t>21</a:t>
            </a:r>
            <a:r>
              <a:rPr sz="1400" spc="10" dirty="0">
                <a:latin typeface="Tahoma" panose="020B0604030504040204"/>
                <a:cs typeface="Tahoma" panose="020B0604030504040204"/>
              </a:rPr>
              <a:t>.</a:t>
            </a:r>
            <a:endParaRPr sz="1400">
              <a:latin typeface="Tahoma" panose="020B0604030504040204"/>
              <a:cs typeface="Tahoma" panose="020B0604030504040204"/>
            </a:endParaRPr>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pic>
        <p:nvPicPr>
          <p:cNvPr id="6" name="Picture 5" descr="Screenshot 2023-05-04 at 22.48.41"/>
          <p:cNvPicPr>
            <a:picLocks noChangeAspect="1"/>
          </p:cNvPicPr>
          <p:nvPr/>
        </p:nvPicPr>
        <p:blipFill>
          <a:blip r:embed="rId3"/>
          <a:stretch>
            <a:fillRect/>
          </a:stretch>
        </p:blipFill>
        <p:spPr>
          <a:xfrm>
            <a:off x="5638800" y="1047750"/>
            <a:ext cx="3103245" cy="35267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735" y="651510"/>
            <a:ext cx="8054340" cy="427990"/>
          </a:xfrm>
          <a:prstGeom prst="rect">
            <a:avLst/>
          </a:prstGeom>
        </p:spPr>
        <p:txBody>
          <a:bodyPr vert="horz" wrap="square" lIns="0" tIns="12700" rIns="0" bIns="0" rtlCol="0">
            <a:spAutoFit/>
          </a:bodyPr>
          <a:lstStyle/>
          <a:p>
            <a:pPr marL="12700" algn="ctr">
              <a:lnSpc>
                <a:spcPct val="100000"/>
              </a:lnSpc>
              <a:spcBef>
                <a:spcPts val="100"/>
              </a:spcBef>
            </a:pPr>
            <a:r>
              <a:rPr spc="90" dirty="0"/>
              <a:t>Data</a:t>
            </a:r>
            <a:r>
              <a:rPr spc="-160" dirty="0"/>
              <a:t> </a:t>
            </a:r>
            <a:r>
              <a:rPr spc="25" dirty="0"/>
              <a:t>Dictionary</a:t>
            </a:r>
            <a:endParaRPr spc="25" dirty="0"/>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sp>
        <p:nvSpPr>
          <p:cNvPr id="3" name="object 3"/>
          <p:cNvSpPr txBox="1"/>
          <p:nvPr/>
        </p:nvSpPr>
        <p:spPr>
          <a:xfrm>
            <a:off x="761835" y="1200030"/>
            <a:ext cx="3653790" cy="2940050"/>
          </a:xfrm>
          <a:prstGeom prst="rect">
            <a:avLst/>
          </a:prstGeom>
        </p:spPr>
        <p:txBody>
          <a:bodyPr vert="horz" wrap="square" lIns="0" tIns="31750" rIns="0" bIns="0" rtlCol="0">
            <a:spAutoFit/>
          </a:bodyPr>
          <a:lstStyle/>
          <a:p>
            <a:pPr marL="161925" indent="-149860">
              <a:lnSpc>
                <a:spcPct val="100000"/>
              </a:lnSpc>
              <a:spcBef>
                <a:spcPts val="250"/>
              </a:spcBef>
              <a:buAutoNum type="arabicPeriod"/>
              <a:tabLst>
                <a:tab pos="162560" algn="l"/>
              </a:tabLst>
            </a:pPr>
            <a:r>
              <a:rPr sz="1000" u="sng" spc="-5" dirty="0">
                <a:uFill>
                  <a:solidFill>
                    <a:srgbClr val="000000"/>
                  </a:solidFill>
                </a:uFill>
                <a:latin typeface="Tahoma" panose="020B0604030504040204"/>
                <a:cs typeface="Tahoma" panose="020B0604030504040204"/>
              </a:rPr>
              <a:t>incident_id</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dirty="0">
                <a:latin typeface="Tahoma" panose="020B0604030504040204"/>
                <a:cs typeface="Tahoma" panose="020B0604030504040204"/>
              </a:rPr>
              <a:t>ID</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r>
              <a:rPr sz="1000" spc="-120" dirty="0">
                <a:latin typeface="Tahoma" panose="020B0604030504040204"/>
                <a:cs typeface="Tahoma" panose="020B0604030504040204"/>
              </a:rPr>
              <a:t> </a:t>
            </a:r>
            <a:r>
              <a:rPr sz="1000" spc="20" dirty="0">
                <a:latin typeface="Tahoma" panose="020B0604030504040204"/>
                <a:cs typeface="Tahoma" panose="020B0604030504040204"/>
              </a:rPr>
              <a:t>report</a:t>
            </a:r>
            <a:endParaRPr sz="1000">
              <a:latin typeface="Tahoma" panose="020B0604030504040204"/>
              <a:cs typeface="Tahoma" panose="020B0604030504040204"/>
            </a:endParaRPr>
          </a:p>
          <a:p>
            <a:pPr marL="137795" indent="-125095">
              <a:lnSpc>
                <a:spcPct val="100000"/>
              </a:lnSpc>
              <a:spcBef>
                <a:spcPts val="150"/>
              </a:spcBef>
              <a:buAutoNum type="arabicPeriod"/>
              <a:tabLst>
                <a:tab pos="137795" algn="l"/>
              </a:tabLst>
            </a:pPr>
            <a:r>
              <a:rPr sz="1000" u="sng" spc="5" dirty="0">
                <a:uFill>
                  <a:solidFill>
                    <a:srgbClr val="000000"/>
                  </a:solidFill>
                </a:uFill>
                <a:latin typeface="Tahoma" panose="020B0604030504040204"/>
                <a:cs typeface="Tahoma" panose="020B0604030504040204"/>
              </a:rPr>
              <a:t>date</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20" dirty="0">
                <a:latin typeface="Tahoma" panose="020B0604030504040204"/>
                <a:cs typeface="Tahoma" panose="020B0604030504040204"/>
              </a:rPr>
              <a:t>Date</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137795" indent="-125095">
              <a:lnSpc>
                <a:spcPct val="100000"/>
              </a:lnSpc>
              <a:spcBef>
                <a:spcPts val="150"/>
              </a:spcBef>
              <a:buAutoNum type="arabicPeriod"/>
              <a:tabLst>
                <a:tab pos="137795" algn="l"/>
              </a:tabLst>
            </a:pPr>
            <a:r>
              <a:rPr sz="1000" u="sng" spc="5" dirty="0">
                <a:uFill>
                  <a:solidFill>
                    <a:srgbClr val="000000"/>
                  </a:solidFill>
                </a:uFill>
                <a:latin typeface="Tahoma" panose="020B0604030504040204"/>
                <a:cs typeface="Tahoma" panose="020B0604030504040204"/>
              </a:rPr>
              <a:t>state</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5" dirty="0">
                <a:latin typeface="Tahoma" panose="020B0604030504040204"/>
                <a:cs typeface="Tahoma" panose="020B0604030504040204"/>
              </a:rPr>
              <a:t>State</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137795" indent="-125095">
              <a:lnSpc>
                <a:spcPct val="100000"/>
              </a:lnSpc>
              <a:spcBef>
                <a:spcPts val="150"/>
              </a:spcBef>
              <a:buAutoNum type="arabicPeriod"/>
              <a:tabLst>
                <a:tab pos="137795" algn="l"/>
              </a:tabLst>
            </a:pPr>
            <a:r>
              <a:rPr sz="1000" u="sng" spc="-10" dirty="0">
                <a:uFill>
                  <a:solidFill>
                    <a:srgbClr val="000000"/>
                  </a:solidFill>
                </a:uFill>
                <a:latin typeface="Tahoma" panose="020B0604030504040204"/>
                <a:cs typeface="Tahoma" panose="020B0604030504040204"/>
              </a:rPr>
              <a:t>city_or_county</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30" dirty="0">
                <a:latin typeface="Tahoma" panose="020B0604030504040204"/>
                <a:cs typeface="Tahoma" panose="020B0604030504040204"/>
              </a:rPr>
              <a:t>City/</a:t>
            </a:r>
            <a:r>
              <a:rPr sz="1000" spc="-120" dirty="0">
                <a:latin typeface="Tahoma" panose="020B0604030504040204"/>
                <a:cs typeface="Tahoma" panose="020B0604030504040204"/>
              </a:rPr>
              <a:t> </a:t>
            </a:r>
            <a:r>
              <a:rPr sz="1000" spc="20" dirty="0">
                <a:latin typeface="Tahoma" panose="020B0604030504040204"/>
                <a:cs typeface="Tahoma" panose="020B0604030504040204"/>
              </a:rPr>
              <a:t>County</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137795" indent="-125095">
              <a:lnSpc>
                <a:spcPct val="100000"/>
              </a:lnSpc>
              <a:spcBef>
                <a:spcPts val="150"/>
              </a:spcBef>
              <a:buAutoNum type="arabicPeriod"/>
              <a:tabLst>
                <a:tab pos="137795" algn="l"/>
              </a:tabLst>
            </a:pPr>
            <a:r>
              <a:rPr sz="1000" u="sng" dirty="0">
                <a:uFill>
                  <a:solidFill>
                    <a:srgbClr val="000000"/>
                  </a:solidFill>
                </a:uFill>
                <a:latin typeface="Tahoma" panose="020B0604030504040204"/>
                <a:cs typeface="Tahoma" panose="020B0604030504040204"/>
              </a:rPr>
              <a:t>address</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5" dirty="0">
                <a:latin typeface="Tahoma" panose="020B0604030504040204"/>
                <a:cs typeface="Tahoma" panose="020B0604030504040204"/>
              </a:rPr>
              <a:t>Address</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location</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137795" indent="-125095">
              <a:lnSpc>
                <a:spcPct val="100000"/>
              </a:lnSpc>
              <a:spcBef>
                <a:spcPts val="150"/>
              </a:spcBef>
              <a:buAutoNum type="arabicPeriod"/>
              <a:tabLst>
                <a:tab pos="137795" algn="l"/>
              </a:tabLst>
            </a:pPr>
            <a:r>
              <a:rPr sz="1000" u="sng" spc="-10" dirty="0">
                <a:uFill>
                  <a:solidFill>
                    <a:srgbClr val="000000"/>
                  </a:solidFill>
                </a:uFill>
                <a:latin typeface="Tahoma" panose="020B0604030504040204"/>
                <a:cs typeface="Tahoma" panose="020B0604030504040204"/>
              </a:rPr>
              <a:t>n_killed</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5" dirty="0">
                <a:latin typeface="Tahoma" panose="020B0604030504040204"/>
                <a:cs typeface="Tahoma" panose="020B0604030504040204"/>
              </a:rPr>
              <a:t>Number</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5" dirty="0">
                <a:latin typeface="Tahoma" panose="020B0604030504040204"/>
                <a:cs typeface="Tahoma" panose="020B0604030504040204"/>
              </a:rPr>
              <a:t>people</a:t>
            </a:r>
            <a:r>
              <a:rPr sz="1000" spc="-120" dirty="0">
                <a:latin typeface="Tahoma" panose="020B0604030504040204"/>
                <a:cs typeface="Tahoma" panose="020B0604030504040204"/>
              </a:rPr>
              <a:t> </a:t>
            </a:r>
            <a:r>
              <a:rPr sz="1000" spc="15" dirty="0">
                <a:latin typeface="Tahoma" panose="020B0604030504040204"/>
                <a:cs typeface="Tahoma" panose="020B0604030504040204"/>
              </a:rPr>
              <a:t>killed</a:t>
            </a:r>
            <a:endParaRPr sz="1000">
              <a:latin typeface="Tahoma" panose="020B0604030504040204"/>
              <a:cs typeface="Tahoma" panose="020B0604030504040204"/>
            </a:endParaRPr>
          </a:p>
          <a:p>
            <a:pPr marL="137795" indent="-125095">
              <a:lnSpc>
                <a:spcPct val="100000"/>
              </a:lnSpc>
              <a:spcBef>
                <a:spcPts val="150"/>
              </a:spcBef>
              <a:buAutoNum type="arabicPeriod"/>
              <a:tabLst>
                <a:tab pos="137795" algn="l"/>
              </a:tabLst>
            </a:pPr>
            <a:r>
              <a:rPr sz="1000" u="sng" spc="-15" dirty="0">
                <a:uFill>
                  <a:solidFill>
                    <a:srgbClr val="000000"/>
                  </a:solidFill>
                </a:uFill>
                <a:latin typeface="Tahoma" panose="020B0604030504040204"/>
                <a:cs typeface="Tahoma" panose="020B0604030504040204"/>
              </a:rPr>
              <a:t>n_injured</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5" dirty="0">
                <a:latin typeface="Tahoma" panose="020B0604030504040204"/>
                <a:cs typeface="Tahoma" panose="020B0604030504040204"/>
              </a:rPr>
              <a:t>Number</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5" dirty="0">
                <a:latin typeface="Tahoma" panose="020B0604030504040204"/>
                <a:cs typeface="Tahoma" panose="020B0604030504040204"/>
              </a:rPr>
              <a:t>people</a:t>
            </a:r>
            <a:r>
              <a:rPr sz="1000" spc="-120" dirty="0">
                <a:latin typeface="Tahoma" panose="020B0604030504040204"/>
                <a:cs typeface="Tahoma" panose="020B0604030504040204"/>
              </a:rPr>
              <a:t> </a:t>
            </a:r>
            <a:r>
              <a:rPr sz="1000" spc="5" dirty="0">
                <a:latin typeface="Tahoma" panose="020B0604030504040204"/>
                <a:cs typeface="Tahoma" panose="020B0604030504040204"/>
              </a:rPr>
              <a:t>injured</a:t>
            </a:r>
            <a:endParaRPr sz="1000">
              <a:latin typeface="Tahoma" panose="020B0604030504040204"/>
              <a:cs typeface="Tahoma" panose="020B0604030504040204"/>
            </a:endParaRPr>
          </a:p>
          <a:p>
            <a:pPr marL="137795" indent="-125095">
              <a:lnSpc>
                <a:spcPct val="100000"/>
              </a:lnSpc>
              <a:spcBef>
                <a:spcPts val="150"/>
              </a:spcBef>
              <a:buAutoNum type="arabicPeriod"/>
              <a:tabLst>
                <a:tab pos="137795" algn="l"/>
              </a:tabLst>
            </a:pPr>
            <a:r>
              <a:rPr sz="1000" u="sng" dirty="0">
                <a:uFill>
                  <a:solidFill>
                    <a:srgbClr val="000000"/>
                  </a:solidFill>
                </a:uFill>
                <a:latin typeface="Tahoma" panose="020B0604030504040204"/>
                <a:cs typeface="Tahoma" panose="020B0604030504040204"/>
              </a:rPr>
              <a:t>incident_url</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35" dirty="0">
                <a:latin typeface="Tahoma" panose="020B0604030504040204"/>
                <a:cs typeface="Tahoma" panose="020B0604030504040204"/>
              </a:rPr>
              <a:t>URL</a:t>
            </a:r>
            <a:r>
              <a:rPr sz="1000" spc="-120" dirty="0">
                <a:latin typeface="Tahoma" panose="020B0604030504040204"/>
                <a:cs typeface="Tahoma" panose="020B0604030504040204"/>
              </a:rPr>
              <a:t> </a:t>
            </a:r>
            <a:r>
              <a:rPr sz="1000" dirty="0">
                <a:latin typeface="Tahoma" panose="020B0604030504040204"/>
                <a:cs typeface="Tahoma" panose="020B0604030504040204"/>
              </a:rPr>
              <a:t>regarding</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incident</a:t>
            </a:r>
            <a:endParaRPr sz="1000">
              <a:latin typeface="Tahoma" panose="020B0604030504040204"/>
              <a:cs typeface="Tahoma" panose="020B0604030504040204"/>
            </a:endParaRPr>
          </a:p>
          <a:p>
            <a:pPr marL="137795" indent="-125095">
              <a:lnSpc>
                <a:spcPct val="100000"/>
              </a:lnSpc>
              <a:spcBef>
                <a:spcPts val="150"/>
              </a:spcBef>
              <a:buAutoNum type="arabicPeriod"/>
              <a:tabLst>
                <a:tab pos="137795" algn="l"/>
              </a:tabLst>
            </a:pPr>
            <a:r>
              <a:rPr sz="1000" u="sng" spc="-15" dirty="0">
                <a:uFill>
                  <a:solidFill>
                    <a:srgbClr val="000000"/>
                  </a:solidFill>
                </a:uFill>
                <a:latin typeface="Tahoma" panose="020B0604030504040204"/>
                <a:cs typeface="Tahoma" panose="020B0604030504040204"/>
              </a:rPr>
              <a:t>source_url</a:t>
            </a:r>
            <a:r>
              <a:rPr sz="1000" spc="-15" dirty="0">
                <a:latin typeface="Tahoma" panose="020B0604030504040204"/>
                <a:cs typeface="Tahoma" panose="020B0604030504040204"/>
              </a:rPr>
              <a:t>:</a:t>
            </a:r>
            <a:r>
              <a:rPr sz="1000" spc="-120" dirty="0">
                <a:latin typeface="Tahoma" panose="020B0604030504040204"/>
                <a:cs typeface="Tahoma" panose="020B0604030504040204"/>
              </a:rPr>
              <a:t> </a:t>
            </a:r>
            <a:r>
              <a:rPr sz="1000" spc="5" dirty="0">
                <a:latin typeface="Tahoma" panose="020B0604030504040204"/>
                <a:cs typeface="Tahoma" panose="020B0604030504040204"/>
              </a:rPr>
              <a:t>Reference</a:t>
            </a:r>
            <a:r>
              <a:rPr sz="1000" spc="-120" dirty="0">
                <a:latin typeface="Tahoma" panose="020B0604030504040204"/>
                <a:cs typeface="Tahoma" panose="020B0604030504040204"/>
              </a:rPr>
              <a:t> </a:t>
            </a:r>
            <a:r>
              <a:rPr sz="1000" spc="25" dirty="0">
                <a:latin typeface="Tahoma" panose="020B0604030504040204"/>
                <a:cs typeface="Tahoma" panose="020B0604030504040204"/>
              </a:rPr>
              <a:t>to</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reporting</a:t>
            </a:r>
            <a:r>
              <a:rPr sz="1000" spc="-114" dirty="0">
                <a:latin typeface="Tahoma" panose="020B0604030504040204"/>
                <a:cs typeface="Tahoma" panose="020B0604030504040204"/>
              </a:rPr>
              <a:t> </a:t>
            </a:r>
            <a:r>
              <a:rPr sz="1000" spc="5" dirty="0">
                <a:latin typeface="Tahoma" panose="020B0604030504040204"/>
                <a:cs typeface="Tahoma" panose="020B0604030504040204"/>
              </a:rPr>
              <a:t>source</a:t>
            </a:r>
            <a:endParaRPr sz="1000">
              <a:latin typeface="Tahoma" panose="020B0604030504040204"/>
              <a:cs typeface="Tahoma" panose="020B0604030504040204"/>
            </a:endParaRPr>
          </a:p>
          <a:p>
            <a:pPr marL="12700" marR="5080">
              <a:lnSpc>
                <a:spcPct val="113000"/>
              </a:lnSpc>
              <a:buAutoNum type="arabicPeriod"/>
              <a:tabLst>
                <a:tab pos="210820" algn="l"/>
              </a:tabLst>
            </a:pPr>
            <a:r>
              <a:rPr sz="1000" u="sng" spc="-15" dirty="0">
                <a:uFill>
                  <a:solidFill>
                    <a:srgbClr val="000000"/>
                  </a:solidFill>
                </a:uFill>
                <a:latin typeface="Tahoma" panose="020B0604030504040204"/>
                <a:cs typeface="Tahoma" panose="020B0604030504040204"/>
              </a:rPr>
              <a:t>incident_url_fields_missing</a:t>
            </a:r>
            <a:r>
              <a:rPr sz="1000" spc="-15" dirty="0">
                <a:latin typeface="Tahoma" panose="020B0604030504040204"/>
                <a:cs typeface="Tahoma" panose="020B0604030504040204"/>
              </a:rPr>
              <a:t>:</a:t>
            </a:r>
            <a:r>
              <a:rPr sz="1000" spc="-120" dirty="0">
                <a:latin typeface="Tahoma" panose="020B0604030504040204"/>
                <a:cs typeface="Tahoma" panose="020B0604030504040204"/>
              </a:rPr>
              <a:t> </a:t>
            </a:r>
            <a:r>
              <a:rPr sz="1000" spc="30" dirty="0">
                <a:latin typeface="Tahoma" panose="020B0604030504040204"/>
                <a:cs typeface="Tahoma" panose="020B0604030504040204"/>
              </a:rPr>
              <a:t>TRUE</a:t>
            </a:r>
            <a:r>
              <a:rPr sz="1000" spc="-120" dirty="0">
                <a:latin typeface="Tahoma" panose="020B0604030504040204"/>
                <a:cs typeface="Tahoma" panose="020B0604030504040204"/>
              </a:rPr>
              <a:t> </a:t>
            </a:r>
            <a:r>
              <a:rPr sz="1000" spc="20" dirty="0">
                <a:latin typeface="Tahoma" panose="020B0604030504040204"/>
                <a:cs typeface="Tahoma" panose="020B0604030504040204"/>
              </a:rPr>
              <a:t>if</a:t>
            </a:r>
            <a:r>
              <a:rPr sz="1000" spc="-114"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dirty="0">
                <a:latin typeface="Tahoma" panose="020B0604030504040204"/>
                <a:cs typeface="Tahoma" panose="020B0604030504040204"/>
              </a:rPr>
              <a:t>incident_url</a:t>
            </a:r>
            <a:r>
              <a:rPr sz="1000" spc="-120" dirty="0">
                <a:latin typeface="Tahoma" panose="020B0604030504040204"/>
                <a:cs typeface="Tahoma" panose="020B0604030504040204"/>
              </a:rPr>
              <a:t> </a:t>
            </a:r>
            <a:r>
              <a:rPr sz="1000" spc="5" dirty="0">
                <a:latin typeface="Tahoma" panose="020B0604030504040204"/>
                <a:cs typeface="Tahoma" panose="020B0604030504040204"/>
              </a:rPr>
              <a:t>is</a:t>
            </a:r>
            <a:r>
              <a:rPr sz="1000" spc="-114" dirty="0">
                <a:latin typeface="Tahoma" panose="020B0604030504040204"/>
                <a:cs typeface="Tahoma" panose="020B0604030504040204"/>
              </a:rPr>
              <a:t> </a:t>
            </a:r>
            <a:r>
              <a:rPr sz="1000" spc="-5" dirty="0">
                <a:latin typeface="Tahoma" panose="020B0604030504040204"/>
                <a:cs typeface="Tahoma" panose="020B0604030504040204"/>
              </a:rPr>
              <a:t>present, </a:t>
            </a:r>
            <a:r>
              <a:rPr sz="1000" spc="-300" dirty="0">
                <a:latin typeface="Tahoma" panose="020B0604030504040204"/>
                <a:cs typeface="Tahoma" panose="020B0604030504040204"/>
              </a:rPr>
              <a:t> </a:t>
            </a:r>
            <a:r>
              <a:rPr sz="1000" spc="25" dirty="0">
                <a:latin typeface="Tahoma" panose="020B0604030504040204"/>
                <a:cs typeface="Tahoma" panose="020B0604030504040204"/>
              </a:rPr>
              <a:t>FALSE</a:t>
            </a:r>
            <a:r>
              <a:rPr sz="1000" spc="-125" dirty="0">
                <a:latin typeface="Tahoma" panose="020B0604030504040204"/>
                <a:cs typeface="Tahoma" panose="020B0604030504040204"/>
              </a:rPr>
              <a:t> </a:t>
            </a:r>
            <a:r>
              <a:rPr sz="1000" spc="10" dirty="0">
                <a:latin typeface="Tahoma" panose="020B0604030504040204"/>
                <a:cs typeface="Tahoma" panose="020B0604030504040204"/>
              </a:rPr>
              <a:t>otherwise</a:t>
            </a:r>
            <a:endParaRPr sz="1000">
              <a:latin typeface="Tahoma" panose="020B0604030504040204"/>
              <a:cs typeface="Tahoma" panose="020B0604030504040204"/>
            </a:endParaRPr>
          </a:p>
          <a:p>
            <a:pPr marL="211455" indent="-198755">
              <a:lnSpc>
                <a:spcPct val="100000"/>
              </a:lnSpc>
              <a:spcBef>
                <a:spcPts val="150"/>
              </a:spcBef>
              <a:buAutoNum type="arabicPeriod"/>
              <a:tabLst>
                <a:tab pos="210820" algn="l"/>
              </a:tabLst>
            </a:pPr>
            <a:r>
              <a:rPr sz="1000" u="sng" spc="-5" dirty="0">
                <a:uFill>
                  <a:solidFill>
                    <a:srgbClr val="000000"/>
                  </a:solidFill>
                </a:uFill>
                <a:latin typeface="Tahoma" panose="020B0604030504040204"/>
                <a:cs typeface="Tahoma" panose="020B0604030504040204"/>
              </a:rPr>
              <a:t>congressional_district</a:t>
            </a:r>
            <a:r>
              <a:rPr sz="1000" spc="-5" dirty="0">
                <a:latin typeface="Tahoma" panose="020B0604030504040204"/>
                <a:cs typeface="Tahoma" panose="020B0604030504040204"/>
              </a:rPr>
              <a:t>:</a:t>
            </a:r>
            <a:r>
              <a:rPr sz="1000" spc="-114" dirty="0">
                <a:latin typeface="Tahoma" panose="020B0604030504040204"/>
                <a:cs typeface="Tahoma" panose="020B0604030504040204"/>
              </a:rPr>
              <a:t> </a:t>
            </a:r>
            <a:r>
              <a:rPr sz="1000" spc="5" dirty="0">
                <a:latin typeface="Tahoma" panose="020B0604030504040204"/>
                <a:cs typeface="Tahoma" panose="020B0604030504040204"/>
              </a:rPr>
              <a:t>Congressional</a:t>
            </a:r>
            <a:r>
              <a:rPr sz="1000" spc="-110" dirty="0">
                <a:latin typeface="Tahoma" panose="020B0604030504040204"/>
                <a:cs typeface="Tahoma" panose="020B0604030504040204"/>
              </a:rPr>
              <a:t> </a:t>
            </a:r>
            <a:r>
              <a:rPr sz="1000" spc="20" dirty="0">
                <a:latin typeface="Tahoma" panose="020B0604030504040204"/>
                <a:cs typeface="Tahoma" panose="020B0604030504040204"/>
              </a:rPr>
              <a:t>district</a:t>
            </a:r>
            <a:r>
              <a:rPr sz="1000" spc="-110" dirty="0">
                <a:latin typeface="Tahoma" panose="020B0604030504040204"/>
                <a:cs typeface="Tahoma" panose="020B0604030504040204"/>
              </a:rPr>
              <a:t> </a:t>
            </a:r>
            <a:r>
              <a:rPr sz="1000" spc="15" dirty="0">
                <a:latin typeface="Tahoma" panose="020B0604030504040204"/>
                <a:cs typeface="Tahoma" panose="020B0604030504040204"/>
              </a:rPr>
              <a:t>id</a:t>
            </a:r>
            <a:endParaRPr sz="1000">
              <a:latin typeface="Tahoma" panose="020B0604030504040204"/>
              <a:cs typeface="Tahoma" panose="020B0604030504040204"/>
            </a:endParaRPr>
          </a:p>
          <a:p>
            <a:pPr marL="12700" marR="23495">
              <a:lnSpc>
                <a:spcPct val="113000"/>
              </a:lnSpc>
              <a:buAutoNum type="arabicPeriod"/>
              <a:tabLst>
                <a:tab pos="210820" algn="l"/>
              </a:tabLst>
            </a:pPr>
            <a:r>
              <a:rPr sz="1000" u="sng" spc="-25" dirty="0">
                <a:uFill>
                  <a:solidFill>
                    <a:srgbClr val="000000"/>
                  </a:solidFill>
                </a:uFill>
                <a:latin typeface="Tahoma" panose="020B0604030504040204"/>
                <a:cs typeface="Tahoma" panose="020B0604030504040204"/>
              </a:rPr>
              <a:t>gun_stolen</a:t>
            </a:r>
            <a:r>
              <a:rPr sz="1000" spc="-25" dirty="0">
                <a:latin typeface="Tahoma" panose="020B0604030504040204"/>
                <a:cs typeface="Tahoma" panose="020B0604030504040204"/>
              </a:rPr>
              <a:t>:</a:t>
            </a:r>
            <a:r>
              <a:rPr sz="1000" spc="-120" dirty="0">
                <a:latin typeface="Tahoma" panose="020B0604030504040204"/>
                <a:cs typeface="Tahoma" panose="020B0604030504040204"/>
              </a:rPr>
              <a:t> </a:t>
            </a:r>
            <a:r>
              <a:rPr sz="1000" dirty="0">
                <a:latin typeface="Tahoma" panose="020B0604030504040204"/>
                <a:cs typeface="Tahoma" panose="020B0604030504040204"/>
              </a:rPr>
              <a:t>Status</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5" dirty="0">
                <a:latin typeface="Tahoma" panose="020B0604030504040204"/>
                <a:cs typeface="Tahoma" panose="020B0604030504040204"/>
              </a:rPr>
              <a:t>guns</a:t>
            </a:r>
            <a:r>
              <a:rPr sz="1000" spc="-120" dirty="0">
                <a:latin typeface="Tahoma" panose="020B0604030504040204"/>
                <a:cs typeface="Tahoma" panose="020B0604030504040204"/>
              </a:rPr>
              <a:t> </a:t>
            </a:r>
            <a:r>
              <a:rPr sz="1000" spc="10" dirty="0">
                <a:latin typeface="Tahoma" panose="020B0604030504040204"/>
                <a:cs typeface="Tahoma" panose="020B0604030504040204"/>
              </a:rPr>
              <a:t>involved</a:t>
            </a:r>
            <a:r>
              <a:rPr sz="1000" spc="-120" dirty="0">
                <a:latin typeface="Tahoma" panose="020B0604030504040204"/>
                <a:cs typeface="Tahoma" panose="020B0604030504040204"/>
              </a:rPr>
              <a:t> </a:t>
            </a:r>
            <a:r>
              <a:rPr sz="1000" spc="10" dirty="0">
                <a:latin typeface="Tahoma" panose="020B0604030504040204"/>
                <a:cs typeface="Tahoma" panose="020B0604030504040204"/>
              </a:rPr>
              <a:t>in</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14" dirty="0">
                <a:latin typeface="Tahoma" panose="020B0604030504040204"/>
                <a:cs typeface="Tahoma" panose="020B0604030504040204"/>
              </a:rPr>
              <a:t> </a:t>
            </a:r>
            <a:r>
              <a:rPr sz="1000" spc="10" dirty="0">
                <a:latin typeface="Tahoma" panose="020B0604030504040204"/>
                <a:cs typeface="Tahoma" panose="020B0604030504040204"/>
              </a:rPr>
              <a:t>crime</a:t>
            </a:r>
            <a:r>
              <a:rPr sz="1000" spc="-120" dirty="0">
                <a:latin typeface="Tahoma" panose="020B0604030504040204"/>
                <a:cs typeface="Tahoma" panose="020B0604030504040204"/>
              </a:rPr>
              <a:t> </a:t>
            </a:r>
            <a:r>
              <a:rPr sz="1000" spc="-50" dirty="0">
                <a:latin typeface="Tahoma" panose="020B0604030504040204"/>
                <a:cs typeface="Tahoma" panose="020B0604030504040204"/>
              </a:rPr>
              <a:t>(i.e.</a:t>
            </a:r>
            <a:r>
              <a:rPr sz="1000" spc="-120" dirty="0">
                <a:latin typeface="Tahoma" panose="020B0604030504040204"/>
                <a:cs typeface="Tahoma" panose="020B0604030504040204"/>
              </a:rPr>
              <a:t> </a:t>
            </a:r>
            <a:r>
              <a:rPr sz="1000" spc="5" dirty="0">
                <a:latin typeface="Tahoma" panose="020B0604030504040204"/>
                <a:cs typeface="Tahoma" panose="020B0604030504040204"/>
              </a:rPr>
              <a:t>Unknown, </a:t>
            </a:r>
            <a:r>
              <a:rPr sz="1000" spc="-300" dirty="0">
                <a:latin typeface="Tahoma" panose="020B0604030504040204"/>
                <a:cs typeface="Tahoma" panose="020B0604030504040204"/>
              </a:rPr>
              <a:t> </a:t>
            </a:r>
            <a:r>
              <a:rPr sz="1000" spc="-10" dirty="0">
                <a:latin typeface="Tahoma" panose="020B0604030504040204"/>
                <a:cs typeface="Tahoma" panose="020B0604030504040204"/>
              </a:rPr>
              <a:t>Stolen,</a:t>
            </a:r>
            <a:r>
              <a:rPr sz="1000" spc="-125" dirty="0">
                <a:latin typeface="Tahoma" panose="020B0604030504040204"/>
                <a:cs typeface="Tahoma" panose="020B0604030504040204"/>
              </a:rPr>
              <a:t> </a:t>
            </a:r>
            <a:r>
              <a:rPr sz="1000" spc="-45" dirty="0">
                <a:latin typeface="Tahoma" panose="020B0604030504040204"/>
                <a:cs typeface="Tahoma" panose="020B0604030504040204"/>
              </a:rPr>
              <a:t>etc...)</a:t>
            </a:r>
            <a:endParaRPr sz="1000">
              <a:latin typeface="Tahoma" panose="020B0604030504040204"/>
              <a:cs typeface="Tahoma" panose="020B0604030504040204"/>
            </a:endParaRPr>
          </a:p>
          <a:p>
            <a:pPr marL="211455" indent="-198755">
              <a:lnSpc>
                <a:spcPct val="100000"/>
              </a:lnSpc>
              <a:spcBef>
                <a:spcPts val="150"/>
              </a:spcBef>
              <a:buAutoNum type="arabicPeriod"/>
              <a:tabLst>
                <a:tab pos="210820" algn="l"/>
              </a:tabLst>
            </a:pPr>
            <a:r>
              <a:rPr sz="1000" u="sng" spc="-20" dirty="0">
                <a:uFill>
                  <a:solidFill>
                    <a:srgbClr val="000000"/>
                  </a:solidFill>
                </a:uFill>
                <a:latin typeface="Tahoma" panose="020B0604030504040204"/>
                <a:cs typeface="Tahoma" panose="020B0604030504040204"/>
              </a:rPr>
              <a:t>gun_type</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0" dirty="0">
                <a:latin typeface="Tahoma" panose="020B0604030504040204"/>
                <a:cs typeface="Tahoma" panose="020B0604030504040204"/>
              </a:rPr>
              <a:t>Typification</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5" dirty="0">
                <a:latin typeface="Tahoma" panose="020B0604030504040204"/>
                <a:cs typeface="Tahoma" panose="020B0604030504040204"/>
              </a:rPr>
              <a:t>guns</a:t>
            </a:r>
            <a:r>
              <a:rPr sz="1000" spc="-120" dirty="0">
                <a:latin typeface="Tahoma" panose="020B0604030504040204"/>
                <a:cs typeface="Tahoma" panose="020B0604030504040204"/>
              </a:rPr>
              <a:t> </a:t>
            </a:r>
            <a:r>
              <a:rPr sz="1000" spc="-5" dirty="0">
                <a:latin typeface="Tahoma" panose="020B0604030504040204"/>
                <a:cs typeface="Tahoma" panose="020B0604030504040204"/>
              </a:rPr>
              <a:t>used</a:t>
            </a:r>
            <a:r>
              <a:rPr sz="1000" spc="-120" dirty="0">
                <a:latin typeface="Tahoma" panose="020B0604030504040204"/>
                <a:cs typeface="Tahoma" panose="020B0604030504040204"/>
              </a:rPr>
              <a:t> </a:t>
            </a:r>
            <a:r>
              <a:rPr sz="1000" spc="10" dirty="0">
                <a:latin typeface="Tahoma" panose="020B0604030504040204"/>
                <a:cs typeface="Tahoma" panose="020B0604030504040204"/>
              </a:rPr>
              <a:t>in</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211455" indent="-198755">
              <a:lnSpc>
                <a:spcPct val="100000"/>
              </a:lnSpc>
              <a:spcBef>
                <a:spcPts val="150"/>
              </a:spcBef>
              <a:buAutoNum type="arabicPeriod"/>
              <a:tabLst>
                <a:tab pos="210820" algn="l"/>
              </a:tabLst>
            </a:pPr>
            <a:r>
              <a:rPr sz="1000" u="sng" dirty="0">
                <a:uFill>
                  <a:solidFill>
                    <a:srgbClr val="000000"/>
                  </a:solidFill>
                </a:uFill>
                <a:latin typeface="Tahoma" panose="020B0604030504040204"/>
                <a:cs typeface="Tahoma" panose="020B0604030504040204"/>
              </a:rPr>
              <a:t>incident_characteristics</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5" dirty="0">
                <a:latin typeface="Tahoma" panose="020B0604030504040204"/>
                <a:cs typeface="Tahoma" panose="020B0604030504040204"/>
              </a:rPr>
              <a:t>Characteristics</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5" dirty="0">
                <a:latin typeface="Tahoma" panose="020B0604030504040204"/>
                <a:cs typeface="Tahoma" panose="020B0604030504040204"/>
              </a:rPr>
              <a:t>incidence</a:t>
            </a:r>
            <a:endParaRPr sz="1000">
              <a:latin typeface="Tahoma" panose="020B0604030504040204"/>
              <a:cs typeface="Tahoma" panose="020B0604030504040204"/>
            </a:endParaRPr>
          </a:p>
          <a:p>
            <a:pPr marL="211455" indent="-198755">
              <a:lnSpc>
                <a:spcPct val="100000"/>
              </a:lnSpc>
              <a:spcBef>
                <a:spcPts val="150"/>
              </a:spcBef>
              <a:buAutoNum type="arabicPeriod"/>
              <a:tabLst>
                <a:tab pos="210820" algn="l"/>
              </a:tabLst>
            </a:pPr>
            <a:r>
              <a:rPr sz="1000" u="sng" spc="10" dirty="0">
                <a:uFill>
                  <a:solidFill>
                    <a:srgbClr val="000000"/>
                  </a:solidFill>
                </a:uFill>
                <a:latin typeface="Tahoma" panose="020B0604030504040204"/>
                <a:cs typeface="Tahoma" panose="020B0604030504040204"/>
              </a:rPr>
              <a:t>latitude</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0" dirty="0">
                <a:latin typeface="Tahoma" panose="020B0604030504040204"/>
                <a:cs typeface="Tahoma" panose="020B0604030504040204"/>
              </a:rPr>
              <a:t>Location</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incident</a:t>
            </a:r>
            <a:endParaRPr sz="1000">
              <a:latin typeface="Tahoma" panose="020B0604030504040204"/>
              <a:cs typeface="Tahoma" panose="020B0604030504040204"/>
            </a:endParaRPr>
          </a:p>
        </p:txBody>
      </p:sp>
      <p:sp>
        <p:nvSpPr>
          <p:cNvPr id="4" name="object 4"/>
          <p:cNvSpPr txBox="1"/>
          <p:nvPr/>
        </p:nvSpPr>
        <p:spPr>
          <a:xfrm>
            <a:off x="4648050" y="1200030"/>
            <a:ext cx="3843654" cy="3307080"/>
          </a:xfrm>
          <a:prstGeom prst="rect">
            <a:avLst/>
          </a:prstGeom>
        </p:spPr>
        <p:txBody>
          <a:bodyPr vert="horz" wrap="square" lIns="0" tIns="31750" rIns="0" bIns="0" rtlCol="0">
            <a:spAutoFit/>
          </a:bodyPr>
          <a:lstStyle/>
          <a:p>
            <a:pPr marL="211455" indent="-198755">
              <a:lnSpc>
                <a:spcPct val="100000"/>
              </a:lnSpc>
              <a:spcBef>
                <a:spcPts val="250"/>
              </a:spcBef>
              <a:buAutoNum type="arabicPeriod" startAt="16"/>
              <a:tabLst>
                <a:tab pos="210820" algn="l"/>
              </a:tabLst>
            </a:pPr>
            <a:r>
              <a:rPr sz="1000" u="sng" spc="-5" dirty="0">
                <a:uFill>
                  <a:solidFill>
                    <a:srgbClr val="000000"/>
                  </a:solidFill>
                </a:uFill>
                <a:latin typeface="Tahoma" panose="020B0604030504040204"/>
                <a:cs typeface="Tahoma" panose="020B0604030504040204"/>
              </a:rPr>
              <a:t>location_description</a:t>
            </a:r>
            <a:r>
              <a:rPr sz="1000" spc="-5" dirty="0">
                <a:latin typeface="Tahoma" panose="020B0604030504040204"/>
                <a:cs typeface="Tahoma" panose="020B0604030504040204"/>
              </a:rPr>
              <a:t>:</a:t>
            </a:r>
            <a:r>
              <a:rPr sz="1000" spc="-110" dirty="0">
                <a:latin typeface="Tahoma" panose="020B0604030504040204"/>
                <a:cs typeface="Tahoma" panose="020B0604030504040204"/>
              </a:rPr>
              <a:t> </a:t>
            </a:r>
            <a:r>
              <a:rPr sz="1000" spc="10" dirty="0">
                <a:latin typeface="Tahoma" panose="020B0604030504040204"/>
                <a:cs typeface="Tahoma" panose="020B0604030504040204"/>
              </a:rPr>
              <a:t>Location</a:t>
            </a:r>
            <a:r>
              <a:rPr sz="1000" spc="-105" dirty="0">
                <a:latin typeface="Tahoma" panose="020B0604030504040204"/>
                <a:cs typeface="Tahoma" panose="020B0604030504040204"/>
              </a:rPr>
              <a:t> </a:t>
            </a:r>
            <a:r>
              <a:rPr sz="1000" spc="10" dirty="0">
                <a:latin typeface="Tahoma" panose="020B0604030504040204"/>
                <a:cs typeface="Tahoma" panose="020B0604030504040204"/>
              </a:rPr>
              <a:t>description</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spc="5" dirty="0">
                <a:uFill>
                  <a:solidFill>
                    <a:srgbClr val="000000"/>
                  </a:solidFill>
                </a:uFill>
                <a:latin typeface="Tahoma" panose="020B0604030504040204"/>
                <a:cs typeface="Tahoma" panose="020B0604030504040204"/>
              </a:rPr>
              <a:t>longitude</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0" dirty="0">
                <a:latin typeface="Tahoma" panose="020B0604030504040204"/>
                <a:cs typeface="Tahoma" panose="020B0604030504040204"/>
              </a:rPr>
              <a:t>Location</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incident</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spc="-25" dirty="0">
                <a:uFill>
                  <a:solidFill>
                    <a:srgbClr val="000000"/>
                  </a:solidFill>
                </a:uFill>
                <a:latin typeface="Tahoma" panose="020B0604030504040204"/>
                <a:cs typeface="Tahoma" panose="020B0604030504040204"/>
              </a:rPr>
              <a:t>n_guns_involved</a:t>
            </a:r>
            <a:r>
              <a:rPr sz="1000" spc="-25" dirty="0">
                <a:latin typeface="Tahoma" panose="020B0604030504040204"/>
                <a:cs typeface="Tahoma" panose="020B0604030504040204"/>
              </a:rPr>
              <a:t>:</a:t>
            </a:r>
            <a:r>
              <a:rPr sz="1000" spc="-120" dirty="0">
                <a:latin typeface="Tahoma" panose="020B0604030504040204"/>
                <a:cs typeface="Tahoma" panose="020B0604030504040204"/>
              </a:rPr>
              <a:t> </a:t>
            </a:r>
            <a:r>
              <a:rPr sz="1000" spc="15" dirty="0">
                <a:latin typeface="Tahoma" panose="020B0604030504040204"/>
                <a:cs typeface="Tahoma" panose="020B0604030504040204"/>
              </a:rPr>
              <a:t>Number</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5" dirty="0">
                <a:latin typeface="Tahoma" panose="020B0604030504040204"/>
                <a:cs typeface="Tahoma" panose="020B0604030504040204"/>
              </a:rPr>
              <a:t>guns</a:t>
            </a:r>
            <a:r>
              <a:rPr sz="1000" spc="-120" dirty="0">
                <a:latin typeface="Tahoma" panose="020B0604030504040204"/>
                <a:cs typeface="Tahoma" panose="020B0604030504040204"/>
              </a:rPr>
              <a:t> </a:t>
            </a:r>
            <a:r>
              <a:rPr sz="1000" spc="10" dirty="0">
                <a:latin typeface="Tahoma" panose="020B0604030504040204"/>
                <a:cs typeface="Tahoma" panose="020B0604030504040204"/>
              </a:rPr>
              <a:t>involved</a:t>
            </a:r>
            <a:r>
              <a:rPr sz="1000" spc="-120" dirty="0">
                <a:latin typeface="Tahoma" panose="020B0604030504040204"/>
                <a:cs typeface="Tahoma" panose="020B0604030504040204"/>
              </a:rPr>
              <a:t> </a:t>
            </a:r>
            <a:r>
              <a:rPr sz="1000" spc="10" dirty="0">
                <a:latin typeface="Tahoma" panose="020B0604030504040204"/>
                <a:cs typeface="Tahoma" panose="020B0604030504040204"/>
              </a:rPr>
              <a:t>in</a:t>
            </a:r>
            <a:r>
              <a:rPr sz="1000" spc="-114" dirty="0">
                <a:latin typeface="Tahoma" panose="020B0604030504040204"/>
                <a:cs typeface="Tahoma" panose="020B0604030504040204"/>
              </a:rPr>
              <a:t> </a:t>
            </a:r>
            <a:r>
              <a:rPr sz="1000" spc="10" dirty="0">
                <a:latin typeface="Tahoma" panose="020B0604030504040204"/>
                <a:cs typeface="Tahoma" panose="020B0604030504040204"/>
              </a:rPr>
              <a:t>incident</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spc="5" dirty="0">
                <a:uFill>
                  <a:solidFill>
                    <a:srgbClr val="000000"/>
                  </a:solidFill>
                </a:uFill>
                <a:latin typeface="Tahoma" panose="020B0604030504040204"/>
                <a:cs typeface="Tahoma" panose="020B0604030504040204"/>
              </a:rPr>
              <a:t>notes</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20" dirty="0">
                <a:latin typeface="Tahoma" panose="020B0604030504040204"/>
                <a:cs typeface="Tahoma" panose="020B0604030504040204"/>
              </a:rPr>
              <a:t>Additional</a:t>
            </a:r>
            <a:r>
              <a:rPr sz="1000" spc="-120" dirty="0">
                <a:latin typeface="Tahoma" panose="020B0604030504040204"/>
                <a:cs typeface="Tahoma" panose="020B0604030504040204"/>
              </a:rPr>
              <a:t> </a:t>
            </a:r>
            <a:r>
              <a:rPr sz="1000" spc="10" dirty="0">
                <a:latin typeface="Tahoma" panose="020B0604030504040204"/>
                <a:cs typeface="Tahoma" panose="020B0604030504040204"/>
              </a:rPr>
              <a:t>information</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spc="-15" dirty="0">
                <a:uFill>
                  <a:solidFill>
                    <a:srgbClr val="000000"/>
                  </a:solidFill>
                </a:uFill>
                <a:latin typeface="Tahoma" panose="020B0604030504040204"/>
                <a:cs typeface="Tahoma" panose="020B0604030504040204"/>
              </a:rPr>
              <a:t>participant_age</a:t>
            </a:r>
            <a:r>
              <a:rPr sz="1000" spc="-15" dirty="0">
                <a:latin typeface="Tahoma" panose="020B0604030504040204"/>
                <a:cs typeface="Tahoma" panose="020B0604030504040204"/>
              </a:rPr>
              <a:t>:</a:t>
            </a:r>
            <a:r>
              <a:rPr sz="1000" spc="-120" dirty="0">
                <a:latin typeface="Tahoma" panose="020B0604030504040204"/>
                <a:cs typeface="Tahoma" panose="020B0604030504040204"/>
              </a:rPr>
              <a:t> </a:t>
            </a:r>
            <a:r>
              <a:rPr sz="1000" spc="10" dirty="0">
                <a:latin typeface="Tahoma" panose="020B0604030504040204"/>
                <a:cs typeface="Tahoma" panose="020B0604030504040204"/>
              </a:rPr>
              <a:t>Age</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14" dirty="0">
                <a:latin typeface="Tahoma" panose="020B0604030504040204"/>
                <a:cs typeface="Tahoma" panose="020B0604030504040204"/>
              </a:rPr>
              <a:t> </a:t>
            </a:r>
            <a:r>
              <a:rPr sz="1000" spc="-5" dirty="0">
                <a:latin typeface="Tahoma" panose="020B0604030504040204"/>
                <a:cs typeface="Tahoma" panose="020B0604030504040204"/>
              </a:rPr>
              <a:t>participant(s)</a:t>
            </a:r>
            <a:r>
              <a:rPr sz="1000" spc="-120" dirty="0">
                <a:latin typeface="Tahoma" panose="020B0604030504040204"/>
                <a:cs typeface="Tahoma" panose="020B0604030504040204"/>
              </a:rPr>
              <a:t> </a:t>
            </a:r>
            <a:r>
              <a:rPr sz="1000" spc="10" dirty="0">
                <a:latin typeface="Tahoma" panose="020B0604030504040204"/>
                <a:cs typeface="Tahoma" panose="020B0604030504040204"/>
              </a:rPr>
              <a:t>at</a:t>
            </a:r>
            <a:r>
              <a:rPr sz="1000" spc="-114"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time</a:t>
            </a:r>
            <a:r>
              <a:rPr sz="1000" spc="-114"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12700" marR="240030">
              <a:lnSpc>
                <a:spcPct val="113000"/>
              </a:lnSpc>
              <a:buAutoNum type="arabicPeriod" startAt="16"/>
              <a:tabLst>
                <a:tab pos="210820" algn="l"/>
              </a:tabLst>
            </a:pPr>
            <a:r>
              <a:rPr sz="1000" u="sng" spc="-15" dirty="0">
                <a:uFill>
                  <a:solidFill>
                    <a:srgbClr val="000000"/>
                  </a:solidFill>
                </a:uFill>
                <a:latin typeface="Tahoma" panose="020B0604030504040204"/>
                <a:cs typeface="Tahoma" panose="020B0604030504040204"/>
              </a:rPr>
              <a:t>participant_age_group</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0" dirty="0">
                <a:latin typeface="Tahoma" panose="020B0604030504040204"/>
                <a:cs typeface="Tahoma" panose="020B0604030504040204"/>
              </a:rPr>
              <a:t>Age</a:t>
            </a:r>
            <a:r>
              <a:rPr sz="1000" spc="-120" dirty="0">
                <a:latin typeface="Tahoma" panose="020B0604030504040204"/>
                <a:cs typeface="Tahoma" panose="020B0604030504040204"/>
              </a:rPr>
              <a:t> </a:t>
            </a:r>
            <a:r>
              <a:rPr sz="1000" dirty="0">
                <a:latin typeface="Tahoma" panose="020B0604030504040204"/>
                <a:cs typeface="Tahoma" panose="020B0604030504040204"/>
              </a:rPr>
              <a:t>group</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5" dirty="0">
                <a:latin typeface="Tahoma" panose="020B0604030504040204"/>
                <a:cs typeface="Tahoma" panose="020B0604030504040204"/>
              </a:rPr>
              <a:t>participant(s)</a:t>
            </a:r>
            <a:r>
              <a:rPr sz="1000" spc="-120" dirty="0">
                <a:latin typeface="Tahoma" panose="020B0604030504040204"/>
                <a:cs typeface="Tahoma" panose="020B0604030504040204"/>
              </a:rPr>
              <a:t> </a:t>
            </a:r>
            <a:r>
              <a:rPr sz="1000" spc="10" dirty="0">
                <a:latin typeface="Tahoma" panose="020B0604030504040204"/>
                <a:cs typeface="Tahoma" panose="020B0604030504040204"/>
              </a:rPr>
              <a:t>at</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5" dirty="0">
                <a:latin typeface="Tahoma" panose="020B0604030504040204"/>
                <a:cs typeface="Tahoma" panose="020B0604030504040204"/>
              </a:rPr>
              <a:t>time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spc="-10" dirty="0">
                <a:uFill>
                  <a:solidFill>
                    <a:srgbClr val="000000"/>
                  </a:solidFill>
                </a:uFill>
                <a:latin typeface="Tahoma" panose="020B0604030504040204"/>
                <a:cs typeface="Tahoma" panose="020B0604030504040204"/>
              </a:rPr>
              <a:t>participant_gender</a:t>
            </a:r>
            <a:r>
              <a:rPr sz="1000" spc="-10" dirty="0">
                <a:latin typeface="Tahoma" panose="020B0604030504040204"/>
                <a:cs typeface="Tahoma" panose="020B0604030504040204"/>
              </a:rPr>
              <a:t>:</a:t>
            </a:r>
            <a:r>
              <a:rPr sz="1000" spc="-114" dirty="0">
                <a:latin typeface="Tahoma" panose="020B0604030504040204"/>
                <a:cs typeface="Tahoma" panose="020B0604030504040204"/>
              </a:rPr>
              <a:t> </a:t>
            </a:r>
            <a:r>
              <a:rPr sz="1000" spc="15" dirty="0">
                <a:latin typeface="Tahoma" panose="020B0604030504040204"/>
                <a:cs typeface="Tahoma" panose="020B0604030504040204"/>
              </a:rPr>
              <a:t>Gender</a:t>
            </a:r>
            <a:r>
              <a:rPr sz="1000" spc="-114" dirty="0">
                <a:latin typeface="Tahoma" panose="020B0604030504040204"/>
                <a:cs typeface="Tahoma" panose="020B0604030504040204"/>
              </a:rPr>
              <a:t> </a:t>
            </a:r>
            <a:r>
              <a:rPr sz="1000" spc="15" dirty="0">
                <a:latin typeface="Tahoma" panose="020B0604030504040204"/>
                <a:cs typeface="Tahoma" panose="020B0604030504040204"/>
              </a:rPr>
              <a:t>of</a:t>
            </a:r>
            <a:r>
              <a:rPr sz="1000" spc="-110" dirty="0">
                <a:latin typeface="Tahoma" panose="020B0604030504040204"/>
                <a:cs typeface="Tahoma" panose="020B0604030504040204"/>
              </a:rPr>
              <a:t> </a:t>
            </a:r>
            <a:r>
              <a:rPr sz="1000" spc="-5" dirty="0">
                <a:latin typeface="Tahoma" panose="020B0604030504040204"/>
                <a:cs typeface="Tahoma" panose="020B0604030504040204"/>
              </a:rPr>
              <a:t>participant(s)</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spc="-5" dirty="0">
                <a:uFill>
                  <a:solidFill>
                    <a:srgbClr val="000000"/>
                  </a:solidFill>
                </a:uFill>
                <a:latin typeface="Tahoma" panose="020B0604030504040204"/>
                <a:cs typeface="Tahoma" panose="020B0604030504040204"/>
              </a:rPr>
              <a:t>participant_name</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0" dirty="0">
                <a:latin typeface="Tahoma" panose="020B0604030504040204"/>
                <a:cs typeface="Tahoma" panose="020B0604030504040204"/>
              </a:rPr>
              <a:t>Name</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5" dirty="0">
                <a:latin typeface="Tahoma" panose="020B0604030504040204"/>
                <a:cs typeface="Tahoma" panose="020B0604030504040204"/>
              </a:rPr>
              <a:t>participant(s)</a:t>
            </a:r>
            <a:r>
              <a:rPr sz="1000" spc="-120" dirty="0">
                <a:latin typeface="Tahoma" panose="020B0604030504040204"/>
                <a:cs typeface="Tahoma" panose="020B0604030504040204"/>
              </a:rPr>
              <a:t> </a:t>
            </a:r>
            <a:r>
              <a:rPr sz="1000" spc="10" dirty="0">
                <a:latin typeface="Tahoma" panose="020B0604030504040204"/>
                <a:cs typeface="Tahoma" panose="020B0604030504040204"/>
              </a:rPr>
              <a:t>involved</a:t>
            </a:r>
            <a:r>
              <a:rPr sz="1000" spc="-120" dirty="0">
                <a:latin typeface="Tahoma" panose="020B0604030504040204"/>
                <a:cs typeface="Tahoma" panose="020B0604030504040204"/>
              </a:rPr>
              <a:t> </a:t>
            </a:r>
            <a:r>
              <a:rPr sz="1000" spc="10" dirty="0">
                <a:latin typeface="Tahoma" panose="020B0604030504040204"/>
                <a:cs typeface="Tahoma" panose="020B0604030504040204"/>
              </a:rPr>
              <a:t>in</a:t>
            </a:r>
            <a:r>
              <a:rPr sz="1000" spc="-120" dirty="0">
                <a:latin typeface="Tahoma" panose="020B0604030504040204"/>
                <a:cs typeface="Tahoma" panose="020B0604030504040204"/>
              </a:rPr>
              <a:t> </a:t>
            </a:r>
            <a:r>
              <a:rPr sz="1000" spc="10" dirty="0">
                <a:latin typeface="Tahoma" panose="020B0604030504040204"/>
                <a:cs typeface="Tahoma" panose="020B0604030504040204"/>
              </a:rPr>
              <a:t>crime</a:t>
            </a:r>
            <a:endParaRPr sz="1000">
              <a:latin typeface="Tahoma" panose="020B0604030504040204"/>
              <a:cs typeface="Tahoma" panose="020B0604030504040204"/>
            </a:endParaRPr>
          </a:p>
          <a:p>
            <a:pPr marL="12700" marR="302895">
              <a:lnSpc>
                <a:spcPct val="113000"/>
              </a:lnSpc>
              <a:buAutoNum type="arabicPeriod" startAt="16"/>
              <a:tabLst>
                <a:tab pos="210820" algn="l"/>
              </a:tabLst>
            </a:pPr>
            <a:r>
              <a:rPr sz="1000" u="sng" spc="5" dirty="0">
                <a:uFill>
                  <a:solidFill>
                    <a:srgbClr val="000000"/>
                  </a:solidFill>
                </a:uFill>
                <a:latin typeface="Tahoma" panose="020B0604030504040204"/>
                <a:cs typeface="Tahoma" panose="020B0604030504040204"/>
              </a:rPr>
              <a:t>participant_relationship</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0" dirty="0">
                <a:latin typeface="Tahoma" panose="020B0604030504040204"/>
                <a:cs typeface="Tahoma" panose="020B0604030504040204"/>
              </a:rPr>
              <a:t>Relationship</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participant</a:t>
            </a:r>
            <a:r>
              <a:rPr sz="1000" spc="-120" dirty="0">
                <a:latin typeface="Tahoma" panose="020B0604030504040204"/>
                <a:cs typeface="Tahoma" panose="020B0604030504040204"/>
              </a:rPr>
              <a:t> </a:t>
            </a:r>
            <a:r>
              <a:rPr sz="1000" spc="25" dirty="0">
                <a:latin typeface="Tahoma" panose="020B0604030504040204"/>
                <a:cs typeface="Tahoma" panose="020B0604030504040204"/>
              </a:rPr>
              <a:t>to</a:t>
            </a:r>
            <a:r>
              <a:rPr sz="1000" spc="-120" dirty="0">
                <a:latin typeface="Tahoma" panose="020B0604030504040204"/>
                <a:cs typeface="Tahoma" panose="020B0604030504040204"/>
              </a:rPr>
              <a:t> </a:t>
            </a:r>
            <a:r>
              <a:rPr sz="1000" spc="15" dirty="0">
                <a:latin typeface="Tahoma" panose="020B0604030504040204"/>
                <a:cs typeface="Tahoma" panose="020B0604030504040204"/>
              </a:rPr>
              <a:t>other  </a:t>
            </a:r>
            <a:r>
              <a:rPr sz="1000" spc="-5" dirty="0">
                <a:latin typeface="Tahoma" panose="020B0604030504040204"/>
                <a:cs typeface="Tahoma" panose="020B0604030504040204"/>
              </a:rPr>
              <a:t>participant(s)</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dirty="0">
                <a:uFill>
                  <a:solidFill>
                    <a:srgbClr val="000000"/>
                  </a:solidFill>
                </a:uFill>
                <a:latin typeface="Tahoma" panose="020B0604030504040204"/>
                <a:cs typeface="Tahoma" panose="020B0604030504040204"/>
              </a:rPr>
              <a:t>participant_status</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5" dirty="0">
                <a:latin typeface="Tahoma" panose="020B0604030504040204"/>
                <a:cs typeface="Tahoma" panose="020B0604030504040204"/>
              </a:rPr>
              <a:t>Extent</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dirty="0">
                <a:latin typeface="Tahoma" panose="020B0604030504040204"/>
                <a:cs typeface="Tahoma" panose="020B0604030504040204"/>
              </a:rPr>
              <a:t>harm</a:t>
            </a:r>
            <a:r>
              <a:rPr sz="1000" spc="-120" dirty="0">
                <a:latin typeface="Tahoma" panose="020B0604030504040204"/>
                <a:cs typeface="Tahoma" panose="020B0604030504040204"/>
              </a:rPr>
              <a:t> </a:t>
            </a:r>
            <a:r>
              <a:rPr sz="1000" dirty="0">
                <a:latin typeface="Tahoma" panose="020B0604030504040204"/>
                <a:cs typeface="Tahoma" panose="020B0604030504040204"/>
              </a:rPr>
              <a:t>done</a:t>
            </a:r>
            <a:r>
              <a:rPr sz="1000" spc="-120" dirty="0">
                <a:latin typeface="Tahoma" panose="020B0604030504040204"/>
                <a:cs typeface="Tahoma" panose="020B0604030504040204"/>
              </a:rPr>
              <a:t> </a:t>
            </a:r>
            <a:r>
              <a:rPr sz="1000" spc="25" dirty="0">
                <a:latin typeface="Tahoma" panose="020B0604030504040204"/>
                <a:cs typeface="Tahoma" panose="020B0604030504040204"/>
              </a:rPr>
              <a:t>to</a:t>
            </a:r>
            <a:r>
              <a:rPr sz="1000" spc="-120" dirty="0">
                <a:latin typeface="Tahoma" panose="020B0604030504040204"/>
                <a:cs typeface="Tahoma" panose="020B0604030504040204"/>
              </a:rPr>
              <a:t> </a:t>
            </a:r>
            <a:r>
              <a:rPr sz="1000" spc="10" dirty="0">
                <a:latin typeface="Tahoma" panose="020B0604030504040204"/>
                <a:cs typeface="Tahoma" panose="020B0604030504040204"/>
              </a:rPr>
              <a:t>the</a:t>
            </a:r>
            <a:r>
              <a:rPr sz="1000" spc="-120" dirty="0">
                <a:latin typeface="Tahoma" panose="020B0604030504040204"/>
                <a:cs typeface="Tahoma" panose="020B0604030504040204"/>
              </a:rPr>
              <a:t> </a:t>
            </a:r>
            <a:r>
              <a:rPr sz="1000" spc="10" dirty="0">
                <a:latin typeface="Tahoma" panose="020B0604030504040204"/>
                <a:cs typeface="Tahoma" panose="020B0604030504040204"/>
              </a:rPr>
              <a:t>participant</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dirty="0">
                <a:uFill>
                  <a:solidFill>
                    <a:srgbClr val="000000"/>
                  </a:solidFill>
                </a:uFill>
                <a:latin typeface="Tahoma" panose="020B0604030504040204"/>
                <a:cs typeface="Tahoma" panose="020B0604030504040204"/>
              </a:rPr>
              <a:t>participant_type</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dirty="0">
                <a:latin typeface="Tahoma" panose="020B0604030504040204"/>
                <a:cs typeface="Tahoma" panose="020B0604030504040204"/>
              </a:rPr>
              <a:t>Type</a:t>
            </a:r>
            <a:r>
              <a:rPr sz="1000" spc="-120" dirty="0">
                <a:latin typeface="Tahoma" panose="020B0604030504040204"/>
                <a:cs typeface="Tahoma" panose="020B0604030504040204"/>
              </a:rPr>
              <a:t> </a:t>
            </a:r>
            <a:r>
              <a:rPr sz="1000" spc="15" dirty="0">
                <a:latin typeface="Tahoma" panose="020B0604030504040204"/>
                <a:cs typeface="Tahoma" panose="020B0604030504040204"/>
              </a:rPr>
              <a:t>of</a:t>
            </a:r>
            <a:r>
              <a:rPr sz="1000" spc="-120" dirty="0">
                <a:latin typeface="Tahoma" panose="020B0604030504040204"/>
                <a:cs typeface="Tahoma" panose="020B0604030504040204"/>
              </a:rPr>
              <a:t> </a:t>
            </a:r>
            <a:r>
              <a:rPr sz="1000" spc="10" dirty="0">
                <a:latin typeface="Tahoma" panose="020B0604030504040204"/>
                <a:cs typeface="Tahoma" panose="020B0604030504040204"/>
              </a:rPr>
              <a:t>participant</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dirty="0">
                <a:uFill>
                  <a:solidFill>
                    <a:srgbClr val="000000"/>
                  </a:solidFill>
                </a:uFill>
                <a:latin typeface="Tahoma" panose="020B0604030504040204"/>
                <a:cs typeface="Tahoma" panose="020B0604030504040204"/>
              </a:rPr>
              <a:t>sources</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5" dirty="0">
                <a:latin typeface="Tahoma" panose="020B0604030504040204"/>
                <a:cs typeface="Tahoma" panose="020B0604030504040204"/>
              </a:rPr>
              <a:t>Participants</a:t>
            </a:r>
            <a:r>
              <a:rPr sz="1000" spc="-120" dirty="0">
                <a:latin typeface="Tahoma" panose="020B0604030504040204"/>
                <a:cs typeface="Tahoma" panose="020B0604030504040204"/>
              </a:rPr>
              <a:t> </a:t>
            </a:r>
            <a:r>
              <a:rPr sz="1000" spc="5" dirty="0">
                <a:latin typeface="Tahoma" panose="020B0604030504040204"/>
                <a:cs typeface="Tahoma" panose="020B0604030504040204"/>
              </a:rPr>
              <a:t>source</a:t>
            </a:r>
            <a:endParaRPr sz="1000">
              <a:latin typeface="Tahoma" panose="020B0604030504040204"/>
              <a:cs typeface="Tahoma" panose="020B0604030504040204"/>
            </a:endParaRPr>
          </a:p>
          <a:p>
            <a:pPr marL="211455" indent="-198755">
              <a:lnSpc>
                <a:spcPct val="100000"/>
              </a:lnSpc>
              <a:spcBef>
                <a:spcPts val="150"/>
              </a:spcBef>
              <a:buAutoNum type="arabicPeriod" startAt="16"/>
              <a:tabLst>
                <a:tab pos="210820" algn="l"/>
              </a:tabLst>
            </a:pPr>
            <a:r>
              <a:rPr sz="1000" u="sng" spc="-5" dirty="0">
                <a:uFill>
                  <a:solidFill>
                    <a:srgbClr val="000000"/>
                  </a:solidFill>
                </a:uFill>
                <a:latin typeface="Tahoma" panose="020B0604030504040204"/>
                <a:cs typeface="Tahoma" panose="020B0604030504040204"/>
              </a:rPr>
              <a:t>state_house_district</a:t>
            </a:r>
            <a:r>
              <a:rPr sz="1000" spc="-105" dirty="0">
                <a:latin typeface="Tahoma" panose="020B0604030504040204"/>
                <a:cs typeface="Tahoma" panose="020B0604030504040204"/>
              </a:rPr>
              <a:t>:</a:t>
            </a:r>
            <a:r>
              <a:rPr sz="1000" spc="-120" dirty="0">
                <a:latin typeface="Tahoma" panose="020B0604030504040204"/>
                <a:cs typeface="Tahoma" panose="020B0604030504040204"/>
              </a:rPr>
              <a:t> </a:t>
            </a:r>
            <a:r>
              <a:rPr sz="1000" spc="15" dirty="0">
                <a:latin typeface="Tahoma" panose="020B0604030504040204"/>
                <a:cs typeface="Tahoma" panose="020B0604030504040204"/>
              </a:rPr>
              <a:t>Voting</a:t>
            </a:r>
            <a:r>
              <a:rPr sz="1000" spc="-120" dirty="0">
                <a:latin typeface="Tahoma" panose="020B0604030504040204"/>
                <a:cs typeface="Tahoma" panose="020B0604030504040204"/>
              </a:rPr>
              <a:t> </a:t>
            </a:r>
            <a:r>
              <a:rPr sz="1000" spc="-5" dirty="0">
                <a:latin typeface="Tahoma" panose="020B0604030504040204"/>
                <a:cs typeface="Tahoma" panose="020B0604030504040204"/>
              </a:rPr>
              <a:t>house</a:t>
            </a:r>
            <a:r>
              <a:rPr sz="1000" spc="-120" dirty="0">
                <a:latin typeface="Tahoma" panose="020B0604030504040204"/>
                <a:cs typeface="Tahoma" panose="020B0604030504040204"/>
              </a:rPr>
              <a:t> </a:t>
            </a:r>
            <a:r>
              <a:rPr sz="1000" spc="20" dirty="0">
                <a:latin typeface="Tahoma" panose="020B0604030504040204"/>
                <a:cs typeface="Tahoma" panose="020B0604030504040204"/>
              </a:rPr>
              <a:t>district</a:t>
            </a:r>
            <a:endParaRPr sz="1000">
              <a:latin typeface="Tahoma" panose="020B0604030504040204"/>
              <a:cs typeface="Tahoma" panose="020B0604030504040204"/>
            </a:endParaRPr>
          </a:p>
          <a:p>
            <a:pPr marL="12700" marR="5080">
              <a:lnSpc>
                <a:spcPct val="113000"/>
              </a:lnSpc>
              <a:buAutoNum type="arabicPeriod" startAt="16"/>
              <a:tabLst>
                <a:tab pos="210820" algn="l"/>
              </a:tabLst>
            </a:pPr>
            <a:r>
              <a:rPr sz="1000" u="sng" spc="-10" dirty="0">
                <a:uFill>
                  <a:solidFill>
                    <a:srgbClr val="000000"/>
                  </a:solidFill>
                </a:uFill>
                <a:latin typeface="Tahoma" panose="020B0604030504040204"/>
                <a:cs typeface="Tahoma" panose="020B0604030504040204"/>
              </a:rPr>
              <a:t>state_senate_district</a:t>
            </a:r>
            <a:r>
              <a:rPr sz="1000" spc="-10" dirty="0">
                <a:latin typeface="Tahoma" panose="020B0604030504040204"/>
                <a:cs typeface="Tahoma" panose="020B0604030504040204"/>
              </a:rPr>
              <a:t>:</a:t>
            </a:r>
            <a:r>
              <a:rPr sz="1000" spc="-120" dirty="0">
                <a:latin typeface="Tahoma" panose="020B0604030504040204"/>
                <a:cs typeface="Tahoma" panose="020B0604030504040204"/>
              </a:rPr>
              <a:t> </a:t>
            </a:r>
            <a:r>
              <a:rPr sz="1000" spc="20" dirty="0">
                <a:latin typeface="Tahoma" panose="020B0604030504040204"/>
                <a:cs typeface="Tahoma" panose="020B0604030504040204"/>
              </a:rPr>
              <a:t>Territorial</a:t>
            </a:r>
            <a:r>
              <a:rPr sz="1000" spc="-114" dirty="0">
                <a:latin typeface="Tahoma" panose="020B0604030504040204"/>
                <a:cs typeface="Tahoma" panose="020B0604030504040204"/>
              </a:rPr>
              <a:t> </a:t>
            </a:r>
            <a:r>
              <a:rPr sz="1000" spc="20" dirty="0">
                <a:latin typeface="Tahoma" panose="020B0604030504040204"/>
                <a:cs typeface="Tahoma" panose="020B0604030504040204"/>
              </a:rPr>
              <a:t>district</a:t>
            </a:r>
            <a:r>
              <a:rPr sz="1000" spc="-114" dirty="0">
                <a:latin typeface="Tahoma" panose="020B0604030504040204"/>
                <a:cs typeface="Tahoma" panose="020B0604030504040204"/>
              </a:rPr>
              <a:t> </a:t>
            </a:r>
            <a:r>
              <a:rPr sz="1000" spc="10" dirty="0">
                <a:latin typeface="Tahoma" panose="020B0604030504040204"/>
                <a:cs typeface="Tahoma" panose="020B0604030504040204"/>
              </a:rPr>
              <a:t>from</a:t>
            </a:r>
            <a:r>
              <a:rPr sz="1000" spc="-120" dirty="0">
                <a:latin typeface="Tahoma" panose="020B0604030504040204"/>
                <a:cs typeface="Tahoma" panose="020B0604030504040204"/>
              </a:rPr>
              <a:t> </a:t>
            </a:r>
            <a:r>
              <a:rPr sz="1000" spc="10" dirty="0">
                <a:latin typeface="Tahoma" panose="020B0604030504040204"/>
                <a:cs typeface="Tahoma" panose="020B0604030504040204"/>
              </a:rPr>
              <a:t>which</a:t>
            </a:r>
            <a:r>
              <a:rPr sz="1000" spc="-114" dirty="0">
                <a:latin typeface="Tahoma" panose="020B0604030504040204"/>
                <a:cs typeface="Tahoma" panose="020B0604030504040204"/>
              </a:rPr>
              <a:t> </a:t>
            </a:r>
            <a:r>
              <a:rPr sz="1000" spc="-20" dirty="0">
                <a:latin typeface="Tahoma" panose="020B0604030504040204"/>
                <a:cs typeface="Tahoma" panose="020B0604030504040204"/>
              </a:rPr>
              <a:t>a</a:t>
            </a:r>
            <a:r>
              <a:rPr sz="1000" spc="-114" dirty="0">
                <a:latin typeface="Tahoma" panose="020B0604030504040204"/>
                <a:cs typeface="Tahoma" panose="020B0604030504040204"/>
              </a:rPr>
              <a:t> </a:t>
            </a:r>
            <a:r>
              <a:rPr sz="1000" spc="5" dirty="0">
                <a:latin typeface="Tahoma" panose="020B0604030504040204"/>
                <a:cs typeface="Tahoma" panose="020B0604030504040204"/>
              </a:rPr>
              <a:t>senator</a:t>
            </a:r>
            <a:r>
              <a:rPr sz="1000" spc="-120" dirty="0">
                <a:latin typeface="Tahoma" panose="020B0604030504040204"/>
                <a:cs typeface="Tahoma" panose="020B0604030504040204"/>
              </a:rPr>
              <a:t> </a:t>
            </a:r>
            <a:r>
              <a:rPr sz="1000" spc="25" dirty="0">
                <a:latin typeface="Tahoma" panose="020B0604030504040204"/>
                <a:cs typeface="Tahoma" panose="020B0604030504040204"/>
              </a:rPr>
              <a:t>to</a:t>
            </a:r>
            <a:r>
              <a:rPr sz="1000" spc="-114" dirty="0">
                <a:latin typeface="Tahoma" panose="020B0604030504040204"/>
                <a:cs typeface="Tahoma" panose="020B0604030504040204"/>
              </a:rPr>
              <a:t> </a:t>
            </a:r>
            <a:r>
              <a:rPr sz="1000" spc="-20" dirty="0">
                <a:latin typeface="Tahoma" panose="020B0604030504040204"/>
                <a:cs typeface="Tahoma" panose="020B0604030504040204"/>
              </a:rPr>
              <a:t>a </a:t>
            </a:r>
            <a:r>
              <a:rPr sz="1000" spc="-300" dirty="0">
                <a:latin typeface="Tahoma" panose="020B0604030504040204"/>
                <a:cs typeface="Tahoma" panose="020B0604030504040204"/>
              </a:rPr>
              <a:t> </a:t>
            </a:r>
            <a:r>
              <a:rPr sz="1000" spc="5" dirty="0">
                <a:latin typeface="Tahoma" panose="020B0604030504040204"/>
                <a:cs typeface="Tahoma" panose="020B0604030504040204"/>
              </a:rPr>
              <a:t>state</a:t>
            </a:r>
            <a:r>
              <a:rPr sz="1000" spc="-120" dirty="0">
                <a:latin typeface="Tahoma" panose="020B0604030504040204"/>
                <a:cs typeface="Tahoma" panose="020B0604030504040204"/>
              </a:rPr>
              <a:t> </a:t>
            </a:r>
            <a:r>
              <a:rPr sz="1000" spc="5" dirty="0">
                <a:latin typeface="Tahoma" panose="020B0604030504040204"/>
                <a:cs typeface="Tahoma" panose="020B0604030504040204"/>
              </a:rPr>
              <a:t>legislature</a:t>
            </a:r>
            <a:r>
              <a:rPr sz="1000" spc="-120" dirty="0">
                <a:latin typeface="Tahoma" panose="020B0604030504040204"/>
                <a:cs typeface="Tahoma" panose="020B0604030504040204"/>
              </a:rPr>
              <a:t> </a:t>
            </a:r>
            <a:r>
              <a:rPr sz="1000" spc="5" dirty="0">
                <a:latin typeface="Tahoma" panose="020B0604030504040204"/>
                <a:cs typeface="Tahoma" panose="020B0604030504040204"/>
              </a:rPr>
              <a:t>is</a:t>
            </a:r>
            <a:r>
              <a:rPr sz="1000" spc="-120" dirty="0">
                <a:latin typeface="Tahoma" panose="020B0604030504040204"/>
                <a:cs typeface="Tahoma" panose="020B0604030504040204"/>
              </a:rPr>
              <a:t> </a:t>
            </a:r>
            <a:r>
              <a:rPr sz="1000" spc="-5" dirty="0">
                <a:latin typeface="Tahoma" panose="020B0604030504040204"/>
                <a:cs typeface="Tahoma" panose="020B0604030504040204"/>
              </a:rPr>
              <a:t>elected.</a:t>
            </a:r>
            <a:endParaRPr sz="1000" spc="-5" dirty="0">
              <a:latin typeface="Tahoma" panose="020B0604030504040204"/>
              <a:cs typeface="Tahoma" panose="020B0604030504040204"/>
            </a:endParaRPr>
          </a:p>
          <a:p>
            <a:pPr marL="12700" marR="5080">
              <a:lnSpc>
                <a:spcPct val="113000"/>
              </a:lnSpc>
              <a:buAutoNum type="arabicPeriod" startAt="16"/>
              <a:tabLst>
                <a:tab pos="210820" algn="l"/>
              </a:tabLst>
            </a:pPr>
            <a:r>
              <a:rPr lang="en-US" sz="1000" u="sng">
                <a:latin typeface="Tahoma" panose="020B0604030504040204"/>
                <a:cs typeface="Tahoma" panose="020B0604030504040204"/>
              </a:rPr>
              <a:t>critical </a:t>
            </a:r>
            <a:r>
              <a:rPr lang="en-US" sz="1000">
                <a:latin typeface="Tahoma" panose="020B0604030504040204"/>
                <a:cs typeface="Tahoma" panose="020B0604030504040204"/>
              </a:rPr>
              <a:t>: denotes a boolean value for the seaverarity of the incident as TRUE or FALSE</a:t>
            </a:r>
            <a:endParaRPr lang="en-US" sz="1000">
              <a:latin typeface="Tahoma" panose="020B0604030504040204"/>
              <a:cs typeface="Tahom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735" y="687705"/>
            <a:ext cx="7631430" cy="427990"/>
          </a:xfrm>
          <a:prstGeom prst="rect">
            <a:avLst/>
          </a:prstGeom>
        </p:spPr>
        <p:txBody>
          <a:bodyPr vert="horz" wrap="square" lIns="0" tIns="12700" rIns="0" bIns="0" rtlCol="0">
            <a:spAutoFit/>
          </a:bodyPr>
          <a:lstStyle/>
          <a:p>
            <a:pPr marL="12700" algn="ctr">
              <a:lnSpc>
                <a:spcPct val="100000"/>
              </a:lnSpc>
              <a:spcBef>
                <a:spcPts val="100"/>
              </a:spcBef>
            </a:pPr>
            <a:r>
              <a:rPr spc="90" dirty="0"/>
              <a:t>Data</a:t>
            </a:r>
            <a:r>
              <a:rPr spc="-160" dirty="0"/>
              <a:t> </a:t>
            </a:r>
            <a:r>
              <a:rPr spc="125" dirty="0"/>
              <a:t>Wrangling</a:t>
            </a:r>
            <a:endParaRPr spc="125" dirty="0"/>
          </a:p>
        </p:txBody>
      </p:sp>
      <p:sp>
        <p:nvSpPr>
          <p:cNvPr id="3" name="object 3"/>
          <p:cNvSpPr txBox="1"/>
          <p:nvPr/>
        </p:nvSpPr>
        <p:spPr>
          <a:xfrm>
            <a:off x="914400" y="1611630"/>
            <a:ext cx="7771765" cy="1708150"/>
          </a:xfrm>
          <a:prstGeom prst="rect">
            <a:avLst/>
          </a:prstGeom>
        </p:spPr>
        <p:txBody>
          <a:bodyPr vert="horz" wrap="square" lIns="0" tIns="39369" rIns="0" bIns="0" rtlCol="0">
            <a:spAutoFit/>
          </a:bodyPr>
          <a:lstStyle/>
          <a:p>
            <a:pPr marL="12700">
              <a:lnSpc>
                <a:spcPct val="100000"/>
              </a:lnSpc>
              <a:spcBef>
                <a:spcPts val="310"/>
              </a:spcBef>
              <a:tabLst>
                <a:tab pos="393065" algn="l"/>
              </a:tabLst>
            </a:pPr>
            <a:r>
              <a:rPr sz="1200" dirty="0">
                <a:latin typeface="MS PGothic"/>
                <a:cs typeface="MS PGothic"/>
              </a:rPr>
              <a:t>★	</a:t>
            </a:r>
            <a:r>
              <a:rPr sz="1200" spc="35" dirty="0">
                <a:latin typeface="Tahoma" panose="020B0604030504040204"/>
                <a:cs typeface="Tahoma" panose="020B0604030504040204"/>
              </a:rPr>
              <a:t>Drop</a:t>
            </a:r>
            <a:r>
              <a:rPr sz="1200" spc="-145" dirty="0">
                <a:latin typeface="Tahoma" panose="020B0604030504040204"/>
                <a:cs typeface="Tahoma" panose="020B0604030504040204"/>
              </a:rPr>
              <a:t> </a:t>
            </a:r>
            <a:r>
              <a:rPr sz="1200" dirty="0">
                <a:latin typeface="Tahoma" panose="020B0604030504040204"/>
                <a:cs typeface="Tahoma" panose="020B0604030504040204"/>
              </a:rPr>
              <a:t>columns</a:t>
            </a:r>
            <a:r>
              <a:rPr sz="1200" spc="-145" dirty="0">
                <a:latin typeface="Tahoma" panose="020B0604030504040204"/>
                <a:cs typeface="Tahoma" panose="020B0604030504040204"/>
              </a:rPr>
              <a:t> </a:t>
            </a:r>
            <a:r>
              <a:rPr sz="1200" spc="15" dirty="0">
                <a:latin typeface="Tahoma" panose="020B0604030504040204"/>
                <a:cs typeface="Tahoma" panose="020B0604030504040204"/>
              </a:rPr>
              <a:t>that</a:t>
            </a:r>
            <a:r>
              <a:rPr sz="1200" spc="-145" dirty="0">
                <a:latin typeface="Tahoma" panose="020B0604030504040204"/>
                <a:cs typeface="Tahoma" panose="020B0604030504040204"/>
              </a:rPr>
              <a:t> </a:t>
            </a:r>
            <a:r>
              <a:rPr sz="1200" spc="5" dirty="0">
                <a:latin typeface="Tahoma" panose="020B0604030504040204"/>
                <a:cs typeface="Tahoma" panose="020B0604030504040204"/>
              </a:rPr>
              <a:t>are</a:t>
            </a:r>
            <a:r>
              <a:rPr sz="1200" spc="-145" dirty="0">
                <a:latin typeface="Tahoma" panose="020B0604030504040204"/>
                <a:cs typeface="Tahoma" panose="020B0604030504040204"/>
              </a:rPr>
              <a:t> </a:t>
            </a:r>
            <a:r>
              <a:rPr sz="1200" spc="20" dirty="0">
                <a:latin typeface="Tahoma" panose="020B0604030504040204"/>
                <a:cs typeface="Tahoma" panose="020B0604030504040204"/>
              </a:rPr>
              <a:t>irrelevant</a:t>
            </a:r>
            <a:r>
              <a:rPr sz="1200" spc="-145" dirty="0">
                <a:latin typeface="Tahoma" panose="020B0604030504040204"/>
                <a:cs typeface="Tahoma" panose="020B0604030504040204"/>
              </a:rPr>
              <a:t> </a:t>
            </a:r>
            <a:r>
              <a:rPr sz="1200" spc="30" dirty="0">
                <a:latin typeface="Tahoma" panose="020B0604030504040204"/>
                <a:cs typeface="Tahoma" panose="020B0604030504040204"/>
              </a:rPr>
              <a:t>to</a:t>
            </a:r>
            <a:r>
              <a:rPr sz="1200" spc="-145" dirty="0">
                <a:latin typeface="Tahoma" panose="020B0604030504040204"/>
                <a:cs typeface="Tahoma" panose="020B0604030504040204"/>
              </a:rPr>
              <a:t> </a:t>
            </a:r>
            <a:r>
              <a:rPr sz="1200" spc="10" dirty="0">
                <a:latin typeface="Tahoma" panose="020B0604030504040204"/>
                <a:cs typeface="Tahoma" panose="020B0604030504040204"/>
              </a:rPr>
              <a:t>the</a:t>
            </a:r>
            <a:r>
              <a:rPr sz="1200" spc="-145" dirty="0">
                <a:latin typeface="Tahoma" panose="020B0604030504040204"/>
                <a:cs typeface="Tahoma" panose="020B0604030504040204"/>
              </a:rPr>
              <a:t> </a:t>
            </a:r>
            <a:r>
              <a:rPr sz="1200" spc="10" dirty="0">
                <a:latin typeface="Tahoma" panose="020B0604030504040204"/>
                <a:cs typeface="Tahoma" panose="020B0604030504040204"/>
              </a:rPr>
              <a:t>project</a:t>
            </a:r>
            <a:endParaRPr sz="1200">
              <a:latin typeface="Tahoma" panose="020B0604030504040204"/>
              <a:cs typeface="Tahoma" panose="020B0604030504040204"/>
            </a:endParaRPr>
          </a:p>
          <a:p>
            <a:pPr marL="393700" marR="95885" indent="-381000">
              <a:lnSpc>
                <a:spcPct val="115000"/>
              </a:lnSpc>
              <a:tabLst>
                <a:tab pos="393065" algn="l"/>
              </a:tabLst>
            </a:pPr>
            <a:r>
              <a:rPr sz="1200" dirty="0">
                <a:latin typeface="MS PGothic"/>
                <a:cs typeface="MS PGothic"/>
              </a:rPr>
              <a:t>★	</a:t>
            </a:r>
            <a:r>
              <a:rPr sz="1200" spc="5" dirty="0">
                <a:latin typeface="Tahoma" panose="020B0604030504040204"/>
                <a:cs typeface="Tahoma" panose="020B0604030504040204"/>
              </a:rPr>
              <a:t>Remove</a:t>
            </a:r>
            <a:r>
              <a:rPr sz="1200" spc="-145" dirty="0">
                <a:latin typeface="Tahoma" panose="020B0604030504040204"/>
                <a:cs typeface="Tahoma" panose="020B0604030504040204"/>
              </a:rPr>
              <a:t> </a:t>
            </a:r>
            <a:r>
              <a:rPr sz="1200" spc="5" dirty="0">
                <a:latin typeface="Tahoma" panose="020B0604030504040204"/>
                <a:cs typeface="Tahoma" panose="020B0604030504040204"/>
              </a:rPr>
              <a:t>columns/rows</a:t>
            </a:r>
            <a:r>
              <a:rPr sz="1200" spc="-145" dirty="0">
                <a:latin typeface="Tahoma" panose="020B0604030504040204"/>
                <a:cs typeface="Tahoma" panose="020B0604030504040204"/>
              </a:rPr>
              <a:t> </a:t>
            </a:r>
            <a:r>
              <a:rPr sz="1200" spc="25" dirty="0">
                <a:latin typeface="Tahoma" panose="020B0604030504040204"/>
                <a:cs typeface="Tahoma" panose="020B0604030504040204"/>
              </a:rPr>
              <a:t>with</a:t>
            </a:r>
            <a:r>
              <a:rPr sz="1200" spc="-145" dirty="0">
                <a:latin typeface="Tahoma" panose="020B0604030504040204"/>
                <a:cs typeface="Tahoma" panose="020B0604030504040204"/>
              </a:rPr>
              <a:t> </a:t>
            </a:r>
            <a:r>
              <a:rPr sz="1200" dirty="0">
                <a:latin typeface="Tahoma" panose="020B0604030504040204"/>
                <a:cs typeface="Tahoma" panose="020B0604030504040204"/>
              </a:rPr>
              <a:t>excessive</a:t>
            </a:r>
            <a:r>
              <a:rPr sz="1200" spc="-145" dirty="0">
                <a:latin typeface="Tahoma" panose="020B0604030504040204"/>
                <a:cs typeface="Tahoma" panose="020B0604030504040204"/>
              </a:rPr>
              <a:t> </a:t>
            </a:r>
            <a:r>
              <a:rPr sz="1200" dirty="0">
                <a:latin typeface="Tahoma" panose="020B0604030504040204"/>
                <a:cs typeface="Tahoma" panose="020B0604030504040204"/>
              </a:rPr>
              <a:t>amount  </a:t>
            </a:r>
            <a:r>
              <a:rPr sz="1200" spc="15" dirty="0">
                <a:latin typeface="Tahoma" panose="020B0604030504040204"/>
                <a:cs typeface="Tahoma" panose="020B0604030504040204"/>
              </a:rPr>
              <a:t>of</a:t>
            </a:r>
            <a:r>
              <a:rPr sz="1200" spc="-145" dirty="0">
                <a:latin typeface="Tahoma" panose="020B0604030504040204"/>
                <a:cs typeface="Tahoma" panose="020B0604030504040204"/>
              </a:rPr>
              <a:t> </a:t>
            </a:r>
            <a:r>
              <a:rPr sz="1200" spc="-10" dirty="0">
                <a:latin typeface="Tahoma" panose="020B0604030504040204"/>
                <a:cs typeface="Tahoma" panose="020B0604030504040204"/>
              </a:rPr>
              <a:t>missing</a:t>
            </a:r>
            <a:r>
              <a:rPr sz="1200" spc="-145" dirty="0">
                <a:latin typeface="Tahoma" panose="020B0604030504040204"/>
                <a:cs typeface="Tahoma" panose="020B0604030504040204"/>
              </a:rPr>
              <a:t> </a:t>
            </a:r>
            <a:r>
              <a:rPr sz="1200" dirty="0">
                <a:latin typeface="Tahoma" panose="020B0604030504040204"/>
                <a:cs typeface="Tahoma" panose="020B0604030504040204"/>
              </a:rPr>
              <a:t>data</a:t>
            </a:r>
            <a:endParaRPr sz="1200">
              <a:latin typeface="Tahoma" panose="020B0604030504040204"/>
              <a:cs typeface="Tahoma" panose="020B0604030504040204"/>
            </a:endParaRPr>
          </a:p>
          <a:p>
            <a:pPr marL="393700" marR="71120" indent="-381000">
              <a:lnSpc>
                <a:spcPct val="115000"/>
              </a:lnSpc>
              <a:tabLst>
                <a:tab pos="393065" algn="l"/>
              </a:tabLst>
            </a:pPr>
            <a:r>
              <a:rPr sz="1200" dirty="0">
                <a:latin typeface="MS PGothic"/>
                <a:cs typeface="MS PGothic"/>
              </a:rPr>
              <a:t>★	</a:t>
            </a:r>
            <a:r>
              <a:rPr sz="1200" spc="15" dirty="0">
                <a:latin typeface="Tahoma" panose="020B0604030504040204"/>
                <a:cs typeface="Tahoma" panose="020B0604030504040204"/>
              </a:rPr>
              <a:t>Choose</a:t>
            </a:r>
            <a:r>
              <a:rPr sz="1200" spc="-145" dirty="0">
                <a:latin typeface="Tahoma" panose="020B0604030504040204"/>
                <a:cs typeface="Tahoma" panose="020B0604030504040204"/>
              </a:rPr>
              <a:t> </a:t>
            </a:r>
            <a:r>
              <a:rPr sz="1200" spc="-10" dirty="0">
                <a:latin typeface="Tahoma" panose="020B0604030504040204"/>
                <a:cs typeface="Tahoma" panose="020B0604030504040204"/>
              </a:rPr>
              <a:t>age-group</a:t>
            </a:r>
            <a:r>
              <a:rPr sz="1200" spc="-145" dirty="0">
                <a:latin typeface="Tahoma" panose="020B0604030504040204"/>
                <a:cs typeface="Tahoma" panose="020B0604030504040204"/>
              </a:rPr>
              <a:t> </a:t>
            </a:r>
            <a:r>
              <a:rPr sz="1200" dirty="0">
                <a:latin typeface="Tahoma" panose="020B0604030504040204"/>
                <a:cs typeface="Tahoma" panose="020B0604030504040204"/>
              </a:rPr>
              <a:t>column</a:t>
            </a:r>
            <a:r>
              <a:rPr sz="1200" spc="-145" dirty="0">
                <a:latin typeface="Tahoma" panose="020B0604030504040204"/>
                <a:cs typeface="Tahoma" panose="020B0604030504040204"/>
              </a:rPr>
              <a:t> </a:t>
            </a:r>
            <a:r>
              <a:rPr sz="1200" spc="20" dirty="0">
                <a:latin typeface="Tahoma" panose="020B0604030504040204"/>
                <a:cs typeface="Tahoma" panose="020B0604030504040204"/>
              </a:rPr>
              <a:t>over</a:t>
            </a:r>
            <a:r>
              <a:rPr sz="1200" spc="-145" dirty="0">
                <a:latin typeface="Tahoma" panose="020B0604030504040204"/>
                <a:cs typeface="Tahoma" panose="020B0604030504040204"/>
              </a:rPr>
              <a:t> </a:t>
            </a:r>
            <a:r>
              <a:rPr sz="1200" spc="-25" dirty="0">
                <a:latin typeface="Tahoma" panose="020B0604030504040204"/>
                <a:cs typeface="Tahoma" panose="020B0604030504040204"/>
              </a:rPr>
              <a:t>age</a:t>
            </a:r>
            <a:r>
              <a:rPr sz="1200" spc="-140" dirty="0">
                <a:latin typeface="Tahoma" panose="020B0604030504040204"/>
                <a:cs typeface="Tahoma" panose="020B0604030504040204"/>
              </a:rPr>
              <a:t> </a:t>
            </a:r>
            <a:r>
              <a:rPr sz="1200" dirty="0">
                <a:latin typeface="Tahoma" panose="020B0604030504040204"/>
                <a:cs typeface="Tahoma" panose="020B0604030504040204"/>
              </a:rPr>
              <a:t>column</a:t>
            </a:r>
            <a:r>
              <a:rPr sz="1200" spc="-145" dirty="0">
                <a:latin typeface="Tahoma" panose="020B0604030504040204"/>
                <a:cs typeface="Tahoma" panose="020B0604030504040204"/>
              </a:rPr>
              <a:t> </a:t>
            </a:r>
            <a:r>
              <a:rPr sz="1200" spc="25" dirty="0">
                <a:latin typeface="Tahoma" panose="020B0604030504040204"/>
                <a:cs typeface="Tahoma" panose="020B0604030504040204"/>
              </a:rPr>
              <a:t>for </a:t>
            </a:r>
            <a:r>
              <a:rPr sz="1200" spc="-360" dirty="0">
                <a:latin typeface="Tahoma" panose="020B0604030504040204"/>
                <a:cs typeface="Tahoma" panose="020B0604030504040204"/>
              </a:rPr>
              <a:t> </a:t>
            </a:r>
            <a:r>
              <a:rPr sz="1200" spc="20" dirty="0">
                <a:latin typeface="Tahoma" panose="020B0604030504040204"/>
                <a:cs typeface="Tahoma" panose="020B0604030504040204"/>
              </a:rPr>
              <a:t>better</a:t>
            </a:r>
            <a:r>
              <a:rPr sz="1200" spc="-145" dirty="0">
                <a:latin typeface="Tahoma" panose="020B0604030504040204"/>
                <a:cs typeface="Tahoma" panose="020B0604030504040204"/>
              </a:rPr>
              <a:t> </a:t>
            </a:r>
            <a:r>
              <a:rPr sz="1200" spc="15" dirty="0">
                <a:latin typeface="Tahoma" panose="020B0604030504040204"/>
                <a:cs typeface="Tahoma" panose="020B0604030504040204"/>
              </a:rPr>
              <a:t>prediction</a:t>
            </a:r>
            <a:endParaRPr sz="1200" dirty="0">
              <a:latin typeface="MS PGothic"/>
              <a:cs typeface="MS PGothic"/>
            </a:endParaRPr>
          </a:p>
          <a:p>
            <a:pPr marL="393700" marR="5080" indent="-381000">
              <a:lnSpc>
                <a:spcPct val="115000"/>
              </a:lnSpc>
              <a:tabLst>
                <a:tab pos="393065" algn="l"/>
              </a:tabLst>
            </a:pPr>
            <a:r>
              <a:rPr sz="1200" dirty="0">
                <a:latin typeface="MS PGothic"/>
                <a:cs typeface="MS PGothic"/>
              </a:rPr>
              <a:t>★	</a:t>
            </a:r>
            <a:r>
              <a:rPr sz="1200" spc="-10" dirty="0">
                <a:latin typeface="Tahoma" panose="020B0604030504040204"/>
                <a:cs typeface="Tahoma" panose="020B0604030504040204"/>
              </a:rPr>
              <a:t>Include</a:t>
            </a:r>
            <a:r>
              <a:rPr sz="1200" spc="-145" dirty="0">
                <a:latin typeface="Tahoma" panose="020B0604030504040204"/>
                <a:cs typeface="Tahoma" panose="020B0604030504040204"/>
              </a:rPr>
              <a:t> </a:t>
            </a:r>
            <a:r>
              <a:rPr sz="1200" spc="15" dirty="0">
                <a:latin typeface="Tahoma" panose="020B0604030504040204"/>
                <a:cs typeface="Tahoma" panose="020B0604030504040204"/>
              </a:rPr>
              <a:t>only</a:t>
            </a:r>
            <a:r>
              <a:rPr sz="1200" spc="-145" dirty="0">
                <a:latin typeface="Tahoma" panose="020B0604030504040204"/>
                <a:cs typeface="Tahoma" panose="020B0604030504040204"/>
              </a:rPr>
              <a:t> </a:t>
            </a:r>
            <a:r>
              <a:rPr sz="1200" spc="10" dirty="0">
                <a:latin typeface="Tahoma" panose="020B0604030504040204"/>
                <a:cs typeface="Tahoma" panose="020B0604030504040204"/>
              </a:rPr>
              <a:t>the</a:t>
            </a:r>
            <a:r>
              <a:rPr sz="1200" spc="-145" dirty="0">
                <a:latin typeface="Tahoma" panose="020B0604030504040204"/>
                <a:cs typeface="Tahoma" panose="020B0604030504040204"/>
              </a:rPr>
              <a:t> </a:t>
            </a:r>
            <a:r>
              <a:rPr sz="1200" u="heavy" spc="30" dirty="0">
                <a:uFill>
                  <a:solidFill>
                    <a:srgbClr val="000000"/>
                  </a:solidFill>
                </a:uFill>
                <a:latin typeface="Tahoma" panose="020B0604030504040204"/>
                <a:cs typeface="Tahoma" panose="020B0604030504040204"/>
              </a:rPr>
              <a:t>to</a:t>
            </a:r>
            <a:r>
              <a:rPr sz="1200" u="heavy" spc="-5" dirty="0">
                <a:uFill>
                  <a:solidFill>
                    <a:srgbClr val="000000"/>
                  </a:solidFill>
                </a:uFill>
                <a:latin typeface="Tahoma" panose="020B0604030504040204"/>
                <a:cs typeface="Tahoma" panose="020B0604030504040204"/>
              </a:rPr>
              <a:t>p</a:t>
            </a:r>
            <a:r>
              <a:rPr sz="1200" u="heavy" spc="-145" dirty="0">
                <a:uFill>
                  <a:solidFill>
                    <a:srgbClr val="000000"/>
                  </a:solidFill>
                </a:uFill>
                <a:latin typeface="Tahoma" panose="020B0604030504040204"/>
                <a:cs typeface="Tahoma" panose="020B0604030504040204"/>
              </a:rPr>
              <a:t> </a:t>
            </a:r>
            <a:r>
              <a:rPr sz="1200" u="heavy" spc="40" dirty="0">
                <a:uFill>
                  <a:solidFill>
                    <a:srgbClr val="000000"/>
                  </a:solidFill>
                </a:uFill>
                <a:latin typeface="Tahoma" panose="020B0604030504040204"/>
                <a:cs typeface="Tahoma" panose="020B0604030504040204"/>
              </a:rPr>
              <a:t>15</a:t>
            </a:r>
            <a:r>
              <a:rPr sz="1200" u="heavy" spc="-145" dirty="0">
                <a:uFill>
                  <a:solidFill>
                    <a:srgbClr val="000000"/>
                  </a:solidFill>
                </a:uFill>
                <a:latin typeface="Tahoma" panose="020B0604030504040204"/>
                <a:cs typeface="Tahoma" panose="020B0604030504040204"/>
              </a:rPr>
              <a:t> </a:t>
            </a:r>
            <a:r>
              <a:rPr sz="1200" u="heavy" spc="15" dirty="0">
                <a:uFill>
                  <a:solidFill>
                    <a:srgbClr val="000000"/>
                  </a:solidFill>
                </a:uFill>
                <a:latin typeface="Tahoma" panose="020B0604030504040204"/>
                <a:cs typeface="Tahoma" panose="020B0604030504040204"/>
              </a:rPr>
              <a:t>cities</a:t>
            </a:r>
            <a:r>
              <a:rPr sz="1200" spc="-145" dirty="0">
                <a:latin typeface="Tahoma" panose="020B0604030504040204"/>
                <a:cs typeface="Tahoma" panose="020B0604030504040204"/>
              </a:rPr>
              <a:t> </a:t>
            </a:r>
            <a:r>
              <a:rPr sz="1200" spc="25" dirty="0">
                <a:latin typeface="Tahoma" panose="020B0604030504040204"/>
                <a:cs typeface="Tahoma" panose="020B0604030504040204"/>
              </a:rPr>
              <a:t>with</a:t>
            </a:r>
            <a:r>
              <a:rPr sz="1200" spc="-145" dirty="0">
                <a:latin typeface="Tahoma" panose="020B0604030504040204"/>
                <a:cs typeface="Tahoma" panose="020B0604030504040204"/>
              </a:rPr>
              <a:t> </a:t>
            </a:r>
            <a:r>
              <a:rPr sz="1200" spc="5" dirty="0">
                <a:latin typeface="Tahoma" panose="020B0604030504040204"/>
                <a:cs typeface="Tahoma" panose="020B0604030504040204"/>
              </a:rPr>
              <a:t>most </a:t>
            </a:r>
            <a:r>
              <a:rPr sz="1200" spc="10" dirty="0">
                <a:latin typeface="Tahoma" panose="020B0604030504040204"/>
                <a:cs typeface="Tahoma" panose="020B0604030504040204"/>
              </a:rPr>
              <a:t>incidents</a:t>
            </a:r>
            <a:r>
              <a:rPr sz="1200" spc="-145" dirty="0">
                <a:latin typeface="Tahoma" panose="020B0604030504040204"/>
                <a:cs typeface="Tahoma" panose="020B0604030504040204"/>
              </a:rPr>
              <a:t> </a:t>
            </a:r>
            <a:r>
              <a:rPr sz="1200" spc="25" dirty="0">
                <a:latin typeface="Tahoma" panose="020B0604030504040204"/>
                <a:cs typeface="Tahoma" panose="020B0604030504040204"/>
              </a:rPr>
              <a:t>for</a:t>
            </a:r>
            <a:r>
              <a:rPr sz="1200" spc="-145" dirty="0">
                <a:latin typeface="Tahoma" panose="020B0604030504040204"/>
                <a:cs typeface="Tahoma" panose="020B0604030504040204"/>
              </a:rPr>
              <a:t> </a:t>
            </a:r>
            <a:r>
              <a:rPr sz="1200" spc="20" dirty="0">
                <a:latin typeface="Tahoma" panose="020B0604030504040204"/>
                <a:cs typeface="Tahoma" panose="020B0604030504040204"/>
              </a:rPr>
              <a:t>better</a:t>
            </a:r>
            <a:r>
              <a:rPr sz="1200" spc="-145" dirty="0">
                <a:latin typeface="Tahoma" panose="020B0604030504040204"/>
                <a:cs typeface="Tahoma" panose="020B0604030504040204"/>
              </a:rPr>
              <a:t> </a:t>
            </a:r>
            <a:r>
              <a:rPr sz="1200" spc="15" dirty="0">
                <a:latin typeface="Tahoma" panose="020B0604030504040204"/>
                <a:cs typeface="Tahoma" panose="020B0604030504040204"/>
              </a:rPr>
              <a:t>prediction</a:t>
            </a:r>
            <a:endParaRPr sz="1200">
              <a:latin typeface="Tahoma" panose="020B0604030504040204"/>
              <a:cs typeface="Tahoma" panose="020B0604030504040204"/>
            </a:endParaRPr>
          </a:p>
          <a:p>
            <a:pPr marL="12700">
              <a:lnSpc>
                <a:spcPct val="100000"/>
              </a:lnSpc>
              <a:spcBef>
                <a:spcPts val="210"/>
              </a:spcBef>
              <a:tabLst>
                <a:tab pos="393065" algn="l"/>
              </a:tabLst>
            </a:pPr>
            <a:r>
              <a:rPr sz="1200" dirty="0">
                <a:latin typeface="MS PGothic"/>
                <a:cs typeface="MS PGothic"/>
              </a:rPr>
              <a:t>★	</a:t>
            </a:r>
            <a:r>
              <a:rPr sz="1200" spc="35" dirty="0">
                <a:latin typeface="Tahoma" panose="020B0604030504040204"/>
                <a:cs typeface="Tahoma" panose="020B0604030504040204"/>
              </a:rPr>
              <a:t>Add</a:t>
            </a:r>
            <a:r>
              <a:rPr sz="1200" spc="-145" dirty="0">
                <a:latin typeface="Tahoma" panose="020B0604030504040204"/>
                <a:cs typeface="Tahoma" panose="020B0604030504040204"/>
              </a:rPr>
              <a:t> </a:t>
            </a:r>
            <a:r>
              <a:rPr sz="1200" spc="5" dirty="0">
                <a:latin typeface="Tahoma" panose="020B0604030504040204"/>
                <a:cs typeface="Tahoma" panose="020B0604030504040204"/>
              </a:rPr>
              <a:t>new</a:t>
            </a:r>
            <a:r>
              <a:rPr sz="1200" spc="-145" dirty="0">
                <a:latin typeface="Tahoma" panose="020B0604030504040204"/>
                <a:cs typeface="Tahoma" panose="020B0604030504040204"/>
              </a:rPr>
              <a:t> </a:t>
            </a:r>
            <a:r>
              <a:rPr sz="1200" spc="5" dirty="0">
                <a:latin typeface="Tahoma" panose="020B0604030504040204"/>
                <a:cs typeface="Tahoma" panose="020B0604030504040204"/>
              </a:rPr>
              <a:t>date</a:t>
            </a:r>
            <a:r>
              <a:rPr sz="1200" spc="-145" dirty="0">
                <a:latin typeface="Tahoma" panose="020B0604030504040204"/>
                <a:cs typeface="Tahoma" panose="020B0604030504040204"/>
              </a:rPr>
              <a:t> </a:t>
            </a:r>
            <a:r>
              <a:rPr sz="1200" dirty="0">
                <a:latin typeface="Tahoma" panose="020B0604030504040204"/>
                <a:cs typeface="Tahoma" panose="020B0604030504040204"/>
              </a:rPr>
              <a:t>columns</a:t>
            </a:r>
            <a:r>
              <a:rPr sz="1200" spc="-145" dirty="0">
                <a:latin typeface="Tahoma" panose="020B0604030504040204"/>
                <a:cs typeface="Tahoma" panose="020B0604030504040204"/>
              </a:rPr>
              <a:t> </a:t>
            </a:r>
            <a:r>
              <a:rPr sz="1200" spc="-30" dirty="0">
                <a:latin typeface="Tahoma" panose="020B0604030504040204"/>
                <a:cs typeface="Tahoma" panose="020B0604030504040204"/>
              </a:rPr>
              <a:t>(year,</a:t>
            </a:r>
            <a:r>
              <a:rPr sz="1200" spc="-140" dirty="0">
                <a:latin typeface="Tahoma" panose="020B0604030504040204"/>
                <a:cs typeface="Tahoma" panose="020B0604030504040204"/>
              </a:rPr>
              <a:t> </a:t>
            </a:r>
            <a:r>
              <a:rPr sz="1200" spc="-15" dirty="0">
                <a:latin typeface="Tahoma" panose="020B0604030504040204"/>
                <a:cs typeface="Tahoma" panose="020B0604030504040204"/>
              </a:rPr>
              <a:t>month,</a:t>
            </a:r>
            <a:r>
              <a:rPr sz="1200" spc="-145" dirty="0">
                <a:latin typeface="Tahoma" panose="020B0604030504040204"/>
                <a:cs typeface="Tahoma" panose="020B0604030504040204"/>
              </a:rPr>
              <a:t> </a:t>
            </a:r>
            <a:r>
              <a:rPr sz="1200" spc="-10" dirty="0">
                <a:latin typeface="Tahoma" panose="020B0604030504040204"/>
                <a:cs typeface="Tahoma" panose="020B0604030504040204"/>
              </a:rPr>
              <a:t>weekday)</a:t>
            </a:r>
            <a:endParaRPr sz="1200">
              <a:latin typeface="Tahoma" panose="020B0604030504040204"/>
              <a:cs typeface="Tahoma" panose="020B0604030504040204"/>
            </a:endParaRPr>
          </a:p>
          <a:p>
            <a:pPr marL="393700" marR="247650" indent="-381000">
              <a:lnSpc>
                <a:spcPct val="115000"/>
              </a:lnSpc>
              <a:tabLst>
                <a:tab pos="393065" algn="l"/>
              </a:tabLst>
            </a:pPr>
            <a:r>
              <a:rPr sz="1200" dirty="0">
                <a:latin typeface="MS PGothic"/>
                <a:cs typeface="MS PGothic"/>
              </a:rPr>
              <a:t>★	</a:t>
            </a:r>
            <a:r>
              <a:rPr sz="1200" spc="5" dirty="0">
                <a:latin typeface="Tahoma" panose="020B0604030504040204"/>
                <a:cs typeface="Tahoma" panose="020B0604030504040204"/>
              </a:rPr>
              <a:t>Remove</a:t>
            </a:r>
            <a:r>
              <a:rPr sz="1200" spc="-145" dirty="0">
                <a:latin typeface="Tahoma" panose="020B0604030504040204"/>
                <a:cs typeface="Tahoma" panose="020B0604030504040204"/>
              </a:rPr>
              <a:t> </a:t>
            </a:r>
            <a:r>
              <a:rPr sz="1200" spc="15" dirty="0">
                <a:latin typeface="Tahoma" panose="020B0604030504040204"/>
                <a:cs typeface="Tahoma" panose="020B0604030504040204"/>
              </a:rPr>
              <a:t>incident</a:t>
            </a:r>
            <a:r>
              <a:rPr sz="1200" spc="-145" dirty="0">
                <a:latin typeface="Tahoma" panose="020B0604030504040204"/>
                <a:cs typeface="Tahoma" panose="020B0604030504040204"/>
              </a:rPr>
              <a:t> </a:t>
            </a:r>
            <a:r>
              <a:rPr sz="1200" spc="10" dirty="0">
                <a:latin typeface="Tahoma" panose="020B0604030504040204"/>
                <a:cs typeface="Tahoma" panose="020B0604030504040204"/>
              </a:rPr>
              <a:t>characteristics</a:t>
            </a:r>
            <a:r>
              <a:rPr sz="1200" spc="-145" dirty="0">
                <a:latin typeface="Tahoma" panose="020B0604030504040204"/>
                <a:cs typeface="Tahoma" panose="020B0604030504040204"/>
              </a:rPr>
              <a:t> </a:t>
            </a:r>
            <a:r>
              <a:rPr sz="1200" dirty="0">
                <a:latin typeface="Tahoma" panose="020B0604030504040204"/>
                <a:cs typeface="Tahoma" panose="020B0604030504040204"/>
              </a:rPr>
              <a:t>due</a:t>
            </a:r>
            <a:r>
              <a:rPr sz="1200" spc="-145" dirty="0">
                <a:latin typeface="Tahoma" panose="020B0604030504040204"/>
                <a:cs typeface="Tahoma" panose="020B0604030504040204"/>
              </a:rPr>
              <a:t> </a:t>
            </a:r>
            <a:r>
              <a:rPr sz="1200" spc="30" dirty="0">
                <a:latin typeface="Tahoma" panose="020B0604030504040204"/>
                <a:cs typeface="Tahoma" panose="020B0604030504040204"/>
              </a:rPr>
              <a:t>to</a:t>
            </a:r>
            <a:r>
              <a:rPr sz="1200" spc="-145" dirty="0">
                <a:latin typeface="Tahoma" panose="020B0604030504040204"/>
                <a:cs typeface="Tahoma" panose="020B0604030504040204"/>
              </a:rPr>
              <a:t> </a:t>
            </a:r>
            <a:r>
              <a:rPr sz="1200" dirty="0">
                <a:latin typeface="Tahoma" panose="020B0604030504040204"/>
                <a:cs typeface="Tahoma" panose="020B0604030504040204"/>
              </a:rPr>
              <a:t>data  </a:t>
            </a:r>
            <a:r>
              <a:rPr sz="1200" spc="-5" dirty="0">
                <a:latin typeface="Tahoma" panose="020B0604030504040204"/>
                <a:cs typeface="Tahoma" panose="020B0604030504040204"/>
              </a:rPr>
              <a:t>leakage</a:t>
            </a:r>
            <a:endParaRPr sz="1200">
              <a:latin typeface="Tahoma" panose="020B0604030504040204"/>
              <a:cs typeface="Tahoma" panose="020B0604030504040204"/>
            </a:endParaRPr>
          </a:p>
          <a:p>
            <a:pPr marL="393700" marR="76200" indent="-381000">
              <a:lnSpc>
                <a:spcPct val="115000"/>
              </a:lnSpc>
              <a:tabLst>
                <a:tab pos="393065" algn="l"/>
              </a:tabLst>
            </a:pPr>
            <a:r>
              <a:rPr sz="1200" dirty="0">
                <a:latin typeface="MS PGothic"/>
                <a:cs typeface="MS PGothic"/>
              </a:rPr>
              <a:t>★	</a:t>
            </a:r>
            <a:r>
              <a:rPr sz="1200" spc="25" dirty="0">
                <a:latin typeface="Tahoma" panose="020B0604030504040204"/>
                <a:cs typeface="Tahoma" panose="020B0604030504040204"/>
              </a:rPr>
              <a:t>Create</a:t>
            </a:r>
            <a:r>
              <a:rPr sz="1200" spc="-145" dirty="0">
                <a:latin typeface="Tahoma" panose="020B0604030504040204"/>
                <a:cs typeface="Tahoma" panose="020B0604030504040204"/>
              </a:rPr>
              <a:t> </a:t>
            </a:r>
            <a:r>
              <a:rPr sz="1200" spc="5" dirty="0">
                <a:latin typeface="Tahoma" panose="020B0604030504040204"/>
                <a:cs typeface="Tahoma" panose="020B0604030504040204"/>
              </a:rPr>
              <a:t>new</a:t>
            </a:r>
            <a:r>
              <a:rPr sz="1200" spc="-140" dirty="0">
                <a:latin typeface="Tahoma" panose="020B0604030504040204"/>
                <a:cs typeface="Tahoma" panose="020B0604030504040204"/>
              </a:rPr>
              <a:t> </a:t>
            </a:r>
            <a:r>
              <a:rPr sz="1200" spc="5" dirty="0">
                <a:latin typeface="Tahoma" panose="020B0604030504040204"/>
                <a:cs typeface="Tahoma" panose="020B0604030504040204"/>
              </a:rPr>
              <a:t>numerical</a:t>
            </a:r>
            <a:r>
              <a:rPr sz="1200" spc="-145" dirty="0">
                <a:latin typeface="Tahoma" panose="020B0604030504040204"/>
                <a:cs typeface="Tahoma" panose="020B0604030504040204"/>
              </a:rPr>
              <a:t> </a:t>
            </a:r>
            <a:r>
              <a:rPr sz="1200" dirty="0">
                <a:latin typeface="Tahoma" panose="020B0604030504040204"/>
                <a:cs typeface="Tahoma" panose="020B0604030504040204"/>
              </a:rPr>
              <a:t>columns</a:t>
            </a:r>
            <a:r>
              <a:rPr sz="1200" spc="-140" dirty="0">
                <a:latin typeface="Tahoma" panose="020B0604030504040204"/>
                <a:cs typeface="Tahoma" panose="020B0604030504040204"/>
              </a:rPr>
              <a:t> </a:t>
            </a:r>
            <a:r>
              <a:rPr sz="1200" spc="25" dirty="0">
                <a:latin typeface="Tahoma" panose="020B0604030504040204"/>
                <a:cs typeface="Tahoma" panose="020B0604030504040204"/>
              </a:rPr>
              <a:t>for</a:t>
            </a:r>
            <a:r>
              <a:rPr sz="1200" spc="-145" dirty="0">
                <a:latin typeface="Tahoma" panose="020B0604030504040204"/>
                <a:cs typeface="Tahoma" panose="020B0604030504040204"/>
              </a:rPr>
              <a:t> </a:t>
            </a:r>
            <a:r>
              <a:rPr sz="1200" spc="15" dirty="0">
                <a:latin typeface="Tahoma" panose="020B0604030504040204"/>
                <a:cs typeface="Tahoma" panose="020B0604030504040204"/>
              </a:rPr>
              <a:t>Categorical </a:t>
            </a:r>
            <a:r>
              <a:rPr sz="1200" spc="-360" dirty="0">
                <a:latin typeface="Tahoma" panose="020B0604030504040204"/>
                <a:cs typeface="Tahoma" panose="020B0604030504040204"/>
              </a:rPr>
              <a:t> </a:t>
            </a:r>
            <a:r>
              <a:rPr sz="1200" dirty="0">
                <a:latin typeface="Tahoma" panose="020B0604030504040204"/>
                <a:cs typeface="Tahoma" panose="020B0604030504040204"/>
              </a:rPr>
              <a:t>columns</a:t>
            </a:r>
            <a:r>
              <a:rPr sz="1200" spc="-145" dirty="0">
                <a:latin typeface="Tahoma" panose="020B0604030504040204"/>
                <a:cs typeface="Tahoma" panose="020B0604030504040204"/>
              </a:rPr>
              <a:t> </a:t>
            </a:r>
            <a:r>
              <a:rPr sz="1200" spc="-55" dirty="0">
                <a:latin typeface="Tahoma" panose="020B0604030504040204"/>
                <a:cs typeface="Tahoma" panose="020B0604030504040204"/>
              </a:rPr>
              <a:t>(ex.</a:t>
            </a:r>
            <a:r>
              <a:rPr sz="1200" spc="-145" dirty="0">
                <a:latin typeface="Tahoma" panose="020B0604030504040204"/>
                <a:cs typeface="Tahoma" panose="020B0604030504040204"/>
              </a:rPr>
              <a:t> </a:t>
            </a:r>
            <a:r>
              <a:rPr sz="1200" spc="-20" dirty="0">
                <a:latin typeface="Tahoma" panose="020B0604030504040204"/>
                <a:cs typeface="Tahoma" panose="020B0604030504040204"/>
              </a:rPr>
              <a:t>mapped_cities)</a:t>
            </a:r>
            <a:endParaRPr sz="1200">
              <a:latin typeface="Tahoma" panose="020B0604030504040204"/>
              <a:cs typeface="Tahoma" panose="020B0604030504040204"/>
            </a:endParaRPr>
          </a:p>
          <a:p>
            <a:pPr marL="393700" marR="14605" indent="-381000">
              <a:lnSpc>
                <a:spcPct val="115000"/>
              </a:lnSpc>
              <a:tabLst>
                <a:tab pos="393065" algn="l"/>
              </a:tabLst>
            </a:pPr>
            <a:r>
              <a:rPr sz="1200" dirty="0">
                <a:latin typeface="MS PGothic"/>
                <a:cs typeface="MS PGothic"/>
              </a:rPr>
              <a:t>★	</a:t>
            </a:r>
            <a:r>
              <a:rPr sz="1200" spc="30" dirty="0">
                <a:latin typeface="Tahoma" panose="020B0604030504040204"/>
                <a:cs typeface="Tahoma" panose="020B0604030504040204"/>
              </a:rPr>
              <a:t>Nearly</a:t>
            </a:r>
            <a:r>
              <a:rPr sz="1200" spc="-145" dirty="0">
                <a:latin typeface="Tahoma" panose="020B0604030504040204"/>
                <a:cs typeface="Tahoma" panose="020B0604030504040204"/>
              </a:rPr>
              <a:t> </a:t>
            </a:r>
            <a:r>
              <a:rPr sz="1200" u="heavy" spc="15" dirty="0">
                <a:uFill>
                  <a:solidFill>
                    <a:srgbClr val="000000"/>
                  </a:solidFill>
                </a:uFill>
                <a:latin typeface="Tahoma" panose="020B0604030504040204"/>
                <a:cs typeface="Tahoma" panose="020B0604030504040204"/>
              </a:rPr>
              <a:t>200,00</a:t>
            </a:r>
            <a:r>
              <a:rPr sz="1200" u="heavy" spc="40" dirty="0">
                <a:uFill>
                  <a:solidFill>
                    <a:srgbClr val="000000"/>
                  </a:solidFill>
                </a:uFill>
                <a:latin typeface="Tahoma" panose="020B0604030504040204"/>
                <a:cs typeface="Tahoma" panose="020B0604030504040204"/>
              </a:rPr>
              <a:t>0</a:t>
            </a:r>
            <a:r>
              <a:rPr sz="1200" u="heavy" spc="-145" dirty="0">
                <a:uFill>
                  <a:solidFill>
                    <a:srgbClr val="000000"/>
                  </a:solidFill>
                </a:uFill>
                <a:latin typeface="Tahoma" panose="020B0604030504040204"/>
                <a:cs typeface="Tahoma" panose="020B0604030504040204"/>
              </a:rPr>
              <a:t> </a:t>
            </a:r>
            <a:r>
              <a:rPr sz="1200" u="heavy" spc="20" dirty="0">
                <a:uFill>
                  <a:solidFill>
                    <a:srgbClr val="000000"/>
                  </a:solidFill>
                </a:uFill>
                <a:latin typeface="Tahoma" panose="020B0604030504040204"/>
                <a:cs typeface="Tahoma" panose="020B0604030504040204"/>
              </a:rPr>
              <a:t>rows</a:t>
            </a:r>
            <a:r>
              <a:rPr sz="1200" spc="-145" dirty="0">
                <a:latin typeface="Tahoma" panose="020B0604030504040204"/>
                <a:cs typeface="Tahoma" panose="020B0604030504040204"/>
              </a:rPr>
              <a:t> </a:t>
            </a:r>
            <a:r>
              <a:rPr sz="1200" spc="15" dirty="0">
                <a:latin typeface="Tahoma" panose="020B0604030504040204"/>
                <a:cs typeface="Tahoma" panose="020B0604030504040204"/>
              </a:rPr>
              <a:t>of</a:t>
            </a:r>
            <a:r>
              <a:rPr sz="1200" spc="-145" dirty="0">
                <a:latin typeface="Tahoma" panose="020B0604030504040204"/>
                <a:cs typeface="Tahoma" panose="020B0604030504040204"/>
              </a:rPr>
              <a:t> </a:t>
            </a:r>
            <a:r>
              <a:rPr sz="1200" dirty="0">
                <a:latin typeface="Tahoma" panose="020B0604030504040204"/>
                <a:cs typeface="Tahoma" panose="020B0604030504040204"/>
              </a:rPr>
              <a:t>data</a:t>
            </a:r>
            <a:r>
              <a:rPr sz="1200" spc="-145" dirty="0">
                <a:latin typeface="Tahoma" panose="020B0604030504040204"/>
                <a:cs typeface="Tahoma" panose="020B0604030504040204"/>
              </a:rPr>
              <a:t> </a:t>
            </a:r>
            <a:r>
              <a:rPr sz="1200" spc="15" dirty="0">
                <a:latin typeface="Tahoma" panose="020B0604030504040204"/>
                <a:cs typeface="Tahoma" panose="020B0604030504040204"/>
              </a:rPr>
              <a:t>were</a:t>
            </a:r>
            <a:r>
              <a:rPr sz="1200" spc="-145" dirty="0">
                <a:latin typeface="Tahoma" panose="020B0604030504040204"/>
                <a:cs typeface="Tahoma" panose="020B0604030504040204"/>
              </a:rPr>
              <a:t> </a:t>
            </a:r>
            <a:r>
              <a:rPr sz="1200" spc="10" dirty="0">
                <a:latin typeface="Tahoma" panose="020B0604030504040204"/>
                <a:cs typeface="Tahoma" panose="020B0604030504040204"/>
              </a:rPr>
              <a:t>dropped</a:t>
            </a:r>
            <a:r>
              <a:rPr sz="1200" spc="-145" dirty="0">
                <a:latin typeface="Tahoma" panose="020B0604030504040204"/>
                <a:cs typeface="Tahoma" panose="020B0604030504040204"/>
              </a:rPr>
              <a:t> </a:t>
            </a:r>
            <a:r>
              <a:rPr sz="1200" spc="-20" dirty="0">
                <a:latin typeface="Tahoma" panose="020B0604030504040204"/>
                <a:cs typeface="Tahoma" panose="020B0604030504040204"/>
              </a:rPr>
              <a:t>as</a:t>
            </a:r>
            <a:r>
              <a:rPr sz="1200" spc="-145" dirty="0">
                <a:latin typeface="Tahoma" panose="020B0604030504040204"/>
                <a:cs typeface="Tahoma" panose="020B0604030504040204"/>
              </a:rPr>
              <a:t> </a:t>
            </a:r>
            <a:r>
              <a:rPr sz="1200" spc="-20" dirty="0">
                <a:latin typeface="Tahoma" panose="020B0604030504040204"/>
                <a:cs typeface="Tahoma" panose="020B0604030504040204"/>
              </a:rPr>
              <a:t>a  </a:t>
            </a:r>
            <a:r>
              <a:rPr sz="1200" spc="15" dirty="0">
                <a:latin typeface="Tahoma" panose="020B0604030504040204"/>
                <a:cs typeface="Tahoma" panose="020B0604030504040204"/>
              </a:rPr>
              <a:t>result</a:t>
            </a:r>
            <a:endParaRPr sz="1200">
              <a:latin typeface="Tahoma" panose="020B0604030504040204"/>
              <a:cs typeface="Tahoma" panose="020B0604030504040204"/>
            </a:endParaRPr>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100" y="514350"/>
            <a:ext cx="7886700" cy="427990"/>
          </a:xfrm>
          <a:prstGeom prst="rect">
            <a:avLst/>
          </a:prstGeom>
        </p:spPr>
        <p:txBody>
          <a:bodyPr vert="horz" wrap="square" lIns="0" tIns="12700" rIns="0" bIns="0" rtlCol="0">
            <a:spAutoFit/>
          </a:bodyPr>
          <a:lstStyle/>
          <a:p>
            <a:pPr marL="12700" algn="ctr">
              <a:lnSpc>
                <a:spcPct val="100000"/>
              </a:lnSpc>
              <a:spcBef>
                <a:spcPts val="100"/>
              </a:spcBef>
            </a:pPr>
            <a:r>
              <a:rPr spc="100" dirty="0"/>
              <a:t>Number</a:t>
            </a:r>
            <a:r>
              <a:rPr spc="-155" dirty="0"/>
              <a:t> </a:t>
            </a:r>
            <a:r>
              <a:rPr spc="50" dirty="0"/>
              <a:t>of</a:t>
            </a:r>
            <a:r>
              <a:rPr spc="-155" dirty="0"/>
              <a:t> </a:t>
            </a:r>
            <a:r>
              <a:rPr lang="en-US" spc="-155" dirty="0"/>
              <a:t>Killed and Injured</a:t>
            </a:r>
            <a:endParaRPr lang="en-US" spc="-155" dirty="0"/>
          </a:p>
        </p:txBody>
      </p:sp>
      <p:sp>
        <p:nvSpPr>
          <p:cNvPr id="3" name="object 3"/>
          <p:cNvSpPr txBox="1"/>
          <p:nvPr/>
        </p:nvSpPr>
        <p:spPr>
          <a:xfrm>
            <a:off x="878675" y="1415684"/>
            <a:ext cx="3418840" cy="449580"/>
          </a:xfrm>
          <a:prstGeom prst="rect">
            <a:avLst/>
          </a:prstGeom>
        </p:spPr>
        <p:txBody>
          <a:bodyPr vert="horz" wrap="square" lIns="0" tIns="12700" rIns="0" bIns="0" rtlCol="0">
            <a:spAutoFit/>
          </a:bodyPr>
          <a:lstStyle/>
          <a:p>
            <a:pPr marL="393700" marR="10160" indent="-381000">
              <a:lnSpc>
                <a:spcPct val="115000"/>
              </a:lnSpc>
              <a:spcBef>
                <a:spcPts val="100"/>
              </a:spcBef>
              <a:tabLst>
                <a:tab pos="393065" algn="l"/>
              </a:tabLst>
            </a:pPr>
            <a:r>
              <a:rPr sz="1200">
                <a:latin typeface="Tahoma" panose="020B0604030504040204"/>
                <a:cs typeface="Tahoma" panose="020B0604030504040204"/>
              </a:rPr>
              <a:t>Number of Critical cases : 47607 </a:t>
            </a:r>
            <a:endParaRPr sz="1200">
              <a:latin typeface="Tahoma" panose="020B0604030504040204"/>
              <a:cs typeface="Tahoma" panose="020B0604030504040204"/>
            </a:endParaRPr>
          </a:p>
          <a:p>
            <a:pPr marL="393700" marR="10160" indent="-381000">
              <a:lnSpc>
                <a:spcPct val="115000"/>
              </a:lnSpc>
              <a:spcBef>
                <a:spcPts val="100"/>
              </a:spcBef>
              <a:tabLst>
                <a:tab pos="393065" algn="l"/>
              </a:tabLst>
            </a:pPr>
            <a:r>
              <a:rPr sz="1200">
                <a:latin typeface="Tahoma" panose="020B0604030504040204"/>
                <a:cs typeface="Tahoma" panose="020B0604030504040204"/>
              </a:rPr>
              <a:t>Number of Non-critical cases : 193790</a:t>
            </a:r>
            <a:endParaRPr sz="1200">
              <a:latin typeface="Tahoma" panose="020B0604030504040204"/>
              <a:cs typeface="Tahoma" panose="020B0604030504040204"/>
            </a:endParaRPr>
          </a:p>
        </p:txBody>
      </p:sp>
      <p:sp>
        <p:nvSpPr>
          <p:cNvPr id="7" name="object 7"/>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pic>
        <p:nvPicPr>
          <p:cNvPr id="8" name="Picture 7"/>
          <p:cNvPicPr>
            <a:picLocks noChangeAspect="1"/>
          </p:cNvPicPr>
          <p:nvPr/>
        </p:nvPicPr>
        <p:blipFill>
          <a:blip r:embed="rId1"/>
          <a:stretch>
            <a:fillRect/>
          </a:stretch>
        </p:blipFill>
        <p:spPr>
          <a:xfrm>
            <a:off x="878840" y="2038350"/>
            <a:ext cx="2579370" cy="2406650"/>
          </a:xfrm>
          <a:prstGeom prst="rect">
            <a:avLst/>
          </a:prstGeom>
        </p:spPr>
      </p:pic>
      <p:pic>
        <p:nvPicPr>
          <p:cNvPr id="9" name="Picture 8"/>
          <p:cNvPicPr>
            <a:picLocks noChangeAspect="1"/>
          </p:cNvPicPr>
          <p:nvPr/>
        </p:nvPicPr>
        <p:blipFill>
          <a:blip r:embed="rId2"/>
          <a:stretch>
            <a:fillRect/>
          </a:stretch>
        </p:blipFill>
        <p:spPr>
          <a:xfrm>
            <a:off x="4953000" y="1202690"/>
            <a:ext cx="3373755" cy="3242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735" y="666115"/>
            <a:ext cx="7802245" cy="427990"/>
          </a:xfrm>
          <a:prstGeom prst="rect">
            <a:avLst/>
          </a:prstGeom>
        </p:spPr>
        <p:txBody>
          <a:bodyPr vert="horz" wrap="square" lIns="0" tIns="12700" rIns="0" bIns="0" rtlCol="0">
            <a:spAutoFit/>
          </a:bodyPr>
          <a:lstStyle/>
          <a:p>
            <a:pPr marL="12700" algn="ctr">
              <a:lnSpc>
                <a:spcPct val="100000"/>
              </a:lnSpc>
              <a:spcBef>
                <a:spcPts val="100"/>
              </a:spcBef>
            </a:pPr>
            <a:r>
              <a:rPr spc="75" dirty="0"/>
              <a:t>Casualties</a:t>
            </a:r>
            <a:r>
              <a:rPr spc="-175" dirty="0"/>
              <a:t> </a:t>
            </a:r>
            <a:r>
              <a:rPr spc="85" dirty="0"/>
              <a:t>by</a:t>
            </a:r>
            <a:r>
              <a:rPr spc="-175" dirty="0"/>
              <a:t> </a:t>
            </a:r>
            <a:r>
              <a:rPr lang="en-US" spc="-175" dirty="0"/>
              <a:t>Month</a:t>
            </a:r>
            <a:endParaRPr lang="en-US" spc="-175" dirty="0"/>
          </a:p>
        </p:txBody>
      </p:sp>
      <p:sp>
        <p:nvSpPr>
          <p:cNvPr id="3" name="object 3"/>
          <p:cNvSpPr txBox="1"/>
          <p:nvPr/>
        </p:nvSpPr>
        <p:spPr>
          <a:xfrm>
            <a:off x="381000" y="1310640"/>
            <a:ext cx="4271010" cy="861060"/>
          </a:xfrm>
          <a:prstGeom prst="rect">
            <a:avLst/>
          </a:prstGeom>
        </p:spPr>
        <p:txBody>
          <a:bodyPr vert="horz" wrap="square" lIns="0" tIns="12700" rIns="0" bIns="0" rtlCol="0">
            <a:spAutoFit/>
          </a:bodyPr>
          <a:lstStyle/>
          <a:p>
            <a:pPr marL="393700" marR="339725" indent="-381000" algn="l">
              <a:lnSpc>
                <a:spcPct val="115000"/>
              </a:lnSpc>
              <a:spcBef>
                <a:spcPts val="100"/>
              </a:spcBef>
              <a:tabLst>
                <a:tab pos="393065" algn="l"/>
              </a:tabLst>
            </a:pPr>
            <a:r>
              <a:rPr lang="en-US" sz="1200">
                <a:latin typeface="Tahoma" panose="020B0604030504040204"/>
                <a:cs typeface="Tahoma" panose="020B0604030504040204"/>
              </a:rPr>
              <a:t>	W</a:t>
            </a:r>
            <a:r>
              <a:rPr sz="1200">
                <a:latin typeface="Tahoma" panose="020B0604030504040204"/>
                <a:cs typeface="Tahoma" panose="020B0604030504040204"/>
              </a:rPr>
              <a:t>e </a:t>
            </a:r>
            <a:r>
              <a:rPr lang="en-US" sz="1200">
                <a:latin typeface="Tahoma" panose="020B0604030504040204"/>
                <a:cs typeface="Tahoma" panose="020B0604030504040204"/>
              </a:rPr>
              <a:t>have </a:t>
            </a:r>
            <a:r>
              <a:rPr sz="1200">
                <a:latin typeface="Tahoma" panose="020B0604030504040204"/>
                <a:cs typeface="Tahoma" panose="020B0604030504040204"/>
              </a:rPr>
              <a:t>visualize</a:t>
            </a:r>
            <a:r>
              <a:rPr lang="en-US" sz="1200">
                <a:latin typeface="Tahoma" panose="020B0604030504040204"/>
                <a:cs typeface="Tahoma" panose="020B0604030504040204"/>
              </a:rPr>
              <a:t>d</a:t>
            </a:r>
            <a:r>
              <a:rPr sz="1200">
                <a:latin typeface="Tahoma" panose="020B0604030504040204"/>
                <a:cs typeface="Tahoma" panose="020B0604030504040204"/>
              </a:rPr>
              <a:t> which month was more likely to</a:t>
            </a:r>
            <a:r>
              <a:rPr lang="en-US" sz="1200">
                <a:latin typeface="Tahoma" panose="020B0604030504040204"/>
                <a:cs typeface="Tahoma" panose="020B0604030504040204"/>
              </a:rPr>
              <a:t> </a:t>
            </a:r>
            <a:r>
              <a:rPr sz="1200">
                <a:latin typeface="Tahoma" panose="020B0604030504040204"/>
                <a:cs typeface="Tahoma" panose="020B0604030504040204"/>
              </a:rPr>
              <a:t>see gun incidents and to no surprise January, March and July are high on the list due to obvious two big celebrations in New Year and 4th of July.</a:t>
            </a:r>
            <a:endParaRPr sz="1200">
              <a:latin typeface="Tahoma" panose="020B0604030504040204"/>
              <a:cs typeface="Tahoma" panose="020B0604030504040204"/>
            </a:endParaRPr>
          </a:p>
        </p:txBody>
      </p:sp>
      <p:sp>
        <p:nvSpPr>
          <p:cNvPr id="5" name="object 5"/>
          <p:cNvSpPr txBox="1"/>
          <p:nvPr/>
        </p:nvSpPr>
        <p:spPr>
          <a:xfrm>
            <a:off x="4953000" y="3409950"/>
            <a:ext cx="3733165" cy="935990"/>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200">
                <a:latin typeface="Tahoma" panose="020B0604030504040204"/>
                <a:cs typeface="Tahoma" panose="020B0604030504040204"/>
              </a:rPr>
              <a:t>Based on this figure we can see, the incidents are really common during the start of the month as people are more likely to go out partying, drinking at the start of the month (Fresh Paychecks) compared to the end of the month with the incident almost crashing down.</a:t>
            </a:r>
            <a:endParaRPr sz="1200">
              <a:latin typeface="Tahoma" panose="020B0604030504040204"/>
              <a:cs typeface="Tahoma" panose="020B0604030504040204"/>
            </a:endParaRPr>
          </a:p>
        </p:txBody>
      </p:sp>
      <p:sp>
        <p:nvSpPr>
          <p:cNvPr id="7" name="object 7"/>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pic>
        <p:nvPicPr>
          <p:cNvPr id="8" name="Picture 7"/>
          <p:cNvPicPr>
            <a:picLocks noChangeAspect="1"/>
          </p:cNvPicPr>
          <p:nvPr/>
        </p:nvPicPr>
        <p:blipFill>
          <a:blip r:embed="rId1"/>
          <a:stretch>
            <a:fillRect/>
          </a:stretch>
        </p:blipFill>
        <p:spPr>
          <a:xfrm>
            <a:off x="990600" y="2266950"/>
            <a:ext cx="3017520" cy="2240915"/>
          </a:xfrm>
          <a:prstGeom prst="rect">
            <a:avLst/>
          </a:prstGeom>
        </p:spPr>
      </p:pic>
      <p:pic>
        <p:nvPicPr>
          <p:cNvPr id="9" name="Picture 8"/>
          <p:cNvPicPr>
            <a:picLocks noChangeAspect="1"/>
          </p:cNvPicPr>
          <p:nvPr/>
        </p:nvPicPr>
        <p:blipFill>
          <a:blip r:embed="rId2"/>
          <a:stretch>
            <a:fillRect/>
          </a:stretch>
        </p:blipFill>
        <p:spPr>
          <a:xfrm>
            <a:off x="4840605" y="1310640"/>
            <a:ext cx="3762375" cy="18078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640" y="687705"/>
            <a:ext cx="7774940" cy="427990"/>
          </a:xfrm>
          <a:prstGeom prst="rect">
            <a:avLst/>
          </a:prstGeom>
        </p:spPr>
        <p:txBody>
          <a:bodyPr vert="horz" wrap="square" lIns="0" tIns="12700" rIns="0" bIns="0" rtlCol="0">
            <a:spAutoFit/>
          </a:bodyPr>
          <a:lstStyle/>
          <a:p>
            <a:pPr marL="12700" algn="ctr">
              <a:lnSpc>
                <a:spcPct val="100000"/>
              </a:lnSpc>
              <a:spcBef>
                <a:spcPts val="100"/>
              </a:spcBef>
            </a:pPr>
            <a:r>
              <a:rPr spc="75" dirty="0"/>
              <a:t>Casualties</a:t>
            </a:r>
            <a:r>
              <a:rPr spc="-180" dirty="0"/>
              <a:t> </a:t>
            </a:r>
            <a:r>
              <a:rPr spc="85" dirty="0"/>
              <a:t>by</a:t>
            </a:r>
            <a:r>
              <a:rPr spc="-175" dirty="0"/>
              <a:t> </a:t>
            </a:r>
            <a:r>
              <a:rPr lang="en-US" spc="-175" dirty="0"/>
              <a:t>State</a:t>
            </a:r>
            <a:endParaRPr lang="en-US" spc="-175" dirty="0"/>
          </a:p>
        </p:txBody>
      </p:sp>
      <p:sp>
        <p:nvSpPr>
          <p:cNvPr id="4" name="object 4"/>
          <p:cNvSpPr txBox="1"/>
          <p:nvPr/>
        </p:nvSpPr>
        <p:spPr>
          <a:xfrm>
            <a:off x="4191000" y="2266950"/>
            <a:ext cx="4461510" cy="1343025"/>
          </a:xfrm>
          <a:prstGeom prst="rect">
            <a:avLst/>
          </a:prstGeom>
        </p:spPr>
        <p:txBody>
          <a:bodyPr vert="horz" wrap="square" lIns="0" tIns="19685" rIns="0" bIns="0" rtlCol="0">
            <a:spAutoFit/>
          </a:bodyPr>
          <a:lstStyle/>
          <a:p>
            <a:pPr marL="393700" marR="5080" indent="-381000">
              <a:lnSpc>
                <a:spcPts val="1430"/>
              </a:lnSpc>
              <a:spcBef>
                <a:spcPts val="155"/>
              </a:spcBef>
              <a:tabLst>
                <a:tab pos="393065" algn="l"/>
              </a:tabLst>
            </a:pPr>
            <a:r>
              <a:rPr lang="en-US" sz="1200">
                <a:latin typeface="Tahoma" panose="020B0604030504040204"/>
                <a:cs typeface="Tahoma" panose="020B0604030504040204"/>
              </a:rPr>
              <a:t>	</a:t>
            </a:r>
            <a:r>
              <a:rPr sz="1200">
                <a:latin typeface="Tahoma" panose="020B0604030504040204"/>
                <a:cs typeface="Tahoma" panose="020B0604030504040204"/>
              </a:rPr>
              <a:t>This graph however shows an interesting information as California comes across as the state with the most number of Gun related deaths closely followed by Texas and Florida.</a:t>
            </a:r>
            <a:endParaRPr sz="1200">
              <a:latin typeface="Tahoma" panose="020B0604030504040204"/>
              <a:cs typeface="Tahoma" panose="020B0604030504040204"/>
            </a:endParaRPr>
          </a:p>
          <a:p>
            <a:pPr marL="393700" marR="5080" indent="-381000">
              <a:lnSpc>
                <a:spcPts val="1430"/>
              </a:lnSpc>
              <a:spcBef>
                <a:spcPts val="155"/>
              </a:spcBef>
              <a:tabLst>
                <a:tab pos="393065" algn="l"/>
              </a:tabLst>
            </a:pPr>
            <a:endParaRPr sz="1200">
              <a:latin typeface="Tahoma" panose="020B0604030504040204"/>
              <a:cs typeface="Tahoma" panose="020B0604030504040204"/>
            </a:endParaRPr>
          </a:p>
          <a:p>
            <a:pPr marL="393700" marR="5080" indent="-381000">
              <a:lnSpc>
                <a:spcPts val="1430"/>
              </a:lnSpc>
              <a:spcBef>
                <a:spcPts val="155"/>
              </a:spcBef>
              <a:tabLst>
                <a:tab pos="393065" algn="l"/>
              </a:tabLst>
            </a:pPr>
            <a:r>
              <a:rPr lang="en-US" sz="1200">
                <a:latin typeface="Tahoma" panose="020B0604030504040204"/>
                <a:cs typeface="Tahoma" panose="020B0604030504040204"/>
              </a:rPr>
              <a:t>	The graph shows the least at Vermount, Rhode Island and Hawaii. But, we are seeing the medain deaths in New Jersey, Arizona and Mississippi.</a:t>
            </a:r>
            <a:endParaRPr lang="en-US" sz="1200">
              <a:latin typeface="Tahoma" panose="020B0604030504040204"/>
              <a:cs typeface="Tahoma" panose="020B0604030504040204"/>
            </a:endParaRPr>
          </a:p>
        </p:txBody>
      </p:sp>
      <p:sp>
        <p:nvSpPr>
          <p:cNvPr id="7" name="object 7"/>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fld>
            <a:endParaRPr spc="30" dirty="0"/>
          </a:p>
        </p:txBody>
      </p:sp>
      <p:pic>
        <p:nvPicPr>
          <p:cNvPr id="8" name="Picture 7"/>
          <p:cNvPicPr>
            <a:picLocks noChangeAspect="1"/>
          </p:cNvPicPr>
          <p:nvPr/>
        </p:nvPicPr>
        <p:blipFill>
          <a:blip r:embed="rId1"/>
          <a:stretch>
            <a:fillRect/>
          </a:stretch>
        </p:blipFill>
        <p:spPr>
          <a:xfrm>
            <a:off x="457200" y="1428750"/>
            <a:ext cx="3209925" cy="2872105"/>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6530</Words>
  <Application>WPS Spreadsheets</Application>
  <PresentationFormat>On-screen Show (4:3)</PresentationFormat>
  <Paragraphs>183</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宋体-简</vt:lpstr>
      <vt:lpstr>Arial Bold</vt:lpstr>
      <vt:lpstr>Tahoma</vt:lpstr>
      <vt:lpstr>MS PGothic</vt:lpstr>
      <vt:lpstr>Thonburi</vt:lpstr>
      <vt:lpstr>Arial MT</vt:lpstr>
      <vt:lpstr>Helvetica Neue</vt:lpstr>
      <vt:lpstr>Trebuchet MS</vt:lpstr>
      <vt:lpstr>Microsoft YaHei</vt:lpstr>
      <vt:lpstr>汉仪旗黑</vt:lpstr>
      <vt:lpstr>Arial Unicode MS</vt:lpstr>
      <vt:lpstr>Calibri</vt:lpstr>
      <vt:lpstr>Orange Waves</vt:lpstr>
      <vt:lpstr>Big Data Analytics for Competitive Advantage  ITCS 6100 Analysis of Gun Violence data from 2013-2021</vt:lpstr>
      <vt:lpstr>Introduction</vt:lpstr>
      <vt:lpstr>Clients</vt:lpstr>
      <vt:lpstr>Dataset</vt:lpstr>
      <vt:lpstr>Data Dictionary</vt:lpstr>
      <vt:lpstr>Data Wrangling</vt:lpstr>
      <vt:lpstr>Number of Killed and Injured</vt:lpstr>
      <vt:lpstr>Casualties by Month</vt:lpstr>
      <vt:lpstr>Casualties by State</vt:lpstr>
      <vt:lpstr>Casualties by Date</vt:lpstr>
      <vt:lpstr>Feature Selection</vt:lpstr>
      <vt:lpstr>Baseline/Linear Regression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for Competitive Advantage  ITCS 6100 Analysis of Gun Violence data from 2013-2021</dc:title>
  <dc:creator/>
  <cp:lastModifiedBy>darlatanuj</cp:lastModifiedBy>
  <cp:revision>2</cp:revision>
  <dcterms:created xsi:type="dcterms:W3CDTF">2023-05-05T03:53:04Z</dcterms:created>
  <dcterms:modified xsi:type="dcterms:W3CDTF">2023-05-05T03:53:04Z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1033-4.7.1.7784</vt:lpwstr>
  </property>
</Properties>
</file>