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79" r:id="rId3"/>
    <p:sldId id="257" r:id="rId4"/>
    <p:sldId id="259" r:id="rId5"/>
    <p:sldId id="274" r:id="rId6"/>
    <p:sldId id="262" r:id="rId7"/>
    <p:sldId id="260" r:id="rId8"/>
    <p:sldId id="269" r:id="rId9"/>
    <p:sldId id="324" r:id="rId10"/>
    <p:sldId id="325" r:id="rId11"/>
    <p:sldId id="326" r:id="rId12"/>
    <p:sldId id="278" r:id="rId13"/>
    <p:sldId id="275" r:id="rId14"/>
    <p:sldId id="276" r:id="rId15"/>
    <p:sldId id="277" r:id="rId16"/>
    <p:sldId id="323" r:id="rId17"/>
    <p:sldId id="327" r:id="rId18"/>
    <p:sldId id="329" r:id="rId19"/>
    <p:sldId id="328" r:id="rId20"/>
    <p:sldId id="264" r:id="rId21"/>
    <p:sldId id="265" r:id="rId22"/>
    <p:sldId id="334" r:id="rId23"/>
    <p:sldId id="287" r:id="rId24"/>
    <p:sldId id="308" r:id="rId25"/>
    <p:sldId id="307" r:id="rId26"/>
    <p:sldId id="343" r:id="rId27"/>
    <p:sldId id="344" r:id="rId28"/>
    <p:sldId id="309" r:id="rId29"/>
    <p:sldId id="310" r:id="rId30"/>
    <p:sldId id="311" r:id="rId31"/>
    <p:sldId id="342" r:id="rId32"/>
    <p:sldId id="322" r:id="rId33"/>
    <p:sldId id="314" r:id="rId34"/>
    <p:sldId id="316" r:id="rId35"/>
    <p:sldId id="315" r:id="rId36"/>
    <p:sldId id="318" r:id="rId37"/>
    <p:sldId id="317" r:id="rId38"/>
    <p:sldId id="319" r:id="rId39"/>
    <p:sldId id="320" r:id="rId40"/>
    <p:sldId id="270" r:id="rId41"/>
    <p:sldId id="271" r:id="rId42"/>
    <p:sldId id="273" r:id="rId43"/>
    <p:sldId id="272" r:id="rId44"/>
    <p:sldId id="341" r:id="rId45"/>
    <p:sldId id="335" r:id="rId46"/>
    <p:sldId id="336" r:id="rId47"/>
    <p:sldId id="337" r:id="rId48"/>
    <p:sldId id="338" r:id="rId49"/>
    <p:sldId id="339" r:id="rId50"/>
    <p:sldId id="340" r:id="rId51"/>
    <p:sldId id="33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e M. Amory" initials="AMA" lastIdx="1" clrIdx="0">
    <p:extLst>
      <p:ext uri="{19B8F6BF-5375-455C-9EA6-DF929625EA0E}">
        <p15:presenceInfo xmlns:p15="http://schemas.microsoft.com/office/powerpoint/2012/main" userId="Alexandre M. Am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782A7-21FC-4164-8C0A-31C707C1C2B7}" type="datetimeFigureOut">
              <a:rPr lang="en-US" smtClean="0"/>
              <a:t>8/13/2018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80CDD-FD31-4D60-87D4-095C8EB57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4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80CDD-FD31-4D60-87D4-095C8EB579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3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 = deg2rad(30);</a:t>
            </a:r>
          </a:p>
          <a:p>
            <a:r>
              <a:rPr lang="en-US" dirty="0" smtClean="0"/>
              <a:t>T =  [</a:t>
            </a:r>
            <a:r>
              <a:rPr lang="en-US" dirty="0" err="1" smtClean="0"/>
              <a:t>cos</a:t>
            </a:r>
            <a:r>
              <a:rPr lang="en-US" dirty="0" smtClean="0"/>
              <a:t>(t) -sin(t) 0; sin(t) </a:t>
            </a:r>
            <a:r>
              <a:rPr lang="en-US" dirty="0" err="1" smtClean="0"/>
              <a:t>cos</a:t>
            </a:r>
            <a:r>
              <a:rPr lang="en-US" dirty="0" smtClean="0"/>
              <a:t>(t) 0; 1 2 1]</a:t>
            </a:r>
          </a:p>
          <a:p>
            <a:r>
              <a:rPr lang="en-US" dirty="0" smtClean="0"/>
              <a:t>https://www.tutorialspoint.com/execute_matlab_online.php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80CDD-FD31-4D60-87D4-095C8EB579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0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4A2F-246B-41D7-A488-E322DA9456AF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E3F7-06EF-4DE8-9E37-E51CA754DDD2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1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1809D-8195-4E3A-89A8-8FD5CA958789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5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66B9-0502-45CF-96F1-D11818B46C2E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24B3-38BE-4A9E-9D4E-D5F540356995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0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801A-59C7-4DEF-8A65-53D449E7AAE2}" type="datetime1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7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0D6F8-11D1-49DC-A150-CF66B43E3C84}" type="datetime1">
              <a:rPr lang="en-US" smtClean="0"/>
              <a:t>8/13/2018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8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484C-7B26-4036-83F1-B8783BACE682}" type="datetime1">
              <a:rPr lang="en-US" smtClean="0"/>
              <a:t>8/13/2018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5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DD8CE-80C3-4836-A02F-EECDAF78F17F}" type="datetime1">
              <a:rPr lang="en-US" smtClean="0"/>
              <a:t>8/13/2018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51471-B83C-4CA0-8A20-C835064A5A62}" type="datetime1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9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30245-A4B6-42BE-8432-04C35289A1E0}" type="datetime1">
              <a:rPr lang="en-US" smtClean="0"/>
              <a:t>8/13/2018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5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8C21-50DE-4C43-B421-0BCEB8C203A1}" type="datetime1">
              <a:rPr lang="en-US" smtClean="0"/>
              <a:t>8/13/2018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80C27-ECAF-4572-8CF8-3D6DC9789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8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1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0.png"/><Relationship Id="rId7" Type="http://schemas.openxmlformats.org/officeDocument/2006/relationships/image" Target="../media/image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0.png"/><Relationship Id="rId5" Type="http://schemas.openxmlformats.org/officeDocument/2006/relationships/image" Target="../media/image59.png"/><Relationship Id="rId4" Type="http://schemas.openxmlformats.org/officeDocument/2006/relationships/image" Target="../media/image57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3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0B0k1Rlg3GieXQjVjYnhTYWlBaHc" TargetMode="External"/><Relationship Id="rId2" Type="http://schemas.openxmlformats.org/officeDocument/2006/relationships/hyperlink" Target="https://matplotlib.org/1.5.1/examples/animation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hyperlink" Target="https://goo.gl/VHpHqq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Movement</a:t>
            </a:r>
            <a:r>
              <a:rPr lang="pt-BR" dirty="0" smtClean="0"/>
              <a:t> </a:t>
            </a:r>
            <a:r>
              <a:rPr lang="pt-BR" dirty="0" err="1" smtClean="0"/>
              <a:t>Explained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IMR/PPGCC/PUCRS</a:t>
            </a:r>
          </a:p>
          <a:p>
            <a:r>
              <a:rPr lang="en-US" dirty="0" smtClean="0"/>
              <a:t>2018/2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3093"/>
            <a:ext cx="6454607" cy="4784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708" y="1205256"/>
            <a:ext cx="5479567" cy="25978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004" y="3803118"/>
            <a:ext cx="5463852" cy="224872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0752"/>
          </a:xfrm>
        </p:spPr>
        <p:txBody>
          <a:bodyPr/>
          <a:lstStyle/>
          <a:p>
            <a:r>
              <a:rPr lang="en-US" dirty="0"/>
              <a:t>Common </a:t>
            </a:r>
            <a:r>
              <a:rPr lang="en-US" dirty="0" smtClean="0"/>
              <a:t>Wheel Configurations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2955" y="6471513"/>
            <a:ext cx="623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Siegwart</a:t>
            </a:r>
            <a:r>
              <a:rPr lang="en-US" dirty="0" smtClean="0"/>
              <a:t>. Introduction to Autonomous Mobile Robots. 2011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1130" y="4927482"/>
            <a:ext cx="6237027" cy="1023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7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582" y="1819315"/>
            <a:ext cx="7138130" cy="43494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955" y="6471513"/>
            <a:ext cx="623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Siegwart</a:t>
            </a:r>
            <a:r>
              <a:rPr lang="en-US" dirty="0" smtClean="0"/>
              <a:t>. Introduction to Autonomous Mobile Robots.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Steering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6" y="1365967"/>
            <a:ext cx="3072390" cy="23134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0" y="3863975"/>
            <a:ext cx="3810000" cy="2857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870" y="116738"/>
            <a:ext cx="3442660" cy="34426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3578225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6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Steering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58" y="1346989"/>
            <a:ext cx="7478384" cy="3183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392" y="4341232"/>
            <a:ext cx="7372350" cy="251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2" y="92485"/>
            <a:ext cx="10515600" cy="936215"/>
          </a:xfrm>
        </p:spPr>
        <p:txBody>
          <a:bodyPr/>
          <a:lstStyle/>
          <a:p>
            <a:r>
              <a:rPr lang="en-US" dirty="0" smtClean="0"/>
              <a:t>Omnidirectional Steering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912" y="121425"/>
            <a:ext cx="4762500" cy="3457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0901"/>
            <a:ext cx="3855933" cy="3467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2" y="915935"/>
            <a:ext cx="2775831" cy="27758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247" y="3607940"/>
            <a:ext cx="5916706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" y="160231"/>
            <a:ext cx="10515600" cy="1325563"/>
          </a:xfrm>
        </p:spPr>
        <p:txBody>
          <a:bodyPr/>
          <a:lstStyle/>
          <a:p>
            <a:r>
              <a:rPr lang="en-US" dirty="0"/>
              <a:t>Omnidirectional Steering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8" r="19474" b="24648"/>
          <a:stretch/>
        </p:blipFill>
        <p:spPr>
          <a:xfrm>
            <a:off x="7028597" y="10104"/>
            <a:ext cx="5163403" cy="6073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06" r="7916"/>
          <a:stretch/>
        </p:blipFill>
        <p:spPr>
          <a:xfrm>
            <a:off x="123825" y="2729553"/>
            <a:ext cx="6641170" cy="18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Movement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Common Mobile </a:t>
            </a:r>
            <a:r>
              <a:rPr lang="pt-BR" dirty="0" err="1" smtClean="0"/>
              <a:t>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Differential</a:t>
            </a:r>
            <a:r>
              <a:rPr lang="pt-BR" dirty="0" smtClean="0"/>
              <a:t> </a:t>
            </a:r>
            <a:r>
              <a:rPr lang="pt-BR" dirty="0" err="1" smtClean="0"/>
              <a:t>robot</a:t>
            </a:r>
            <a:endParaRPr lang="pt-BR" dirty="0" smtClean="0"/>
          </a:p>
          <a:p>
            <a:pPr lvl="1"/>
            <a:r>
              <a:rPr lang="pt-BR" dirty="0" smtClean="0"/>
              <a:t>Linear: x</a:t>
            </a:r>
          </a:p>
          <a:p>
            <a:pPr lvl="1"/>
            <a:r>
              <a:rPr lang="pt-BR" dirty="0" smtClean="0"/>
              <a:t>Angular: z</a:t>
            </a:r>
          </a:p>
          <a:p>
            <a:r>
              <a:rPr lang="en-US" dirty="0" err="1" smtClean="0"/>
              <a:t>omni</a:t>
            </a:r>
            <a:r>
              <a:rPr lang="en-US" dirty="0" smtClean="0"/>
              <a:t>-directional robot </a:t>
            </a:r>
          </a:p>
          <a:p>
            <a:pPr lvl="1"/>
            <a:r>
              <a:rPr lang="pt-BR" dirty="0" smtClean="0"/>
              <a:t>Linear: x </a:t>
            </a:r>
            <a:r>
              <a:rPr lang="pt-BR" dirty="0" err="1" smtClean="0"/>
              <a:t>and</a:t>
            </a:r>
            <a:r>
              <a:rPr lang="pt-BR" dirty="0" smtClean="0"/>
              <a:t> y</a:t>
            </a:r>
          </a:p>
          <a:p>
            <a:pPr lvl="1"/>
            <a:r>
              <a:rPr lang="pt-BR" dirty="0" smtClean="0"/>
              <a:t>Angular: z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905" y="2085849"/>
            <a:ext cx="5240177" cy="43362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577015" y="1856096"/>
            <a:ext cx="55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yaw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46689" y="1953045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pitch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53451" y="4253972"/>
            <a:ext cx="48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roll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16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01776" y="2226271"/>
            <a:ext cx="2511847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Non-</a:t>
            </a:r>
            <a:r>
              <a:rPr lang="en-US" sz="2400" dirty="0" err="1" smtClean="0"/>
              <a:t>holonomic</a:t>
            </a:r>
            <a:r>
              <a:rPr lang="en-US" sz="2400" dirty="0" smtClean="0"/>
              <a:t> kinematic model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84153" y="3555308"/>
            <a:ext cx="2511847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Holonomic</a:t>
            </a:r>
            <a:r>
              <a:rPr lang="en-US" sz="2400" dirty="0" smtClean="0"/>
              <a:t> kinematic model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9308" y="5972710"/>
            <a:ext cx="86936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velocity vector of a </a:t>
            </a:r>
            <a:r>
              <a:rPr lang="en-US" sz="2000" dirty="0" err="1" smtClean="0"/>
              <a:t>holonomic</a:t>
            </a:r>
            <a:r>
              <a:rPr lang="en-US" sz="2000" dirty="0" smtClean="0"/>
              <a:t> robot can point into any arbitrary direction at any time. It moves to any direction without any restriction from its mechanics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95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Movement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Common Mobile </a:t>
            </a:r>
            <a:r>
              <a:rPr lang="pt-BR" dirty="0" err="1" smtClean="0"/>
              <a:t>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20108"/>
            <a:ext cx="10515600" cy="1921580"/>
          </a:xfrm>
        </p:spPr>
        <p:txBody>
          <a:bodyPr/>
          <a:lstStyle/>
          <a:p>
            <a:r>
              <a:rPr lang="en-US" dirty="0" smtClean="0"/>
              <a:t>Submarine </a:t>
            </a:r>
            <a:endParaRPr lang="en-US" dirty="0"/>
          </a:p>
          <a:p>
            <a:pPr lvl="1"/>
            <a:r>
              <a:rPr lang="en-US" dirty="0" smtClean="0"/>
              <a:t>Linear: ????</a:t>
            </a:r>
          </a:p>
          <a:p>
            <a:pPr lvl="1"/>
            <a:r>
              <a:rPr lang="en-US" dirty="0" smtClean="0"/>
              <a:t>Angular: ????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496131" y="1760846"/>
            <a:ext cx="3269951" cy="2944504"/>
            <a:chOff x="6525905" y="1703456"/>
            <a:chExt cx="5240177" cy="47186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905" y="2085849"/>
              <a:ext cx="5240177" cy="433624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668599" y="1703456"/>
              <a:ext cx="55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yaw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24577" y="1769877"/>
              <a:ext cx="653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pitch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53451" y="4253972"/>
              <a:ext cx="488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roll</a:t>
              </a:r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39" y="2860496"/>
            <a:ext cx="6679868" cy="399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4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Movement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Common Mobile </a:t>
            </a:r>
            <a:r>
              <a:rPr lang="pt-BR" dirty="0" err="1" smtClean="0"/>
              <a:t>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20108"/>
            <a:ext cx="10515600" cy="1921580"/>
          </a:xfrm>
        </p:spPr>
        <p:txBody>
          <a:bodyPr/>
          <a:lstStyle/>
          <a:p>
            <a:r>
              <a:rPr lang="en-US" dirty="0" smtClean="0"/>
              <a:t>Autonomous Underwater Vehicle </a:t>
            </a:r>
            <a:endParaRPr lang="en-US" dirty="0"/>
          </a:p>
          <a:p>
            <a:pPr lvl="1"/>
            <a:r>
              <a:rPr lang="en-US" dirty="0" smtClean="0"/>
              <a:t>Linear: ????</a:t>
            </a:r>
          </a:p>
          <a:p>
            <a:pPr lvl="1"/>
            <a:r>
              <a:rPr lang="en-US" dirty="0" smtClean="0"/>
              <a:t>Angular: ????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496131" y="1760846"/>
            <a:ext cx="3269951" cy="2944504"/>
            <a:chOff x="6525905" y="1703456"/>
            <a:chExt cx="5240177" cy="47186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905" y="2085849"/>
              <a:ext cx="5240177" cy="433624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668599" y="1703456"/>
              <a:ext cx="55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yaw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24577" y="1769877"/>
              <a:ext cx="653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pitch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53451" y="4253972"/>
              <a:ext cx="488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roll</a:t>
              </a:r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43" y="2745671"/>
            <a:ext cx="5131125" cy="411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Movement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Common Mobile </a:t>
            </a:r>
            <a:r>
              <a:rPr lang="pt-BR" dirty="0" err="1" smtClean="0"/>
              <a:t>Models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20108"/>
            <a:ext cx="10515600" cy="1921580"/>
          </a:xfrm>
        </p:spPr>
        <p:txBody>
          <a:bodyPr/>
          <a:lstStyle/>
          <a:p>
            <a:r>
              <a:rPr lang="en-US" dirty="0" smtClean="0"/>
              <a:t>Boat</a:t>
            </a:r>
            <a:endParaRPr lang="en-US" dirty="0"/>
          </a:p>
          <a:p>
            <a:pPr lvl="1"/>
            <a:r>
              <a:rPr lang="en-US" dirty="0" smtClean="0"/>
              <a:t>Linear: ????</a:t>
            </a:r>
          </a:p>
          <a:p>
            <a:pPr lvl="1"/>
            <a:r>
              <a:rPr lang="en-US" dirty="0" smtClean="0"/>
              <a:t>Angular: ????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496131" y="1760846"/>
            <a:ext cx="3269951" cy="2944504"/>
            <a:chOff x="6525905" y="1703456"/>
            <a:chExt cx="5240177" cy="47186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5905" y="2085849"/>
              <a:ext cx="5240177" cy="433624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0668599" y="1703456"/>
              <a:ext cx="559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yaw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24577" y="1769877"/>
              <a:ext cx="653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pitch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53451" y="4253972"/>
              <a:ext cx="488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 smtClean="0"/>
                <a:t>roll</a:t>
              </a:r>
              <a:endParaRPr lang="en-US" dirty="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62" y="2828417"/>
            <a:ext cx="4903274" cy="313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577" y="150125"/>
            <a:ext cx="10515600" cy="893941"/>
          </a:xfrm>
        </p:spPr>
        <p:txBody>
          <a:bodyPr/>
          <a:lstStyle/>
          <a:p>
            <a:r>
              <a:rPr lang="en-US" dirty="0" smtClean="0"/>
              <a:t>Basic Trigonometry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22" y="1044066"/>
            <a:ext cx="5926673" cy="50972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458" y="1787004"/>
            <a:ext cx="5555291" cy="27713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311" y="6352143"/>
            <a:ext cx="82932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MR10"/>
              </a:rPr>
              <a:t>* </a:t>
            </a:r>
            <a:r>
              <a:rPr lang="en-US" dirty="0" err="1" smtClean="0">
                <a:latin typeface="CMR10"/>
              </a:rPr>
              <a:t>Nikolaus</a:t>
            </a:r>
            <a:r>
              <a:rPr lang="en-US" dirty="0" smtClean="0">
                <a:latin typeface="CMR10"/>
              </a:rPr>
              <a:t> </a:t>
            </a:r>
            <a:r>
              <a:rPr lang="en-US" dirty="0" err="1" smtClean="0">
                <a:latin typeface="CMR10"/>
              </a:rPr>
              <a:t>Correll</a:t>
            </a:r>
            <a:r>
              <a:rPr lang="en-US" dirty="0" smtClean="0">
                <a:latin typeface="CMR10"/>
              </a:rPr>
              <a:t>. Introduction </a:t>
            </a:r>
            <a:r>
              <a:rPr lang="en-US" dirty="0">
                <a:latin typeface="CMR10"/>
              </a:rPr>
              <a:t>to Autonomous Robots, 1st edition, </a:t>
            </a:r>
            <a:r>
              <a:rPr lang="en-US" dirty="0" smtClean="0">
                <a:latin typeface="CMR10"/>
              </a:rPr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Moving</a:t>
            </a:r>
            <a:r>
              <a:rPr lang="pt-BR" dirty="0" smtClean="0"/>
              <a:t> a </a:t>
            </a:r>
            <a:r>
              <a:rPr lang="pt-BR" dirty="0" err="1" smtClean="0"/>
              <a:t>Differential</a:t>
            </a:r>
            <a:r>
              <a:rPr lang="pt-BR" dirty="0" smtClean="0"/>
              <a:t> </a:t>
            </a:r>
            <a:r>
              <a:rPr lang="pt-BR" dirty="0" err="1" smtClean="0"/>
              <a:t>Robot</a:t>
            </a:r>
            <a:r>
              <a:rPr lang="pt-BR" dirty="0" smtClean="0"/>
              <a:t> - </a:t>
            </a:r>
            <a:r>
              <a:rPr lang="pt-BR" dirty="0" err="1" smtClean="0"/>
              <a:t>Forward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Differential</a:t>
            </a:r>
            <a:r>
              <a:rPr lang="pt-BR" dirty="0" smtClean="0"/>
              <a:t> </a:t>
            </a:r>
            <a:r>
              <a:rPr lang="pt-BR" dirty="0" err="1" smtClean="0"/>
              <a:t>robot</a:t>
            </a:r>
            <a:endParaRPr lang="pt-BR" dirty="0" smtClean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Linear: x</a:t>
            </a:r>
          </a:p>
          <a:p>
            <a:pPr lvl="1"/>
            <a:r>
              <a:rPr lang="pt-BR" dirty="0" smtClean="0"/>
              <a:t>Angular: z</a:t>
            </a:r>
          </a:p>
          <a:p>
            <a:r>
              <a:rPr lang="en-US" dirty="0" smtClean="0"/>
              <a:t>X&gt;0: forward</a:t>
            </a:r>
          </a:p>
          <a:p>
            <a:r>
              <a:rPr lang="en-US" dirty="0" smtClean="0"/>
              <a:t>X&lt;0: backward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9197" y="4266062"/>
            <a:ext cx="7696200" cy="70788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pub /turtle1/</a:t>
            </a:r>
            <a:r>
              <a:rPr lang="en-US" sz="2000" dirty="0" err="1" smtClean="0"/>
              <a:t>cmd_vel</a:t>
            </a:r>
            <a:r>
              <a:rPr lang="en-US" sz="2000" dirty="0" smtClean="0"/>
              <a:t> </a:t>
            </a:r>
            <a:r>
              <a:rPr lang="en-US" sz="2000" dirty="0" err="1" smtClean="0"/>
              <a:t>geometry_msgs</a:t>
            </a:r>
            <a:r>
              <a:rPr lang="en-US" sz="2000" dirty="0" smtClean="0"/>
              <a:t>/Twist '{linear: {x: 0.2, y: 0, z: 0}, angular: {x: 0, y: 0, z: 0}}'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9197" y="5485262"/>
            <a:ext cx="769620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pub /turtle1/</a:t>
            </a:r>
            <a:r>
              <a:rPr lang="en-US" sz="2000" dirty="0" err="1" smtClean="0"/>
              <a:t>cmd_vel</a:t>
            </a:r>
            <a:r>
              <a:rPr lang="en-US" sz="2000" dirty="0" smtClean="0"/>
              <a:t> </a:t>
            </a:r>
            <a:r>
              <a:rPr lang="en-US" sz="2000" dirty="0" err="1" smtClean="0"/>
              <a:t>geometry_msgs</a:t>
            </a:r>
            <a:r>
              <a:rPr lang="en-US" sz="2000" dirty="0" smtClean="0"/>
              <a:t>/Twist '{linear: {x: 0.2}}'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664" y="1690688"/>
            <a:ext cx="2605479" cy="21560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Moving</a:t>
            </a:r>
            <a:r>
              <a:rPr lang="pt-BR" dirty="0" smtClean="0"/>
              <a:t> a </a:t>
            </a:r>
            <a:r>
              <a:rPr lang="pt-BR" dirty="0" err="1" smtClean="0"/>
              <a:t>Differential</a:t>
            </a:r>
            <a:r>
              <a:rPr lang="pt-BR" dirty="0" smtClean="0"/>
              <a:t> </a:t>
            </a:r>
            <a:r>
              <a:rPr lang="pt-BR" dirty="0" err="1" smtClean="0"/>
              <a:t>Robot</a:t>
            </a:r>
            <a:r>
              <a:rPr lang="pt-BR" dirty="0" smtClean="0"/>
              <a:t> - </a:t>
            </a:r>
            <a:r>
              <a:rPr lang="pt-BR" dirty="0" err="1" smtClean="0"/>
              <a:t>Turn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Differential</a:t>
            </a:r>
            <a:r>
              <a:rPr lang="pt-BR" dirty="0" smtClean="0"/>
              <a:t> </a:t>
            </a:r>
            <a:r>
              <a:rPr lang="pt-BR" dirty="0" err="1" smtClean="0"/>
              <a:t>robot</a:t>
            </a:r>
            <a:endParaRPr lang="pt-BR" dirty="0" smtClean="0"/>
          </a:p>
          <a:p>
            <a:pPr lvl="1"/>
            <a:r>
              <a:rPr lang="pt-BR" dirty="0" smtClean="0"/>
              <a:t>Linear: x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Angular: z</a:t>
            </a:r>
          </a:p>
          <a:p>
            <a:r>
              <a:rPr lang="en-US" dirty="0" smtClean="0"/>
              <a:t>z&gt;0: left</a:t>
            </a:r>
          </a:p>
          <a:p>
            <a:r>
              <a:rPr lang="en-US" dirty="0"/>
              <a:t>z</a:t>
            </a:r>
            <a:r>
              <a:rPr lang="en-US" dirty="0" smtClean="0"/>
              <a:t>&lt;0: right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4343400"/>
            <a:ext cx="8581030" cy="40011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>
                <a:lumMod val="50000"/>
              </a:schemeClr>
            </a:solidFill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2060">
                <a:alpha val="40000"/>
              </a:srgb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2000" dirty="0" smtClean="0"/>
              <a:t>$ </a:t>
            </a:r>
            <a:r>
              <a:rPr lang="en-US" sz="2000" dirty="0" err="1" smtClean="0"/>
              <a:t>rostopic</a:t>
            </a:r>
            <a:r>
              <a:rPr lang="en-US" sz="2000" dirty="0" smtClean="0"/>
              <a:t> pub /turtle1/</a:t>
            </a:r>
            <a:r>
              <a:rPr lang="en-US" sz="2000" dirty="0" err="1" smtClean="0"/>
              <a:t>cmd_vel</a:t>
            </a:r>
            <a:r>
              <a:rPr lang="en-US" sz="2000" dirty="0" smtClean="0"/>
              <a:t> -r 10 </a:t>
            </a:r>
            <a:r>
              <a:rPr lang="en-US" sz="2000" dirty="0" err="1" smtClean="0"/>
              <a:t>geometry_msgs</a:t>
            </a:r>
            <a:r>
              <a:rPr lang="en-US" sz="2000" dirty="0" smtClean="0"/>
              <a:t>/Twist ‘{angular: {z: 0.5}}'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664" y="1690688"/>
            <a:ext cx="2605479" cy="21560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Differential</a:t>
            </a:r>
            <a:r>
              <a:rPr lang="pt-BR" dirty="0"/>
              <a:t> Drive </a:t>
            </a:r>
            <a:r>
              <a:rPr lang="pt-BR" dirty="0" err="1" smtClean="0"/>
              <a:t>Foward</a:t>
            </a:r>
            <a:r>
              <a:rPr lang="pt-BR" dirty="0" smtClean="0"/>
              <a:t> </a:t>
            </a:r>
            <a:r>
              <a:rPr lang="pt-BR" dirty="0" err="1" smtClean="0"/>
              <a:t>Kinematics</a:t>
            </a:r>
            <a:r>
              <a:rPr lang="pt-BR" dirty="0" smtClean="0"/>
              <a:t> </a:t>
            </a:r>
            <a:r>
              <a:rPr lang="pt-BR" dirty="0" err="1"/>
              <a:t>Model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1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Pose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1" y="1673842"/>
            <a:ext cx="7379794" cy="1708596"/>
          </a:xfrm>
        </p:spPr>
        <p:txBody>
          <a:bodyPr>
            <a:normAutofit/>
          </a:bodyPr>
          <a:lstStyle/>
          <a:p>
            <a:r>
              <a:rPr lang="en-US" dirty="0"/>
              <a:t>Which </a:t>
            </a:r>
            <a:r>
              <a:rPr lang="en-US" dirty="0" smtClean="0"/>
              <a:t>pose </a:t>
            </a:r>
            <a:r>
              <a:rPr lang="en-US" dirty="0"/>
              <a:t>will be reached after applying the following control parameters ?</a:t>
            </a:r>
          </a:p>
          <a:p>
            <a:r>
              <a:rPr lang="en-US" dirty="0" smtClean="0"/>
              <a:t>Pose related to the global reference frame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157" y="96501"/>
            <a:ext cx="4208085" cy="41134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35069" y="348017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94105" y="2304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568084" y="2460021"/>
                <a:ext cx="94141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084" y="2460021"/>
                <a:ext cx="94141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1341957" y="3840088"/>
                <a:ext cx="1706043" cy="13695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957" y="3840088"/>
                <a:ext cx="1706043" cy="13695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37982" y="6090655"/>
            <a:ext cx="623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LaValle</a:t>
            </a:r>
            <a:r>
              <a:rPr lang="en-US" dirty="0" smtClean="0"/>
              <a:t>. Planning Algorithms. 2006</a:t>
            </a:r>
            <a:endParaRPr lang="en-US" dirty="0"/>
          </a:p>
          <a:p>
            <a:r>
              <a:rPr lang="en-US" dirty="0"/>
              <a:t>* https://www.youtube.com/watch?v=aE7RQNhwnPQ</a:t>
            </a:r>
          </a:p>
        </p:txBody>
      </p:sp>
    </p:spTree>
    <p:extLst>
      <p:ext uri="{BB962C8B-B14F-4D97-AF65-F5344CB8AC3E}">
        <p14:creationId xmlns:p14="http://schemas.microsoft.com/office/powerpoint/2010/main" val="269846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Pose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24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37982" y="6090655"/>
            <a:ext cx="623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LaValle</a:t>
            </a:r>
            <a:r>
              <a:rPr lang="en-US" dirty="0" smtClean="0"/>
              <a:t>. Planning Algorithms. 2006</a:t>
            </a:r>
            <a:endParaRPr lang="en-US" dirty="0"/>
          </a:p>
          <a:p>
            <a:r>
              <a:rPr lang="en-US" dirty="0"/>
              <a:t>* https://www.youtube.com/watch?v=aE7RQNhwnPQ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1168530" y="1499076"/>
                <a:ext cx="2503634" cy="1664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530" y="1499076"/>
                <a:ext cx="2503634" cy="16644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631937" y="1291135"/>
            <a:ext cx="5195323" cy="4279676"/>
            <a:chOff x="5631937" y="1291135"/>
            <a:chExt cx="5195323" cy="4279676"/>
          </a:xfrm>
        </p:grpSpPr>
        <p:grpSp>
          <p:nvGrpSpPr>
            <p:cNvPr id="3" name="Group 2"/>
            <p:cNvGrpSpPr/>
            <p:nvPr/>
          </p:nvGrpSpPr>
          <p:grpSpPr>
            <a:xfrm>
              <a:off x="5862733" y="1291135"/>
              <a:ext cx="4277554" cy="3478090"/>
              <a:chOff x="5862733" y="1291135"/>
              <a:chExt cx="4277554" cy="347809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093122" y="3163571"/>
                <a:ext cx="1207267" cy="120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8065826" y="3317249"/>
                <a:ext cx="163773" cy="8453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9164626" y="3306868"/>
                <a:ext cx="163773" cy="8453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8980200" y="2254263"/>
                    <a:ext cx="603562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80200" y="2254263"/>
                    <a:ext cx="603562" cy="52322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7873750" y="2301902"/>
                    <a:ext cx="575221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3750" y="2301902"/>
                    <a:ext cx="575221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Straight Arrow Connector 4"/>
              <p:cNvCxnSpPr/>
              <p:nvPr/>
            </p:nvCxnSpPr>
            <p:spPr>
              <a:xfrm flipV="1">
                <a:off x="8680465" y="1631408"/>
                <a:ext cx="0" cy="18304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6" idx="0"/>
              </p:cNvCxnSpPr>
              <p:nvPr/>
            </p:nvCxnSpPr>
            <p:spPr>
              <a:xfrm flipH="1" flipV="1">
                <a:off x="8147712" y="2734195"/>
                <a:ext cx="1" cy="5830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9252434" y="2737250"/>
                <a:ext cx="1" cy="5830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8617578" y="1545092"/>
                    <a:ext cx="472501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7578" y="1545092"/>
                    <a:ext cx="472501" cy="52322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Connector 14"/>
              <p:cNvCxnSpPr>
                <a:stCxn id="6" idx="1"/>
              </p:cNvCxnSpPr>
              <p:nvPr/>
            </p:nvCxnSpPr>
            <p:spPr>
              <a:xfrm flipH="1" flipV="1">
                <a:off x="5991367" y="3739908"/>
                <a:ext cx="2074459" cy="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Arc 22"/>
              <p:cNvSpPr/>
              <p:nvPr/>
            </p:nvSpPr>
            <p:spPr>
              <a:xfrm>
                <a:off x="5862733" y="3374940"/>
                <a:ext cx="689183" cy="689183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rot="7200000" flipH="1" flipV="1">
                <a:off x="5472753" y="2841639"/>
                <a:ext cx="2074459" cy="1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6449782" y="3132817"/>
                    <a:ext cx="535595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9782" y="3132817"/>
                    <a:ext cx="535595" cy="5232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Arc 31"/>
              <p:cNvSpPr/>
              <p:nvPr/>
            </p:nvSpPr>
            <p:spPr>
              <a:xfrm>
                <a:off x="5898591" y="2050947"/>
                <a:ext cx="2201167" cy="271827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8923704" y="1291135"/>
                <a:ext cx="12165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Linear</a:t>
                </a:r>
              </a:p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velocity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972698" y="3684667"/>
                <a:ext cx="12340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Angular</a:t>
                </a:r>
                <a:br>
                  <a:rPr lang="en-US" sz="2400" dirty="0" smtClean="0">
                    <a:solidFill>
                      <a:srgbClr val="FF0000"/>
                    </a:solidFill>
                  </a:rPr>
                </a:br>
                <a:r>
                  <a:rPr lang="en-US" sz="2400" dirty="0" smtClean="0">
                    <a:solidFill>
                      <a:srgbClr val="FF0000"/>
                    </a:solidFill>
                  </a:rPr>
                  <a:t>velocity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631937" y="4739814"/>
              <a:ext cx="5195323" cy="83099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The </a:t>
              </a:r>
              <a:r>
                <a:rPr lang="en-US" sz="2400" i="1" dirty="0" smtClean="0">
                  <a:solidFill>
                    <a:srgbClr val="FF0000"/>
                  </a:solidFill>
                </a:rPr>
                <a:t>linear and angular velocities</a:t>
              </a:r>
              <a:r>
                <a:rPr lang="en-US" sz="2400" dirty="0" smtClean="0"/>
                <a:t> are inputs of the model (Twist Message)</a:t>
              </a:r>
              <a:endParaRPr lang="en-US" sz="2400" dirty="0"/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7"/>
          <a:srcRect l="55788" t="26607" r="7810" b="34432"/>
          <a:stretch/>
        </p:blipFill>
        <p:spPr>
          <a:xfrm>
            <a:off x="1400918" y="3346450"/>
            <a:ext cx="2157414" cy="19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093122" y="3163571"/>
            <a:ext cx="1207267" cy="1207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Pose Estimation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4825621" cy="762192"/>
          </a:xfrm>
        </p:spPr>
        <p:txBody>
          <a:bodyPr/>
          <a:lstStyle/>
          <a:p>
            <a:r>
              <a:rPr lang="en-US" dirty="0" smtClean="0"/>
              <a:t>Differential drive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32192" y="331724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437982" y="6090655"/>
            <a:ext cx="623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LaValle</a:t>
            </a:r>
            <a:r>
              <a:rPr lang="en-US" dirty="0" smtClean="0"/>
              <a:t>. Planning Algorithms. 2006</a:t>
            </a:r>
            <a:endParaRPr lang="en-US" dirty="0"/>
          </a:p>
          <a:p>
            <a:r>
              <a:rPr lang="en-US" dirty="0"/>
              <a:t>* https://www.youtube.com/watch?v=aE7RQNhwnPQ</a:t>
            </a:r>
          </a:p>
        </p:txBody>
      </p:sp>
      <p:sp>
        <p:nvSpPr>
          <p:cNvPr id="6" name="Rectangle 5"/>
          <p:cNvSpPr/>
          <p:nvPr/>
        </p:nvSpPr>
        <p:spPr>
          <a:xfrm>
            <a:off x="8065826" y="3317249"/>
            <a:ext cx="163773" cy="8453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64626" y="3306868"/>
            <a:ext cx="163773" cy="8453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9497006" y="3306868"/>
            <a:ext cx="206552" cy="4330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8637335" y="3856930"/>
            <a:ext cx="146850" cy="123527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455366" y="4508865"/>
            <a:ext cx="322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980200" y="2254263"/>
                <a:ext cx="6035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200" y="2254263"/>
                <a:ext cx="60356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873750" y="2301902"/>
                <a:ext cx="575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750" y="2301902"/>
                <a:ext cx="57522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H="1" flipV="1">
            <a:off x="8147712" y="2734195"/>
            <a:ext cx="1" cy="583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9252434" y="2737250"/>
            <a:ext cx="1" cy="583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138988" y="2563512"/>
            <a:ext cx="3025892" cy="2869160"/>
            <a:chOff x="308326" y="1277090"/>
            <a:chExt cx="3025892" cy="2869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08326" y="1295496"/>
                  <a:ext cx="2952796" cy="10111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26" y="1295496"/>
                  <a:ext cx="2952796" cy="101111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308326" y="2974244"/>
                  <a:ext cx="3025892" cy="10111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26" y="2974244"/>
                  <a:ext cx="3025892" cy="101111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308326" y="1277090"/>
              <a:ext cx="3025892" cy="10295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08326" y="2960979"/>
              <a:ext cx="3025892" cy="11852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72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5" y="17929"/>
            <a:ext cx="4020671" cy="1024960"/>
          </a:xfrm>
        </p:spPr>
        <p:txBody>
          <a:bodyPr/>
          <a:lstStyle/>
          <a:p>
            <a:r>
              <a:rPr lang="en-US" dirty="0" smtClean="0"/>
              <a:t>Pose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26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37982" y="6090655"/>
            <a:ext cx="623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LaValle</a:t>
            </a:r>
            <a:r>
              <a:rPr lang="en-US" dirty="0" smtClean="0"/>
              <a:t>. Planning Algorithms. 2006</a:t>
            </a:r>
            <a:endParaRPr lang="en-US" dirty="0"/>
          </a:p>
          <a:p>
            <a:r>
              <a:rPr lang="en-US" dirty="0"/>
              <a:t>* https://www.youtube.com/watch?v=aE7RQNhwnPQ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8326" y="1277090"/>
            <a:ext cx="3025892" cy="2869160"/>
            <a:chOff x="308326" y="1277090"/>
            <a:chExt cx="3025892" cy="2869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08326" y="1295496"/>
                  <a:ext cx="2952796" cy="10111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26" y="1295496"/>
                  <a:ext cx="2952796" cy="101111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08326" y="2974244"/>
                  <a:ext cx="3025892" cy="101111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26" y="2974244"/>
                  <a:ext cx="3025892" cy="101111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/>
            <p:cNvSpPr/>
            <p:nvPr/>
          </p:nvSpPr>
          <p:spPr>
            <a:xfrm>
              <a:off x="308326" y="1277090"/>
              <a:ext cx="3025892" cy="10295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8326" y="2960979"/>
              <a:ext cx="3025892" cy="11852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129887" y="1028665"/>
                <a:ext cx="4223913" cy="3117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887" y="1028665"/>
                <a:ext cx="4223913" cy="31175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084356" y="1701889"/>
            <a:ext cx="2503634" cy="1664495"/>
            <a:chOff x="4084356" y="1701889"/>
            <a:chExt cx="2503634" cy="16644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084356" y="1701889"/>
                  <a:ext cx="2503634" cy="166449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func>
                                  <m:func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func>
                                  <m:func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356" y="1701889"/>
                  <a:ext cx="2503634" cy="166449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/>
            <p:cNvSpPr/>
            <p:nvPr/>
          </p:nvSpPr>
          <p:spPr>
            <a:xfrm>
              <a:off x="5075044" y="1751397"/>
              <a:ext cx="410115" cy="16149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71744" y="4586520"/>
            <a:ext cx="4858603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FF0000"/>
                </a:solidFill>
              </a:rPr>
              <a:t>vr</a:t>
            </a:r>
            <a:r>
              <a:rPr lang="en-US" sz="2400" dirty="0" smtClean="0">
                <a:solidFill>
                  <a:srgbClr val="FF0000"/>
                </a:solidFill>
              </a:rPr>
              <a:t> and </a:t>
            </a:r>
            <a:r>
              <a:rPr lang="en-US" sz="2400" i="1" dirty="0" err="1" smtClean="0">
                <a:solidFill>
                  <a:srgbClr val="FF0000"/>
                </a:solidFill>
              </a:rPr>
              <a:t>vl</a:t>
            </a:r>
            <a:r>
              <a:rPr lang="en-US" sz="2400" dirty="0" smtClean="0">
                <a:solidFill>
                  <a:srgbClr val="FF0000"/>
                </a:solidFill>
              </a:rPr>
              <a:t> are the control parameters</a:t>
            </a:r>
            <a:r>
              <a:rPr lang="en-US" sz="2400" dirty="0" smtClean="0"/>
              <a:t> in a diff drive robot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671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093122" y="3163571"/>
            <a:ext cx="1207267" cy="1207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Pose Estimation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1825625"/>
            <a:ext cx="4825621" cy="762192"/>
          </a:xfrm>
        </p:spPr>
        <p:txBody>
          <a:bodyPr/>
          <a:lstStyle/>
          <a:p>
            <a:r>
              <a:rPr lang="en-US" dirty="0" smtClean="0"/>
              <a:t>Differential drive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832192" y="331724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</a:t>
            </a:r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437982" y="6090655"/>
            <a:ext cx="623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LaValle</a:t>
            </a:r>
            <a:r>
              <a:rPr lang="en-US" dirty="0" smtClean="0"/>
              <a:t>. Planning Algorithms. 2006</a:t>
            </a:r>
            <a:endParaRPr lang="en-US" dirty="0"/>
          </a:p>
          <a:p>
            <a:r>
              <a:rPr lang="en-US" dirty="0"/>
              <a:t>* https://www.youtube.com/watch?v=aE7RQNhwnPQ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/>
              <p:cNvSpPr/>
              <p:nvPr/>
            </p:nvSpPr>
            <p:spPr>
              <a:xfrm>
                <a:off x="1132487" y="2397316"/>
                <a:ext cx="4223913" cy="3117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487" y="2397316"/>
                <a:ext cx="4223913" cy="311758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065826" y="3317249"/>
            <a:ext cx="163773" cy="8453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64626" y="3306868"/>
            <a:ext cx="163773" cy="8453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9497006" y="3306868"/>
            <a:ext cx="206552" cy="4330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 rot="5400000">
            <a:off x="8637335" y="3856930"/>
            <a:ext cx="146850" cy="123527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455366" y="4508865"/>
            <a:ext cx="322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8980200" y="2254263"/>
                <a:ext cx="6035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200" y="2254263"/>
                <a:ext cx="603562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7873750" y="2301902"/>
                <a:ext cx="5752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750" y="2301902"/>
                <a:ext cx="57522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H="1" flipV="1">
            <a:off x="8147712" y="2734195"/>
            <a:ext cx="1" cy="583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9252434" y="2737250"/>
            <a:ext cx="1" cy="583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65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5" y="17929"/>
            <a:ext cx="4020671" cy="1024960"/>
          </a:xfrm>
        </p:spPr>
        <p:txBody>
          <a:bodyPr/>
          <a:lstStyle/>
          <a:p>
            <a:r>
              <a:rPr lang="en-US" dirty="0" smtClean="0"/>
              <a:t>Pose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28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37982" y="6090655"/>
            <a:ext cx="623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LaValle</a:t>
            </a:r>
            <a:r>
              <a:rPr lang="en-US" dirty="0" smtClean="0"/>
              <a:t>. Planning Algorithms. 2006</a:t>
            </a:r>
            <a:endParaRPr lang="en-US" dirty="0"/>
          </a:p>
          <a:p>
            <a:r>
              <a:rPr lang="en-US" dirty="0"/>
              <a:t>* https://www.youtube.com/watch?v=aE7RQNhwnPQ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71875" y="858439"/>
                <a:ext cx="2503634" cy="1664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75" y="858439"/>
                <a:ext cx="2503634" cy="16644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224440" y="1274849"/>
                <a:ext cx="5577596" cy="31175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440" y="1274849"/>
                <a:ext cx="5577596" cy="31175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71875" y="2694213"/>
                <a:ext cx="4223913" cy="3117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75" y="2694213"/>
                <a:ext cx="4223913" cy="31175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2700068" y="1227339"/>
            <a:ext cx="3804249" cy="731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290072" y="2178904"/>
            <a:ext cx="4008539" cy="1165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311215" y="1042889"/>
            <a:ext cx="1388853" cy="414975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79593" y="2801791"/>
            <a:ext cx="2910479" cy="959326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04317" y="1690686"/>
            <a:ext cx="1316966" cy="414975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32969" y="1418510"/>
            <a:ext cx="2910479" cy="959326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09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5" y="17929"/>
            <a:ext cx="4020671" cy="1024960"/>
          </a:xfrm>
        </p:spPr>
        <p:txBody>
          <a:bodyPr/>
          <a:lstStyle/>
          <a:p>
            <a:r>
              <a:rPr lang="en-US" dirty="0" smtClean="0"/>
              <a:t>Pose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29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37982" y="6090655"/>
            <a:ext cx="623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LaValle</a:t>
            </a:r>
            <a:r>
              <a:rPr lang="en-US" dirty="0" smtClean="0"/>
              <a:t>. Planning Algorithms. 2006</a:t>
            </a:r>
            <a:endParaRPr lang="en-US" dirty="0"/>
          </a:p>
          <a:p>
            <a:r>
              <a:rPr lang="en-US" dirty="0"/>
              <a:t>* https://www.youtube.com/watch?v=aE7RQNhwnPQ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3685" y="1583140"/>
                <a:ext cx="5577596" cy="31175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5" y="1583140"/>
                <a:ext cx="5577596" cy="311758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5123612" y="2216238"/>
            <a:ext cx="1318131" cy="108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290072" y="4028963"/>
            <a:ext cx="215167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545224" y="1821707"/>
                <a:ext cx="2952796" cy="1011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224" y="1821707"/>
                <a:ext cx="2952796" cy="10111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45224" y="3500455"/>
                <a:ext cx="3025892" cy="1011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224" y="3500455"/>
                <a:ext cx="3025892" cy="10111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6545224" y="1803301"/>
            <a:ext cx="3025892" cy="10295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45224" y="3487190"/>
            <a:ext cx="3025892" cy="118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209687" y="4874417"/>
                <a:ext cx="2503634" cy="1664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687" y="4874417"/>
                <a:ext cx="2503634" cy="16644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Bent Arrow 18"/>
          <p:cNvSpPr/>
          <p:nvPr/>
        </p:nvSpPr>
        <p:spPr>
          <a:xfrm rot="5400000">
            <a:off x="9419126" y="3261494"/>
            <a:ext cx="1809750" cy="1184248"/>
          </a:xfrm>
          <a:prstGeom prst="ben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02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465" y="523766"/>
            <a:ext cx="10470155" cy="39657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307" y="6414448"/>
            <a:ext cx="272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Peter </a:t>
            </a:r>
            <a:r>
              <a:rPr lang="pt-BR" dirty="0" err="1" smtClean="0"/>
              <a:t>Corke</a:t>
            </a:r>
            <a:r>
              <a:rPr lang="pt-BR" dirty="0" smtClean="0"/>
              <a:t> 2017. </a:t>
            </a:r>
            <a:r>
              <a:rPr lang="pt-BR" dirty="0" err="1" smtClean="0"/>
              <a:t>sec</a:t>
            </a:r>
            <a:r>
              <a:rPr lang="pt-BR" dirty="0" smtClean="0"/>
              <a:t> 2.1.1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37" y="1698231"/>
            <a:ext cx="4110189" cy="121837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Rigid Body Rotation in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1" y="4768838"/>
                <a:ext cx="4384588" cy="1154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3200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768838"/>
                <a:ext cx="4384588" cy="11549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98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85" y="17929"/>
            <a:ext cx="4020671" cy="1024960"/>
          </a:xfrm>
        </p:spPr>
        <p:txBody>
          <a:bodyPr/>
          <a:lstStyle/>
          <a:p>
            <a:r>
              <a:rPr lang="en-US" dirty="0" smtClean="0"/>
              <a:t>Pose 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30</a:t>
            </a:fld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37982" y="6090655"/>
            <a:ext cx="6237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LaValle</a:t>
            </a:r>
            <a:r>
              <a:rPr lang="en-US" dirty="0" smtClean="0"/>
              <a:t>. Planning Algorithms. 2006</a:t>
            </a:r>
            <a:endParaRPr lang="en-US" dirty="0"/>
          </a:p>
          <a:p>
            <a:r>
              <a:rPr lang="en-US" dirty="0"/>
              <a:t>* https://www.youtube.com/watch?v=aE7RQNhwnPQ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8871" y="2392705"/>
                <a:ext cx="3025892" cy="1011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71" y="2392705"/>
                <a:ext cx="3025892" cy="10111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7724633" y="1012415"/>
            <a:ext cx="3025892" cy="1037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24633" y="2374046"/>
            <a:ext cx="3025892" cy="118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8871" y="856304"/>
                <a:ext cx="2952796" cy="1011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71" y="856304"/>
                <a:ext cx="2952796" cy="10111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728030" y="1024234"/>
                <a:ext cx="2928429" cy="101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030" y="1024234"/>
                <a:ext cx="2928429" cy="10143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921292" y="2428922"/>
                <a:ext cx="2898294" cy="1011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92" y="2428922"/>
                <a:ext cx="2898294" cy="101111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3231707" y="1531393"/>
            <a:ext cx="3962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04763" y="2966682"/>
            <a:ext cx="3962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796597" y="1037519"/>
                <a:ext cx="2671437" cy="101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597" y="1037519"/>
                <a:ext cx="2671437" cy="101431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796597" y="2425716"/>
                <a:ext cx="2639377" cy="1014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597" y="2425716"/>
                <a:ext cx="2639377" cy="101431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6850639" y="1520018"/>
            <a:ext cx="3962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23695" y="2955307"/>
            <a:ext cx="3962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71744" y="4586520"/>
            <a:ext cx="4858603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FF0000"/>
                </a:solidFill>
              </a:rPr>
              <a:t>vr</a:t>
            </a:r>
            <a:r>
              <a:rPr lang="en-US" sz="2400" dirty="0" smtClean="0">
                <a:solidFill>
                  <a:srgbClr val="FF0000"/>
                </a:solidFill>
              </a:rPr>
              <a:t> and </a:t>
            </a:r>
            <a:r>
              <a:rPr lang="en-US" sz="2400" i="1" dirty="0" err="1" smtClean="0">
                <a:solidFill>
                  <a:srgbClr val="FF0000"/>
                </a:solidFill>
              </a:rPr>
              <a:t>vl</a:t>
            </a:r>
            <a:r>
              <a:rPr lang="en-US" sz="2400" dirty="0" smtClean="0">
                <a:solidFill>
                  <a:srgbClr val="FF0000"/>
                </a:solidFill>
              </a:rPr>
              <a:t> are the control parameters</a:t>
            </a:r>
            <a:r>
              <a:rPr lang="en-US" sz="2400" dirty="0" smtClean="0"/>
              <a:t> in a diff drive robot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246922" y="3881527"/>
                <a:ext cx="4223913" cy="3117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922" y="3881527"/>
                <a:ext cx="4223913" cy="311758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wn Arrow 20"/>
          <p:cNvSpPr/>
          <p:nvPr/>
        </p:nvSpPr>
        <p:spPr>
          <a:xfrm>
            <a:off x="8998295" y="3610987"/>
            <a:ext cx="721165" cy="737397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0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About Differential Base Controller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Robotics Programming with ROS</a:t>
            </a:r>
          </a:p>
          <a:p>
            <a:pPr lvl="1"/>
            <a:r>
              <a:rPr lang="en-US" dirty="0" smtClean="0"/>
              <a:t>Chap 5 - Creating our </a:t>
            </a:r>
            <a:r>
              <a:rPr lang="en-US" smtClean="0"/>
              <a:t>base controller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Odometry</a:t>
            </a:r>
            <a:r>
              <a:rPr lang="en-US" dirty="0" smtClean="0"/>
              <a:t> of Diff Drive with Encoders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2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3994699" y="2560223"/>
            <a:ext cx="4009819" cy="40098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Drive </a:t>
            </a:r>
            <a:r>
              <a:rPr lang="en-US" dirty="0" err="1" smtClean="0"/>
              <a:t>Odometry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52055" y="3376452"/>
                <a:ext cx="656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055" y="3376452"/>
                <a:ext cx="65646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4492796" y="3058320"/>
            <a:ext cx="3013625" cy="3013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12180" y="3677704"/>
            <a:ext cx="1774857" cy="17748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41515" y="4644859"/>
            <a:ext cx="3425950" cy="1987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08689">
            <a:off x="4065101" y="1578577"/>
            <a:ext cx="2015908" cy="454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64291" y="4025475"/>
                <a:ext cx="6106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291" y="4025475"/>
                <a:ext cx="61061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713130" y="3447221"/>
                <a:ext cx="650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30" y="3447221"/>
                <a:ext cx="65005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6810557" y="4414757"/>
            <a:ext cx="1262573" cy="1207267"/>
            <a:chOff x="6810557" y="4414757"/>
            <a:chExt cx="1262573" cy="1207267"/>
          </a:xfrm>
        </p:grpSpPr>
        <p:grpSp>
          <p:nvGrpSpPr>
            <p:cNvPr id="26" name="Group 25"/>
            <p:cNvGrpSpPr/>
            <p:nvPr/>
          </p:nvGrpSpPr>
          <p:grpSpPr>
            <a:xfrm>
              <a:off x="6810557" y="4414757"/>
              <a:ext cx="1262573" cy="1207267"/>
              <a:chOff x="6801366" y="4378079"/>
              <a:chExt cx="1262573" cy="120726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828662" y="4378079"/>
                <a:ext cx="1207267" cy="120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801366" y="4531757"/>
                <a:ext cx="163773" cy="8453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900166" y="4521376"/>
                <a:ext cx="163773" cy="8453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7395250" y="4950373"/>
              <a:ext cx="115892" cy="1158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149614" y="3677704"/>
                <a:ext cx="2872517" cy="1125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14" y="3677704"/>
                <a:ext cx="2872517" cy="11258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/>
          <p:cNvSpPr/>
          <p:nvPr/>
        </p:nvSpPr>
        <p:spPr>
          <a:xfrm>
            <a:off x="778361" y="6248367"/>
            <a:ext cx="676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* https</a:t>
            </a:r>
            <a:r>
              <a:rPr lang="en-US" sz="2400" dirty="0"/>
              <a:t>://www.youtube.com/watch?v=XbXhA4k7Ur8</a:t>
            </a:r>
          </a:p>
        </p:txBody>
      </p:sp>
    </p:spTree>
    <p:extLst>
      <p:ext uri="{BB962C8B-B14F-4D97-AF65-F5344CB8AC3E}">
        <p14:creationId xmlns:p14="http://schemas.microsoft.com/office/powerpoint/2010/main" val="31613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3994699" y="2560223"/>
            <a:ext cx="4009819" cy="40098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Drive </a:t>
            </a:r>
            <a:r>
              <a:rPr lang="en-US" dirty="0" err="1" smtClean="0"/>
              <a:t>Odometry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19108" cy="1525432"/>
          </a:xfrm>
        </p:spPr>
        <p:txBody>
          <a:bodyPr/>
          <a:lstStyle/>
          <a:p>
            <a:r>
              <a:rPr lang="en-US" dirty="0" smtClean="0"/>
              <a:t>Initial 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52055" y="3376452"/>
                <a:ext cx="656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055" y="3376452"/>
                <a:ext cx="65646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4492796" y="3058320"/>
            <a:ext cx="3013625" cy="3013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12180" y="3677704"/>
            <a:ext cx="1774857" cy="17748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41515" y="4644859"/>
            <a:ext cx="3425950" cy="1987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08689">
            <a:off x="4065101" y="1578577"/>
            <a:ext cx="2015908" cy="454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64291" y="4025475"/>
                <a:ext cx="6106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291" y="4025475"/>
                <a:ext cx="61061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713130" y="3447221"/>
                <a:ext cx="650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30" y="3447221"/>
                <a:ext cx="65005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6810557" y="4414757"/>
            <a:ext cx="1262573" cy="1207267"/>
            <a:chOff x="6810557" y="4414757"/>
            <a:chExt cx="1262573" cy="1207267"/>
          </a:xfrm>
        </p:grpSpPr>
        <p:grpSp>
          <p:nvGrpSpPr>
            <p:cNvPr id="26" name="Group 25"/>
            <p:cNvGrpSpPr/>
            <p:nvPr/>
          </p:nvGrpSpPr>
          <p:grpSpPr>
            <a:xfrm>
              <a:off x="6810557" y="4414757"/>
              <a:ext cx="1262573" cy="1207267"/>
              <a:chOff x="6801366" y="4378079"/>
              <a:chExt cx="1262573" cy="1207267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828662" y="4378079"/>
                <a:ext cx="1207267" cy="120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801366" y="4531757"/>
                <a:ext cx="163773" cy="8453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900166" y="4521376"/>
                <a:ext cx="163773" cy="8453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7395250" y="4950373"/>
              <a:ext cx="115892" cy="1158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>
            <a:off x="4444678" y="5619750"/>
            <a:ext cx="45369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4435239" y="2143678"/>
            <a:ext cx="18912" cy="349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435239" y="5008319"/>
            <a:ext cx="2927941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133821" y="5643412"/>
                <a:ext cx="5080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821" y="5643412"/>
                <a:ext cx="50808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949661" y="4634399"/>
                <a:ext cx="513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661" y="4634399"/>
                <a:ext cx="513859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927762" y="4435828"/>
                <a:ext cx="57759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762" y="4435828"/>
                <a:ext cx="577596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7438548" y="5008319"/>
            <a:ext cx="2938" cy="6280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38548" y="4341714"/>
            <a:ext cx="2938" cy="62803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78361" y="6248367"/>
            <a:ext cx="676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* https</a:t>
            </a:r>
            <a:r>
              <a:rPr lang="en-US" sz="2400" dirty="0"/>
              <a:t>://www.youtube.com/watch?v=XbXhA4k7Ur8</a:t>
            </a:r>
          </a:p>
        </p:txBody>
      </p:sp>
    </p:spTree>
    <p:extLst>
      <p:ext uri="{BB962C8B-B14F-4D97-AF65-F5344CB8AC3E}">
        <p14:creationId xmlns:p14="http://schemas.microsoft.com/office/powerpoint/2010/main" val="229942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3994699" y="2560223"/>
            <a:ext cx="4009819" cy="40098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Drive </a:t>
            </a:r>
            <a:r>
              <a:rPr lang="en-US" dirty="0" err="1" smtClean="0"/>
              <a:t>Odometry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52055" y="3376452"/>
                <a:ext cx="656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055" y="3376452"/>
                <a:ext cx="65646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4492796" y="3058320"/>
            <a:ext cx="3013625" cy="3013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12180" y="3677704"/>
            <a:ext cx="1774857" cy="17748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41515" y="4644859"/>
            <a:ext cx="3425950" cy="1987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08689">
            <a:off x="4065101" y="1578577"/>
            <a:ext cx="2015908" cy="454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164291" y="4025475"/>
                <a:ext cx="6106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291" y="4025475"/>
                <a:ext cx="61061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713130" y="3447221"/>
                <a:ext cx="650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130" y="3447221"/>
                <a:ext cx="65005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5625779" y="2538035"/>
            <a:ext cx="1207267" cy="1262573"/>
            <a:chOff x="5625779" y="2538035"/>
            <a:chExt cx="1207267" cy="1262573"/>
          </a:xfrm>
        </p:grpSpPr>
        <p:grpSp>
          <p:nvGrpSpPr>
            <p:cNvPr id="30" name="Group 29"/>
            <p:cNvGrpSpPr/>
            <p:nvPr/>
          </p:nvGrpSpPr>
          <p:grpSpPr>
            <a:xfrm rot="16952777">
              <a:off x="5598126" y="2565688"/>
              <a:ext cx="1262573" cy="1207267"/>
              <a:chOff x="6801366" y="4378079"/>
              <a:chExt cx="1262573" cy="1207267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828662" y="4378079"/>
                <a:ext cx="1207267" cy="120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801366" y="4531757"/>
                <a:ext cx="163773" cy="8453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900166" y="4521376"/>
                <a:ext cx="163773" cy="8453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 rot="16952777">
              <a:off x="6182819" y="3101304"/>
              <a:ext cx="115892" cy="1158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4444678" y="5619750"/>
            <a:ext cx="45369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435239" y="2143678"/>
            <a:ext cx="18912" cy="349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29334" y="3193182"/>
            <a:ext cx="11431" cy="24431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429849" y="3125631"/>
            <a:ext cx="171988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929878" y="2705543"/>
                <a:ext cx="1675074" cy="16573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600" dirty="0" smtClean="0"/>
                  <a:t> ???</a:t>
                </a:r>
                <a:endParaRPr lang="en-US" sz="36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78" y="2705543"/>
                <a:ext cx="1675074" cy="1657313"/>
              </a:xfrm>
              <a:prstGeom prst="rect">
                <a:avLst/>
              </a:prstGeom>
              <a:blipFill rotWithShape="0">
                <a:blip r:embed="rId5"/>
                <a:stretch>
                  <a:fillRect r="-10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972276" y="5680598"/>
                <a:ext cx="601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276" y="5680598"/>
                <a:ext cx="601447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892047" y="2824331"/>
                <a:ext cx="6126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047" y="2824331"/>
                <a:ext cx="612667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 rot="11580000" flipH="1">
            <a:off x="4513589" y="2888514"/>
            <a:ext cx="171988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593051" y="2780374"/>
                <a:ext cx="57759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051" y="2780374"/>
                <a:ext cx="577596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ontent Placeholder 2"/>
          <p:cNvSpPr txBox="1">
            <a:spLocks/>
          </p:cNvSpPr>
          <p:nvPr/>
        </p:nvSpPr>
        <p:spPr>
          <a:xfrm>
            <a:off x="838200" y="1825625"/>
            <a:ext cx="3519108" cy="15254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Next position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78361" y="6248367"/>
            <a:ext cx="676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* https</a:t>
            </a:r>
            <a:r>
              <a:rPr lang="en-US" sz="2400" dirty="0"/>
              <a:t>://www.youtube.com/watch?v=XbXhA4k7Ur8</a:t>
            </a:r>
          </a:p>
        </p:txBody>
      </p:sp>
    </p:spTree>
    <p:extLst>
      <p:ext uri="{BB962C8B-B14F-4D97-AF65-F5344CB8AC3E}">
        <p14:creationId xmlns:p14="http://schemas.microsoft.com/office/powerpoint/2010/main" val="420560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7031660" y="2796101"/>
            <a:ext cx="4009819" cy="40098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Drive </a:t>
            </a:r>
            <a:r>
              <a:rPr lang="en-US" dirty="0" err="1" smtClean="0"/>
              <a:t>Odometry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789016" y="3612330"/>
                <a:ext cx="656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016" y="3612330"/>
                <a:ext cx="656462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/>
          <p:nvPr/>
        </p:nvSpPr>
        <p:spPr>
          <a:xfrm>
            <a:off x="7529757" y="3294198"/>
            <a:ext cx="3013625" cy="30136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149141" y="3913582"/>
            <a:ext cx="1774857" cy="177485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78476" y="4880737"/>
            <a:ext cx="3425950" cy="1987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08689">
            <a:off x="7102062" y="1814455"/>
            <a:ext cx="2015908" cy="454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201252" y="4261353"/>
                <a:ext cx="6106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252" y="4261353"/>
                <a:ext cx="610615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9750091" y="3683099"/>
                <a:ext cx="650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091" y="3683099"/>
                <a:ext cx="65005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8662740" y="2773913"/>
            <a:ext cx="1207267" cy="1262573"/>
            <a:chOff x="5625779" y="2538035"/>
            <a:chExt cx="1207267" cy="1262573"/>
          </a:xfrm>
        </p:grpSpPr>
        <p:grpSp>
          <p:nvGrpSpPr>
            <p:cNvPr id="30" name="Group 29"/>
            <p:cNvGrpSpPr/>
            <p:nvPr/>
          </p:nvGrpSpPr>
          <p:grpSpPr>
            <a:xfrm rot="16952777">
              <a:off x="5598126" y="2565688"/>
              <a:ext cx="1262573" cy="1207267"/>
              <a:chOff x="6801366" y="4378079"/>
              <a:chExt cx="1262573" cy="1207267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6828662" y="4378079"/>
                <a:ext cx="1207267" cy="12072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801366" y="4531757"/>
                <a:ext cx="163773" cy="8453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900166" y="4521376"/>
                <a:ext cx="163773" cy="8453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 rot="16952777">
              <a:off x="6182819" y="3101304"/>
              <a:ext cx="115892" cy="1158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7481639" y="5855628"/>
            <a:ext cx="45369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472200" y="2379556"/>
            <a:ext cx="18912" cy="3492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266295" y="3429060"/>
            <a:ext cx="11431" cy="244316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7466810" y="3361509"/>
            <a:ext cx="171988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009237" y="5916476"/>
                <a:ext cx="6014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237" y="5916476"/>
                <a:ext cx="601447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929008" y="3060209"/>
                <a:ext cx="6126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008" y="3060209"/>
                <a:ext cx="612667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 rot="11580000" flipH="1">
            <a:off x="7550550" y="3124392"/>
            <a:ext cx="171988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630012" y="3016252"/>
                <a:ext cx="57759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012" y="3016252"/>
                <a:ext cx="577596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ontent Placeholder 2"/>
          <p:cNvSpPr txBox="1">
            <a:spLocks/>
          </p:cNvSpPr>
          <p:nvPr/>
        </p:nvSpPr>
        <p:spPr>
          <a:xfrm>
            <a:off x="838200" y="1825625"/>
            <a:ext cx="3519108" cy="15254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Next 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71875" y="2694213"/>
                <a:ext cx="3705310" cy="2312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75" y="2694213"/>
                <a:ext cx="3705310" cy="231210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778361" y="6248367"/>
            <a:ext cx="676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* https</a:t>
            </a:r>
            <a:r>
              <a:rPr lang="en-US" sz="2400" dirty="0"/>
              <a:t>://www.youtube.com/watch?v=XbXhA4k7Ur8</a:t>
            </a:r>
          </a:p>
        </p:txBody>
      </p:sp>
    </p:spTree>
    <p:extLst>
      <p:ext uri="{BB962C8B-B14F-4D97-AF65-F5344CB8AC3E}">
        <p14:creationId xmlns:p14="http://schemas.microsoft.com/office/powerpoint/2010/main" val="4167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Wheel Encoders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175"/>
          </a:xfrm>
        </p:spPr>
        <p:txBody>
          <a:bodyPr/>
          <a:lstStyle/>
          <a:p>
            <a:r>
              <a:rPr lang="en-US" dirty="0" smtClean="0"/>
              <a:t>Tick count is used to determine Dl and </a:t>
            </a:r>
            <a:r>
              <a:rPr lang="en-US" dirty="0" err="1" smtClean="0"/>
              <a:t>Dr</a:t>
            </a:r>
            <a:endParaRPr lang="en-US" dirty="0" smtClean="0"/>
          </a:p>
          <a:p>
            <a:r>
              <a:rPr lang="en-US" dirty="0" smtClean="0"/>
              <a:t>Assume the wheel has N tick per revolution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027906"/>
            <a:ext cx="3054256" cy="9248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925" y="2353469"/>
            <a:ext cx="2913606" cy="21075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8361" y="6248367"/>
            <a:ext cx="676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* https</a:t>
            </a:r>
            <a:r>
              <a:rPr lang="en-US" sz="2400" dirty="0"/>
              <a:t>://www.youtube.com/watch?v=XbXhA4k7Ur8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5648" y="3132857"/>
                <a:ext cx="3160673" cy="1531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sz="36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48" y="3132857"/>
                <a:ext cx="3160673" cy="153125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409950" y="2916168"/>
            <a:ext cx="2208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</a:t>
            </a:r>
            <a:r>
              <a:rPr lang="en-US" sz="2000" dirty="0" smtClean="0"/>
              <a:t>revious # ticks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53358" y="2916168"/>
            <a:ext cx="2208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urrent # ticks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89298" y="4758447"/>
                <a:ext cx="2606676" cy="1129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98" y="4758447"/>
                <a:ext cx="2606676" cy="11294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2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Odometry</a:t>
            </a:r>
            <a:r>
              <a:rPr lang="en-US" dirty="0" smtClean="0"/>
              <a:t> with Wheel Encoders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89074" y="1375698"/>
                <a:ext cx="2963695" cy="1129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074" y="1375698"/>
                <a:ext cx="2963695" cy="11294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03643" y="1375698"/>
                <a:ext cx="2846613" cy="1129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43" y="1375698"/>
                <a:ext cx="2846613" cy="11294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45055" y="3799610"/>
                <a:ext cx="3297103" cy="1125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5" y="3799610"/>
                <a:ext cx="3297103" cy="11258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2057400" y="2445723"/>
            <a:ext cx="685800" cy="14595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200400" y="2280697"/>
            <a:ext cx="2895600" cy="16626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771123" y="3481271"/>
                <a:ext cx="4405636" cy="14918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123" y="3481271"/>
                <a:ext cx="4405636" cy="14918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8033829" y="3481271"/>
            <a:ext cx="4057906" cy="1526360"/>
            <a:chOff x="8033829" y="3481271"/>
            <a:chExt cx="4057906" cy="1526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8033829" y="3481271"/>
                  <a:ext cx="4057906" cy="14918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2(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3829" y="3481271"/>
                  <a:ext cx="4057906" cy="149188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 flipH="1">
              <a:off x="8168693" y="3799610"/>
              <a:ext cx="342900" cy="43466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9901953" y="4572970"/>
              <a:ext cx="342900" cy="43466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94863" y="5136511"/>
            <a:ext cx="3891193" cy="1146843"/>
            <a:chOff x="394863" y="5136511"/>
            <a:chExt cx="3891193" cy="11468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94863" y="5136511"/>
                  <a:ext cx="3891193" cy="11294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863" y="5136511"/>
                  <a:ext cx="3891193" cy="112947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 9"/>
            <p:cNvSpPr/>
            <p:nvPr/>
          </p:nvSpPr>
          <p:spPr>
            <a:xfrm>
              <a:off x="465160" y="5524680"/>
              <a:ext cx="1355305" cy="758674"/>
            </a:xfrm>
            <a:custGeom>
              <a:avLst/>
              <a:gdLst>
                <a:gd name="connsiteX0" fmla="*/ 54957 w 1355305"/>
                <a:gd name="connsiteY0" fmla="*/ 45610 h 758674"/>
                <a:gd name="connsiteX1" fmla="*/ 54957 w 1355305"/>
                <a:gd name="connsiteY1" fmla="*/ 45610 h 758674"/>
                <a:gd name="connsiteX2" fmla="*/ 122069 w 1355305"/>
                <a:gd name="connsiteY2" fmla="*/ 20443 h 758674"/>
                <a:gd name="connsiteX3" fmla="*/ 474407 w 1355305"/>
                <a:gd name="connsiteY3" fmla="*/ 20443 h 758674"/>
                <a:gd name="connsiteX4" fmla="*/ 650576 w 1355305"/>
                <a:gd name="connsiteY4" fmla="*/ 45610 h 758674"/>
                <a:gd name="connsiteX5" fmla="*/ 742855 w 1355305"/>
                <a:gd name="connsiteY5" fmla="*/ 62388 h 758674"/>
                <a:gd name="connsiteX6" fmla="*/ 818356 w 1355305"/>
                <a:gd name="connsiteY6" fmla="*/ 95944 h 758674"/>
                <a:gd name="connsiteX7" fmla="*/ 851912 w 1355305"/>
                <a:gd name="connsiteY7" fmla="*/ 154667 h 758674"/>
                <a:gd name="connsiteX8" fmla="*/ 885468 w 1355305"/>
                <a:gd name="connsiteY8" fmla="*/ 205001 h 758674"/>
                <a:gd name="connsiteX9" fmla="*/ 902246 w 1355305"/>
                <a:gd name="connsiteY9" fmla="*/ 230168 h 758674"/>
                <a:gd name="connsiteX10" fmla="*/ 952579 w 1355305"/>
                <a:gd name="connsiteY10" fmla="*/ 263724 h 758674"/>
                <a:gd name="connsiteX11" fmla="*/ 977746 w 1355305"/>
                <a:gd name="connsiteY11" fmla="*/ 280502 h 758674"/>
                <a:gd name="connsiteX12" fmla="*/ 1011302 w 1355305"/>
                <a:gd name="connsiteY12" fmla="*/ 297280 h 758674"/>
                <a:gd name="connsiteX13" fmla="*/ 1036469 w 1355305"/>
                <a:gd name="connsiteY13" fmla="*/ 314058 h 758674"/>
                <a:gd name="connsiteX14" fmla="*/ 1070025 w 1355305"/>
                <a:gd name="connsiteY14" fmla="*/ 322447 h 758674"/>
                <a:gd name="connsiteX15" fmla="*/ 1095192 w 1355305"/>
                <a:gd name="connsiteY15" fmla="*/ 330836 h 758674"/>
                <a:gd name="connsiteX16" fmla="*/ 1162304 w 1355305"/>
                <a:gd name="connsiteY16" fmla="*/ 347614 h 758674"/>
                <a:gd name="connsiteX17" fmla="*/ 1212638 w 1355305"/>
                <a:gd name="connsiteY17" fmla="*/ 364392 h 758674"/>
                <a:gd name="connsiteX18" fmla="*/ 1237805 w 1355305"/>
                <a:gd name="connsiteY18" fmla="*/ 372781 h 758674"/>
                <a:gd name="connsiteX19" fmla="*/ 1304917 w 1355305"/>
                <a:gd name="connsiteY19" fmla="*/ 389559 h 758674"/>
                <a:gd name="connsiteX20" fmla="*/ 1330084 w 1355305"/>
                <a:gd name="connsiteY20" fmla="*/ 406337 h 758674"/>
                <a:gd name="connsiteX21" fmla="*/ 1338473 w 1355305"/>
                <a:gd name="connsiteY21" fmla="*/ 599283 h 758674"/>
                <a:gd name="connsiteX22" fmla="*/ 1304917 w 1355305"/>
                <a:gd name="connsiteY22" fmla="*/ 658006 h 758674"/>
                <a:gd name="connsiteX23" fmla="*/ 1279750 w 1355305"/>
                <a:gd name="connsiteY23" fmla="*/ 666395 h 758674"/>
                <a:gd name="connsiteX24" fmla="*/ 1254583 w 1355305"/>
                <a:gd name="connsiteY24" fmla="*/ 683173 h 758674"/>
                <a:gd name="connsiteX25" fmla="*/ 1229416 w 1355305"/>
                <a:gd name="connsiteY25" fmla="*/ 691562 h 758674"/>
                <a:gd name="connsiteX26" fmla="*/ 1204249 w 1355305"/>
                <a:gd name="connsiteY26" fmla="*/ 708340 h 758674"/>
                <a:gd name="connsiteX27" fmla="*/ 1179082 w 1355305"/>
                <a:gd name="connsiteY27" fmla="*/ 716729 h 758674"/>
                <a:gd name="connsiteX28" fmla="*/ 1153915 w 1355305"/>
                <a:gd name="connsiteY28" fmla="*/ 733507 h 758674"/>
                <a:gd name="connsiteX29" fmla="*/ 1128748 w 1355305"/>
                <a:gd name="connsiteY29" fmla="*/ 741896 h 758674"/>
                <a:gd name="connsiteX30" fmla="*/ 1070025 w 1355305"/>
                <a:gd name="connsiteY30" fmla="*/ 758674 h 758674"/>
                <a:gd name="connsiteX31" fmla="*/ 818356 w 1355305"/>
                <a:gd name="connsiteY31" fmla="*/ 750285 h 758674"/>
                <a:gd name="connsiteX32" fmla="*/ 768022 w 1355305"/>
                <a:gd name="connsiteY32" fmla="*/ 733507 h 758674"/>
                <a:gd name="connsiteX33" fmla="*/ 684132 w 1355305"/>
                <a:gd name="connsiteY33" fmla="*/ 725118 h 758674"/>
                <a:gd name="connsiteX34" fmla="*/ 617020 w 1355305"/>
                <a:gd name="connsiteY34" fmla="*/ 708340 h 758674"/>
                <a:gd name="connsiteX35" fmla="*/ 591853 w 1355305"/>
                <a:gd name="connsiteY35" fmla="*/ 699951 h 758674"/>
                <a:gd name="connsiteX36" fmla="*/ 549908 w 1355305"/>
                <a:gd name="connsiteY36" fmla="*/ 691562 h 758674"/>
                <a:gd name="connsiteX37" fmla="*/ 507963 w 1355305"/>
                <a:gd name="connsiteY37" fmla="*/ 674784 h 758674"/>
                <a:gd name="connsiteX38" fmla="*/ 457629 w 1355305"/>
                <a:gd name="connsiteY38" fmla="*/ 666395 h 758674"/>
                <a:gd name="connsiteX39" fmla="*/ 407295 w 1355305"/>
                <a:gd name="connsiteY39" fmla="*/ 649617 h 758674"/>
                <a:gd name="connsiteX40" fmla="*/ 382128 w 1355305"/>
                <a:gd name="connsiteY40" fmla="*/ 641228 h 758674"/>
                <a:gd name="connsiteX41" fmla="*/ 348572 w 1355305"/>
                <a:gd name="connsiteY41" fmla="*/ 632839 h 758674"/>
                <a:gd name="connsiteX42" fmla="*/ 273071 w 1355305"/>
                <a:gd name="connsiteY42" fmla="*/ 590894 h 758674"/>
                <a:gd name="connsiteX43" fmla="*/ 239515 w 1355305"/>
                <a:gd name="connsiteY43" fmla="*/ 582505 h 758674"/>
                <a:gd name="connsiteX44" fmla="*/ 205959 w 1355305"/>
                <a:gd name="connsiteY44" fmla="*/ 557338 h 758674"/>
                <a:gd name="connsiteX45" fmla="*/ 180792 w 1355305"/>
                <a:gd name="connsiteY45" fmla="*/ 540560 h 758674"/>
                <a:gd name="connsiteX46" fmla="*/ 130458 w 1355305"/>
                <a:gd name="connsiteY46" fmla="*/ 490226 h 758674"/>
                <a:gd name="connsiteX47" fmla="*/ 105291 w 1355305"/>
                <a:gd name="connsiteY47" fmla="*/ 439892 h 758674"/>
                <a:gd name="connsiteX48" fmla="*/ 96902 w 1355305"/>
                <a:gd name="connsiteY48" fmla="*/ 414726 h 758674"/>
                <a:gd name="connsiteX49" fmla="*/ 71735 w 1355305"/>
                <a:gd name="connsiteY49" fmla="*/ 397948 h 758674"/>
                <a:gd name="connsiteX50" fmla="*/ 54957 w 1355305"/>
                <a:gd name="connsiteY50" fmla="*/ 364392 h 758674"/>
                <a:gd name="connsiteX51" fmla="*/ 38179 w 1355305"/>
                <a:gd name="connsiteY51" fmla="*/ 339225 h 758674"/>
                <a:gd name="connsiteX52" fmla="*/ 13012 w 1355305"/>
                <a:gd name="connsiteY52" fmla="*/ 288891 h 758674"/>
                <a:gd name="connsiteX53" fmla="*/ 13012 w 1355305"/>
                <a:gd name="connsiteY53" fmla="*/ 121111 h 758674"/>
                <a:gd name="connsiteX54" fmla="*/ 29790 w 1355305"/>
                <a:gd name="connsiteY54" fmla="*/ 95944 h 758674"/>
                <a:gd name="connsiteX55" fmla="*/ 38179 w 1355305"/>
                <a:gd name="connsiteY55" fmla="*/ 70777 h 758674"/>
                <a:gd name="connsiteX56" fmla="*/ 54957 w 1355305"/>
                <a:gd name="connsiteY56" fmla="*/ 45610 h 758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355305" h="758674">
                  <a:moveTo>
                    <a:pt x="54957" y="45610"/>
                  </a:moveTo>
                  <a:lnTo>
                    <a:pt x="54957" y="45610"/>
                  </a:lnTo>
                  <a:lnTo>
                    <a:pt x="122069" y="20443"/>
                  </a:lnTo>
                  <a:cubicBezTo>
                    <a:pt x="240715" y="-22701"/>
                    <a:pt x="261958" y="14996"/>
                    <a:pt x="474407" y="20443"/>
                  </a:cubicBezTo>
                  <a:cubicBezTo>
                    <a:pt x="527604" y="26354"/>
                    <a:pt x="600318" y="33045"/>
                    <a:pt x="650576" y="45610"/>
                  </a:cubicBezTo>
                  <a:cubicBezTo>
                    <a:pt x="703315" y="58795"/>
                    <a:pt x="672718" y="52368"/>
                    <a:pt x="742855" y="62388"/>
                  </a:cubicBezTo>
                  <a:cubicBezTo>
                    <a:pt x="802754" y="82354"/>
                    <a:pt x="778474" y="69356"/>
                    <a:pt x="818356" y="95944"/>
                  </a:cubicBezTo>
                  <a:cubicBezTo>
                    <a:pt x="876395" y="183003"/>
                    <a:pt x="788051" y="48232"/>
                    <a:pt x="851912" y="154667"/>
                  </a:cubicBezTo>
                  <a:cubicBezTo>
                    <a:pt x="862287" y="171958"/>
                    <a:pt x="874283" y="188223"/>
                    <a:pt x="885468" y="205001"/>
                  </a:cubicBezTo>
                  <a:cubicBezTo>
                    <a:pt x="891061" y="213390"/>
                    <a:pt x="893857" y="224575"/>
                    <a:pt x="902246" y="230168"/>
                  </a:cubicBezTo>
                  <a:lnTo>
                    <a:pt x="952579" y="263724"/>
                  </a:lnTo>
                  <a:cubicBezTo>
                    <a:pt x="960968" y="269317"/>
                    <a:pt x="968728" y="275993"/>
                    <a:pt x="977746" y="280502"/>
                  </a:cubicBezTo>
                  <a:cubicBezTo>
                    <a:pt x="988931" y="286095"/>
                    <a:pt x="1000444" y="291075"/>
                    <a:pt x="1011302" y="297280"/>
                  </a:cubicBezTo>
                  <a:cubicBezTo>
                    <a:pt x="1020056" y="302282"/>
                    <a:pt x="1027202" y="310086"/>
                    <a:pt x="1036469" y="314058"/>
                  </a:cubicBezTo>
                  <a:cubicBezTo>
                    <a:pt x="1047066" y="318600"/>
                    <a:pt x="1058939" y="319280"/>
                    <a:pt x="1070025" y="322447"/>
                  </a:cubicBezTo>
                  <a:cubicBezTo>
                    <a:pt x="1078528" y="324876"/>
                    <a:pt x="1086661" y="328509"/>
                    <a:pt x="1095192" y="330836"/>
                  </a:cubicBezTo>
                  <a:cubicBezTo>
                    <a:pt x="1117439" y="336903"/>
                    <a:pt x="1140428" y="340322"/>
                    <a:pt x="1162304" y="347614"/>
                  </a:cubicBezTo>
                  <a:lnTo>
                    <a:pt x="1212638" y="364392"/>
                  </a:lnTo>
                  <a:cubicBezTo>
                    <a:pt x="1221027" y="367188"/>
                    <a:pt x="1229226" y="370636"/>
                    <a:pt x="1237805" y="372781"/>
                  </a:cubicBezTo>
                  <a:lnTo>
                    <a:pt x="1304917" y="389559"/>
                  </a:lnTo>
                  <a:cubicBezTo>
                    <a:pt x="1313306" y="395152"/>
                    <a:pt x="1322955" y="399208"/>
                    <a:pt x="1330084" y="406337"/>
                  </a:cubicBezTo>
                  <a:cubicBezTo>
                    <a:pt x="1378749" y="455001"/>
                    <a:pt x="1342785" y="549698"/>
                    <a:pt x="1338473" y="599283"/>
                  </a:cubicBezTo>
                  <a:cubicBezTo>
                    <a:pt x="1336774" y="618818"/>
                    <a:pt x="1317821" y="647253"/>
                    <a:pt x="1304917" y="658006"/>
                  </a:cubicBezTo>
                  <a:cubicBezTo>
                    <a:pt x="1298124" y="663667"/>
                    <a:pt x="1287659" y="662440"/>
                    <a:pt x="1279750" y="666395"/>
                  </a:cubicBezTo>
                  <a:cubicBezTo>
                    <a:pt x="1270732" y="670904"/>
                    <a:pt x="1263601" y="678664"/>
                    <a:pt x="1254583" y="683173"/>
                  </a:cubicBezTo>
                  <a:cubicBezTo>
                    <a:pt x="1246674" y="687128"/>
                    <a:pt x="1237325" y="687607"/>
                    <a:pt x="1229416" y="691562"/>
                  </a:cubicBezTo>
                  <a:cubicBezTo>
                    <a:pt x="1220398" y="696071"/>
                    <a:pt x="1213267" y="703831"/>
                    <a:pt x="1204249" y="708340"/>
                  </a:cubicBezTo>
                  <a:cubicBezTo>
                    <a:pt x="1196340" y="712295"/>
                    <a:pt x="1186991" y="712774"/>
                    <a:pt x="1179082" y="716729"/>
                  </a:cubicBezTo>
                  <a:cubicBezTo>
                    <a:pt x="1170064" y="721238"/>
                    <a:pt x="1162933" y="728998"/>
                    <a:pt x="1153915" y="733507"/>
                  </a:cubicBezTo>
                  <a:cubicBezTo>
                    <a:pt x="1146006" y="737462"/>
                    <a:pt x="1137218" y="739355"/>
                    <a:pt x="1128748" y="741896"/>
                  </a:cubicBezTo>
                  <a:cubicBezTo>
                    <a:pt x="1109249" y="747746"/>
                    <a:pt x="1089599" y="753081"/>
                    <a:pt x="1070025" y="758674"/>
                  </a:cubicBezTo>
                  <a:cubicBezTo>
                    <a:pt x="986135" y="755878"/>
                    <a:pt x="902002" y="757256"/>
                    <a:pt x="818356" y="750285"/>
                  </a:cubicBezTo>
                  <a:cubicBezTo>
                    <a:pt x="800732" y="748816"/>
                    <a:pt x="785405" y="736766"/>
                    <a:pt x="768022" y="733507"/>
                  </a:cubicBezTo>
                  <a:cubicBezTo>
                    <a:pt x="740401" y="728328"/>
                    <a:pt x="712095" y="727914"/>
                    <a:pt x="684132" y="725118"/>
                  </a:cubicBezTo>
                  <a:cubicBezTo>
                    <a:pt x="661761" y="719525"/>
                    <a:pt x="638896" y="715632"/>
                    <a:pt x="617020" y="708340"/>
                  </a:cubicBezTo>
                  <a:cubicBezTo>
                    <a:pt x="608631" y="705544"/>
                    <a:pt x="600432" y="702096"/>
                    <a:pt x="591853" y="699951"/>
                  </a:cubicBezTo>
                  <a:cubicBezTo>
                    <a:pt x="578020" y="696493"/>
                    <a:pt x="563565" y="695659"/>
                    <a:pt x="549908" y="691562"/>
                  </a:cubicBezTo>
                  <a:cubicBezTo>
                    <a:pt x="535484" y="687235"/>
                    <a:pt x="522491" y="678746"/>
                    <a:pt x="507963" y="674784"/>
                  </a:cubicBezTo>
                  <a:cubicBezTo>
                    <a:pt x="491553" y="670309"/>
                    <a:pt x="474131" y="670520"/>
                    <a:pt x="457629" y="666395"/>
                  </a:cubicBezTo>
                  <a:cubicBezTo>
                    <a:pt x="440471" y="662106"/>
                    <a:pt x="424073" y="655210"/>
                    <a:pt x="407295" y="649617"/>
                  </a:cubicBezTo>
                  <a:cubicBezTo>
                    <a:pt x="398906" y="646821"/>
                    <a:pt x="390707" y="643373"/>
                    <a:pt x="382128" y="641228"/>
                  </a:cubicBezTo>
                  <a:lnTo>
                    <a:pt x="348572" y="632839"/>
                  </a:lnTo>
                  <a:cubicBezTo>
                    <a:pt x="303507" y="602796"/>
                    <a:pt x="311831" y="601968"/>
                    <a:pt x="273071" y="590894"/>
                  </a:cubicBezTo>
                  <a:cubicBezTo>
                    <a:pt x="261985" y="587727"/>
                    <a:pt x="250700" y="585301"/>
                    <a:pt x="239515" y="582505"/>
                  </a:cubicBezTo>
                  <a:cubicBezTo>
                    <a:pt x="228330" y="574116"/>
                    <a:pt x="217336" y="565465"/>
                    <a:pt x="205959" y="557338"/>
                  </a:cubicBezTo>
                  <a:cubicBezTo>
                    <a:pt x="197755" y="551478"/>
                    <a:pt x="188328" y="547258"/>
                    <a:pt x="180792" y="540560"/>
                  </a:cubicBezTo>
                  <a:cubicBezTo>
                    <a:pt x="163058" y="524796"/>
                    <a:pt x="130458" y="490226"/>
                    <a:pt x="130458" y="490226"/>
                  </a:cubicBezTo>
                  <a:cubicBezTo>
                    <a:pt x="109373" y="426971"/>
                    <a:pt x="137814" y="504937"/>
                    <a:pt x="105291" y="439892"/>
                  </a:cubicBezTo>
                  <a:cubicBezTo>
                    <a:pt x="101336" y="431983"/>
                    <a:pt x="102426" y="421631"/>
                    <a:pt x="96902" y="414726"/>
                  </a:cubicBezTo>
                  <a:cubicBezTo>
                    <a:pt x="90604" y="406853"/>
                    <a:pt x="80124" y="403541"/>
                    <a:pt x="71735" y="397948"/>
                  </a:cubicBezTo>
                  <a:cubicBezTo>
                    <a:pt x="66142" y="386763"/>
                    <a:pt x="61162" y="375250"/>
                    <a:pt x="54957" y="364392"/>
                  </a:cubicBezTo>
                  <a:cubicBezTo>
                    <a:pt x="49955" y="355638"/>
                    <a:pt x="42688" y="348243"/>
                    <a:pt x="38179" y="339225"/>
                  </a:cubicBezTo>
                  <a:cubicBezTo>
                    <a:pt x="3447" y="269761"/>
                    <a:pt x="61095" y="361016"/>
                    <a:pt x="13012" y="288891"/>
                  </a:cubicBezTo>
                  <a:cubicBezTo>
                    <a:pt x="-4058" y="220611"/>
                    <a:pt x="-4617" y="232760"/>
                    <a:pt x="13012" y="121111"/>
                  </a:cubicBezTo>
                  <a:cubicBezTo>
                    <a:pt x="14584" y="111152"/>
                    <a:pt x="25281" y="104962"/>
                    <a:pt x="29790" y="95944"/>
                  </a:cubicBezTo>
                  <a:cubicBezTo>
                    <a:pt x="33745" y="88035"/>
                    <a:pt x="34224" y="78686"/>
                    <a:pt x="38179" y="70777"/>
                  </a:cubicBezTo>
                  <a:cubicBezTo>
                    <a:pt x="42688" y="61759"/>
                    <a:pt x="54957" y="45610"/>
                    <a:pt x="54957" y="45610"/>
                  </a:cubicBezTo>
                  <a:close/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73087" y="5157468"/>
            <a:ext cx="3332614" cy="1237399"/>
            <a:chOff x="4173087" y="5157468"/>
            <a:chExt cx="3332614" cy="1237399"/>
          </a:xfrm>
        </p:grpSpPr>
        <p:sp>
          <p:nvSpPr>
            <p:cNvPr id="16" name="Rectangle 15"/>
            <p:cNvSpPr/>
            <p:nvPr/>
          </p:nvSpPr>
          <p:spPr>
            <a:xfrm>
              <a:off x="4173087" y="5227680"/>
              <a:ext cx="3332614" cy="1167187"/>
            </a:xfrm>
            <a:prstGeom prst="rect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173087" y="5157468"/>
                  <a:ext cx="3244478" cy="1125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087" y="5157468"/>
                  <a:ext cx="3244478" cy="112588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4603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72" y="-25401"/>
            <a:ext cx="8158228" cy="1325563"/>
          </a:xfrm>
        </p:spPr>
        <p:txBody>
          <a:bodyPr/>
          <a:lstStyle/>
          <a:p>
            <a:r>
              <a:rPr lang="en-US" dirty="0" err="1" smtClean="0"/>
              <a:t>Odometry</a:t>
            </a:r>
            <a:r>
              <a:rPr lang="en-US" dirty="0" smtClean="0"/>
              <a:t> with Wheel Encoders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302754" y="1478406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For a given initial pose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1</a:t>
                </a:r>
                <a:r>
                  <a:rPr lang="en-US" baseline="30000" dirty="0" smtClean="0"/>
                  <a:t>st</a:t>
                </a:r>
                <a:r>
                  <a:rPr lang="en-US" dirty="0" smtClean="0"/>
                  <a:t> step: read the tick counts for left and right </a:t>
                </a:r>
                <a:br>
                  <a:rPr lang="en-US" dirty="0" smtClean="0"/>
                </a:br>
                <a:r>
                  <a:rPr lang="en-US" dirty="0" smtClean="0"/>
                  <a:t>wheels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2</a:t>
                </a:r>
                <a:r>
                  <a:rPr lang="en-US" baseline="30000" dirty="0" smtClean="0"/>
                  <a:t>nd </a:t>
                </a:r>
                <a:r>
                  <a:rPr lang="en-US" dirty="0" smtClean="0"/>
                  <a:t>step: calculate the distance travelled</a:t>
                </a:r>
                <a:br>
                  <a:rPr lang="en-US" dirty="0" smtClean="0"/>
                </a:b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</a:p>
              <a:p>
                <a:r>
                  <a:rPr lang="en-US" dirty="0" smtClean="0"/>
                  <a:t>3</a:t>
                </a:r>
                <a:r>
                  <a:rPr lang="en-US" baseline="30000" dirty="0" smtClean="0"/>
                  <a:t>rd</a:t>
                </a:r>
                <a:r>
                  <a:rPr lang="en-US" dirty="0" smtClean="0"/>
                  <a:t> step:  determine the new pose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R, N, and L are robot design constants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2754" y="1478406"/>
                <a:ext cx="10515600" cy="4351338"/>
              </a:xfrm>
              <a:blipFill rotWithShape="0"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648490" y="4146078"/>
                <a:ext cx="3705310" cy="2312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490" y="4146078"/>
                <a:ext cx="3705310" cy="23121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854659" y="360363"/>
                <a:ext cx="2963695" cy="1129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59" y="360363"/>
                <a:ext cx="2963695" cy="112947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854659" y="1618457"/>
                <a:ext cx="2846613" cy="1129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59" y="1618457"/>
                <a:ext cx="2846613" cy="11294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54659" y="2876551"/>
                <a:ext cx="4337341" cy="1125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659" y="2876551"/>
                <a:ext cx="4337341" cy="112588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4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6973"/>
            <a:ext cx="8744622" cy="39510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985" y="1737058"/>
            <a:ext cx="3523677" cy="1560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38" y="864735"/>
            <a:ext cx="4599853" cy="1996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125" y="300146"/>
            <a:ext cx="6005268" cy="1455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5785" y="3353930"/>
            <a:ext cx="4119217" cy="13396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4335" y="4955591"/>
            <a:ext cx="5884614" cy="653846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50649" y="84821"/>
            <a:ext cx="10515600" cy="6488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Translation/Rotation in </a:t>
            </a:r>
            <a:r>
              <a:rPr lang="en-US" dirty="0"/>
              <a:t>2D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565919" y="457953"/>
            <a:ext cx="5049672" cy="4602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254743" y="1970990"/>
            <a:ext cx="4465229" cy="3716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361063" y="3476519"/>
            <a:ext cx="4254529" cy="320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920621" y="4366663"/>
            <a:ext cx="3884211" cy="6934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Odometry</a:t>
            </a:r>
            <a:r>
              <a:rPr lang="en-US" dirty="0" smtClean="0"/>
              <a:t> Message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86603" y="1825625"/>
            <a:ext cx="5733197" cy="1395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Header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child_frame_id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PoseWithCovariance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pose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TwistWithCovariance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twist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49705" y="159058"/>
            <a:ext cx="5742295" cy="31967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PoseWithCovariance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pose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/Pose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/Point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/Quaternion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orientation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float64[36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covariance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449705" y="3434888"/>
            <a:ext cx="5742295" cy="293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TwistWithCovariance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twist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/Twist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twist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/Vector3 linear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x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y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z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/Vector3 angular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x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y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z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float64[36] covariance 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067870" y="1769767"/>
            <a:ext cx="1381835" cy="69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4513" y="2770496"/>
            <a:ext cx="1045192" cy="79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Odometry</a:t>
            </a:r>
            <a:r>
              <a:rPr lang="en-US" dirty="0" smtClean="0"/>
              <a:t> Message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86603" y="1825625"/>
            <a:ext cx="5733197" cy="1395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 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child_frame_id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PoseWithCovariance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pose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TwistWithCovariance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twist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49705" y="159058"/>
            <a:ext cx="5742295" cy="31967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PoseWithCovariance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pose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/Pose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/Point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/Quaternion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orientation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float64[36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covariance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449705" y="3434888"/>
            <a:ext cx="5742295" cy="293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TwistWithCovariance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twist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/Twist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twist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/Vector3 linear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x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y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z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/Vector3 angular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x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y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z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float64[36] covariance 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067870" y="1769767"/>
            <a:ext cx="1381835" cy="69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4513" y="2770496"/>
            <a:ext cx="1045192" cy="79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86603" y="454845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MinionPro-Regular"/>
              </a:rPr>
              <a:t>at what time the </a:t>
            </a:r>
            <a:r>
              <a:rPr lang="en-US" dirty="0" smtClean="0">
                <a:solidFill>
                  <a:srgbClr val="231F20"/>
                </a:solidFill>
                <a:latin typeface="MinionPro-Regular"/>
              </a:rPr>
              <a:t>data was </a:t>
            </a:r>
            <a:r>
              <a:rPr lang="en-US" dirty="0">
                <a:solidFill>
                  <a:srgbClr val="231F20"/>
                </a:solidFill>
                <a:latin typeface="MinionPro-Regular"/>
              </a:rPr>
              <a:t>produced and in what coordinate frame it is represented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7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Odometry</a:t>
            </a:r>
            <a:r>
              <a:rPr lang="en-US" dirty="0" smtClean="0"/>
              <a:t> Message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86603" y="1825625"/>
            <a:ext cx="5733197" cy="1395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Header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child_frame_id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PoseWithCovariance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pose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TwistWithCovariance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twist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49705" y="159058"/>
            <a:ext cx="5742295" cy="31967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PoseWithCovariance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pose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/Pose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/Point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/Quaternion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orientation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float64[36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covariance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449705" y="3434888"/>
            <a:ext cx="5742295" cy="293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TwistWithCovariance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twist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/Twist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twist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/Vector3 linear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x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y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z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/Vector3 angular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x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y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z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float64[36] covariance 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067870" y="1769767"/>
            <a:ext cx="1381835" cy="69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4513" y="2770496"/>
            <a:ext cx="1045192" cy="79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38200" y="38649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MinionPro-Regular"/>
              </a:rPr>
              <a:t>report </a:t>
            </a:r>
            <a:r>
              <a:rPr lang="en-US" dirty="0" smtClean="0">
                <a:solidFill>
                  <a:srgbClr val="231F20"/>
                </a:solidFill>
                <a:latin typeface="MinionPro-Regular"/>
              </a:rPr>
              <a:t>the robot’s </a:t>
            </a:r>
            <a:r>
              <a:rPr lang="en-US" dirty="0">
                <a:solidFill>
                  <a:srgbClr val="231F20"/>
                </a:solidFill>
                <a:latin typeface="MinionPro-Regular"/>
              </a:rPr>
              <a:t>position and orientation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9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Odometry</a:t>
            </a:r>
            <a:r>
              <a:rPr lang="en-US" dirty="0" smtClean="0"/>
              <a:t> Message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86603" y="1825625"/>
            <a:ext cx="5733197" cy="1395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Header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 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child_frame_id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PoseWithCovariance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pose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TwistWithCovariance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twist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49705" y="159058"/>
            <a:ext cx="5742295" cy="31967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PoseWithCovariance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pose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/Pose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/Point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/Quaternion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orientation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float64[36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covariance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449705" y="3434888"/>
            <a:ext cx="5742295" cy="2935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TwistWithCovariance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twist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/Twist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twist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/Vector3 linear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x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y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z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geometry_msgs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/Vector3 angular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x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y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float64 z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float64[36] covariance </a:t>
            </a:r>
            <a:b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067870" y="1769767"/>
            <a:ext cx="1381835" cy="697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4513" y="2770496"/>
            <a:ext cx="1045192" cy="79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32346" y="4298578"/>
            <a:ext cx="5645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31F20"/>
                </a:solidFill>
                <a:latin typeface="MinionPro-Regular"/>
              </a:rPr>
              <a:t>needed for downstream </a:t>
            </a:r>
            <a:r>
              <a:rPr lang="en-US" dirty="0" smtClean="0">
                <a:solidFill>
                  <a:srgbClr val="231F20"/>
                </a:solidFill>
                <a:latin typeface="MinionPro-Regular"/>
              </a:rPr>
              <a:t>to reason </a:t>
            </a:r>
            <a:r>
              <a:rPr lang="en-US" dirty="0">
                <a:solidFill>
                  <a:srgbClr val="231F20"/>
                </a:solidFill>
                <a:latin typeface="MinionPro-Regular"/>
              </a:rPr>
              <a:t>about uncertainty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More </a:t>
            </a:r>
            <a:r>
              <a:rPr lang="pt-BR" dirty="0" err="1" smtClean="0"/>
              <a:t>about</a:t>
            </a:r>
            <a:r>
              <a:rPr lang="pt-BR" dirty="0" smtClean="0"/>
              <a:t> </a:t>
            </a:r>
            <a:r>
              <a:rPr lang="pt-BR" dirty="0" err="1" smtClean="0"/>
              <a:t>Differential</a:t>
            </a:r>
            <a:r>
              <a:rPr lang="pt-BR" dirty="0" smtClean="0"/>
              <a:t> Drive </a:t>
            </a:r>
            <a:r>
              <a:rPr lang="pt-BR" dirty="0" err="1" smtClean="0"/>
              <a:t>Odometry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Learning Robotics Using </a:t>
            </a:r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Chap </a:t>
            </a:r>
            <a:r>
              <a:rPr lang="en-US" dirty="0"/>
              <a:t>3- Mathematical modeling of the robot</a:t>
            </a:r>
          </a:p>
          <a:p>
            <a:r>
              <a:rPr lang="en-US" dirty="0" smtClean="0"/>
              <a:t>Learning </a:t>
            </a:r>
            <a:r>
              <a:rPr lang="en-US" dirty="0"/>
              <a:t>ROS for </a:t>
            </a:r>
            <a:r>
              <a:rPr lang="en-US" dirty="0" smtClean="0"/>
              <a:t>Robotics Programming - </a:t>
            </a:r>
            <a:r>
              <a:rPr lang="en-US" i="1" dirty="0" smtClean="0"/>
              <a:t>Second </a:t>
            </a:r>
            <a:r>
              <a:rPr lang="en-US" i="1" dirty="0"/>
              <a:t>Edition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pt-BR" dirty="0" err="1" smtClean="0"/>
              <a:t>Chap</a:t>
            </a:r>
            <a:r>
              <a:rPr lang="pt-BR" dirty="0" smtClean="0"/>
              <a:t> 8 - </a:t>
            </a:r>
            <a:r>
              <a:rPr lang="pt-BR" dirty="0" err="1" smtClean="0"/>
              <a:t>Creating</a:t>
            </a:r>
            <a:r>
              <a:rPr lang="pt-BR" dirty="0" smtClean="0"/>
              <a:t> </a:t>
            </a:r>
            <a:r>
              <a:rPr lang="pt-BR" dirty="0" err="1" smtClean="0"/>
              <a:t>our</a:t>
            </a:r>
            <a:r>
              <a:rPr lang="pt-BR" dirty="0" smtClean="0"/>
              <a:t> </a:t>
            </a:r>
            <a:r>
              <a:rPr lang="pt-BR" dirty="0" err="1" smtClean="0"/>
              <a:t>own</a:t>
            </a:r>
            <a:r>
              <a:rPr lang="pt-BR" dirty="0" smtClean="0"/>
              <a:t> </a:t>
            </a:r>
            <a:r>
              <a:rPr lang="pt-BR" dirty="0" err="1" smtClean="0"/>
              <a:t>odometry</a:t>
            </a:r>
            <a:endParaRPr lang="pt-BR" dirty="0" smtClean="0"/>
          </a:p>
          <a:p>
            <a:pPr lvl="1"/>
            <a:r>
              <a:rPr lang="pt-BR" dirty="0" smtClean="0"/>
              <a:t>C++</a:t>
            </a:r>
          </a:p>
          <a:p>
            <a:r>
              <a:rPr lang="pt-BR" dirty="0" err="1" smtClean="0"/>
              <a:t>Effective</a:t>
            </a:r>
            <a:r>
              <a:rPr lang="pt-BR" dirty="0" smtClean="0"/>
              <a:t> </a:t>
            </a:r>
            <a:r>
              <a:rPr lang="pt-BR" dirty="0" err="1" smtClean="0"/>
              <a:t>Robotics</a:t>
            </a:r>
            <a:r>
              <a:rPr lang="pt-BR" dirty="0" smtClean="0"/>
              <a:t> </a:t>
            </a:r>
            <a:r>
              <a:rPr lang="pt-BR" dirty="0" err="1" smtClean="0"/>
              <a:t>Programming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ROS</a:t>
            </a:r>
          </a:p>
          <a:p>
            <a:pPr lvl="1"/>
            <a:r>
              <a:rPr lang="pt-BR" dirty="0" err="1" smtClean="0"/>
              <a:t>Chap</a:t>
            </a:r>
            <a:r>
              <a:rPr lang="pt-BR" dirty="0" smtClean="0"/>
              <a:t> 5 </a:t>
            </a:r>
            <a:r>
              <a:rPr lang="pt-BR" dirty="0"/>
              <a:t>- </a:t>
            </a:r>
            <a:r>
              <a:rPr lang="pt-BR" dirty="0" err="1"/>
              <a:t>Creating</a:t>
            </a:r>
            <a:r>
              <a:rPr lang="pt-BR" dirty="0"/>
              <a:t> </a:t>
            </a:r>
            <a:r>
              <a:rPr lang="pt-BR" dirty="0" err="1"/>
              <a:t>our</a:t>
            </a:r>
            <a:r>
              <a:rPr lang="pt-BR" dirty="0"/>
              <a:t> </a:t>
            </a:r>
            <a:r>
              <a:rPr lang="pt-BR" dirty="0" err="1"/>
              <a:t>own</a:t>
            </a:r>
            <a:r>
              <a:rPr lang="pt-BR" dirty="0"/>
              <a:t> </a:t>
            </a:r>
            <a:r>
              <a:rPr lang="pt-BR" dirty="0" err="1" smtClean="0"/>
              <a:t>odometry</a:t>
            </a:r>
            <a:r>
              <a:rPr lang="pt-BR" dirty="0" smtClean="0"/>
              <a:t>, </a:t>
            </a:r>
            <a:r>
              <a:rPr lang="pt-BR" dirty="0" err="1" smtClean="0"/>
              <a:t>pg</a:t>
            </a:r>
            <a:r>
              <a:rPr lang="pt-BR" dirty="0" smtClean="0"/>
              <a:t> 252</a:t>
            </a:r>
          </a:p>
          <a:p>
            <a:r>
              <a:rPr lang="en-US" dirty="0"/>
              <a:t>ROS Robotics By </a:t>
            </a:r>
            <a:r>
              <a:rPr lang="en-US" dirty="0" smtClean="0"/>
              <a:t>Example (Python)</a:t>
            </a:r>
            <a:endParaRPr lang="en-US" dirty="0"/>
          </a:p>
          <a:p>
            <a:pPr lvl="1"/>
            <a:r>
              <a:rPr lang="pt-BR" dirty="0" err="1" smtClean="0"/>
              <a:t>Chap</a:t>
            </a:r>
            <a:r>
              <a:rPr lang="pt-BR" dirty="0" smtClean="0"/>
              <a:t> 3: </a:t>
            </a:r>
            <a:r>
              <a:rPr lang="pt-BR" dirty="0" err="1" smtClean="0"/>
              <a:t>Driving</a:t>
            </a:r>
            <a:r>
              <a:rPr lang="pt-BR" dirty="0" smtClean="0"/>
              <a:t> </a:t>
            </a:r>
            <a:r>
              <a:rPr lang="pt-BR" dirty="0" err="1" smtClean="0"/>
              <a:t>around</a:t>
            </a:r>
            <a:r>
              <a:rPr lang="pt-BR" dirty="0" smtClean="0"/>
              <a:t>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turtlebot</a:t>
            </a:r>
            <a:endParaRPr lang="pt-BR" dirty="0" smtClean="0"/>
          </a:p>
          <a:p>
            <a:r>
              <a:rPr lang="en-US" dirty="0"/>
              <a:t>ROS By </a:t>
            </a:r>
            <a:r>
              <a:rPr lang="en-US" dirty="0" smtClean="0"/>
              <a:t>Example (in Python)</a:t>
            </a:r>
            <a:endParaRPr lang="en-US" dirty="0"/>
          </a:p>
          <a:p>
            <a:pPr lvl="1"/>
            <a:r>
              <a:rPr lang="pt-BR" dirty="0" err="1" smtClean="0"/>
              <a:t>Chap</a:t>
            </a:r>
            <a:r>
              <a:rPr lang="pt-BR" dirty="0" smtClean="0"/>
              <a:t> 7 – </a:t>
            </a:r>
            <a:r>
              <a:rPr lang="pt-BR" dirty="0" err="1" smtClean="0"/>
              <a:t>Controlling</a:t>
            </a:r>
            <a:r>
              <a:rPr lang="pt-BR" dirty="0" smtClean="0"/>
              <a:t> a Mobile 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Differential</a:t>
            </a:r>
            <a:r>
              <a:rPr lang="pt-BR" dirty="0"/>
              <a:t> Drive </a:t>
            </a:r>
            <a:r>
              <a:rPr lang="pt-BR" dirty="0" err="1"/>
              <a:t>Inverse</a:t>
            </a:r>
            <a:r>
              <a:rPr lang="pt-BR" dirty="0"/>
              <a:t> </a:t>
            </a:r>
            <a:r>
              <a:rPr lang="pt-BR" dirty="0" err="1"/>
              <a:t>Kinematics</a:t>
            </a:r>
            <a:r>
              <a:rPr lang="pt-BR" dirty="0"/>
              <a:t> </a:t>
            </a:r>
            <a:r>
              <a:rPr lang="pt-BR" dirty="0" err="1"/>
              <a:t>Model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Path Planning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Differential</a:t>
            </a:r>
            <a:r>
              <a:rPr lang="pt-BR" dirty="0" smtClean="0"/>
              <a:t> Drive </a:t>
            </a:r>
            <a:r>
              <a:rPr lang="pt-BR" dirty="0" err="1" smtClean="0"/>
              <a:t>Inverse</a:t>
            </a:r>
            <a:r>
              <a:rPr lang="pt-BR" dirty="0" smtClean="0"/>
              <a:t> </a:t>
            </a:r>
            <a:r>
              <a:rPr lang="pt-BR" dirty="0" err="1" smtClean="0"/>
              <a:t>Kinematics</a:t>
            </a:r>
            <a:r>
              <a:rPr lang="pt-BR" dirty="0" smtClean="0"/>
              <a:t> </a:t>
            </a:r>
            <a:r>
              <a:rPr lang="pt-BR" dirty="0" err="1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864"/>
            <a:ext cx="10515600" cy="4351338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can the </a:t>
            </a:r>
            <a:r>
              <a:rPr lang="en-US" dirty="0"/>
              <a:t>control parameters be selected so as to have the robot obtain a specific global pose </a:t>
            </a:r>
            <a:r>
              <a:rPr lang="en-US" dirty="0" smtClean="0"/>
              <a:t>or follow a </a:t>
            </a:r>
            <a:r>
              <a:rPr lang="en-US" dirty="0"/>
              <a:t>specific trajectory?</a:t>
            </a:r>
            <a:endParaRPr lang="pt-BR" dirty="0" smtClean="0"/>
          </a:p>
          <a:p>
            <a:r>
              <a:rPr lang="pt-BR" dirty="0" err="1" smtClean="0"/>
              <a:t>How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reach</a:t>
            </a:r>
            <a:r>
              <a:rPr lang="pt-BR" dirty="0" smtClean="0"/>
              <a:t> pose </a:t>
            </a:r>
            <a:r>
              <a:rPr lang="en-US" dirty="0"/>
              <a:t>[</a:t>
            </a:r>
            <a:r>
              <a:rPr lang="en-US" dirty="0" err="1"/>
              <a:t>x’,y’,a</a:t>
            </a:r>
            <a:r>
              <a:rPr lang="en-US" dirty="0"/>
              <a:t>’]</a:t>
            </a:r>
            <a:r>
              <a:rPr lang="pt-BR" dirty="0" smtClean="0"/>
              <a:t> ? </a:t>
            </a:r>
            <a:r>
              <a:rPr lang="pt-BR" dirty="0" err="1" smtClean="0"/>
              <a:t>Which</a:t>
            </a:r>
            <a:r>
              <a:rPr lang="pt-BR" dirty="0" smtClean="0"/>
              <a:t> </a:t>
            </a:r>
            <a:r>
              <a:rPr lang="en-US" dirty="0"/>
              <a:t>control parameters </a:t>
            </a:r>
            <a:r>
              <a:rPr lang="pt-BR" dirty="0" smtClean="0"/>
              <a:t>must </a:t>
            </a:r>
            <a:r>
              <a:rPr lang="pt-BR" dirty="0" err="1" smtClean="0"/>
              <a:t>be</a:t>
            </a:r>
            <a:r>
              <a:rPr lang="pt-BR" dirty="0" smtClean="0"/>
              <a:t> </a:t>
            </a:r>
            <a:r>
              <a:rPr lang="pt-BR" dirty="0" err="1" smtClean="0"/>
              <a:t>applied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reach</a:t>
            </a:r>
            <a:r>
              <a:rPr lang="pt-BR" dirty="0" smtClean="0"/>
              <a:t> pose </a:t>
            </a:r>
            <a:r>
              <a:rPr lang="en-US" dirty="0"/>
              <a:t>[</a:t>
            </a:r>
            <a:r>
              <a:rPr lang="en-US" dirty="0" err="1"/>
              <a:t>x’,y’,a</a:t>
            </a:r>
            <a:r>
              <a:rPr lang="en-US" dirty="0" smtClean="0"/>
              <a:t>’]</a:t>
            </a:r>
            <a:r>
              <a:rPr lang="pt-BR" dirty="0" smtClean="0"/>
              <a:t> ?</a:t>
            </a:r>
          </a:p>
          <a:p>
            <a:r>
              <a:rPr lang="pt-BR" dirty="0" smtClean="0"/>
              <a:t>Assume pose [</a:t>
            </a:r>
            <a:r>
              <a:rPr lang="pt-BR" dirty="0" err="1" smtClean="0"/>
              <a:t>x,y,a</a:t>
            </a:r>
            <a:r>
              <a:rPr lang="pt-BR" dirty="0" smtClean="0"/>
              <a:t>] </a:t>
            </a:r>
            <a:r>
              <a:rPr lang="pt-BR" dirty="0" err="1" smtClean="0"/>
              <a:t>at</a:t>
            </a:r>
            <a:r>
              <a:rPr lang="pt-BR" dirty="0" smtClean="0"/>
              <a:t> time t, determine </a:t>
            </a:r>
            <a:r>
              <a:rPr lang="pt-BR" dirty="0" err="1" smtClean="0"/>
              <a:t>Vl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Vr</a:t>
            </a:r>
            <a:r>
              <a:rPr lang="pt-BR" dirty="0" smtClean="0"/>
              <a:t> </a:t>
            </a:r>
            <a:r>
              <a:rPr lang="pt-BR" dirty="0" err="1" smtClean="0"/>
              <a:t>controls</a:t>
            </a:r>
            <a:r>
              <a:rPr lang="pt-BR" dirty="0" smtClean="0"/>
              <a:t> </a:t>
            </a:r>
            <a:r>
              <a:rPr lang="pt-BR" dirty="0" err="1" smtClean="0"/>
              <a:t>parameters</a:t>
            </a:r>
            <a:r>
              <a:rPr lang="pt-BR" dirty="0" smtClean="0"/>
              <a:t> </a:t>
            </a:r>
            <a:r>
              <a:rPr lang="pt-BR" dirty="0" err="1" smtClean="0"/>
              <a:t>that</a:t>
            </a:r>
            <a:r>
              <a:rPr lang="pt-BR" dirty="0" smtClean="0"/>
              <a:t> lead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pose </a:t>
            </a:r>
            <a:r>
              <a:rPr lang="pt-BR" dirty="0"/>
              <a:t>[</a:t>
            </a:r>
            <a:r>
              <a:rPr lang="pt-BR" dirty="0" err="1"/>
              <a:t>x’,y’,a</a:t>
            </a:r>
            <a:r>
              <a:rPr lang="pt-BR" dirty="0"/>
              <a:t>’] </a:t>
            </a:r>
            <a:r>
              <a:rPr lang="pt-BR" dirty="0" err="1" smtClean="0"/>
              <a:t>at</a:t>
            </a:r>
            <a:r>
              <a:rPr lang="pt-BR" dirty="0" smtClean="0"/>
              <a:t> t + </a:t>
            </a:r>
            <a:r>
              <a:rPr lang="pt-BR" dirty="0" err="1" smtClean="0"/>
              <a:t>dt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5357" y="6253940"/>
            <a:ext cx="7597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Goal = </a:t>
            </a:r>
            <a:r>
              <a:rPr lang="en-US" sz="2800" dirty="0" err="1" smtClean="0">
                <a:solidFill>
                  <a:srgbClr val="FF0000"/>
                </a:solidFill>
              </a:rPr>
              <a:t>initial_rotation</a:t>
            </a:r>
            <a:r>
              <a:rPr lang="en-US" sz="2800" dirty="0" smtClean="0">
                <a:solidFill>
                  <a:srgbClr val="FF0000"/>
                </a:solidFill>
              </a:rPr>
              <a:t> + translation + </a:t>
            </a:r>
            <a:r>
              <a:rPr lang="en-US" sz="2800" dirty="0" err="1" smtClean="0">
                <a:solidFill>
                  <a:srgbClr val="FF0000"/>
                </a:solidFill>
              </a:rPr>
              <a:t>final_rotation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 rot="5400000">
            <a:off x="2988860" y="5609232"/>
            <a:ext cx="327546" cy="5459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65488" y="5739490"/>
            <a:ext cx="274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</a:t>
            </a:r>
            <a:r>
              <a:rPr lang="en-US" sz="2400" dirty="0" err="1" smtClean="0"/>
              <a:t>urrent_pose</a:t>
            </a:r>
            <a:r>
              <a:rPr lang="en-US" sz="2400" dirty="0" smtClean="0"/>
              <a:t>=[</a:t>
            </a:r>
            <a:r>
              <a:rPr lang="en-US" sz="2400" dirty="0" err="1" smtClean="0"/>
              <a:t>x,y,a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84529" y="4658980"/>
            <a:ext cx="299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desired_pose</a:t>
            </a:r>
            <a:r>
              <a:rPr lang="en-US" sz="2400" dirty="0" smtClean="0"/>
              <a:t>=[</a:t>
            </a:r>
            <a:r>
              <a:rPr lang="en-US" sz="2400" dirty="0" err="1" smtClean="0"/>
              <a:t>x’,y’,a</a:t>
            </a:r>
            <a:r>
              <a:rPr lang="en-US" sz="2400" dirty="0" smtClean="0"/>
              <a:t>’]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3228934" y="5152508"/>
            <a:ext cx="2128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err="1">
                <a:solidFill>
                  <a:srgbClr val="FF0000"/>
                </a:solidFill>
              </a:rPr>
              <a:t>Vl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 err="1">
                <a:solidFill>
                  <a:srgbClr val="FF0000"/>
                </a:solidFill>
              </a:rPr>
              <a:t>and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 err="1">
                <a:solidFill>
                  <a:srgbClr val="FF0000"/>
                </a:solidFill>
              </a:rPr>
              <a:t>Vr</a:t>
            </a:r>
            <a:r>
              <a:rPr lang="en-US" sz="2400" b="1" dirty="0" smtClean="0">
                <a:solidFill>
                  <a:srgbClr val="FF0000"/>
                </a:solidFill>
              </a:rPr>
              <a:t> ?????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 rot="9600000">
            <a:off x="5193564" y="4676320"/>
            <a:ext cx="327546" cy="5459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Differential</a:t>
            </a:r>
            <a:r>
              <a:rPr lang="pt-BR" dirty="0"/>
              <a:t> Drive </a:t>
            </a:r>
            <a:r>
              <a:rPr lang="pt-BR" dirty="0" err="1"/>
              <a:t>Inverse</a:t>
            </a:r>
            <a:r>
              <a:rPr lang="pt-BR" dirty="0"/>
              <a:t> </a:t>
            </a:r>
            <a:r>
              <a:rPr lang="pt-BR" dirty="0" err="1"/>
              <a:t>Kinematics</a:t>
            </a:r>
            <a:r>
              <a:rPr lang="pt-BR" dirty="0"/>
              <a:t> </a:t>
            </a:r>
            <a:r>
              <a:rPr lang="pt-BR" dirty="0" err="1"/>
              <a:t>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336" y="1655522"/>
            <a:ext cx="9151961" cy="4768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6604" y="6388876"/>
            <a:ext cx="705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Dudek</a:t>
            </a:r>
            <a:r>
              <a:rPr lang="en-US" dirty="0" smtClean="0"/>
              <a:t> and </a:t>
            </a:r>
            <a:r>
              <a:rPr lang="en-US" dirty="0" err="1" smtClean="0"/>
              <a:t>Jenkin</a:t>
            </a:r>
            <a:r>
              <a:rPr lang="en-US" dirty="0" smtClean="0"/>
              <a:t>. Computational Principles of Mobile Robotics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38381" y="2334754"/>
            <a:ext cx="2243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Translation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7738381" y="4345552"/>
            <a:ext cx="1779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Rotation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1220336" y="5431809"/>
            <a:ext cx="9151961" cy="947136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Differential</a:t>
            </a:r>
            <a:r>
              <a:rPr lang="pt-BR" dirty="0"/>
              <a:t> Drive </a:t>
            </a:r>
            <a:r>
              <a:rPr lang="pt-BR" dirty="0" err="1"/>
              <a:t>Inverse</a:t>
            </a:r>
            <a:r>
              <a:rPr lang="pt-BR" dirty="0"/>
              <a:t> </a:t>
            </a:r>
            <a:r>
              <a:rPr lang="pt-BR" dirty="0" err="1"/>
              <a:t>Kinematics</a:t>
            </a:r>
            <a:r>
              <a:rPr lang="pt-BR" dirty="0"/>
              <a:t> </a:t>
            </a:r>
            <a:r>
              <a:rPr lang="pt-BR" dirty="0" err="1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614" y="1436917"/>
            <a:ext cx="9384186" cy="1012710"/>
          </a:xfrm>
        </p:spPr>
        <p:txBody>
          <a:bodyPr>
            <a:normAutofit/>
          </a:bodyPr>
          <a:lstStyle/>
          <a:p>
            <a:r>
              <a:rPr lang="en-US" dirty="0" smtClean="0"/>
              <a:t>Variables changed to the convention used in the next slides. Dc is defined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48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00281" y="2976808"/>
            <a:ext cx="2243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Translation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7700281" y="4987606"/>
            <a:ext cx="1779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Rotation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820310" y="2538807"/>
                <a:ext cx="3531864" cy="1664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10" y="2538807"/>
                <a:ext cx="3531864" cy="16644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820310" y="4409367"/>
                <a:ext cx="2864054" cy="23121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10" y="4409367"/>
                <a:ext cx="2864054" cy="23121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50475" y="3172040"/>
            <a:ext cx="19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change in angle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554" y="5519864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in angle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9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Differential</a:t>
            </a:r>
            <a:r>
              <a:rPr lang="pt-BR" dirty="0"/>
              <a:t> Drive </a:t>
            </a:r>
            <a:r>
              <a:rPr lang="pt-BR" dirty="0" err="1"/>
              <a:t>Inverse</a:t>
            </a:r>
            <a:r>
              <a:rPr lang="pt-BR" dirty="0"/>
              <a:t> </a:t>
            </a:r>
            <a:r>
              <a:rPr lang="pt-BR" dirty="0" err="1"/>
              <a:t>Kinematics</a:t>
            </a:r>
            <a:r>
              <a:rPr lang="pt-BR" dirty="0"/>
              <a:t> </a:t>
            </a:r>
            <a:r>
              <a:rPr lang="pt-BR" dirty="0" err="1"/>
              <a:t>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7134" y="6356350"/>
            <a:ext cx="387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Probabilistic Robotics. 2005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34" y="1690449"/>
            <a:ext cx="9638847" cy="2720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02" y="2752328"/>
            <a:ext cx="6455998" cy="396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Remember and Practice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04967" y="1847850"/>
            <a:ext cx="1118206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Few suggested links for those who need to remember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://pages.mtu.edu/~shene/COURSES/cs3621/NOTES/geometry/geo-tran.html</a:t>
            </a:r>
          </a:p>
          <a:p>
            <a:pPr lvl="1"/>
            <a:r>
              <a:rPr lang="en-US" dirty="0"/>
              <a:t>https://en.wikipedia.org/wiki/Translation_(geometry)</a:t>
            </a:r>
          </a:p>
          <a:p>
            <a:pPr lvl="1"/>
            <a:r>
              <a:rPr lang="en-US" dirty="0"/>
              <a:t>https://en.wikipedia.org/wiki/Rotation_matrix</a:t>
            </a:r>
          </a:p>
          <a:p>
            <a:pPr lvl="1"/>
            <a:r>
              <a:rPr lang="en-US" dirty="0"/>
              <a:t>http://demonstrations.wolfram.com/Understanding2DTranslation/</a:t>
            </a:r>
          </a:p>
          <a:p>
            <a:pPr lvl="1"/>
            <a:r>
              <a:rPr lang="en-US" dirty="0"/>
              <a:t>http://www.mathsisfun.com/geometry/translation.html</a:t>
            </a:r>
          </a:p>
          <a:p>
            <a:pPr lvl="1"/>
            <a:r>
              <a:rPr lang="en-US" dirty="0"/>
              <a:t>http://www.mathsisfun.com/geometry/rotation.html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11955" y="310534"/>
            <a:ext cx="4948451" cy="1477323"/>
          </a:xfrm>
        </p:spPr>
        <p:txBody>
          <a:bodyPr/>
          <a:lstStyle/>
          <a:p>
            <a:r>
              <a:rPr lang="en-US" dirty="0" smtClean="0"/>
              <a:t>Feedback Control for Path Planning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50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78" y="4390204"/>
            <a:ext cx="11243508" cy="19661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822" y="43085"/>
            <a:ext cx="6528178" cy="470314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42448" y="6352143"/>
            <a:ext cx="623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Siegwart</a:t>
            </a:r>
            <a:r>
              <a:rPr lang="en-US" dirty="0" smtClean="0"/>
              <a:t>. Introduction to Autonomous Mobile Robots.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Homework</a:t>
            </a:r>
            <a:r>
              <a:rPr lang="pt-BR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846"/>
                <a:ext cx="10515600" cy="480050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err="1" smtClean="0"/>
                  <a:t>Control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the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wheel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velocity</a:t>
                </a:r>
                <a:r>
                  <a:rPr lang="pt-BR" dirty="0"/>
                  <a:t> </a:t>
                </a:r>
                <a:r>
                  <a:rPr lang="pt-BR" dirty="0" err="1" smtClean="0"/>
                  <a:t>of</a:t>
                </a:r>
                <a:r>
                  <a:rPr lang="pt-BR" dirty="0" smtClean="0"/>
                  <a:t> a </a:t>
                </a:r>
                <a:r>
                  <a:rPr lang="pt-BR" dirty="0" err="1" smtClean="0"/>
                  <a:t>diff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robot</a:t>
                </a:r>
                <a:endParaRPr lang="pt-BR" dirty="0" smtClean="0"/>
              </a:p>
              <a:p>
                <a:pPr lvl="1"/>
                <a:r>
                  <a:rPr lang="pt-BR" dirty="0" smtClean="0"/>
                  <a:t>Inputs : linear </a:t>
                </a:r>
                <a:r>
                  <a:rPr lang="pt-BR" dirty="0" err="1" smtClean="0"/>
                  <a:t>and</a:t>
                </a:r>
                <a:r>
                  <a:rPr lang="pt-BR" dirty="0" smtClean="0"/>
                  <a:t> angular </a:t>
                </a:r>
                <a:r>
                  <a:rPr lang="pt-BR" dirty="0" err="1" smtClean="0"/>
                  <a:t>velocities</a:t>
                </a:r>
                <a:r>
                  <a:rPr lang="pt-BR" dirty="0" smtClean="0"/>
                  <a:t> (Twist); linear x </a:t>
                </a:r>
                <a:r>
                  <a:rPr lang="pt-BR" dirty="0" err="1" smtClean="0"/>
                  <a:t>and</a:t>
                </a:r>
                <a:r>
                  <a:rPr lang="pt-BR" dirty="0" smtClean="0"/>
                  <a:t> angular z</a:t>
                </a:r>
              </a:p>
              <a:p>
                <a:pPr lvl="2"/>
                <a:r>
                  <a:rPr lang="pt-BR" dirty="0" smtClean="0"/>
                  <a:t>Assume </a:t>
                </a:r>
                <a:r>
                  <a:rPr lang="pt-BR" dirty="0" err="1" smtClean="0"/>
                  <a:t>initial</a:t>
                </a:r>
                <a:r>
                  <a:rPr lang="pt-BR" dirty="0" smtClean="0"/>
                  <a:t> pose </a:t>
                </a:r>
                <a:r>
                  <a:rPr lang="pt-BR" dirty="0" err="1" smtClean="0"/>
                  <a:t>is</a:t>
                </a:r>
                <a:r>
                  <a:rPr lang="pt-BR" dirty="0" smtClean="0"/>
                  <a:t> [0 0 0]</a:t>
                </a:r>
              </a:p>
              <a:p>
                <a:pPr lvl="1"/>
                <a:r>
                  <a:rPr lang="pt-BR" dirty="0" smtClean="0"/>
                  <a:t>Output: </a:t>
                </a:r>
                <a:r>
                  <a:rPr lang="pt-BR" dirty="0" err="1" smtClean="0"/>
                  <a:t>print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vl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and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vr</a:t>
                </a:r>
                <a:endParaRPr lang="pt-BR" dirty="0" smtClean="0"/>
              </a:p>
              <a:p>
                <a:r>
                  <a:rPr lang="pt-BR" dirty="0" err="1" smtClean="0"/>
                  <a:t>Estimate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the</a:t>
                </a:r>
                <a:r>
                  <a:rPr lang="pt-BR" dirty="0" smtClean="0"/>
                  <a:t> new pose </a:t>
                </a:r>
                <a:r>
                  <a:rPr lang="pt-BR" dirty="0" err="1"/>
                  <a:t>o</a:t>
                </a:r>
                <a:r>
                  <a:rPr lang="pt-BR" dirty="0" err="1" smtClean="0"/>
                  <a:t>f</a:t>
                </a:r>
                <a:r>
                  <a:rPr lang="pt-BR" dirty="0" smtClean="0"/>
                  <a:t> a </a:t>
                </a:r>
                <a:r>
                  <a:rPr lang="pt-BR" dirty="0" err="1" smtClean="0"/>
                  <a:t>diff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robot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based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on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wheel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encoder</a:t>
                </a:r>
                <a:endParaRPr lang="pt-BR" dirty="0" smtClean="0"/>
              </a:p>
              <a:p>
                <a:pPr lvl="1"/>
                <a:r>
                  <a:rPr lang="pt-BR" dirty="0" smtClean="0"/>
                  <a:t>Inputs: </a:t>
                </a:r>
                <a:r>
                  <a:rPr lang="pt-BR" dirty="0" err="1" smtClean="0"/>
                  <a:t>current</a:t>
                </a:r>
                <a:r>
                  <a:rPr lang="pt-BR" dirty="0" smtClean="0"/>
                  <a:t> pose </a:t>
                </a:r>
                <a:r>
                  <a:rPr lang="pt-BR" dirty="0"/>
                  <a:t>[</a:t>
                </a:r>
                <a:r>
                  <a:rPr lang="pt-BR" dirty="0" smtClean="0"/>
                  <a:t>x, 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]</a:t>
                </a:r>
                <a:r>
                  <a:rPr lang="pt-BR" dirty="0" smtClean="0"/>
                  <a:t>, </a:t>
                </a:r>
                <a:r>
                  <a:rPr lang="pt-BR" dirty="0" err="1" smtClean="0"/>
                  <a:t>ticks</a:t>
                </a:r>
                <a:r>
                  <a:rPr lang="pt-BR" dirty="0" smtClean="0"/>
                  <a:t> l, </a:t>
                </a:r>
                <a:r>
                  <a:rPr lang="pt-BR" dirty="0" err="1" smtClean="0"/>
                  <a:t>ticks</a:t>
                </a:r>
                <a:r>
                  <a:rPr lang="pt-BR" dirty="0" smtClean="0"/>
                  <a:t> r , L, R</a:t>
                </a:r>
              </a:p>
              <a:p>
                <a:pPr lvl="1"/>
                <a:r>
                  <a:rPr lang="pt-BR" dirty="0" smtClean="0"/>
                  <a:t>Output: </a:t>
                </a:r>
                <a:r>
                  <a:rPr lang="pt-BR" dirty="0" err="1" smtClean="0"/>
                  <a:t>print</a:t>
                </a:r>
                <a:r>
                  <a:rPr lang="pt-BR" dirty="0" smtClean="0"/>
                  <a:t> new pose [x’, y’,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’]</a:t>
                </a:r>
                <a:endParaRPr lang="pt-BR" dirty="0"/>
              </a:p>
              <a:p>
                <a:r>
                  <a:rPr lang="pt-BR" dirty="0" smtClean="0"/>
                  <a:t>Basic Path </a:t>
                </a:r>
                <a:r>
                  <a:rPr lang="pt-BR" dirty="0" err="1" smtClean="0"/>
                  <a:t>planning</a:t>
                </a:r>
                <a:endParaRPr lang="pt-BR" dirty="0" smtClean="0"/>
              </a:p>
              <a:p>
                <a:pPr lvl="1"/>
                <a:r>
                  <a:rPr lang="pt-BR" dirty="0" smtClean="0"/>
                  <a:t>Input : </a:t>
                </a:r>
                <a:r>
                  <a:rPr lang="pt-BR" dirty="0"/>
                  <a:t>current pose [x, 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] </a:t>
                </a:r>
                <a:r>
                  <a:rPr lang="pt-BR" dirty="0" err="1" smtClean="0"/>
                  <a:t>and</a:t>
                </a:r>
                <a:r>
                  <a:rPr lang="pt-BR" dirty="0" smtClean="0"/>
                  <a:t> new pose [x</a:t>
                </a:r>
                <a:r>
                  <a:rPr lang="pt-BR" dirty="0"/>
                  <a:t>’, y’,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’]</a:t>
                </a:r>
              </a:p>
              <a:p>
                <a:pPr lvl="1"/>
                <a:r>
                  <a:rPr lang="pt-BR" dirty="0" smtClean="0"/>
                  <a:t>Output: </a:t>
                </a:r>
                <a:r>
                  <a:rPr lang="pt-BR" dirty="0" err="1" smtClean="0"/>
                  <a:t>chart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printing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the</a:t>
                </a:r>
                <a:r>
                  <a:rPr lang="pt-BR" dirty="0" smtClean="0"/>
                  <a:t> path, </a:t>
                </a:r>
                <a:r>
                  <a:rPr lang="pt-BR" dirty="0" err="1" smtClean="0"/>
                  <a:t>print</a:t>
                </a:r>
                <a:r>
                  <a:rPr lang="pt-BR" dirty="0" smtClean="0"/>
                  <a:t> rot1, </a:t>
                </a:r>
                <a:r>
                  <a:rPr lang="pt-BR" dirty="0" err="1" smtClean="0"/>
                  <a:t>trans</a:t>
                </a:r>
                <a:r>
                  <a:rPr lang="pt-BR" dirty="0" smtClean="0"/>
                  <a:t>, rot2</a:t>
                </a:r>
                <a:endParaRPr lang="pt-BR" dirty="0"/>
              </a:p>
              <a:p>
                <a:r>
                  <a:rPr lang="pt-BR" dirty="0" err="1" smtClean="0"/>
                  <a:t>Resource</a:t>
                </a:r>
                <a:endParaRPr lang="pt-BR" dirty="0" smtClean="0"/>
              </a:p>
              <a:p>
                <a:pPr lvl="1"/>
                <a:r>
                  <a:rPr lang="pt-BR" dirty="0">
                    <a:hlinkClick r:id="rId2"/>
                  </a:rPr>
                  <a:t>https://</a:t>
                </a:r>
                <a:r>
                  <a:rPr lang="pt-BR" dirty="0" smtClean="0">
                    <a:hlinkClick r:id="rId2"/>
                  </a:rPr>
                  <a:t>matplotlib.org/1.5.1/examples/animation/index.html</a:t>
                </a:r>
                <a:endParaRPr lang="pt-BR" dirty="0" smtClean="0"/>
              </a:p>
              <a:p>
                <a:pPr lvl="1"/>
                <a:r>
                  <a:rPr lang="pt-BR" dirty="0">
                    <a:hlinkClick r:id="rId3"/>
                  </a:rPr>
                  <a:t>https://</a:t>
                </a:r>
                <a:r>
                  <a:rPr lang="pt-BR" dirty="0" smtClean="0">
                    <a:hlinkClick r:id="rId3"/>
                  </a:rPr>
                  <a:t>drive.google.com/open?id=0B0k1Rlg3GieXQjVjYnhTYWlBaHc</a:t>
                </a:r>
                <a:r>
                  <a:rPr lang="pt-BR" dirty="0" smtClean="0"/>
                  <a:t> </a:t>
                </a:r>
                <a:r>
                  <a:rPr lang="pt-BR" dirty="0" smtClean="0"/>
                  <a:t>(</a:t>
                </a:r>
                <a:r>
                  <a:rPr lang="en-US" dirty="0">
                    <a:hlinkClick r:id="rId4"/>
                  </a:rPr>
                  <a:t>https://</a:t>
                </a:r>
                <a:r>
                  <a:rPr lang="en-US" dirty="0" smtClean="0">
                    <a:hlinkClick r:id="rId4"/>
                  </a:rPr>
                  <a:t>goo.gl/VHpHqq</a:t>
                </a:r>
                <a:r>
                  <a:rPr lang="en-US" dirty="0" smtClean="0"/>
                  <a:t> </a:t>
                </a:r>
                <a:r>
                  <a:rPr lang="pt-BR" dirty="0" smtClean="0"/>
                  <a:t>)</a:t>
                </a:r>
                <a:r>
                  <a:rPr lang="pt-BR" dirty="0" smtClean="0">
                    <a:sym typeface="Wingdings" panose="05000000000000000000" pitchFamily="2" charset="2"/>
                  </a:rPr>
                  <a:t></a:t>
                </a:r>
                <a:r>
                  <a:rPr lang="pt-BR" dirty="0" smtClean="0"/>
                  <a:t> </a:t>
                </a:r>
                <a:endParaRPr lang="pt-BR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846"/>
                <a:ext cx="10515600" cy="4800504"/>
              </a:xfrm>
              <a:blipFill rotWithShape="0">
                <a:blip r:embed="rId5"/>
                <a:stretch>
                  <a:fillRect l="-928" t="-3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3D </a:t>
            </a:r>
            <a:r>
              <a:rPr lang="pt-BR" dirty="0" err="1" smtClean="0"/>
              <a:t>Representation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9" t="7940" r="2225" b="6620"/>
          <a:stretch/>
        </p:blipFill>
        <p:spPr>
          <a:xfrm>
            <a:off x="0" y="1690688"/>
            <a:ext cx="6291617" cy="46675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08" y="3016251"/>
            <a:ext cx="3789159" cy="2950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630" y="1996871"/>
            <a:ext cx="4129370" cy="481382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4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geometry_msgs</a:t>
            </a:r>
            <a:r>
              <a:rPr lang="en-US" dirty="0" smtClean="0"/>
              <a:t>/Twist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164" y="1688083"/>
            <a:ext cx="43354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x forward/backward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y left/right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z up/down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rgbClr val="000000"/>
              </a:solidFill>
              <a:latin typeface="Helvetica" panose="020B0604020202020204" pitchFamily="34" charset="0"/>
            </a:endParaRPr>
          </a:p>
          <a:p>
            <a:r>
              <a:rPr lang="pt-BR" b="0" i="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* http://www.ros.org/reps/rep-0103.html</a:t>
            </a:r>
            <a:endParaRPr lang="en-US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4302" y="3323398"/>
            <a:ext cx="43343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000000"/>
                </a:solidFill>
                <a:effectLst/>
                <a:latin typeface="CourierNewPSMT"/>
              </a:rPr>
              <a:t>geometry_msgs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NewPSMT"/>
              </a:rPr>
              <a:t>/Vector3 linear</a:t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urierNewPSMT"/>
              </a:rPr>
              <a:t>float64 x</a:t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urierNewPSMT"/>
              </a:rPr>
              <a:t>float64 y</a:t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urierNewPSMT"/>
              </a:rPr>
              <a:t>float64 z</a:t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 err="1" smtClean="0">
                <a:solidFill>
                  <a:srgbClr val="000000"/>
                </a:solidFill>
                <a:effectLst/>
                <a:latin typeface="CourierNewPSMT"/>
              </a:rPr>
              <a:t>geometry_msgs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ourierNewPSMT"/>
              </a:rPr>
              <a:t>/Vector3 angular</a:t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urierNewPSMT"/>
              </a:rPr>
              <a:t>float64 x</a:t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urierNewPSMT"/>
              </a:rPr>
              <a:t>float64 y</a:t>
            </a:r>
            <a:br>
              <a:rPr lang="en-US" b="0" i="0" dirty="0" smtClean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 smtClean="0">
                <a:solidFill>
                  <a:srgbClr val="000000"/>
                </a:solidFill>
                <a:effectLst/>
                <a:latin typeface="CourierNewPSMT"/>
              </a:rPr>
              <a:t>float64 z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9086" y="6066708"/>
            <a:ext cx="4715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- Linear (</a:t>
            </a:r>
            <a:r>
              <a:rPr lang="pt-BR" dirty="0" err="1" smtClean="0"/>
              <a:t>translational</a:t>
            </a:r>
            <a:r>
              <a:rPr lang="pt-BR" dirty="0" smtClean="0"/>
              <a:t>) </a:t>
            </a:r>
            <a:r>
              <a:rPr lang="pt-BR" dirty="0" err="1" smtClean="0"/>
              <a:t>velocity</a:t>
            </a:r>
            <a:r>
              <a:rPr lang="pt-BR" dirty="0" smtClean="0"/>
              <a:t>: m/s</a:t>
            </a:r>
          </a:p>
          <a:p>
            <a:r>
              <a:rPr lang="pt-BR" dirty="0" smtClean="0"/>
              <a:t>- Angular (</a:t>
            </a:r>
            <a:r>
              <a:rPr lang="pt-BR" dirty="0" err="1" smtClean="0"/>
              <a:t>rotational</a:t>
            </a:r>
            <a:r>
              <a:rPr lang="pt-BR" dirty="0" smtClean="0"/>
              <a:t>) </a:t>
            </a:r>
            <a:r>
              <a:rPr lang="pt-BR" dirty="0" err="1" smtClean="0"/>
              <a:t>velocity</a:t>
            </a:r>
            <a:r>
              <a:rPr lang="pt-BR" dirty="0" smtClean="0"/>
              <a:t>: </a:t>
            </a:r>
            <a:r>
              <a:rPr lang="pt-BR" dirty="0" err="1" smtClean="0"/>
              <a:t>rad</a:t>
            </a:r>
            <a:r>
              <a:rPr lang="pt-BR" dirty="0" smtClean="0"/>
              <a:t>/s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905" y="2085849"/>
            <a:ext cx="5240177" cy="43362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77015" y="1856096"/>
            <a:ext cx="55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yaw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46689" y="1953045"/>
            <a:ext cx="65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pitch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3451" y="4253972"/>
            <a:ext cx="48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roll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7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3D position in </a:t>
            </a:r>
            <a:r>
              <a:rPr lang="pt-BR" dirty="0" err="1" smtClean="0"/>
              <a:t>simulators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4002" r="11726"/>
          <a:stretch/>
        </p:blipFill>
        <p:spPr>
          <a:xfrm>
            <a:off x="6537279" y="1487530"/>
            <a:ext cx="4940488" cy="52453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3"/>
          <a:stretch/>
        </p:blipFill>
        <p:spPr>
          <a:xfrm>
            <a:off x="573205" y="2120035"/>
            <a:ext cx="3862317" cy="4332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956" y="1540487"/>
            <a:ext cx="652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Red, Green, Blue convention is also used in the simulators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8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0752"/>
          </a:xfrm>
        </p:spPr>
        <p:txBody>
          <a:bodyPr/>
          <a:lstStyle/>
          <a:p>
            <a:r>
              <a:rPr lang="en-US" dirty="0" smtClean="0"/>
              <a:t>Common Wheel Configurations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0C27-ECAF-4572-8CF8-3D6DC9789921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0054"/>
            <a:ext cx="6408762" cy="5686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159" y="1570806"/>
            <a:ext cx="5837841" cy="27584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55" y="6471513"/>
            <a:ext cx="623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 err="1" smtClean="0"/>
              <a:t>Siegwart</a:t>
            </a:r>
            <a:r>
              <a:rPr lang="en-US" dirty="0" smtClean="0"/>
              <a:t>. Introduction to Autonomous Mobile Robots. 2011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2955" y="4272138"/>
            <a:ext cx="6237027" cy="1023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8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7295</TotalTime>
  <Words>1253</Words>
  <Application>Microsoft Office PowerPoint</Application>
  <PresentationFormat>Widescreen</PresentationFormat>
  <Paragraphs>357</Paragraphs>
  <Slides>51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CMR10</vt:lpstr>
      <vt:lpstr>Consolas</vt:lpstr>
      <vt:lpstr>CourierNewPSMT</vt:lpstr>
      <vt:lpstr>Helvetica</vt:lpstr>
      <vt:lpstr>MinionPro-Regular</vt:lpstr>
      <vt:lpstr>Wingdings</vt:lpstr>
      <vt:lpstr>Office Theme</vt:lpstr>
      <vt:lpstr>Movement Explained</vt:lpstr>
      <vt:lpstr>Basic Trigonometry</vt:lpstr>
      <vt:lpstr>Rigid Body Rotation in 2D</vt:lpstr>
      <vt:lpstr>Translation/Rotation in 2D</vt:lpstr>
      <vt:lpstr>To Remember and Practice</vt:lpstr>
      <vt:lpstr>3D Representation</vt:lpstr>
      <vt:lpstr>geometry_msgs/Twist</vt:lpstr>
      <vt:lpstr>3D position in simulators</vt:lpstr>
      <vt:lpstr>Common Wheel Configurations</vt:lpstr>
      <vt:lpstr>Common Wheel Configurations</vt:lpstr>
      <vt:lpstr>PowerPoint Presentation</vt:lpstr>
      <vt:lpstr>Differential Steering</vt:lpstr>
      <vt:lpstr>Differential Steering</vt:lpstr>
      <vt:lpstr>Omnidirectional Steering</vt:lpstr>
      <vt:lpstr>Omnidirectional Steering</vt:lpstr>
      <vt:lpstr>Movement of Common Mobile Models</vt:lpstr>
      <vt:lpstr>Movement of Common Mobile Models</vt:lpstr>
      <vt:lpstr>Movement of Common Mobile Models</vt:lpstr>
      <vt:lpstr>Movement of Common Mobile Models</vt:lpstr>
      <vt:lpstr>Moving a Differential Robot - Forward</vt:lpstr>
      <vt:lpstr>Moving a Differential Robot - Turn</vt:lpstr>
      <vt:lpstr>Differential Drive Foward Kinematics Model</vt:lpstr>
      <vt:lpstr>Pose Estimation</vt:lpstr>
      <vt:lpstr>Pose Estimation</vt:lpstr>
      <vt:lpstr>Pose Estimation</vt:lpstr>
      <vt:lpstr>Pose Estimation</vt:lpstr>
      <vt:lpstr>Pose Estimation</vt:lpstr>
      <vt:lpstr>Pose Estimation</vt:lpstr>
      <vt:lpstr>Pose Estimation</vt:lpstr>
      <vt:lpstr>Pose Estimation</vt:lpstr>
      <vt:lpstr>More About Differential Base Controller</vt:lpstr>
      <vt:lpstr>Odometry of Diff Drive with Encoders</vt:lpstr>
      <vt:lpstr>Differential Drive Odometry Model</vt:lpstr>
      <vt:lpstr>Differential Drive Odometry Model</vt:lpstr>
      <vt:lpstr>Differential Drive Odometry Model</vt:lpstr>
      <vt:lpstr>Differential Drive Odometry Model</vt:lpstr>
      <vt:lpstr>Wheel Encoders</vt:lpstr>
      <vt:lpstr>Odometry with Wheel Encoders</vt:lpstr>
      <vt:lpstr>Odometry with Wheel Encoders</vt:lpstr>
      <vt:lpstr>Odometry Message</vt:lpstr>
      <vt:lpstr>Odometry Message</vt:lpstr>
      <vt:lpstr>Odometry Message</vt:lpstr>
      <vt:lpstr>Odometry Message</vt:lpstr>
      <vt:lpstr>More about Differential Drive Odometry</vt:lpstr>
      <vt:lpstr>Differential Drive Inverse Kinematics Model</vt:lpstr>
      <vt:lpstr>Differential Drive Inverse Kinematics Model</vt:lpstr>
      <vt:lpstr>Differential Drive Inverse Kinematics Model</vt:lpstr>
      <vt:lpstr>Differential Drive Inverse Kinematics Model</vt:lpstr>
      <vt:lpstr>Differential Drive Inverse Kinematics Model</vt:lpstr>
      <vt:lpstr>Feedback Control for Path Planning</vt:lpstr>
      <vt:lpstr>Homework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M. Amory</dc:creator>
  <cp:lastModifiedBy>Alexandre M. Amory</cp:lastModifiedBy>
  <cp:revision>111</cp:revision>
  <dcterms:created xsi:type="dcterms:W3CDTF">2017-07-31T14:03:42Z</dcterms:created>
  <dcterms:modified xsi:type="dcterms:W3CDTF">2018-08-14T22:08:05Z</dcterms:modified>
</cp:coreProperties>
</file>