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5" r:id="rId6"/>
    <p:sldId id="271" r:id="rId7"/>
    <p:sldId id="291" r:id="rId8"/>
    <p:sldId id="292" r:id="rId9"/>
    <p:sldId id="293" r:id="rId10"/>
    <p:sldId id="294"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9083" autoAdjust="0"/>
  </p:normalViewPr>
  <p:slideViewPr>
    <p:cSldViewPr snapToGrid="0">
      <p:cViewPr varScale="1">
        <p:scale>
          <a:sx n="64" d="100"/>
          <a:sy n="64" d="100"/>
        </p:scale>
        <p:origin x="72" y="2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Hello everyone, </a:t>
            </a:r>
          </a:p>
          <a:p>
            <a:r>
              <a:rPr lang="en-US" dirty="0"/>
              <a:t>I am Darlene Cooper, your Sr. HR Analyst and Presenter today.</a:t>
            </a:r>
          </a:p>
          <a:p>
            <a:r>
              <a:rPr lang="en-US" dirty="0"/>
              <a:t>Welcome to the review of the financial resources review based on 4 strategies that were developed from the data of the last year. </a:t>
            </a:r>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presentation today, we are going to cover</a:t>
            </a:r>
          </a:p>
          <a:p>
            <a:pPr marL="171450" indent="-171450">
              <a:buFont typeface="Arial" panose="020B0604020202020204" pitchFamily="34" charset="0"/>
              <a:buChar char="•"/>
            </a:pPr>
            <a:r>
              <a:rPr lang="en-US" dirty="0"/>
              <a:t>The 2018 Fiscal Review</a:t>
            </a:r>
          </a:p>
          <a:p>
            <a:pPr marL="171450" indent="-171450">
              <a:buFont typeface="Arial" panose="020B0604020202020204" pitchFamily="34" charset="0"/>
              <a:buChar char="•"/>
            </a:pPr>
            <a:r>
              <a:rPr lang="en-US" dirty="0"/>
              <a:t>Strategies 1 – 4 </a:t>
            </a:r>
          </a:p>
          <a:p>
            <a:pPr marL="171450" indent="-171450">
              <a:buFont typeface="Arial" panose="020B0604020202020204" pitchFamily="34" charset="0"/>
              <a:buChar char="•"/>
            </a:pPr>
            <a:r>
              <a:rPr lang="en-US" dirty="0"/>
              <a:t>2019 Recommendations</a:t>
            </a:r>
          </a:p>
          <a:p>
            <a:pPr marL="171450" indent="-171450">
              <a:buFont typeface="Arial" panose="020B0604020202020204" pitchFamily="34" charset="0"/>
              <a:buChar char="•"/>
            </a:pPr>
            <a:r>
              <a:rPr lang="en-US" dirty="0"/>
              <a:t>We will have a section for questions and answers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Let’s begin…</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98065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FY 2019 Rental Revenue Planning</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Here is the summary of the financial strategies in contrast with 2018.</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r>
              <a:rPr lang="en-US" sz="1200" b="0" i="0" u="none" strike="noStrike" kern="1200" dirty="0">
                <a:solidFill>
                  <a:schemeClr val="tx1"/>
                </a:solidFill>
                <a:effectLst/>
                <a:latin typeface="+mn-lt"/>
                <a:ea typeface="+mn-ea"/>
                <a:cs typeface="+mn-cs"/>
              </a:rPr>
              <a:t> </a:t>
            </a:r>
            <a:r>
              <a:rPr lang="en-US" b="0" dirty="0"/>
              <a:t> </a:t>
            </a:r>
          </a:p>
          <a:p>
            <a:r>
              <a:rPr lang="en-US" sz="1200" b="0" i="0" u="none" strike="noStrike" kern="1200" dirty="0">
                <a:solidFill>
                  <a:schemeClr val="tx1"/>
                </a:solidFill>
                <a:effectLst/>
                <a:latin typeface="+mn-lt"/>
                <a:ea typeface="+mn-ea"/>
                <a:cs typeface="+mn-cs"/>
              </a:rPr>
              <a:t>The purpose of this model is to optimize rental revenue to increase and decrease costs.</a:t>
            </a:r>
            <a:r>
              <a:rPr lang="en-US" b="0" dirty="0"/>
              <a:t> </a:t>
            </a:r>
          </a:p>
          <a:p>
            <a:r>
              <a:rPr lang="en-US" b="0" dirty="0"/>
              <a:t>In the following slides we will review a detailed breakdown of the strategies in the model to give you a clear outline of considerations to be made with each strategy. </a:t>
            </a:r>
          </a:p>
          <a:p>
            <a:endParaRPr lang="en-US" b="0"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81718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Strategy 1 - Assuming there is an increase of $3-$5 on the daily rate for each car which is approximately a 30% growth rate.</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42954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Strategy 2 - Looking at the cars that bring in the least revenue in comparison to the cost of the car. Replacing those cars with the cars that have the most return on revenue versus cost.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19925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Strategy 3 - Closing branches that are bringing in less revenue. Adding the cars from the closed branches that have a positive return in revenue to the active branches. Duplicate cars that are in high return. </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85590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Main Goal: Combine 3 strategies (modifying prices, amount of car types, and reduce the cost of the monthly costs to increase revenue for 2019)</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reviewing the strategies which one sounds more feasible and meets our goals and expectations?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From my analysis I believe getting on the right track is choosing the combined strategy. It holds three of the strategies into consideration meeting the goals of increasing the revenue by $3.6M and reducing costs over $150K. </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69909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Questions?</a:t>
            </a:r>
          </a:p>
          <a:p>
            <a:pPr marL="171450" indent="-171450">
              <a:buFont typeface="Arial" panose="020B0604020202020204" pitchFamily="34" charset="0"/>
              <a:buChar char="•"/>
            </a:pPr>
            <a:r>
              <a:rPr lang="en-US" dirty="0"/>
              <a:t>Comments?</a:t>
            </a:r>
          </a:p>
          <a:p>
            <a:pPr marL="171450" indent="-171450">
              <a:buFont typeface="Arial" panose="020B0604020202020204" pitchFamily="34" charset="0"/>
              <a:buChar char="•"/>
            </a:pPr>
            <a:r>
              <a:rPr lang="en-US" dirty="0"/>
              <a:t>What am I missing?</a:t>
            </a:r>
          </a:p>
          <a:p>
            <a:pPr marL="171450" indent="-171450">
              <a:buFont typeface="Arial" panose="020B0604020202020204" pitchFamily="34" charset="0"/>
              <a:buChar char="•"/>
            </a:pPr>
            <a:r>
              <a:rPr lang="en-US" dirty="0"/>
              <a:t>Did I meet or exceed your expectations or concerns?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8579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listening to my recommendations. Please feel free to reach out to me via email if you need any further support regarding the decision-making process. Have a great day.</a:t>
            </a:r>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202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11/22/2019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fontScale="90000"/>
          </a:bodyPr>
          <a:lstStyle/>
          <a:p>
            <a:pPr algn="ctr"/>
            <a:r>
              <a:rPr lang="en-US" sz="4800" dirty="0">
                <a:solidFill>
                  <a:schemeClr val="bg1"/>
                </a:solidFill>
              </a:rPr>
              <a:t>Rental Car Growth Strategy</a:t>
            </a:r>
          </a:p>
        </p:txBody>
      </p:sp>
      <p:sp>
        <p:nvSpPr>
          <p:cNvPr id="3" name="Subtitle 2"/>
          <p:cNvSpPr>
            <a:spLocks noGrp="1"/>
          </p:cNvSpPr>
          <p:nvPr>
            <p:ph sz="quarter" idx="13"/>
          </p:nvPr>
        </p:nvSpPr>
        <p:spPr/>
        <p:txBody>
          <a:bodyPr>
            <a:normAutofit/>
          </a:bodyPr>
          <a:lstStyle/>
          <a:p>
            <a:pPr marL="0" indent="0" algn="r">
              <a:buNone/>
            </a:pPr>
            <a:r>
              <a:rPr lang="en-US" sz="2400" dirty="0">
                <a:solidFill>
                  <a:schemeClr val="tx1"/>
                </a:solidFill>
                <a:latin typeface="+mj-lt"/>
              </a:rPr>
              <a:t>By Darlene Cooper, Financial Analyst, 11/21/2019</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8294-59A2-4100-8CF1-61AA914E37C4}"/>
              </a:ext>
            </a:extLst>
          </p:cNvPr>
          <p:cNvSpPr>
            <a:spLocks noGrp="1"/>
          </p:cNvSpPr>
          <p:nvPr>
            <p:ph type="title"/>
          </p:nvPr>
        </p:nvSpPr>
        <p:spPr/>
        <p:txBody>
          <a:bodyPr/>
          <a:lstStyle/>
          <a:p>
            <a:r>
              <a:rPr lang="en-US" dirty="0"/>
              <a:t>Contents</a:t>
            </a:r>
          </a:p>
        </p:txBody>
      </p:sp>
      <p:sp>
        <p:nvSpPr>
          <p:cNvPr id="4" name="TextBox 3">
            <a:extLst>
              <a:ext uri="{FF2B5EF4-FFF2-40B4-BE49-F238E27FC236}">
                <a16:creationId xmlns:a16="http://schemas.microsoft.com/office/drawing/2014/main" id="{5E1F1594-16D2-4FD4-85F5-BD6CDE4D0E56}"/>
              </a:ext>
            </a:extLst>
          </p:cNvPr>
          <p:cNvSpPr txBox="1"/>
          <p:nvPr/>
        </p:nvSpPr>
        <p:spPr>
          <a:xfrm>
            <a:off x="882316" y="1395663"/>
            <a:ext cx="10138611" cy="4708981"/>
          </a:xfrm>
          <a:prstGeom prst="rect">
            <a:avLst/>
          </a:prstGeom>
          <a:noFill/>
        </p:spPr>
        <p:txBody>
          <a:bodyPr wrap="square" rtlCol="0">
            <a:spAutoFit/>
          </a:bodyPr>
          <a:lstStyle/>
          <a:p>
            <a:pPr marL="342900" indent="-342900">
              <a:lnSpc>
                <a:spcPct val="200000"/>
              </a:lnSpc>
              <a:buFont typeface="+mj-lt"/>
              <a:buAutoNum type="arabicPeriod"/>
            </a:pPr>
            <a:r>
              <a:rPr lang="en-US" sz="2000" dirty="0">
                <a:solidFill>
                  <a:schemeClr val="bg2">
                    <a:lumMod val="25000"/>
                  </a:schemeClr>
                </a:solidFill>
                <a:latin typeface="+mj-lt"/>
                <a:ea typeface="+mj-ea"/>
                <a:cs typeface="+mj-cs"/>
              </a:rPr>
              <a:t>Fiscal Year 2018 Review versus Strategies</a:t>
            </a:r>
          </a:p>
          <a:p>
            <a:pPr marL="342900" indent="-342900">
              <a:lnSpc>
                <a:spcPct val="200000"/>
              </a:lnSpc>
              <a:buFont typeface="+mj-lt"/>
              <a:buAutoNum type="arabicPeriod"/>
            </a:pPr>
            <a:r>
              <a:rPr lang="en-US" sz="2000" dirty="0">
                <a:solidFill>
                  <a:schemeClr val="bg2">
                    <a:lumMod val="25000"/>
                  </a:schemeClr>
                </a:solidFill>
                <a:latin typeface="+mj-lt"/>
                <a:ea typeface="+mj-ea"/>
                <a:cs typeface="+mj-cs"/>
              </a:rPr>
              <a:t>Strategy I</a:t>
            </a:r>
          </a:p>
          <a:p>
            <a:pPr marL="342900" indent="-342900">
              <a:lnSpc>
                <a:spcPct val="200000"/>
              </a:lnSpc>
              <a:buFont typeface="+mj-lt"/>
              <a:buAutoNum type="arabicPeriod"/>
            </a:pPr>
            <a:r>
              <a:rPr lang="en-US" sz="2000" dirty="0">
                <a:solidFill>
                  <a:schemeClr val="bg2">
                    <a:lumMod val="25000"/>
                  </a:schemeClr>
                </a:solidFill>
                <a:latin typeface="+mj-lt"/>
                <a:ea typeface="+mj-ea"/>
                <a:cs typeface="+mj-cs"/>
              </a:rPr>
              <a:t>Strategy II</a:t>
            </a:r>
          </a:p>
          <a:p>
            <a:pPr marL="342900" indent="-342900">
              <a:lnSpc>
                <a:spcPct val="200000"/>
              </a:lnSpc>
              <a:buFont typeface="+mj-lt"/>
              <a:buAutoNum type="arabicPeriod"/>
            </a:pPr>
            <a:r>
              <a:rPr lang="en-US" sz="2000" dirty="0">
                <a:solidFill>
                  <a:schemeClr val="bg2">
                    <a:lumMod val="25000"/>
                  </a:schemeClr>
                </a:solidFill>
                <a:latin typeface="+mj-lt"/>
                <a:ea typeface="+mj-ea"/>
                <a:cs typeface="+mj-cs"/>
              </a:rPr>
              <a:t>Strategy III</a:t>
            </a:r>
          </a:p>
          <a:p>
            <a:pPr marL="342900" indent="-342900">
              <a:lnSpc>
                <a:spcPct val="200000"/>
              </a:lnSpc>
              <a:buFont typeface="+mj-lt"/>
              <a:buAutoNum type="arabicPeriod"/>
            </a:pPr>
            <a:r>
              <a:rPr lang="en-US" sz="2000" dirty="0">
                <a:solidFill>
                  <a:schemeClr val="bg2">
                    <a:lumMod val="25000"/>
                  </a:schemeClr>
                </a:solidFill>
                <a:latin typeface="+mj-lt"/>
                <a:ea typeface="+mj-ea"/>
                <a:cs typeface="+mj-cs"/>
              </a:rPr>
              <a:t>Strategy (Combined)</a:t>
            </a:r>
          </a:p>
          <a:p>
            <a:pPr marL="342900" indent="-342900">
              <a:lnSpc>
                <a:spcPct val="200000"/>
              </a:lnSpc>
              <a:buFont typeface="+mj-lt"/>
              <a:buAutoNum type="arabicPeriod"/>
            </a:pPr>
            <a:r>
              <a:rPr lang="en-US" sz="2000" dirty="0">
                <a:solidFill>
                  <a:schemeClr val="bg2">
                    <a:lumMod val="25000"/>
                  </a:schemeClr>
                </a:solidFill>
                <a:latin typeface="+mj-lt"/>
                <a:ea typeface="+mj-ea"/>
                <a:cs typeface="+mj-cs"/>
              </a:rPr>
              <a:t>2019 Recommendations</a:t>
            </a: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137972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Fiscal Year 2018 Review</a:t>
            </a:r>
          </a:p>
        </p:txBody>
      </p:sp>
      <p:pic>
        <p:nvPicPr>
          <p:cNvPr id="2" name="Picture 1">
            <a:extLst>
              <a:ext uri="{FF2B5EF4-FFF2-40B4-BE49-F238E27FC236}">
                <a16:creationId xmlns:a16="http://schemas.microsoft.com/office/drawing/2014/main" id="{46B60B77-B630-43C9-8BD5-ACED93A47914}"/>
              </a:ext>
            </a:extLst>
          </p:cNvPr>
          <p:cNvPicPr>
            <a:picLocks noChangeAspect="1"/>
          </p:cNvPicPr>
          <p:nvPr/>
        </p:nvPicPr>
        <p:blipFill>
          <a:blip r:embed="rId3"/>
          <a:stretch>
            <a:fillRect/>
          </a:stretch>
        </p:blipFill>
        <p:spPr>
          <a:xfrm>
            <a:off x="414267" y="1967269"/>
            <a:ext cx="11135726" cy="3429190"/>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C856-43C6-412B-AF56-4492F148672A}"/>
              </a:ext>
            </a:extLst>
          </p:cNvPr>
          <p:cNvSpPr>
            <a:spLocks noGrp="1"/>
          </p:cNvSpPr>
          <p:nvPr>
            <p:ph type="title"/>
          </p:nvPr>
        </p:nvSpPr>
        <p:spPr/>
        <p:txBody>
          <a:bodyPr/>
          <a:lstStyle/>
          <a:p>
            <a:r>
              <a:rPr lang="en-US" dirty="0"/>
              <a:t>Strategy I</a:t>
            </a:r>
          </a:p>
        </p:txBody>
      </p:sp>
      <p:pic>
        <p:nvPicPr>
          <p:cNvPr id="5" name="Picture 4">
            <a:extLst>
              <a:ext uri="{FF2B5EF4-FFF2-40B4-BE49-F238E27FC236}">
                <a16:creationId xmlns:a16="http://schemas.microsoft.com/office/drawing/2014/main" id="{D31EA74B-52A5-43A0-A50E-9710685D05E2}"/>
              </a:ext>
            </a:extLst>
          </p:cNvPr>
          <p:cNvPicPr>
            <a:picLocks noChangeAspect="1"/>
          </p:cNvPicPr>
          <p:nvPr/>
        </p:nvPicPr>
        <p:blipFill>
          <a:blip r:embed="rId3"/>
          <a:stretch>
            <a:fillRect/>
          </a:stretch>
        </p:blipFill>
        <p:spPr>
          <a:xfrm>
            <a:off x="1440863" y="1566476"/>
            <a:ext cx="9310274" cy="4663586"/>
          </a:xfrm>
          <a:prstGeom prst="rect">
            <a:avLst/>
          </a:prstGeom>
        </p:spPr>
      </p:pic>
    </p:spTree>
    <p:extLst>
      <p:ext uri="{BB962C8B-B14F-4D97-AF65-F5344CB8AC3E}">
        <p14:creationId xmlns:p14="http://schemas.microsoft.com/office/powerpoint/2010/main" val="184129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1971-9A03-4A2D-9507-A64C77FFD934}"/>
              </a:ext>
            </a:extLst>
          </p:cNvPr>
          <p:cNvSpPr>
            <a:spLocks noGrp="1"/>
          </p:cNvSpPr>
          <p:nvPr>
            <p:ph type="title"/>
          </p:nvPr>
        </p:nvSpPr>
        <p:spPr/>
        <p:txBody>
          <a:bodyPr/>
          <a:lstStyle/>
          <a:p>
            <a:r>
              <a:rPr lang="en-US" dirty="0"/>
              <a:t>Strategy II</a:t>
            </a:r>
          </a:p>
        </p:txBody>
      </p:sp>
      <p:pic>
        <p:nvPicPr>
          <p:cNvPr id="4" name="Picture 3">
            <a:extLst>
              <a:ext uri="{FF2B5EF4-FFF2-40B4-BE49-F238E27FC236}">
                <a16:creationId xmlns:a16="http://schemas.microsoft.com/office/drawing/2014/main" id="{F5DA9CCA-36D5-491E-AE4A-02B644033828}"/>
              </a:ext>
            </a:extLst>
          </p:cNvPr>
          <p:cNvPicPr>
            <a:picLocks noChangeAspect="1"/>
          </p:cNvPicPr>
          <p:nvPr/>
        </p:nvPicPr>
        <p:blipFill>
          <a:blip r:embed="rId3"/>
          <a:stretch>
            <a:fillRect/>
          </a:stretch>
        </p:blipFill>
        <p:spPr>
          <a:xfrm>
            <a:off x="1417198" y="1571533"/>
            <a:ext cx="9630656" cy="4709345"/>
          </a:xfrm>
          <a:prstGeom prst="rect">
            <a:avLst/>
          </a:prstGeom>
        </p:spPr>
      </p:pic>
    </p:spTree>
    <p:extLst>
      <p:ext uri="{BB962C8B-B14F-4D97-AF65-F5344CB8AC3E}">
        <p14:creationId xmlns:p14="http://schemas.microsoft.com/office/powerpoint/2010/main" val="290106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67CD-AB43-423A-A904-838F6E5B02D7}"/>
              </a:ext>
            </a:extLst>
          </p:cNvPr>
          <p:cNvSpPr>
            <a:spLocks noGrp="1"/>
          </p:cNvSpPr>
          <p:nvPr>
            <p:ph type="title"/>
          </p:nvPr>
        </p:nvSpPr>
        <p:spPr/>
        <p:txBody>
          <a:bodyPr/>
          <a:lstStyle/>
          <a:p>
            <a:r>
              <a:rPr lang="en-US" dirty="0"/>
              <a:t>Strategy III</a:t>
            </a:r>
          </a:p>
        </p:txBody>
      </p:sp>
      <p:pic>
        <p:nvPicPr>
          <p:cNvPr id="6" name="Picture 5">
            <a:extLst>
              <a:ext uri="{FF2B5EF4-FFF2-40B4-BE49-F238E27FC236}">
                <a16:creationId xmlns:a16="http://schemas.microsoft.com/office/drawing/2014/main" id="{B1447617-140B-4783-90B3-32A4124770D9}"/>
              </a:ext>
            </a:extLst>
          </p:cNvPr>
          <p:cNvPicPr>
            <a:picLocks noChangeAspect="1"/>
          </p:cNvPicPr>
          <p:nvPr/>
        </p:nvPicPr>
        <p:blipFill>
          <a:blip r:embed="rId3"/>
          <a:stretch>
            <a:fillRect/>
          </a:stretch>
        </p:blipFill>
        <p:spPr>
          <a:xfrm>
            <a:off x="1223017" y="1520718"/>
            <a:ext cx="9745965" cy="4715190"/>
          </a:xfrm>
          <a:prstGeom prst="rect">
            <a:avLst/>
          </a:prstGeom>
        </p:spPr>
      </p:pic>
    </p:spTree>
    <p:extLst>
      <p:ext uri="{BB962C8B-B14F-4D97-AF65-F5344CB8AC3E}">
        <p14:creationId xmlns:p14="http://schemas.microsoft.com/office/powerpoint/2010/main" val="127465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A5-17FF-4213-8792-6A924FD610AF}"/>
              </a:ext>
            </a:extLst>
          </p:cNvPr>
          <p:cNvSpPr>
            <a:spLocks noGrp="1"/>
          </p:cNvSpPr>
          <p:nvPr>
            <p:ph type="title"/>
          </p:nvPr>
        </p:nvSpPr>
        <p:spPr/>
        <p:txBody>
          <a:bodyPr/>
          <a:lstStyle/>
          <a:p>
            <a:r>
              <a:rPr lang="en-US" dirty="0"/>
              <a:t>Strategy IV (Combined)</a:t>
            </a:r>
          </a:p>
        </p:txBody>
      </p:sp>
      <p:pic>
        <p:nvPicPr>
          <p:cNvPr id="3" name="Picture 2">
            <a:extLst>
              <a:ext uri="{FF2B5EF4-FFF2-40B4-BE49-F238E27FC236}">
                <a16:creationId xmlns:a16="http://schemas.microsoft.com/office/drawing/2014/main" id="{E1A4FA69-4B28-49A0-916C-8F6601286B96}"/>
              </a:ext>
            </a:extLst>
          </p:cNvPr>
          <p:cNvPicPr>
            <a:picLocks noChangeAspect="1"/>
          </p:cNvPicPr>
          <p:nvPr/>
        </p:nvPicPr>
        <p:blipFill>
          <a:blip r:embed="rId3"/>
          <a:stretch>
            <a:fillRect/>
          </a:stretch>
        </p:blipFill>
        <p:spPr>
          <a:xfrm>
            <a:off x="1293687" y="1419623"/>
            <a:ext cx="9345193" cy="4885390"/>
          </a:xfrm>
          <a:prstGeom prst="rect">
            <a:avLst/>
          </a:prstGeom>
        </p:spPr>
      </p:pic>
    </p:spTree>
    <p:extLst>
      <p:ext uri="{BB962C8B-B14F-4D97-AF65-F5344CB8AC3E}">
        <p14:creationId xmlns:p14="http://schemas.microsoft.com/office/powerpoint/2010/main" val="58184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A780-541F-41A5-9DF7-3102B5035F2D}"/>
              </a:ext>
            </a:extLst>
          </p:cNvPr>
          <p:cNvSpPr>
            <a:spLocks noGrp="1"/>
          </p:cNvSpPr>
          <p:nvPr>
            <p:ph type="title"/>
          </p:nvPr>
        </p:nvSpPr>
        <p:spPr>
          <a:xfrm>
            <a:off x="2471928" y="2407920"/>
            <a:ext cx="6876288" cy="2139696"/>
          </a:xfrm>
        </p:spPr>
        <p:txBody>
          <a:bodyPr>
            <a:noAutofit/>
          </a:bodyPr>
          <a:lstStyle/>
          <a:p>
            <a:pPr algn="ctr"/>
            <a:r>
              <a:rPr lang="en-US" sz="6500" dirty="0">
                <a:solidFill>
                  <a:schemeClr val="bg1"/>
                </a:solidFill>
              </a:rPr>
              <a:t>Questions</a:t>
            </a:r>
            <a:br>
              <a:rPr lang="en-US" sz="6500" dirty="0">
                <a:solidFill>
                  <a:schemeClr val="bg1"/>
                </a:solidFill>
              </a:rPr>
            </a:br>
            <a:r>
              <a:rPr lang="en-US" sz="6500" dirty="0">
                <a:solidFill>
                  <a:schemeClr val="bg1"/>
                </a:solidFill>
              </a:rPr>
              <a:t>?</a:t>
            </a:r>
          </a:p>
        </p:txBody>
      </p:sp>
    </p:spTree>
    <p:extLst>
      <p:ext uri="{BB962C8B-B14F-4D97-AF65-F5344CB8AC3E}">
        <p14:creationId xmlns:p14="http://schemas.microsoft.com/office/powerpoint/2010/main" val="348490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A780-541F-41A5-9DF7-3102B5035F2D}"/>
              </a:ext>
            </a:extLst>
          </p:cNvPr>
          <p:cNvSpPr>
            <a:spLocks noGrp="1"/>
          </p:cNvSpPr>
          <p:nvPr>
            <p:ph type="title"/>
          </p:nvPr>
        </p:nvSpPr>
        <p:spPr>
          <a:xfrm>
            <a:off x="2532888" y="2529840"/>
            <a:ext cx="6876288" cy="1316736"/>
          </a:xfrm>
        </p:spPr>
        <p:txBody>
          <a:bodyPr>
            <a:noAutofit/>
          </a:bodyPr>
          <a:lstStyle/>
          <a:p>
            <a:pPr algn="ctr"/>
            <a:r>
              <a:rPr lang="en-US" sz="6500" dirty="0">
                <a:solidFill>
                  <a:schemeClr val="bg1"/>
                </a:solidFill>
              </a:rPr>
              <a:t>Thank You</a:t>
            </a:r>
          </a:p>
        </p:txBody>
      </p:sp>
    </p:spTree>
    <p:extLst>
      <p:ext uri="{BB962C8B-B14F-4D97-AF65-F5344CB8AC3E}">
        <p14:creationId xmlns:p14="http://schemas.microsoft.com/office/powerpoint/2010/main" val="2636840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16c05727-aa75-4e4a-9b5f-8a80a1165891"/>
    <ds:schemaRef ds:uri="http://purl.org/dc/elements/1.1/"/>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term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446</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WelcomeDoc</vt:lpstr>
      <vt:lpstr>Rental Car Growth Strategy</vt:lpstr>
      <vt:lpstr>Contents</vt:lpstr>
      <vt:lpstr>Fiscal Year 2018 Review</vt:lpstr>
      <vt:lpstr>Strategy I</vt:lpstr>
      <vt:lpstr>Strategy II</vt:lpstr>
      <vt:lpstr>Strategy III</vt:lpstr>
      <vt:lpstr>Strategy IV (Combined)</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2019-10-08T03:29:46Z</dcterms:created>
  <dcterms:modified xsi:type="dcterms:W3CDTF">2019-11-23T22:08:18Z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