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1E9F-39D5-404C-A27A-60337F88E959}" type="datetimeFigureOut">
              <a:rPr lang="en-KE" smtClean="0"/>
              <a:t>11/10/2024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DFC2-72D9-49E2-B793-AB06A9FEECA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892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-uOLxNrNk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4AE7-4ADC-76E5-8AA2-A1D0C69F1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with Python</a:t>
            </a:r>
            <a:endParaRPr lang="en-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80B7-49F0-5518-BA13-83081B35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68" y="4083627"/>
            <a:ext cx="4099949" cy="1613788"/>
          </a:xfrm>
        </p:spPr>
        <p:txBody>
          <a:bodyPr/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DARLENE WENDY NASIMIYU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1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A483-5058-42C3-196E-B5860E0A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41" y="247650"/>
            <a:ext cx="9601200" cy="742950"/>
          </a:xfrm>
        </p:spPr>
        <p:txBody>
          <a:bodyPr/>
          <a:lstStyle/>
          <a:p>
            <a:pPr algn="ctr"/>
            <a:r>
              <a:rPr lang="de-DE" b="1" dirty="0"/>
              <a:t>Introduction to Pandas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EFD3-195D-32F3-6E72-8B971F2E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981" y="1674054"/>
            <a:ext cx="7976382" cy="4193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Pandas is a powerful, high-level data manipulation library built on top of NumPy, designed for easier data handling and analysis.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two-dimensional, labeled data structure, similar to an Excel spreadsheet but far more versatile, allowing for more complex data manipulation tasks.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one-dimensional labeled array, ideal for handling a single column of data.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4394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A446-0F2A-2548-FD9B-09D7C520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57" y="0"/>
            <a:ext cx="9601200" cy="742950"/>
          </a:xfrm>
        </p:spPr>
        <p:txBody>
          <a:bodyPr/>
          <a:lstStyle/>
          <a:p>
            <a:pPr algn="ctr"/>
            <a:r>
              <a:rPr lang="en-US" b="1" dirty="0"/>
              <a:t>Working with Pandas: Key Functions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10FC-49B8-40F1-C128-EA966043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43" y="742949"/>
            <a:ext cx="6025661" cy="59814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tends to offer powerful tools for data manipulation and analysis. Here are some key functions you’ll frequently use when working with Pandas:</a:t>
            </a:r>
          </a:p>
          <a:p>
            <a:pPr indent="457200">
              <a:lnSpc>
                <a:spcPct val="170000"/>
              </a:lnSpc>
            </a:pP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 Loading</a:t>
            </a:r>
            <a:r>
              <a:rPr lang="en-KE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Data: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read_csv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read_excel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read_sql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</a:t>
            </a:r>
          </a:p>
          <a:p>
            <a:pPr indent="457200">
              <a:lnSpc>
                <a:spcPct val="170000"/>
              </a:lnSpc>
            </a:pP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 Data</a:t>
            </a:r>
            <a:r>
              <a:rPr lang="en-KE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Manipulation: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df.head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df.describe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df.info().</a:t>
            </a:r>
          </a:p>
          <a:p>
            <a:pPr indent="457200">
              <a:lnSpc>
                <a:spcPct val="170000"/>
              </a:lnSpc>
            </a:pP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 Filtering</a:t>
            </a:r>
            <a:r>
              <a:rPr lang="en-KE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['column'] &gt; value], selecting rows/columns by condition.</a:t>
            </a:r>
          </a:p>
          <a:p>
            <a:pPr indent="457200">
              <a:lnSpc>
                <a:spcPct val="170000"/>
              </a:lnSpc>
            </a:pP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 Data</a:t>
            </a:r>
            <a:r>
              <a:rPr lang="en-KE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Aggregation: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Grouping data by category (</a:t>
            </a:r>
            <a:r>
              <a:rPr lang="en-KE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groupby</a:t>
            </a:r>
            <a:r>
              <a:rPr lang="en-KE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()).</a:t>
            </a:r>
          </a:p>
          <a:p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D2005-CB27-411C-7928-8C9C28A11358}"/>
              </a:ext>
            </a:extLst>
          </p:cNvPr>
          <p:cNvSpPr txBox="1"/>
          <p:nvPr/>
        </p:nvSpPr>
        <p:spPr>
          <a:xfrm>
            <a:off x="7610621" y="897695"/>
            <a:ext cx="4304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with pandas basically involves: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Values: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K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fillna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handling </a:t>
            </a:r>
            <a:r>
              <a:rPr lang="en-K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Conversion: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astype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for converting column data types.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Duplicated Data: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drop_duplicates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to remove redundant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 Renaming: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df.rename</a:t>
            </a:r>
            <a:r>
              <a:rPr lang="en-K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to rename columns for clarity.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2815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281A-A309-9574-2C44-B39F8860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45" y="404446"/>
            <a:ext cx="9601200" cy="853440"/>
          </a:xfrm>
        </p:spPr>
        <p:txBody>
          <a:bodyPr/>
          <a:lstStyle/>
          <a:p>
            <a:r>
              <a:rPr lang="en-US" b="1" dirty="0"/>
              <a:t>Difference between Pandas and </a:t>
            </a:r>
            <a:r>
              <a:rPr lang="en-US" b="1" dirty="0" err="1"/>
              <a:t>Numpy</a:t>
            </a:r>
            <a:endParaRPr lang="en-KE" b="1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C6669E4-AB31-8A01-51C3-4F8220947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854923"/>
              </p:ext>
            </p:extLst>
          </p:nvPr>
        </p:nvGraphicFramePr>
        <p:xfrm>
          <a:off x="1244995" y="1779564"/>
          <a:ext cx="10079499" cy="442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833">
                  <a:extLst>
                    <a:ext uri="{9D8B030D-6E8A-4147-A177-3AD203B41FA5}">
                      <a16:colId xmlns:a16="http://schemas.microsoft.com/office/drawing/2014/main" val="3799726695"/>
                    </a:ext>
                  </a:extLst>
                </a:gridCol>
                <a:gridCol w="3359833">
                  <a:extLst>
                    <a:ext uri="{9D8B030D-6E8A-4147-A177-3AD203B41FA5}">
                      <a16:colId xmlns:a16="http://schemas.microsoft.com/office/drawing/2014/main" val="1738432798"/>
                    </a:ext>
                  </a:extLst>
                </a:gridCol>
                <a:gridCol w="3359833">
                  <a:extLst>
                    <a:ext uri="{9D8B030D-6E8A-4147-A177-3AD203B41FA5}">
                      <a16:colId xmlns:a16="http://schemas.microsoft.com/office/drawing/2014/main" val="2336395538"/>
                    </a:ext>
                  </a:extLst>
                </a:gridCol>
              </a:tblGrid>
              <a:tr h="407913">
                <a:tc>
                  <a:txBody>
                    <a:bodyPr/>
                    <a:lstStyle/>
                    <a:p>
                      <a:r>
                        <a:rPr lang="de-DE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de-D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</a:t>
                      </a:r>
                      <a:endParaRPr lang="de-DE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de-D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334352"/>
                  </a:ext>
                </a:extLst>
              </a:tr>
              <a:tr h="407913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Structures</a:t>
                      </a:r>
                      <a:endParaRPr lang="de-D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 (2D), Series (1D)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Arrays (multi-dimensional)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047094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de-D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 tabular data (structured)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 numerical computations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059440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Missing Data</a:t>
                      </a:r>
                      <a:endParaRPr lang="de-D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missing data with ease using 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missing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078590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Labeling</a:t>
                      </a:r>
                      <a:endParaRPr lang="de-D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Labeled axes (rows and columns)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labels, works with index-based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617615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r>
                        <a:rPr lang="de-DE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de-DE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mixed data types (int, float, string)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for numerical data (int, 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52348"/>
                  </a:ext>
                </a:extLst>
              </a:tr>
              <a:tr h="721692">
                <a:tc>
                  <a:txBody>
                    <a:bodyPr/>
                    <a:lstStyle/>
                    <a:p>
                      <a:r>
                        <a:rPr lang="de-DE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  <a:endParaRPr lang="de-DE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flexible for data manipulation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specialized for performance on large arrays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72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5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3BDF-4F95-FAB9-8C40-C340409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073" y="247649"/>
            <a:ext cx="9601200" cy="877765"/>
          </a:xfrm>
        </p:spPr>
        <p:txBody>
          <a:bodyPr>
            <a:normAutofit/>
          </a:bodyPr>
          <a:lstStyle/>
          <a:p>
            <a:pPr algn="ctr"/>
            <a:r>
              <a:rPr lang="de-DE" sz="4800" b="1" dirty="0"/>
              <a:t>Introduction to Data Visualization</a:t>
            </a:r>
            <a:endParaRPr lang="en-K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745A-65E4-C4CB-B488-E3FCF9B6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132" y="1602545"/>
            <a:ext cx="7484013" cy="5007805"/>
          </a:xfrm>
        </p:spPr>
        <p:txBody>
          <a:bodyPr>
            <a:normAutofit/>
          </a:bodyPr>
          <a:lstStyle/>
          <a:p>
            <a:pPr marL="669798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 is one of the most widely used Python libraries for creating basic visualizations such as line charts, bar charts, histograms, scatter plots, and more.</a:t>
            </a:r>
          </a:p>
          <a:p>
            <a:pPr marL="669798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 offers a variety of customization options, allowing you to tweak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colors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labels, axes, legends, and gridlines, making it highly flexible for representing data visually.</a:t>
            </a:r>
          </a:p>
          <a:p>
            <a:pPr marL="669798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Matplotlib’s simplicity and vast feature set make it a great tool for visualizing both small datasets and more complex visualizations.</a:t>
            </a:r>
          </a:p>
          <a:p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165135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20D9-AB86-87D6-5A2C-5B792CA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810" y="219515"/>
            <a:ext cx="9601200" cy="877765"/>
          </a:xfrm>
        </p:spPr>
        <p:txBody>
          <a:bodyPr/>
          <a:lstStyle/>
          <a:p>
            <a:pPr algn="ctr"/>
            <a:r>
              <a:rPr lang="de-DE" b="1" dirty="0"/>
              <a:t>Advanced Visualizations with Seaborn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783E-877C-3F33-5018-3A54B70C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7" y="1519311"/>
            <a:ext cx="8131126" cy="4573172"/>
          </a:xfrm>
        </p:spPr>
        <p:txBody>
          <a:bodyPr/>
          <a:lstStyle/>
          <a:p>
            <a:pPr marL="669798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Seaborn is built on top of Matplotlib and is designed to provide more advanced, elegant, and aesthetically pleasing visualizations.</a:t>
            </a:r>
          </a:p>
          <a:p>
            <a:pPr marL="669798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excels in creating statistical plots like heatmaps, pair plots, violin plots, and more, offering high-level abstractions to work easily with complex datasets.</a:t>
            </a:r>
          </a:p>
          <a:p>
            <a:pPr marL="669798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Seaborn’s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default styles and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palettes allow you to create professional-quality visualizations quickly, and it integrates well with Pandas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DataFrames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easier data handling.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068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6EDA-76D6-520C-BB9A-FAA14FAF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pPr algn="ctr"/>
            <a:r>
              <a:rPr lang="en-US" b="1" dirty="0"/>
              <a:t>Reading Data from Multiple Sources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CAD0-59A0-3F4A-F953-CA671727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018" y="1482970"/>
            <a:ext cx="8356210" cy="4270716"/>
          </a:xfrm>
        </p:spPr>
        <p:txBody>
          <a:bodyPr/>
          <a:lstStyle/>
          <a:p>
            <a:pPr indent="457200">
              <a:lnSpc>
                <a:spcPct val="150000"/>
              </a:lnSpc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 provides powerful functions for reading data from various file formats and databases, making it easy to ingest and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analyze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different types of data.</a:t>
            </a:r>
          </a:p>
          <a:p>
            <a:pPr indent="457200">
              <a:lnSpc>
                <a:spcPct val="150000"/>
              </a:lnSpc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can use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pd.read_csv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to read data from CSV files,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pd.read_excel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for Excel spreadsheets, and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pd.read_sql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to retrieve data directly from SQL databases.</a:t>
            </a:r>
          </a:p>
          <a:p>
            <a:pPr indent="457200">
              <a:lnSpc>
                <a:spcPct val="150000"/>
              </a:lnSpc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functions are highly customizable with options to handle missing data, specify delimiters, and process large datasets efficiently.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57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9735-DA9C-50B6-1267-160BDFD9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Writing Data Back to Files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BFED-5883-4538-4E78-A8ECCB3A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966" y="1308294"/>
            <a:ext cx="8243668" cy="4628271"/>
          </a:xfrm>
        </p:spPr>
        <p:txBody>
          <a:bodyPr>
            <a:normAutofit/>
          </a:bodyPr>
          <a:lstStyle/>
          <a:p>
            <a:pPr marL="669798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Once your data analysis is complete, you can save your processed data back to various formats using Pandas’ to_* functions, such as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to_csv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to_excel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(), and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to_sql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</a:t>
            </a:r>
          </a:p>
          <a:p>
            <a:pPr marL="669798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functions allow you to write 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DataFrames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files, databases, or spreadsheets while maintaining control over file formatting, including options like whether to include the index, adjust delimiters, or specify sheet names for Excel.</a:t>
            </a:r>
          </a:p>
          <a:p>
            <a:pPr marL="669798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example, you can easily save your cleaned data to a CSV file for sharing or further processing with just one line of code.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4029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B629-A73A-EBD9-7EE6-F37C0E93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6649"/>
            <a:ext cx="9601200" cy="805376"/>
          </a:xfrm>
        </p:spPr>
        <p:txBody>
          <a:bodyPr/>
          <a:lstStyle/>
          <a:p>
            <a:pPr algn="ctr"/>
            <a:r>
              <a:rPr lang="de-DE" b="1" dirty="0"/>
              <a:t>Python Recap for Data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D7ED-8B4C-DA56-E7D8-B2853BF4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342" y="1252025"/>
            <a:ext cx="8879058" cy="4965895"/>
          </a:xfrm>
        </p:spPr>
        <p:txBody>
          <a:bodyPr>
            <a:normAutofit/>
          </a:bodyPr>
          <a:lstStyle/>
          <a:p>
            <a:pPr indent="0">
              <a:lnSpc>
                <a:spcPct val="160000"/>
              </a:lnSpc>
              <a:buNone/>
            </a:pPr>
            <a:r>
              <a:rPr lang="en-KE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 Fundamentals for Data Analysis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lnSpc>
                <a:spcPct val="16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KE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 Flow: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Python’s for loops, if-else conditionals, and functions allow you to automate repetitive tasks and add logic to your data analysis workflows.</a:t>
            </a:r>
          </a:p>
          <a:p>
            <a:pPr lvl="0">
              <a:lnSpc>
                <a:spcPct val="16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KE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Structures: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Familiarize yourself with Python’s core data structures like lists, dictionaries, and tuples, which help you organize and manipulate data efficiently.</a:t>
            </a:r>
          </a:p>
          <a:p>
            <a:pPr lvl="0">
              <a:lnSpc>
                <a:spcPct val="16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KE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Error Handling: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Python’s try-except blocks are essential for handling exceptions gracefully, ensuring your code doesn’t break during execution due to unexpected errors like missing files or invalid data.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2663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7C4E-897D-3E15-8B27-896A3D94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2369"/>
            <a:ext cx="9601200" cy="1139483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3FA3-3CE8-681B-4EED-4407D995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4474"/>
            <a:ext cx="9601200" cy="17092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freeCodeCamp.org. (2020). Data Analysis with Python - Full Course for Beginners (</a:t>
            </a:r>
            <a:r>
              <a:rPr lang="en-KE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Pandas, Matplotlib, Seaborn) [YouTube Video]. In </a:t>
            </a:r>
            <a:r>
              <a:rPr lang="en-KE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YouTube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KE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https://www.youtube.com/watch?v=r-uOLxNrNk8</a:t>
            </a:r>
            <a:r>
              <a:rPr lang="en-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904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E110-19C3-FABA-E6E2-8AE94CA6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41" y="0"/>
            <a:ext cx="9601200" cy="849923"/>
          </a:xfrm>
        </p:spPr>
        <p:txBody>
          <a:bodyPr/>
          <a:lstStyle/>
          <a:p>
            <a:pPr algn="ctr"/>
            <a:r>
              <a:rPr lang="de-DE" b="1" dirty="0"/>
              <a:t>Introduction to Data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6EC4-9401-87B2-E8E6-EABD6757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855784"/>
            <a:ext cx="10860259" cy="58931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The process of inspecting, cleansing, transforming and modelling data with the goal of discovering useful information, informing conclusion and support decision-making.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Historically this was done using tools like Excel and Tableau.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SQL, and other open-source libraries are revolutionizing the field.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9F3413-4E6E-4B93-198B-A1BD3976F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42921"/>
              </p:ext>
            </p:extLst>
          </p:nvPr>
        </p:nvGraphicFramePr>
        <p:xfrm>
          <a:off x="1484140" y="3276208"/>
          <a:ext cx="9995097" cy="32230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147408">
                  <a:extLst>
                    <a:ext uri="{9D8B030D-6E8A-4147-A177-3AD203B41FA5}">
                      <a16:colId xmlns:a16="http://schemas.microsoft.com/office/drawing/2014/main" val="3852101100"/>
                    </a:ext>
                  </a:extLst>
                </a:gridCol>
                <a:gridCol w="4847689">
                  <a:extLst>
                    <a:ext uri="{9D8B030D-6E8A-4147-A177-3AD203B41FA5}">
                      <a16:colId xmlns:a16="http://schemas.microsoft.com/office/drawing/2014/main" val="1954952819"/>
                    </a:ext>
                  </a:extLst>
                </a:gridCol>
              </a:tblGrid>
              <a:tr h="4550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 Tools</a:t>
                      </a:r>
                      <a:endParaRPr lang="en-KE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51787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(with Pandas, NumPy)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71204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84847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459760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 Notebooks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743150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Cognos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Seaborn, 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69593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Business Intelligence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Colab</a:t>
                      </a:r>
                      <a:endParaRPr lang="en-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1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5091-D51B-5476-37AF-FEDA0976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1041"/>
            <a:ext cx="9601200" cy="742950"/>
          </a:xfrm>
        </p:spPr>
        <p:txBody>
          <a:bodyPr/>
          <a:lstStyle/>
          <a:p>
            <a:pPr algn="ctr"/>
            <a:r>
              <a:rPr lang="en-US" b="1" dirty="0"/>
              <a:t>Why Use Python for Data Analysis?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C8B5-B2BB-C9C6-0CDB-D0F74AE3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1349"/>
            <a:ext cx="9601200" cy="4756052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and free.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libraries (Pandas, NumPy, Matplotlib, Seaborn).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Versatile: Handles various formats (CSV, SQL, Excel, etc.).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adopted: Popular in the data science community.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used when: 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 is needed 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extreme performance is needed</a:t>
            </a:r>
          </a:p>
          <a:p>
            <a:pPr mar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advanced statistical methods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2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0A5C-C176-04DB-5E71-CADB2D13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pPr algn="ctr"/>
            <a:r>
              <a:rPr lang="de-DE" b="1" dirty="0"/>
              <a:t>The Data Analysis Process</a:t>
            </a:r>
            <a:endParaRPr lang="en-K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CB2FD-140D-B700-200F-DF006CBB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90600"/>
            <a:ext cx="5791200" cy="5619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8F4FB-D851-A777-BC99-443ED67C6A2D}"/>
              </a:ext>
            </a:extLst>
          </p:cNvPr>
          <p:cNvSpPr txBox="1"/>
          <p:nvPr/>
        </p:nvSpPr>
        <p:spPr>
          <a:xfrm>
            <a:off x="773724" y="990600"/>
            <a:ext cx="48721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Data: Collect data from various sources like databases, APIs, and files (e.g., CSV, JSON).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Handle missing values, correct errors, and remove irrelevant data to ensure accuracy.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Wrangle Data: Reshape, combine, and structure the data for easy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Data: Explore, model, and visualize the data to gain insights and test hypotheses.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Action: Build machine learning models, generate reports, and implement solutions based on findings.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941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5D-BDF0-0987-CC89-5B5C72F7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132471"/>
            <a:ext cx="8623496" cy="829994"/>
          </a:xfrm>
        </p:spPr>
        <p:txBody>
          <a:bodyPr/>
          <a:lstStyle/>
          <a:p>
            <a:pPr algn="ctr"/>
            <a:r>
              <a:rPr lang="en-US" b="1" dirty="0"/>
              <a:t>Data Analysis vs Data Science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8428-0C85-A4B3-C753-42DF75F0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304" y="1398564"/>
            <a:ext cx="8848579" cy="49049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focuses on exploring and examining existing data to uncover meaningful insights, trends, and patterns that can inform decision-making.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Encompasses data analysis but goes beyond by incorporating advanced techniques such as predictive modeling, machine learning, and data engineering to build systems that can predict future outcomes and automate processes.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versatile programming language commonly used in both fields due to its powerful libraries and tools for data manipulation, analysis, and machine learning.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5091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132-B5C0-EE8D-5957-341D531D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741877" cy="139270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Real-Life Example: Python Data Analysis Project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E4BF-78EB-751B-86AF-177592BFA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1" y="1392702"/>
            <a:ext cx="9061939" cy="4474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Spotify Most Streamed Songs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Most Streamed Songs on Spotify and Other Music Platforms.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information about popular songs on platforms like Spotify and Apple Music. It shows things like how many times a song was streamed, how often it appears in playlists, and its musical features (like how energetic or danceable it is). The goal is to understand what makes a song popular. By looking at the patterns between the song’s features and its success, this analysis can help artists and music producers know what makes a song more likely to be a hit.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2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FEF8-07F9-1E56-F163-C2A61643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2370"/>
            <a:ext cx="9601200" cy="849923"/>
          </a:xfrm>
        </p:spPr>
        <p:txBody>
          <a:bodyPr/>
          <a:lstStyle/>
          <a:p>
            <a:pPr algn="ctr"/>
            <a:r>
              <a:rPr lang="de-DE" b="1" dirty="0"/>
              <a:t>Introduction to Jupyter Notebooks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209D-B67A-D834-BEF6-5E96DDD7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298" y="1665849"/>
            <a:ext cx="8555502" cy="4876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Jupyter Notebooks are an interactive computing environment where you can write and execute code in a flexible, cell-based format.</a:t>
            </a:r>
          </a:p>
          <a:p>
            <a:pPr marL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Code: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write and run code, supporting multiple programming languages (Python, R, Julia, etc.).</a:t>
            </a:r>
          </a:p>
          <a:p>
            <a:pPr marL="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visual output (graphs, charts) directly within the notebook.</a:t>
            </a:r>
          </a:p>
          <a:p>
            <a:pPr marL="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 Support: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create richly formatted documentation with text, headings, images, and links using Markdown.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5639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7BE1-DF75-3323-F2E8-7CC6C86F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49630"/>
          </a:xfrm>
        </p:spPr>
        <p:txBody>
          <a:bodyPr/>
          <a:lstStyle/>
          <a:p>
            <a:pPr algn="ctr"/>
            <a:r>
              <a:rPr lang="de-DE" b="1" dirty="0"/>
              <a:t>Introduction to NumPy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51F8-C2B2-61F7-D27B-B32AD882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7279"/>
            <a:ext cx="9601200" cy="49377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This is a programming library in python that is used in statistical analysis and to work with large, multi-dimensional arrays and matrices.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numerical computations fast and efficient, and serves as the base for other data libraries like Pandas and SciPy.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Live Code: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write and run code, supporting multiple programming languages (Python, R, Julia, etc.).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visual output (graphs, charts) directly within the notebook.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 Support: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create richly formatted documentation with text, headings, images, and links using Markdown.</a:t>
            </a:r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067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D89D-B0F6-B500-42BE-3CAEC76A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05901"/>
          </a:xfrm>
        </p:spPr>
        <p:txBody>
          <a:bodyPr/>
          <a:lstStyle/>
          <a:p>
            <a:pPr algn="ctr"/>
            <a:r>
              <a:rPr lang="de-DE" b="1" dirty="0"/>
              <a:t>Key Features of NumPy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5EAE-3B47-0D30-888E-384F326D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882" y="1533379"/>
            <a:ext cx="8581293" cy="471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r>
              <a:rPr lang="en-KE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K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NumPy is much faster than standard Python lists, especially for numerical and scientific tasks. It handles large amounts of data efficiently with lower memory usage.</a:t>
            </a:r>
            <a:endParaRPr lang="en-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K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Broadcasting</a:t>
            </a:r>
            <a:r>
              <a:rPr lang="en-KE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K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Simplifies complex mathematical operations by allowing arrays of different shapes to interact seamlessly. This reduces the need for manual alignment of data during operations.</a:t>
            </a:r>
            <a:endParaRPr lang="en-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K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Vectorization</a:t>
            </a:r>
            <a:r>
              <a:rPr lang="en-KE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K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Allows you to perform operations on entire arrays simultaneously without writing explicit loops, which enhances code readability and performance.</a:t>
            </a:r>
            <a:endParaRPr lang="en-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731203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{2C45E984-616F-4EEE-AF64-F426C41D2486}tf10001105</Template>
  <TotalTime>761</TotalTime>
  <Words>1598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Franklin Gothic Book</vt:lpstr>
      <vt:lpstr>Times New Roman</vt:lpstr>
      <vt:lpstr>Wingdings</vt:lpstr>
      <vt:lpstr>Crop</vt:lpstr>
      <vt:lpstr>Data Analysis with Python</vt:lpstr>
      <vt:lpstr>Introduction to Data Analysis</vt:lpstr>
      <vt:lpstr>Why Use Python for Data Analysis?</vt:lpstr>
      <vt:lpstr>The Data Analysis Process</vt:lpstr>
      <vt:lpstr>Data Analysis vs Data Science</vt:lpstr>
      <vt:lpstr>Real-Life Example: Python Data Analysis Project</vt:lpstr>
      <vt:lpstr>Introduction to Jupyter Notebooks</vt:lpstr>
      <vt:lpstr>Introduction to NumPy</vt:lpstr>
      <vt:lpstr>Key Features of NumPy</vt:lpstr>
      <vt:lpstr>Introduction to Pandas</vt:lpstr>
      <vt:lpstr>Working with Pandas: Key Functions</vt:lpstr>
      <vt:lpstr>Difference between Pandas and Numpy</vt:lpstr>
      <vt:lpstr>Introduction to Data Visualization</vt:lpstr>
      <vt:lpstr>Advanced Visualizations with Seaborn</vt:lpstr>
      <vt:lpstr>Reading Data from Multiple Sources</vt:lpstr>
      <vt:lpstr>Writing Data Back to Files</vt:lpstr>
      <vt:lpstr>Python Recap for Data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Barbara Mekenye</dc:creator>
  <cp:lastModifiedBy>Barbara Mekenye</cp:lastModifiedBy>
  <cp:revision>8</cp:revision>
  <dcterms:created xsi:type="dcterms:W3CDTF">2024-10-09T08:11:15Z</dcterms:created>
  <dcterms:modified xsi:type="dcterms:W3CDTF">2024-10-11T19:57:28Z</dcterms:modified>
</cp:coreProperties>
</file>