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9" r:id="rId6"/>
    <p:sldId id="268" r:id="rId7"/>
    <p:sldId id="270" r:id="rId8"/>
    <p:sldId id="273" r:id="rId9"/>
    <p:sldId id="275" r:id="rId10"/>
    <p:sldId id="274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291" autoAdjust="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31.10.2024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31.10.2024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5726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5712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134372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08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216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2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3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9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7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8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30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07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80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MSIPCMContentMarking" descr="{&quot;HashCode&quot;:-54214931,&quot;Placement&quot;:&quot;Footer&quot;,&quot;Top&quot;:522.862549,&quot;Left&quot;:0.0,&quot;SlideWidth&quot;:960,&quot;SlideHeight&quot;:540}"/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7921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6" r:id="rId13"/>
    <p:sldLayoutId id="2147483693" r:id="rId14"/>
    <p:sldLayoutId id="2147483694" r:id="rId15"/>
    <p:sldLayoutId id="2147483697" r:id="rId16"/>
    <p:sldLayoutId id="2147483698" r:id="rId17"/>
    <p:sldLayoutId id="2147483699" r:id="rId18"/>
    <p:sldLayoutId id="2147483701" r:id="rId19"/>
    <p:sldLayoutId id="2147483700" r:id="rId20"/>
    <p:sldLayoutId id="2147483687" r:id="rId21"/>
    <p:sldLayoutId id="2147483696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Predictive Modeling for Home Loan Approvals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0021" y="5132040"/>
            <a:ext cx="4367531" cy="32441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23/10/2024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0693" y="2887626"/>
            <a:ext cx="11417968" cy="327463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Recommendation: Bespoke ML is preferred due to better transparency in model inputs and algorithm choice.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Future Use: </a:t>
            </a:r>
            <a:r>
              <a:rPr lang="en-US" sz="2400" dirty="0" err="1">
                <a:solidFill>
                  <a:schemeClr val="tx1"/>
                </a:solidFill>
              </a:rPr>
              <a:t>AutoML</a:t>
            </a:r>
            <a:r>
              <a:rPr lang="en-US" sz="2400" dirty="0">
                <a:solidFill>
                  <a:schemeClr val="tx1"/>
                </a:solidFill>
              </a:rPr>
              <a:t> as a baseline, with custom model refinement for potential real-time applications.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Summary: The ML model significantly reduces loan processing time.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Next Steps: Deployment planning, team training, and ongoing model performance monitoring.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Recommendations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86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800" dirty="0">
                <a:solidFill>
                  <a:schemeClr val="tx1"/>
                </a:solidFill>
              </a:rPr>
              <a:t>Data Science Lifecycle​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Project Overview​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Data 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Analysis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Model Evaluation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Recommendations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547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Science Lifecycle</a:t>
            </a:r>
            <a:endParaRPr lang="ru-RU" sz="3200" dirty="0"/>
          </a:p>
        </p:txBody>
      </p:sp>
      <p:pic>
        <p:nvPicPr>
          <p:cNvPr id="1026" name="Picture 2" descr="Data Science Lifecycle">
            <a:extLst>
              <a:ext uri="{FF2B5EF4-FFF2-40B4-BE49-F238E27FC236}">
                <a16:creationId xmlns:a16="http://schemas.microsoft.com/office/drawing/2014/main" id="{12CC7B5B-7F15-10CA-9105-0EB3B158D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224" y="715617"/>
            <a:ext cx="6870700" cy="564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4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11417968" cy="2750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Business Problem</a:t>
            </a:r>
            <a:r>
              <a:rPr lang="en-US" sz="2800" dirty="0">
                <a:solidFill>
                  <a:schemeClr val="tx1"/>
                </a:solidFill>
              </a:rPr>
              <a:t>: Home loan applications require 2-3 days for a decision, slowing down the customer experience.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Business Objective</a:t>
            </a:r>
            <a:r>
              <a:rPr lang="en-US" sz="2800" dirty="0">
                <a:solidFill>
                  <a:schemeClr val="tx1"/>
                </a:solidFill>
              </a:rPr>
              <a:t>: Automate loan approval decisions to reduce processing time to seconds.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Hypothesis</a:t>
            </a:r>
            <a:r>
              <a:rPr lang="en-US" sz="2800" dirty="0">
                <a:solidFill>
                  <a:schemeClr val="tx1"/>
                </a:solidFill>
              </a:rPr>
              <a:t>: Using historical data, ML models can classify applications as approved or declined in real time.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183741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b="1" dirty="0"/>
              <a:t>Project Overview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4045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785" y="2974439"/>
            <a:ext cx="4881103" cy="206817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Description: Applicants input their details, and the ML model provides instant feedback on the application's status (approved/declined).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b="1" dirty="0"/>
              <a:t>Process Overview / Solution</a:t>
            </a:r>
            <a:endParaRPr lang="ru-RU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AA154-67E3-EB75-DD6B-8877A684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69" y="1216626"/>
            <a:ext cx="6576345" cy="51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3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6408646" cy="3114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Describe Data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Dataset </a:t>
            </a:r>
            <a:r>
              <a:rPr lang="en-US" sz="2800" dirty="0" err="1">
                <a:solidFill>
                  <a:schemeClr val="tx1"/>
                </a:solidFill>
              </a:rPr>
              <a:t>Summary:Records</a:t>
            </a:r>
            <a:r>
              <a:rPr lang="en-US" sz="2800" dirty="0">
                <a:solidFill>
                  <a:schemeClr val="tx1"/>
                </a:solidFill>
              </a:rPr>
              <a:t>: 614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Columns: 13 (5 numerical, 8 categorical)</a:t>
            </a:r>
          </a:p>
          <a:p>
            <a:r>
              <a:rPr lang="en-US" sz="2800" dirty="0">
                <a:solidFill>
                  <a:schemeClr val="tx1"/>
                </a:solidFill>
              </a:rPr>
              <a:t>Target Variable: Loan Status with 422 approvals and 192 declines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5024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727" y="1066337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/>
              <a:t>Analysis</a:t>
            </a:r>
            <a:endParaRPr lang="ru-RU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39CD0B-89F0-F853-CB49-76FEAC4FD6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805" y="2610679"/>
            <a:ext cx="6552543" cy="3904428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Applicant Income and Loan Amount: Higher applicant income is linked to larger loan amounts, which makes sense since higher-income people can qualify for higher loans.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Coapplicant</a:t>
            </a:r>
            <a:r>
              <a:rPr lang="en-US" sz="2400" dirty="0">
                <a:solidFill>
                  <a:schemeClr val="tx1"/>
                </a:solidFill>
              </a:rPr>
              <a:t> Income and Loan Amount: There’s only a weak connection here, so </a:t>
            </a:r>
            <a:r>
              <a:rPr lang="en-US" sz="2400" dirty="0" err="1">
                <a:solidFill>
                  <a:schemeClr val="tx1"/>
                </a:solidFill>
              </a:rPr>
              <a:t>coapplicant</a:t>
            </a:r>
            <a:r>
              <a:rPr lang="en-US" sz="2400" dirty="0">
                <a:solidFill>
                  <a:schemeClr val="tx1"/>
                </a:solidFill>
              </a:rPr>
              <a:t> income doesn’t significantly impact the loan amount.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Credit History: Minimal correlation with other factors, suggesting it’s a standalone criterion—either credit history is good or bad, directly influencing loan approval rather than being affected by income or loan term.</a:t>
            </a:r>
          </a:p>
          <a:p>
            <a:endParaRPr lang="en-K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E8F372-DCC5-638B-AD76-27A3464FF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887" y="609600"/>
            <a:ext cx="5723440" cy="590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9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603913"/>
            <a:ext cx="10159011" cy="178901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Models Used: Comparison between custom model (with preprocessing) and </a:t>
            </a:r>
            <a:r>
              <a:rPr lang="en-US" sz="2800" dirty="0" err="1">
                <a:solidFill>
                  <a:schemeClr val="tx1"/>
                </a:solidFill>
              </a:rPr>
              <a:t>AutoML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</a:rPr>
              <a:t>Details: The custom model required manual preprocessing, while </a:t>
            </a:r>
            <a:r>
              <a:rPr lang="en-US" sz="2800" dirty="0" err="1">
                <a:solidFill>
                  <a:schemeClr val="tx1"/>
                </a:solidFill>
              </a:rPr>
              <a:t>AutoML</a:t>
            </a:r>
            <a:r>
              <a:rPr lang="en-US" sz="2800" dirty="0">
                <a:solidFill>
                  <a:schemeClr val="tx1"/>
                </a:solidFill>
              </a:rPr>
              <a:t> did not, yielding similar results.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303" y="4823791"/>
            <a:ext cx="10111409" cy="10014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table compares the accuracy of </a:t>
            </a:r>
            <a:r>
              <a:rPr lang="en-US" sz="2400" dirty="0" err="1">
                <a:solidFill>
                  <a:schemeClr val="tx1"/>
                </a:solidFill>
              </a:rPr>
              <a:t>AutoML</a:t>
            </a:r>
            <a:r>
              <a:rPr lang="en-US" sz="2400" dirty="0">
                <a:solidFill>
                  <a:schemeClr val="tx1"/>
                </a:solidFill>
              </a:rPr>
              <a:t> (79%) and Bespoke ML (77%) models for loan approval predictions, highlighting </a:t>
            </a:r>
            <a:r>
              <a:rPr lang="en-US" sz="2400" dirty="0" err="1">
                <a:solidFill>
                  <a:schemeClr val="tx1"/>
                </a:solidFill>
              </a:rPr>
              <a:t>AutoML's</a:t>
            </a:r>
            <a:r>
              <a:rPr lang="en-US" sz="2400" dirty="0">
                <a:solidFill>
                  <a:schemeClr val="tx1"/>
                </a:solidFill>
              </a:rPr>
              <a:t> slightly better performance.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 Evaluation</a:t>
            </a:r>
            <a:endParaRPr lang="ru-RU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D949B-2329-05CD-136B-FF6542413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2" y="3384447"/>
            <a:ext cx="7973538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387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PRESENTATION TITLE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2024-10-31T20:53:49Z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