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handoutMasterIdLst>
    <p:handoutMasterId r:id="rId16"/>
  </p:handoutMasterIdLst>
  <p:sldIdLst>
    <p:sldId id="256" r:id="rId4"/>
    <p:sldId id="261" r:id="rId5"/>
    <p:sldId id="313" r:id="rId6"/>
    <p:sldId id="270" r:id="rId7"/>
    <p:sldId id="305" r:id="rId8"/>
    <p:sldId id="312" r:id="rId9"/>
    <p:sldId id="306" r:id="rId10"/>
    <p:sldId id="307" r:id="rId11"/>
    <p:sldId id="311" r:id="rId12"/>
    <p:sldId id="274" r:id="rId13"/>
    <p:sldId id="265"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3" orient="horz" pos="1983">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9031"/>
    <a:srgbClr val="2B8FED"/>
    <a:srgbClr val="3967DE"/>
    <a:srgbClr val="26A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9" autoAdjust="0"/>
    <p:restoredTop sz="83759" autoAdjust="0"/>
  </p:normalViewPr>
  <p:slideViewPr>
    <p:cSldViewPr>
      <p:cViewPr varScale="1">
        <p:scale>
          <a:sx n="129" d="100"/>
          <a:sy n="129" d="100"/>
        </p:scale>
        <p:origin x="120" y="84"/>
      </p:cViewPr>
      <p:guideLst>
        <p:guide orient="horz" pos="1620"/>
        <p:guide orient="horz" pos="1983"/>
        <p:guide pos="2880"/>
      </p:guideLst>
    </p:cSldViewPr>
  </p:slideViewPr>
  <p:notesTextViewPr>
    <p:cViewPr>
      <p:scale>
        <a:sx n="1" d="1"/>
        <a:sy n="1" d="1"/>
      </p:scale>
      <p:origin x="0" y="0"/>
    </p:cViewPr>
  </p:notesTextViewPr>
  <p:notesViewPr>
    <p:cSldViewPr>
      <p:cViewPr varScale="1">
        <p:scale>
          <a:sx n="86" d="100"/>
          <a:sy n="86" d="100"/>
        </p:scale>
        <p:origin x="-576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7B8D37-F2C9-4AA7-9088-A1D556DE4F32}" type="datetimeFigureOut">
              <a:rPr lang="en-US" smtClean="0"/>
              <a:t>7/23/2020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A7DA08-A421-428F-B2A2-13165CAF97E1}" type="slidenum">
              <a:rPr lang="en-US" smtClean="0"/>
              <a:t>‹#›</a:t>
            </a:fld>
            <a:endParaRPr lang="en-US"/>
          </a:p>
        </p:txBody>
      </p:sp>
    </p:spTree>
    <p:extLst>
      <p:ext uri="{BB962C8B-B14F-4D97-AF65-F5344CB8AC3E}">
        <p14:creationId xmlns:p14="http://schemas.microsoft.com/office/powerpoint/2010/main" val="4140556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DAEFD-F0CA-40B0-91E7-913D9FD56239}" type="datetimeFigureOut">
              <a:rPr lang="ko-KR" altLang="en-US" smtClean="0"/>
              <a:t>2020-07-23</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E6118-A8F0-4C13-BF86-10944E626E13}" type="slidenum">
              <a:rPr lang="ko-KR" altLang="en-US" smtClean="0"/>
              <a:t>‹#›</a:t>
            </a:fld>
            <a:endParaRPr lang="ko-KR" altLang="en-US"/>
          </a:p>
        </p:txBody>
      </p:sp>
    </p:spTree>
    <p:extLst>
      <p:ext uri="{BB962C8B-B14F-4D97-AF65-F5344CB8AC3E}">
        <p14:creationId xmlns:p14="http://schemas.microsoft.com/office/powerpoint/2010/main" val="29243387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6</a:t>
            </a:fld>
            <a:endParaRPr lang="ko-KR" altLang="en-US"/>
          </a:p>
        </p:txBody>
      </p:sp>
    </p:spTree>
    <p:extLst>
      <p:ext uri="{BB962C8B-B14F-4D97-AF65-F5344CB8AC3E}">
        <p14:creationId xmlns:p14="http://schemas.microsoft.com/office/powerpoint/2010/main" val="1123608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9</a:t>
            </a:fld>
            <a:endParaRPr lang="ko-KR" altLang="en-US"/>
          </a:p>
        </p:txBody>
      </p:sp>
    </p:spTree>
    <p:extLst>
      <p:ext uri="{BB962C8B-B14F-4D97-AF65-F5344CB8AC3E}">
        <p14:creationId xmlns:p14="http://schemas.microsoft.com/office/powerpoint/2010/main" val="46530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10</a:t>
            </a:fld>
            <a:endParaRPr lang="ko-KR" altLang="en-US"/>
          </a:p>
        </p:txBody>
      </p:sp>
    </p:spTree>
    <p:extLst>
      <p:ext uri="{BB962C8B-B14F-4D97-AF65-F5344CB8AC3E}">
        <p14:creationId xmlns:p14="http://schemas.microsoft.com/office/powerpoint/2010/main" val="82093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E6118-A8F0-4C13-BF86-10944E626E13}" type="slidenum">
              <a:rPr lang="ko-KR" altLang="en-US" smtClean="0"/>
              <a:t>11</a:t>
            </a:fld>
            <a:endParaRPr lang="ko-KR" altLang="en-US"/>
          </a:p>
        </p:txBody>
      </p:sp>
    </p:spTree>
    <p:extLst>
      <p:ext uri="{BB962C8B-B14F-4D97-AF65-F5344CB8AC3E}">
        <p14:creationId xmlns:p14="http://schemas.microsoft.com/office/powerpoint/2010/main" val="2677428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C6179DE7-D0F5-4FCE-9D64-2210387C6D0C}"/>
              </a:ext>
            </a:extLst>
          </p:cNvPr>
          <p:cNvSpPr/>
          <p:nvPr userDrawn="1"/>
        </p:nvSpPr>
        <p:spPr>
          <a:xfrm>
            <a:off x="1691680" y="-5100"/>
            <a:ext cx="7286625" cy="4026569"/>
          </a:xfrm>
          <a:custGeom>
            <a:avLst/>
            <a:gdLst>
              <a:gd name="connsiteX0" fmla="*/ 0 w 7296150"/>
              <a:gd name="connsiteY0" fmla="*/ 0 h 4038600"/>
              <a:gd name="connsiteX1" fmla="*/ 523875 w 7296150"/>
              <a:gd name="connsiteY1" fmla="*/ 38100 h 4038600"/>
              <a:gd name="connsiteX2" fmla="*/ 7296150 w 7296150"/>
              <a:gd name="connsiteY2" fmla="*/ 4038600 h 4038600"/>
              <a:gd name="connsiteX3" fmla="*/ 0 w 7296150"/>
              <a:gd name="connsiteY3" fmla="*/ 0 h 4038600"/>
              <a:gd name="connsiteX0" fmla="*/ 0 w 7277100"/>
              <a:gd name="connsiteY0" fmla="*/ 0 h 4000500"/>
              <a:gd name="connsiteX1" fmla="*/ 504825 w 7277100"/>
              <a:gd name="connsiteY1" fmla="*/ 0 h 4000500"/>
              <a:gd name="connsiteX2" fmla="*/ 7277100 w 7277100"/>
              <a:gd name="connsiteY2" fmla="*/ 4000500 h 4000500"/>
              <a:gd name="connsiteX3" fmla="*/ 0 w 7277100"/>
              <a:gd name="connsiteY3" fmla="*/ 0 h 400050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26053"/>
              <a:gd name="connsiteX1" fmla="*/ 514350 w 7286625"/>
              <a:gd name="connsiteY1" fmla="*/ 19050 h 4026053"/>
              <a:gd name="connsiteX2" fmla="*/ 7286625 w 7286625"/>
              <a:gd name="connsiteY2" fmla="*/ 4019550 h 4026053"/>
              <a:gd name="connsiteX3" fmla="*/ 0 w 7286625"/>
              <a:gd name="connsiteY3" fmla="*/ 0 h 4026053"/>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286"/>
              <a:gd name="connsiteX1" fmla="*/ 514350 w 7286625"/>
              <a:gd name="connsiteY1" fmla="*/ 19050 h 4029286"/>
              <a:gd name="connsiteX2" fmla="*/ 7286625 w 7286625"/>
              <a:gd name="connsiteY2" fmla="*/ 4019550 h 4029286"/>
              <a:gd name="connsiteX3" fmla="*/ 0 w 7286625"/>
              <a:gd name="connsiteY3" fmla="*/ 0 h 4029286"/>
              <a:gd name="connsiteX0" fmla="*/ 0 w 7286625"/>
              <a:gd name="connsiteY0" fmla="*/ 0 h 4030399"/>
              <a:gd name="connsiteX1" fmla="*/ 514350 w 7286625"/>
              <a:gd name="connsiteY1" fmla="*/ 19050 h 4030399"/>
              <a:gd name="connsiteX2" fmla="*/ 7286625 w 7286625"/>
              <a:gd name="connsiteY2" fmla="*/ 4019550 h 4030399"/>
              <a:gd name="connsiteX3" fmla="*/ 0 w 7286625"/>
              <a:gd name="connsiteY3" fmla="*/ 0 h 4030399"/>
              <a:gd name="connsiteX0" fmla="*/ 0 w 7286625"/>
              <a:gd name="connsiteY0" fmla="*/ 0 h 4030447"/>
              <a:gd name="connsiteX1" fmla="*/ 514350 w 7286625"/>
              <a:gd name="connsiteY1" fmla="*/ 19050 h 4030447"/>
              <a:gd name="connsiteX2" fmla="*/ 7286625 w 7286625"/>
              <a:gd name="connsiteY2" fmla="*/ 4019550 h 4030447"/>
              <a:gd name="connsiteX3" fmla="*/ 0 w 7286625"/>
              <a:gd name="connsiteY3" fmla="*/ 0 h 4030447"/>
              <a:gd name="connsiteX0" fmla="*/ 0 w 7286625"/>
              <a:gd name="connsiteY0" fmla="*/ 0 h 4030896"/>
              <a:gd name="connsiteX1" fmla="*/ 514350 w 7286625"/>
              <a:gd name="connsiteY1" fmla="*/ 19050 h 4030896"/>
              <a:gd name="connsiteX2" fmla="*/ 7286625 w 7286625"/>
              <a:gd name="connsiteY2" fmla="*/ 4019550 h 4030896"/>
              <a:gd name="connsiteX3" fmla="*/ 0 w 7286625"/>
              <a:gd name="connsiteY3" fmla="*/ 0 h 4030896"/>
              <a:gd name="connsiteX0" fmla="*/ 0 w 7286625"/>
              <a:gd name="connsiteY0" fmla="*/ 0 h 4030896"/>
              <a:gd name="connsiteX1" fmla="*/ 514350 w 7286625"/>
              <a:gd name="connsiteY1" fmla="*/ 9525 h 4030896"/>
              <a:gd name="connsiteX2" fmla="*/ 7286625 w 7286625"/>
              <a:gd name="connsiteY2" fmla="*/ 4019550 h 4030896"/>
              <a:gd name="connsiteX3" fmla="*/ 0 w 7286625"/>
              <a:gd name="connsiteY3" fmla="*/ 0 h 4030896"/>
              <a:gd name="connsiteX0" fmla="*/ 0 w 7286625"/>
              <a:gd name="connsiteY0" fmla="*/ 0 h 4026737"/>
              <a:gd name="connsiteX1" fmla="*/ 514350 w 7286625"/>
              <a:gd name="connsiteY1" fmla="*/ 9525 h 4026737"/>
              <a:gd name="connsiteX2" fmla="*/ 7286625 w 7286625"/>
              <a:gd name="connsiteY2" fmla="*/ 4019550 h 4026737"/>
              <a:gd name="connsiteX3" fmla="*/ 0 w 7286625"/>
              <a:gd name="connsiteY3" fmla="*/ 0 h 4026737"/>
              <a:gd name="connsiteX0" fmla="*/ 0 w 7286625"/>
              <a:gd name="connsiteY0" fmla="*/ 0 h 4026569"/>
              <a:gd name="connsiteX1" fmla="*/ 514350 w 7286625"/>
              <a:gd name="connsiteY1" fmla="*/ 9525 h 4026569"/>
              <a:gd name="connsiteX2" fmla="*/ 7286625 w 7286625"/>
              <a:gd name="connsiteY2" fmla="*/ 4019550 h 4026569"/>
              <a:gd name="connsiteX3" fmla="*/ 0 w 7286625"/>
              <a:gd name="connsiteY3" fmla="*/ 0 h 4026569"/>
            </a:gdLst>
            <a:ahLst/>
            <a:cxnLst>
              <a:cxn ang="0">
                <a:pos x="connsiteX0" y="connsiteY0"/>
              </a:cxn>
              <a:cxn ang="0">
                <a:pos x="connsiteX1" y="connsiteY1"/>
              </a:cxn>
              <a:cxn ang="0">
                <a:pos x="connsiteX2" y="connsiteY2"/>
              </a:cxn>
              <a:cxn ang="0">
                <a:pos x="connsiteX3" y="connsiteY3"/>
              </a:cxn>
            </a:cxnLst>
            <a:rect l="l" t="t" r="r" b="b"/>
            <a:pathLst>
              <a:path w="7286625" h="4026569">
                <a:moveTo>
                  <a:pt x="0" y="0"/>
                </a:moveTo>
                <a:lnTo>
                  <a:pt x="514350" y="9525"/>
                </a:lnTo>
                <a:cubicBezTo>
                  <a:pt x="685800" y="1990725"/>
                  <a:pt x="2171700" y="3810000"/>
                  <a:pt x="7286625" y="4019550"/>
                </a:cubicBezTo>
                <a:cubicBezTo>
                  <a:pt x="2543175" y="4156075"/>
                  <a:pt x="304800" y="2282825"/>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67692" y="3003798"/>
            <a:ext cx="3240212" cy="1152129"/>
          </a:xfrm>
          <a:prstGeom prst="rect">
            <a:avLst/>
          </a:prstGeom>
        </p:spPr>
        <p:txBody>
          <a:bodyPr anchor="ctr"/>
          <a:lstStyle>
            <a:lvl1pPr marL="0" indent="0" algn="l">
              <a:lnSpc>
                <a:spcPct val="100000"/>
              </a:lnSpc>
              <a:buNone/>
              <a:defRPr sz="3600" b="1" baseline="0">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67544" y="4155926"/>
            <a:ext cx="3240212" cy="504056"/>
          </a:xfrm>
          <a:prstGeom prst="rect">
            <a:avLst/>
          </a:prstGeom>
        </p:spPr>
        <p:txBody>
          <a:bodyPr anchor="ctr"/>
          <a:lstStyle>
            <a:lvl1pPr marL="0" indent="0" algn="l">
              <a:lnSpc>
                <a:spcPct val="100000"/>
              </a:lnSpc>
              <a:buNone/>
              <a:defRPr sz="1400" b="1" baseline="0">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2" name="자유형: 도형 1">
            <a:extLst>
              <a:ext uri="{FF2B5EF4-FFF2-40B4-BE49-F238E27FC236}">
                <a16:creationId xmlns:a16="http://schemas.microsoft.com/office/drawing/2014/main" id="{96FFB94C-B84A-46A3-BF10-6C511C2C85D4}"/>
              </a:ext>
            </a:extLst>
          </p:cNvPr>
          <p:cNvSpPr/>
          <p:nvPr userDrawn="1"/>
        </p:nvSpPr>
        <p:spPr>
          <a:xfrm>
            <a:off x="1828799" y="-5100"/>
            <a:ext cx="7286625" cy="4010593"/>
          </a:xfrm>
          <a:custGeom>
            <a:avLst/>
            <a:gdLst>
              <a:gd name="connsiteX0" fmla="*/ 0 w 7296150"/>
              <a:gd name="connsiteY0" fmla="*/ 0 h 4038600"/>
              <a:gd name="connsiteX1" fmla="*/ 523875 w 7296150"/>
              <a:gd name="connsiteY1" fmla="*/ 38100 h 4038600"/>
              <a:gd name="connsiteX2" fmla="*/ 7296150 w 7296150"/>
              <a:gd name="connsiteY2" fmla="*/ 4038600 h 4038600"/>
              <a:gd name="connsiteX3" fmla="*/ 0 w 7296150"/>
              <a:gd name="connsiteY3" fmla="*/ 0 h 4038600"/>
              <a:gd name="connsiteX0" fmla="*/ 0 w 7277100"/>
              <a:gd name="connsiteY0" fmla="*/ 0 h 4000500"/>
              <a:gd name="connsiteX1" fmla="*/ 504825 w 7277100"/>
              <a:gd name="connsiteY1" fmla="*/ 0 h 4000500"/>
              <a:gd name="connsiteX2" fmla="*/ 7277100 w 7277100"/>
              <a:gd name="connsiteY2" fmla="*/ 4000500 h 4000500"/>
              <a:gd name="connsiteX3" fmla="*/ 0 w 7277100"/>
              <a:gd name="connsiteY3" fmla="*/ 0 h 400050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19550"/>
              <a:gd name="connsiteX1" fmla="*/ 514350 w 7286625"/>
              <a:gd name="connsiteY1" fmla="*/ 19050 h 4019550"/>
              <a:gd name="connsiteX2" fmla="*/ 7286625 w 7286625"/>
              <a:gd name="connsiteY2" fmla="*/ 4019550 h 4019550"/>
              <a:gd name="connsiteX3" fmla="*/ 0 w 7286625"/>
              <a:gd name="connsiteY3" fmla="*/ 0 h 4019550"/>
              <a:gd name="connsiteX0" fmla="*/ 0 w 7286625"/>
              <a:gd name="connsiteY0" fmla="*/ 0 h 4026053"/>
              <a:gd name="connsiteX1" fmla="*/ 514350 w 7286625"/>
              <a:gd name="connsiteY1" fmla="*/ 19050 h 4026053"/>
              <a:gd name="connsiteX2" fmla="*/ 7286625 w 7286625"/>
              <a:gd name="connsiteY2" fmla="*/ 4019550 h 4026053"/>
              <a:gd name="connsiteX3" fmla="*/ 0 w 7286625"/>
              <a:gd name="connsiteY3" fmla="*/ 0 h 4026053"/>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856"/>
              <a:gd name="connsiteX1" fmla="*/ 514350 w 7286625"/>
              <a:gd name="connsiteY1" fmla="*/ 19050 h 4029856"/>
              <a:gd name="connsiteX2" fmla="*/ 7286625 w 7286625"/>
              <a:gd name="connsiteY2" fmla="*/ 4019550 h 4029856"/>
              <a:gd name="connsiteX3" fmla="*/ 0 w 7286625"/>
              <a:gd name="connsiteY3" fmla="*/ 0 h 4029856"/>
              <a:gd name="connsiteX0" fmla="*/ 0 w 7286625"/>
              <a:gd name="connsiteY0" fmla="*/ 0 h 4029286"/>
              <a:gd name="connsiteX1" fmla="*/ 514350 w 7286625"/>
              <a:gd name="connsiteY1" fmla="*/ 19050 h 4029286"/>
              <a:gd name="connsiteX2" fmla="*/ 7286625 w 7286625"/>
              <a:gd name="connsiteY2" fmla="*/ 4019550 h 4029286"/>
              <a:gd name="connsiteX3" fmla="*/ 0 w 7286625"/>
              <a:gd name="connsiteY3" fmla="*/ 0 h 4029286"/>
              <a:gd name="connsiteX0" fmla="*/ 0 w 7286625"/>
              <a:gd name="connsiteY0" fmla="*/ 0 h 4030399"/>
              <a:gd name="connsiteX1" fmla="*/ 514350 w 7286625"/>
              <a:gd name="connsiteY1" fmla="*/ 19050 h 4030399"/>
              <a:gd name="connsiteX2" fmla="*/ 7286625 w 7286625"/>
              <a:gd name="connsiteY2" fmla="*/ 4019550 h 4030399"/>
              <a:gd name="connsiteX3" fmla="*/ 0 w 7286625"/>
              <a:gd name="connsiteY3" fmla="*/ 0 h 4030399"/>
              <a:gd name="connsiteX0" fmla="*/ 0 w 7286625"/>
              <a:gd name="connsiteY0" fmla="*/ 0 h 4030447"/>
              <a:gd name="connsiteX1" fmla="*/ 514350 w 7286625"/>
              <a:gd name="connsiteY1" fmla="*/ 19050 h 4030447"/>
              <a:gd name="connsiteX2" fmla="*/ 7286625 w 7286625"/>
              <a:gd name="connsiteY2" fmla="*/ 4019550 h 4030447"/>
              <a:gd name="connsiteX3" fmla="*/ 0 w 7286625"/>
              <a:gd name="connsiteY3" fmla="*/ 0 h 4030447"/>
              <a:gd name="connsiteX0" fmla="*/ 0 w 7286625"/>
              <a:gd name="connsiteY0" fmla="*/ 0 h 4030896"/>
              <a:gd name="connsiteX1" fmla="*/ 514350 w 7286625"/>
              <a:gd name="connsiteY1" fmla="*/ 19050 h 4030896"/>
              <a:gd name="connsiteX2" fmla="*/ 7286625 w 7286625"/>
              <a:gd name="connsiteY2" fmla="*/ 4019550 h 4030896"/>
              <a:gd name="connsiteX3" fmla="*/ 0 w 7286625"/>
              <a:gd name="connsiteY3" fmla="*/ 0 h 4030896"/>
              <a:gd name="connsiteX0" fmla="*/ 0 w 7286625"/>
              <a:gd name="connsiteY0" fmla="*/ 0 h 4030896"/>
              <a:gd name="connsiteX1" fmla="*/ 514350 w 7286625"/>
              <a:gd name="connsiteY1" fmla="*/ 9525 h 4030896"/>
              <a:gd name="connsiteX2" fmla="*/ 7286625 w 7286625"/>
              <a:gd name="connsiteY2" fmla="*/ 4019550 h 4030896"/>
              <a:gd name="connsiteX3" fmla="*/ 0 w 7286625"/>
              <a:gd name="connsiteY3" fmla="*/ 0 h 4030896"/>
              <a:gd name="connsiteX0" fmla="*/ 0 w 7286625"/>
              <a:gd name="connsiteY0" fmla="*/ 0 h 4026737"/>
              <a:gd name="connsiteX1" fmla="*/ 514350 w 7286625"/>
              <a:gd name="connsiteY1" fmla="*/ 9525 h 4026737"/>
              <a:gd name="connsiteX2" fmla="*/ 7286625 w 7286625"/>
              <a:gd name="connsiteY2" fmla="*/ 4019550 h 4026737"/>
              <a:gd name="connsiteX3" fmla="*/ 0 w 7286625"/>
              <a:gd name="connsiteY3" fmla="*/ 0 h 4026737"/>
              <a:gd name="connsiteX0" fmla="*/ 0 w 7286625"/>
              <a:gd name="connsiteY0" fmla="*/ 0 h 4026569"/>
              <a:gd name="connsiteX1" fmla="*/ 514350 w 7286625"/>
              <a:gd name="connsiteY1" fmla="*/ 9525 h 4026569"/>
              <a:gd name="connsiteX2" fmla="*/ 7286625 w 7286625"/>
              <a:gd name="connsiteY2" fmla="*/ 4019550 h 4026569"/>
              <a:gd name="connsiteX3" fmla="*/ 0 w 7286625"/>
              <a:gd name="connsiteY3" fmla="*/ 0 h 4026569"/>
              <a:gd name="connsiteX0" fmla="*/ 0 w 7286625"/>
              <a:gd name="connsiteY0" fmla="*/ 0 h 4007586"/>
              <a:gd name="connsiteX1" fmla="*/ 514350 w 7286625"/>
              <a:gd name="connsiteY1" fmla="*/ 9525 h 4007586"/>
              <a:gd name="connsiteX2" fmla="*/ 7286625 w 7286625"/>
              <a:gd name="connsiteY2" fmla="*/ 4000500 h 4007586"/>
              <a:gd name="connsiteX3" fmla="*/ 0 w 7286625"/>
              <a:gd name="connsiteY3" fmla="*/ 0 h 4007586"/>
              <a:gd name="connsiteX0" fmla="*/ 0 w 7286625"/>
              <a:gd name="connsiteY0" fmla="*/ 0 h 4011694"/>
              <a:gd name="connsiteX1" fmla="*/ 514350 w 7286625"/>
              <a:gd name="connsiteY1" fmla="*/ 9525 h 4011694"/>
              <a:gd name="connsiteX2" fmla="*/ 7286625 w 7286625"/>
              <a:gd name="connsiteY2" fmla="*/ 4000500 h 4011694"/>
              <a:gd name="connsiteX3" fmla="*/ 0 w 7286625"/>
              <a:gd name="connsiteY3" fmla="*/ 0 h 4011694"/>
              <a:gd name="connsiteX0" fmla="*/ 0 w 7286625"/>
              <a:gd name="connsiteY0" fmla="*/ 0 h 4010593"/>
              <a:gd name="connsiteX1" fmla="*/ 514350 w 7286625"/>
              <a:gd name="connsiteY1" fmla="*/ 9525 h 4010593"/>
              <a:gd name="connsiteX2" fmla="*/ 7286625 w 7286625"/>
              <a:gd name="connsiteY2" fmla="*/ 4000500 h 4010593"/>
              <a:gd name="connsiteX3" fmla="*/ 0 w 7286625"/>
              <a:gd name="connsiteY3" fmla="*/ 0 h 4010593"/>
            </a:gdLst>
            <a:ahLst/>
            <a:cxnLst>
              <a:cxn ang="0">
                <a:pos x="connsiteX0" y="connsiteY0"/>
              </a:cxn>
              <a:cxn ang="0">
                <a:pos x="connsiteX1" y="connsiteY1"/>
              </a:cxn>
              <a:cxn ang="0">
                <a:pos x="connsiteX2" y="connsiteY2"/>
              </a:cxn>
              <a:cxn ang="0">
                <a:pos x="connsiteX3" y="connsiteY3"/>
              </a:cxn>
            </a:cxnLst>
            <a:rect l="l" t="t" r="r" b="b"/>
            <a:pathLst>
              <a:path w="7286625" h="4010593">
                <a:moveTo>
                  <a:pt x="0" y="0"/>
                </a:moveTo>
                <a:lnTo>
                  <a:pt x="514350" y="9525"/>
                </a:lnTo>
                <a:cubicBezTo>
                  <a:pt x="685800" y="1990725"/>
                  <a:pt x="2171700" y="3790950"/>
                  <a:pt x="7286625" y="4000500"/>
                </a:cubicBezTo>
                <a:cubicBezTo>
                  <a:pt x="2562225" y="4165600"/>
                  <a:pt x="304800" y="2282825"/>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자유형: 도형 2">
            <a:extLst>
              <a:ext uri="{FF2B5EF4-FFF2-40B4-BE49-F238E27FC236}">
                <a16:creationId xmlns:a16="http://schemas.microsoft.com/office/drawing/2014/main" id="{D7620DE0-0A98-4621-A31C-3F83C507D1C1}"/>
              </a:ext>
            </a:extLst>
          </p:cNvPr>
          <p:cNvSpPr/>
          <p:nvPr userDrawn="1"/>
        </p:nvSpPr>
        <p:spPr>
          <a:xfrm>
            <a:off x="1717249" y="349877"/>
            <a:ext cx="7241060" cy="3745325"/>
          </a:xfrm>
          <a:custGeom>
            <a:avLst/>
            <a:gdLst>
              <a:gd name="connsiteX0" fmla="*/ 0 w 7239000"/>
              <a:gd name="connsiteY0" fmla="*/ 0 h 3733800"/>
              <a:gd name="connsiteX1" fmla="*/ 2047875 w 7239000"/>
              <a:gd name="connsiteY1" fmla="*/ 3486150 h 3733800"/>
              <a:gd name="connsiteX2" fmla="*/ 7239000 w 7239000"/>
              <a:gd name="connsiteY2" fmla="*/ 3733800 h 3733800"/>
              <a:gd name="connsiteX3" fmla="*/ 0 w 7239000"/>
              <a:gd name="connsiteY3" fmla="*/ 0 h 3733800"/>
              <a:gd name="connsiteX0" fmla="*/ 0 w 7239000"/>
              <a:gd name="connsiteY0" fmla="*/ 0 h 3733800"/>
              <a:gd name="connsiteX1" fmla="*/ 2047875 w 7239000"/>
              <a:gd name="connsiteY1" fmla="*/ 3486150 h 3733800"/>
              <a:gd name="connsiteX2" fmla="*/ 7239000 w 7239000"/>
              <a:gd name="connsiteY2" fmla="*/ 3733800 h 3733800"/>
              <a:gd name="connsiteX3" fmla="*/ 0 w 7239000"/>
              <a:gd name="connsiteY3" fmla="*/ 0 h 3733800"/>
              <a:gd name="connsiteX0" fmla="*/ 0 w 7239000"/>
              <a:gd name="connsiteY0" fmla="*/ 0 h 3917737"/>
              <a:gd name="connsiteX1" fmla="*/ 2047875 w 7239000"/>
              <a:gd name="connsiteY1" fmla="*/ 3486150 h 3917737"/>
              <a:gd name="connsiteX2" fmla="*/ 7239000 w 7239000"/>
              <a:gd name="connsiteY2" fmla="*/ 3733800 h 3917737"/>
              <a:gd name="connsiteX3" fmla="*/ 0 w 7239000"/>
              <a:gd name="connsiteY3" fmla="*/ 0 h 3917737"/>
              <a:gd name="connsiteX0" fmla="*/ 0 w 7239000"/>
              <a:gd name="connsiteY0" fmla="*/ 0 h 3917737"/>
              <a:gd name="connsiteX1" fmla="*/ 2047875 w 7239000"/>
              <a:gd name="connsiteY1" fmla="*/ 3486150 h 3917737"/>
              <a:gd name="connsiteX2" fmla="*/ 7239000 w 7239000"/>
              <a:gd name="connsiteY2" fmla="*/ 3733800 h 3917737"/>
              <a:gd name="connsiteX3" fmla="*/ 0 w 7239000"/>
              <a:gd name="connsiteY3" fmla="*/ 0 h 3917737"/>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3800"/>
              <a:gd name="connsiteX1" fmla="*/ 7239000 w 7239000"/>
              <a:gd name="connsiteY1" fmla="*/ 3733800 h 3733800"/>
              <a:gd name="connsiteX2" fmla="*/ 0 w 7239000"/>
              <a:gd name="connsiteY2" fmla="*/ 0 h 3733800"/>
              <a:gd name="connsiteX0" fmla="*/ 0 w 7239000"/>
              <a:gd name="connsiteY0" fmla="*/ 0 h 3739418"/>
              <a:gd name="connsiteX1" fmla="*/ 7239000 w 7239000"/>
              <a:gd name="connsiteY1" fmla="*/ 3733800 h 3739418"/>
              <a:gd name="connsiteX2" fmla="*/ 0 w 7239000"/>
              <a:gd name="connsiteY2" fmla="*/ 0 h 3739418"/>
              <a:gd name="connsiteX0" fmla="*/ 0 w 7239000"/>
              <a:gd name="connsiteY0" fmla="*/ 0 h 3741985"/>
              <a:gd name="connsiteX1" fmla="*/ 7239000 w 7239000"/>
              <a:gd name="connsiteY1" fmla="*/ 3733800 h 3741985"/>
              <a:gd name="connsiteX2" fmla="*/ 0 w 7239000"/>
              <a:gd name="connsiteY2" fmla="*/ 0 h 3741985"/>
              <a:gd name="connsiteX0" fmla="*/ 0 w 7239000"/>
              <a:gd name="connsiteY0" fmla="*/ 0 h 3744767"/>
              <a:gd name="connsiteX1" fmla="*/ 7239000 w 7239000"/>
              <a:gd name="connsiteY1" fmla="*/ 3733800 h 3744767"/>
              <a:gd name="connsiteX2" fmla="*/ 0 w 7239000"/>
              <a:gd name="connsiteY2" fmla="*/ 0 h 3744767"/>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716342"/>
              <a:gd name="connsiteX1" fmla="*/ 7172325 w 7172325"/>
              <a:gd name="connsiteY1" fmla="*/ 3705225 h 3716342"/>
              <a:gd name="connsiteX2" fmla="*/ 0 w 7172325"/>
              <a:gd name="connsiteY2" fmla="*/ 0 h 3716342"/>
              <a:gd name="connsiteX0" fmla="*/ 0 w 7172325"/>
              <a:gd name="connsiteY0" fmla="*/ 0 h 3995335"/>
              <a:gd name="connsiteX1" fmla="*/ 7172325 w 7172325"/>
              <a:gd name="connsiteY1" fmla="*/ 3705225 h 3995335"/>
              <a:gd name="connsiteX2" fmla="*/ 0 w 7172325"/>
              <a:gd name="connsiteY2" fmla="*/ 0 h 3995335"/>
              <a:gd name="connsiteX0" fmla="*/ 0 w 7172325"/>
              <a:gd name="connsiteY0" fmla="*/ 0 h 3995335"/>
              <a:gd name="connsiteX1" fmla="*/ 7172325 w 7172325"/>
              <a:gd name="connsiteY1" fmla="*/ 3705225 h 3995335"/>
              <a:gd name="connsiteX2" fmla="*/ 0 w 7172325"/>
              <a:gd name="connsiteY2" fmla="*/ 0 h 3995335"/>
              <a:gd name="connsiteX0" fmla="*/ 0 w 7172325"/>
              <a:gd name="connsiteY0" fmla="*/ 0 h 3927313"/>
              <a:gd name="connsiteX1" fmla="*/ 7172325 w 7172325"/>
              <a:gd name="connsiteY1" fmla="*/ 3705225 h 3927313"/>
              <a:gd name="connsiteX2" fmla="*/ 0 w 7172325"/>
              <a:gd name="connsiteY2" fmla="*/ 0 h 3927313"/>
              <a:gd name="connsiteX0" fmla="*/ 0 w 7172325"/>
              <a:gd name="connsiteY0" fmla="*/ 0 h 3705225"/>
              <a:gd name="connsiteX1" fmla="*/ 7172325 w 7172325"/>
              <a:gd name="connsiteY1" fmla="*/ 3705225 h 3705225"/>
              <a:gd name="connsiteX2" fmla="*/ 0 w 7172325"/>
              <a:gd name="connsiteY2" fmla="*/ 0 h 3705225"/>
              <a:gd name="connsiteX0" fmla="*/ 0 w 7172325"/>
              <a:gd name="connsiteY0" fmla="*/ 0 h 3975065"/>
              <a:gd name="connsiteX1" fmla="*/ 7172325 w 7172325"/>
              <a:gd name="connsiteY1" fmla="*/ 3705225 h 3975065"/>
              <a:gd name="connsiteX2" fmla="*/ 0 w 7172325"/>
              <a:gd name="connsiteY2" fmla="*/ 0 h 3975065"/>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2763 w 7175088"/>
              <a:gd name="connsiteY0" fmla="*/ 0 h 3909670"/>
              <a:gd name="connsiteX1" fmla="*/ 7175088 w 7175088"/>
              <a:gd name="connsiteY1" fmla="*/ 3705225 h 3909670"/>
              <a:gd name="connsiteX2" fmla="*/ 2763 w 7175088"/>
              <a:gd name="connsiteY2" fmla="*/ 0 h 3909670"/>
              <a:gd name="connsiteX0" fmla="*/ 0 w 7172325"/>
              <a:gd name="connsiteY0" fmla="*/ 0 h 3892257"/>
              <a:gd name="connsiteX1" fmla="*/ 7172325 w 7172325"/>
              <a:gd name="connsiteY1" fmla="*/ 3705225 h 3892257"/>
              <a:gd name="connsiteX2" fmla="*/ 0 w 7172325"/>
              <a:gd name="connsiteY2" fmla="*/ 0 h 3892257"/>
              <a:gd name="connsiteX0" fmla="*/ 0 w 7172325"/>
              <a:gd name="connsiteY0" fmla="*/ 0 h 3713751"/>
              <a:gd name="connsiteX1" fmla="*/ 7172325 w 7172325"/>
              <a:gd name="connsiteY1" fmla="*/ 3705225 h 3713751"/>
              <a:gd name="connsiteX2" fmla="*/ 0 w 7172325"/>
              <a:gd name="connsiteY2" fmla="*/ 0 h 3713751"/>
              <a:gd name="connsiteX0" fmla="*/ 0 w 7172325"/>
              <a:gd name="connsiteY0" fmla="*/ 0 h 3719098"/>
              <a:gd name="connsiteX1" fmla="*/ 7172325 w 7172325"/>
              <a:gd name="connsiteY1" fmla="*/ 3705225 h 3719098"/>
              <a:gd name="connsiteX2" fmla="*/ 0 w 7172325"/>
              <a:gd name="connsiteY2" fmla="*/ 0 h 371909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18478"/>
              <a:gd name="connsiteX1" fmla="*/ 7172325 w 7172325"/>
              <a:gd name="connsiteY1" fmla="*/ 3705225 h 3718478"/>
              <a:gd name="connsiteX2" fmla="*/ 0 w 7172325"/>
              <a:gd name="connsiteY2" fmla="*/ 0 h 3718478"/>
              <a:gd name="connsiteX0" fmla="*/ 0 w 7172325"/>
              <a:gd name="connsiteY0" fmla="*/ 0 h 3728733"/>
              <a:gd name="connsiteX1" fmla="*/ 7172325 w 7172325"/>
              <a:gd name="connsiteY1" fmla="*/ 3705225 h 3728733"/>
              <a:gd name="connsiteX2" fmla="*/ 0 w 7172325"/>
              <a:gd name="connsiteY2" fmla="*/ 0 h 3728733"/>
              <a:gd name="connsiteX0" fmla="*/ 0 w 7172325"/>
              <a:gd name="connsiteY0" fmla="*/ 0 h 3722357"/>
              <a:gd name="connsiteX1" fmla="*/ 7172325 w 7172325"/>
              <a:gd name="connsiteY1" fmla="*/ 3705225 h 3722357"/>
              <a:gd name="connsiteX2" fmla="*/ 0 w 7172325"/>
              <a:gd name="connsiteY2" fmla="*/ 0 h 3722357"/>
              <a:gd name="connsiteX0" fmla="*/ 0 w 7162598"/>
              <a:gd name="connsiteY0" fmla="*/ 0 h 3722357"/>
              <a:gd name="connsiteX1" fmla="*/ 7162598 w 7162598"/>
              <a:gd name="connsiteY1" fmla="*/ 3705225 h 3722357"/>
              <a:gd name="connsiteX2" fmla="*/ 0 w 7162598"/>
              <a:gd name="connsiteY2" fmla="*/ 0 h 3722357"/>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18466"/>
              <a:gd name="connsiteX1" fmla="*/ 7162598 w 7162598"/>
              <a:gd name="connsiteY1" fmla="*/ 3705225 h 3718466"/>
              <a:gd name="connsiteX2" fmla="*/ 0 w 7162598"/>
              <a:gd name="connsiteY2" fmla="*/ 0 h 3718466"/>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8182"/>
              <a:gd name="connsiteX1" fmla="*/ 7162598 w 7162598"/>
              <a:gd name="connsiteY1" fmla="*/ 3705225 h 3738182"/>
              <a:gd name="connsiteX2" fmla="*/ 0 w 7162598"/>
              <a:gd name="connsiteY2" fmla="*/ 0 h 3738182"/>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36839"/>
              <a:gd name="connsiteX1" fmla="*/ 7162598 w 7162598"/>
              <a:gd name="connsiteY1" fmla="*/ 3705225 h 3736839"/>
              <a:gd name="connsiteX2" fmla="*/ 0 w 7162598"/>
              <a:gd name="connsiteY2" fmla="*/ 0 h 3736839"/>
              <a:gd name="connsiteX0" fmla="*/ 0 w 7162598"/>
              <a:gd name="connsiteY0" fmla="*/ 0 h 3726589"/>
              <a:gd name="connsiteX1" fmla="*/ 7162598 w 7162598"/>
              <a:gd name="connsiteY1" fmla="*/ 3705225 h 3726589"/>
              <a:gd name="connsiteX2" fmla="*/ 0 w 7162598"/>
              <a:gd name="connsiteY2" fmla="*/ 0 h 3726589"/>
              <a:gd name="connsiteX0" fmla="*/ 0 w 7162598"/>
              <a:gd name="connsiteY0" fmla="*/ 0 h 3736839"/>
              <a:gd name="connsiteX1" fmla="*/ 7162598 w 7162598"/>
              <a:gd name="connsiteY1" fmla="*/ 3705225 h 3736839"/>
              <a:gd name="connsiteX2" fmla="*/ 0 w 7162598"/>
              <a:gd name="connsiteY2" fmla="*/ 0 h 3736839"/>
              <a:gd name="connsiteX0" fmla="*/ 0 w 7156562"/>
              <a:gd name="connsiteY0" fmla="*/ 0 h 3745687"/>
              <a:gd name="connsiteX1" fmla="*/ 7156562 w 7156562"/>
              <a:gd name="connsiteY1" fmla="*/ 3714279 h 3745687"/>
              <a:gd name="connsiteX2" fmla="*/ 0 w 7156562"/>
              <a:gd name="connsiteY2" fmla="*/ 0 h 3745687"/>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36839"/>
              <a:gd name="connsiteX1" fmla="*/ 7247096 w 7247096"/>
              <a:gd name="connsiteY1" fmla="*/ 3705225 h 3736839"/>
              <a:gd name="connsiteX2" fmla="*/ 0 w 7247096"/>
              <a:gd name="connsiteY2" fmla="*/ 0 h 3736839"/>
              <a:gd name="connsiteX0" fmla="*/ 0 w 7247096"/>
              <a:gd name="connsiteY0" fmla="*/ 0 h 3745988"/>
              <a:gd name="connsiteX1" fmla="*/ 7247096 w 7247096"/>
              <a:gd name="connsiteY1" fmla="*/ 3705225 h 3745988"/>
              <a:gd name="connsiteX2" fmla="*/ 0 w 7247096"/>
              <a:gd name="connsiteY2" fmla="*/ 0 h 3745988"/>
              <a:gd name="connsiteX0" fmla="*/ 0 w 7247096"/>
              <a:gd name="connsiteY0" fmla="*/ 0 h 3745988"/>
              <a:gd name="connsiteX1" fmla="*/ 7247096 w 7247096"/>
              <a:gd name="connsiteY1" fmla="*/ 3705225 h 3745988"/>
              <a:gd name="connsiteX2" fmla="*/ 0 w 7247096"/>
              <a:gd name="connsiteY2" fmla="*/ 0 h 3745988"/>
              <a:gd name="connsiteX0" fmla="*/ 0 w 7247096"/>
              <a:gd name="connsiteY0" fmla="*/ 0 h 3742385"/>
              <a:gd name="connsiteX1" fmla="*/ 7247096 w 7247096"/>
              <a:gd name="connsiteY1" fmla="*/ 3705225 h 3742385"/>
              <a:gd name="connsiteX2" fmla="*/ 0 w 7247096"/>
              <a:gd name="connsiteY2" fmla="*/ 0 h 374238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 name="connsiteX0" fmla="*/ 0 w 7241060"/>
              <a:gd name="connsiteY0" fmla="*/ 0 h 3745325"/>
              <a:gd name="connsiteX1" fmla="*/ 7241060 w 7241060"/>
              <a:gd name="connsiteY1" fmla="*/ 3708243 h 3745325"/>
              <a:gd name="connsiteX2" fmla="*/ 0 w 7241060"/>
              <a:gd name="connsiteY2" fmla="*/ 0 h 3745325"/>
            </a:gdLst>
            <a:ahLst/>
            <a:cxnLst>
              <a:cxn ang="0">
                <a:pos x="connsiteX0" y="connsiteY0"/>
              </a:cxn>
              <a:cxn ang="0">
                <a:pos x="connsiteX1" y="connsiteY1"/>
              </a:cxn>
              <a:cxn ang="0">
                <a:pos x="connsiteX2" y="connsiteY2"/>
              </a:cxn>
            </a:cxnLst>
            <a:rect l="l" t="t" r="r" b="b"/>
            <a:pathLst>
              <a:path w="7241060" h="3745325">
                <a:moveTo>
                  <a:pt x="0" y="0"/>
                </a:moveTo>
                <a:cubicBezTo>
                  <a:pt x="698112" y="2619307"/>
                  <a:pt x="3122351" y="3745804"/>
                  <a:pt x="7241060" y="3708243"/>
                </a:cubicBezTo>
                <a:cubicBezTo>
                  <a:pt x="3402389" y="3964568"/>
                  <a:pt x="561837" y="2909449"/>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7"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3570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15" name="Picture Placeholder 2"/>
          <p:cNvSpPr>
            <a:spLocks noGrp="1"/>
          </p:cNvSpPr>
          <p:nvPr>
            <p:ph type="pic" idx="12" hasCustomPrompt="1"/>
          </p:nvPr>
        </p:nvSpPr>
        <p:spPr>
          <a:xfrm>
            <a:off x="3265800" y="470456"/>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3" hasCustomPrompt="1"/>
          </p:nvPr>
        </p:nvSpPr>
        <p:spPr>
          <a:xfrm>
            <a:off x="4120829" y="306701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4" hasCustomPrompt="1"/>
          </p:nvPr>
        </p:nvSpPr>
        <p:spPr>
          <a:xfrm>
            <a:off x="5859357" y="1329877"/>
            <a:ext cx="1664849" cy="16605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7318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77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338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539552" y="3291830"/>
            <a:ext cx="4032448"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4517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4" name="Rectangle 3"/>
          <p:cNvSpPr/>
          <p:nvPr userDrawn="1"/>
        </p:nvSpPr>
        <p:spPr>
          <a:xfrm>
            <a:off x="360000"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6077724" y="360001"/>
            <a:ext cx="2700000" cy="442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Picture Placeholder 2"/>
          <p:cNvSpPr>
            <a:spLocks noGrp="1"/>
          </p:cNvSpPr>
          <p:nvPr>
            <p:ph type="pic" idx="1" hasCustomPrompt="1"/>
          </p:nvPr>
        </p:nvSpPr>
        <p:spPr>
          <a:xfrm>
            <a:off x="3218862" y="360001"/>
            <a:ext cx="2700000" cy="442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46835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4"/>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0" y="0"/>
            <a:ext cx="9144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869922" y="1869672"/>
            <a:ext cx="1404156" cy="1404156"/>
          </a:xfrm>
          <a:prstGeom prst="ellipse">
            <a:avLst/>
          </a:prstGeom>
          <a:solidFill>
            <a:schemeClr val="bg1"/>
          </a:solidFill>
          <a:ln w="889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94316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498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2589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3" hasCustomPrompt="1"/>
          </p:nvPr>
        </p:nvSpPr>
        <p:spPr>
          <a:xfrm>
            <a:off x="4608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912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2304000" y="1851672"/>
            <a:ext cx="2232000" cy="2880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043170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4" name="Rectangle 3"/>
          <p:cNvSpPr/>
          <p:nvPr userDrawn="1"/>
        </p:nvSpPr>
        <p:spPr>
          <a:xfrm>
            <a:off x="4583048" y="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297379"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0211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3638459" y="1274642"/>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5625165"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7382123" y="1274642"/>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638459" y="2964646"/>
            <a:ext cx="1987177"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625165"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382123" y="2964646"/>
            <a:ext cx="1757238"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Rectangle 11"/>
          <p:cNvSpPr/>
          <p:nvPr userDrawn="1"/>
        </p:nvSpPr>
        <p:spPr>
          <a:xfrm>
            <a:off x="1" y="1272646"/>
            <a:ext cx="3644522" cy="33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mn-lt"/>
            </a:endParaRPr>
          </a:p>
        </p:txBody>
      </p:sp>
    </p:spTree>
    <p:extLst>
      <p:ext uri="{BB962C8B-B14F-4D97-AF65-F5344CB8AC3E}">
        <p14:creationId xmlns:p14="http://schemas.microsoft.com/office/powerpoint/2010/main" val="4023943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2483768" y="1923678"/>
            <a:ext cx="6660232" cy="12961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0"/>
            <a:ext cx="2275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2">
            <a:extLst>
              <a:ext uri="{FF2B5EF4-FFF2-40B4-BE49-F238E27FC236}">
                <a16:creationId xmlns:a16="http://schemas.microsoft.com/office/drawing/2014/main" id="{67DDBCE0-5335-4926-AB19-E3A892931A3B}"/>
              </a:ext>
            </a:extLst>
          </p:cNvPr>
          <p:cNvSpPr>
            <a:spLocks noGrp="1"/>
          </p:cNvSpPr>
          <p:nvPr>
            <p:ph type="pic" idx="12" hasCustomPrompt="1"/>
          </p:nvPr>
        </p:nvSpPr>
        <p:spPr>
          <a:xfrm>
            <a:off x="787290" y="1050072"/>
            <a:ext cx="2980688" cy="2980688"/>
          </a:xfrm>
          <a:prstGeom prst="ellipse">
            <a:avLst/>
          </a:prstGeom>
          <a:solidFill>
            <a:schemeClr val="bg1">
              <a:lumMod val="95000"/>
            </a:schemeClr>
          </a:solidFill>
          <a:ln w="5080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4190570" y="2181679"/>
            <a:ext cx="4953430" cy="473576"/>
          </a:xfrm>
          <a:prstGeom prst="rect">
            <a:avLst/>
          </a:prstGeom>
        </p:spPr>
        <p:txBody>
          <a:bodyPr anchor="ctr"/>
          <a:lstStyle>
            <a:lvl1pPr marL="0" indent="0" algn="l">
              <a:buNone/>
              <a:defRPr sz="3600" b="0" baseline="0">
                <a:solidFill>
                  <a:schemeClr val="bg1"/>
                </a:solidFill>
                <a:latin typeface="Arial" pitchFamily="34" charset="0"/>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90570" y="2655255"/>
            <a:ext cx="4953430"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65618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3436744"/>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01280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731990"/>
            <a:ext cx="91440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4658520"/>
            <a:ext cx="91440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208B27CB-0016-4E16-B332-AB8C261D2D73}"/>
              </a:ext>
            </a:extLst>
          </p:cNvPr>
          <p:cNvSpPr/>
          <p:nvPr userDrawn="1"/>
        </p:nvSpPr>
        <p:spPr>
          <a:xfrm>
            <a:off x="2244765" y="5071"/>
            <a:ext cx="1394746" cy="514793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668647 w 1245586"/>
              <a:gd name="connsiteY0" fmla="*/ 0 h 5123289"/>
              <a:gd name="connsiteX1" fmla="*/ 285672 w 1245586"/>
              <a:gd name="connsiteY1" fmla="*/ 5123289 h 5123289"/>
              <a:gd name="connsiteX2" fmla="*/ 0 w 1245586"/>
              <a:gd name="connsiteY2" fmla="*/ 5123289 h 5123289"/>
              <a:gd name="connsiteX3" fmla="*/ 668647 w 1245586"/>
              <a:gd name="connsiteY3" fmla="*/ 0 h 5123289"/>
              <a:gd name="connsiteX0" fmla="*/ 668647 w 1393156"/>
              <a:gd name="connsiteY0" fmla="*/ 0 h 5138037"/>
              <a:gd name="connsiteX1" fmla="*/ 632259 w 1393156"/>
              <a:gd name="connsiteY1" fmla="*/ 5138037 h 5138037"/>
              <a:gd name="connsiteX2" fmla="*/ 0 w 1393156"/>
              <a:gd name="connsiteY2" fmla="*/ 5123289 h 5138037"/>
              <a:gd name="connsiteX3" fmla="*/ 668647 w 13931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71856"/>
              <a:gd name="connsiteY0" fmla="*/ 0 h 5138037"/>
              <a:gd name="connsiteX1" fmla="*/ 588014 w 1371856"/>
              <a:gd name="connsiteY1" fmla="*/ 5138037 h 5138037"/>
              <a:gd name="connsiteX2" fmla="*/ 0 w 1371856"/>
              <a:gd name="connsiteY2" fmla="*/ 5123289 h 5138037"/>
              <a:gd name="connsiteX3" fmla="*/ 668647 w 1371856"/>
              <a:gd name="connsiteY3" fmla="*/ 0 h 5138037"/>
              <a:gd name="connsiteX0" fmla="*/ 668647 w 1394880"/>
              <a:gd name="connsiteY0" fmla="*/ 0 h 5138037"/>
              <a:gd name="connsiteX1" fmla="*/ 588014 w 1394880"/>
              <a:gd name="connsiteY1" fmla="*/ 5138037 h 5138037"/>
              <a:gd name="connsiteX2" fmla="*/ 0 w 1394880"/>
              <a:gd name="connsiteY2" fmla="*/ 5123289 h 5138037"/>
              <a:gd name="connsiteX3" fmla="*/ 668647 w 1394880"/>
              <a:gd name="connsiteY3" fmla="*/ 0 h 5138037"/>
              <a:gd name="connsiteX0" fmla="*/ 662823 w 1391760"/>
              <a:gd name="connsiteY0" fmla="*/ 0 h 5158422"/>
              <a:gd name="connsiteX1" fmla="*/ 588014 w 1391760"/>
              <a:gd name="connsiteY1" fmla="*/ 5158422 h 5158422"/>
              <a:gd name="connsiteX2" fmla="*/ 0 w 1391760"/>
              <a:gd name="connsiteY2" fmla="*/ 5143674 h 5158422"/>
              <a:gd name="connsiteX3" fmla="*/ 662823 w 1391760"/>
              <a:gd name="connsiteY3" fmla="*/ 0 h 5158422"/>
              <a:gd name="connsiteX0" fmla="*/ 669497 w 1398434"/>
              <a:gd name="connsiteY0" fmla="*/ 0 h 5158422"/>
              <a:gd name="connsiteX1" fmla="*/ 594688 w 1398434"/>
              <a:gd name="connsiteY1" fmla="*/ 5158422 h 5158422"/>
              <a:gd name="connsiteX2" fmla="*/ 0 w 1398434"/>
              <a:gd name="connsiteY2" fmla="*/ 5150348 h 5158422"/>
              <a:gd name="connsiteX3" fmla="*/ 669497 w 1398434"/>
              <a:gd name="connsiteY3" fmla="*/ 0 h 5158422"/>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56073"/>
              <a:gd name="connsiteY0" fmla="*/ 0 h 5161439"/>
              <a:gd name="connsiteX1" fmla="*/ 594688 w 1356073"/>
              <a:gd name="connsiteY1" fmla="*/ 5161439 h 5161439"/>
              <a:gd name="connsiteX2" fmla="*/ 0 w 1356073"/>
              <a:gd name="connsiteY2" fmla="*/ 5153365 h 5161439"/>
              <a:gd name="connsiteX3" fmla="*/ 588016 w 1356073"/>
              <a:gd name="connsiteY3" fmla="*/ 0 h 5161439"/>
              <a:gd name="connsiteX0" fmla="*/ 588016 w 1360636"/>
              <a:gd name="connsiteY0" fmla="*/ 0 h 5161439"/>
              <a:gd name="connsiteX1" fmla="*/ 594688 w 1360636"/>
              <a:gd name="connsiteY1" fmla="*/ 5161439 h 5161439"/>
              <a:gd name="connsiteX2" fmla="*/ 0 w 1360636"/>
              <a:gd name="connsiteY2" fmla="*/ 5153365 h 5161439"/>
              <a:gd name="connsiteX3" fmla="*/ 588016 w 1360636"/>
              <a:gd name="connsiteY3" fmla="*/ 0 h 5161439"/>
              <a:gd name="connsiteX0" fmla="*/ 666618 w 1401622"/>
              <a:gd name="connsiteY0" fmla="*/ 0 h 5161439"/>
              <a:gd name="connsiteX1" fmla="*/ 594688 w 1401622"/>
              <a:gd name="connsiteY1" fmla="*/ 5161439 h 5161439"/>
              <a:gd name="connsiteX2" fmla="*/ 0 w 1401622"/>
              <a:gd name="connsiteY2" fmla="*/ 5153365 h 5161439"/>
              <a:gd name="connsiteX3" fmla="*/ 666618 w 1401622"/>
              <a:gd name="connsiteY3" fmla="*/ 0 h 5161439"/>
              <a:gd name="connsiteX0" fmla="*/ 666618 w 1149867"/>
              <a:gd name="connsiteY0" fmla="*/ 547422 h 5708861"/>
              <a:gd name="connsiteX1" fmla="*/ 757819 w 1149867"/>
              <a:gd name="connsiteY1" fmla="*/ 731398 h 5708861"/>
              <a:gd name="connsiteX2" fmla="*/ 594688 w 1149867"/>
              <a:gd name="connsiteY2" fmla="*/ 5708861 h 5708861"/>
              <a:gd name="connsiteX3" fmla="*/ 0 w 1149867"/>
              <a:gd name="connsiteY3" fmla="*/ 5700787 h 5708861"/>
              <a:gd name="connsiteX4" fmla="*/ 666618 w 1149867"/>
              <a:gd name="connsiteY4" fmla="*/ 547422 h 5708861"/>
              <a:gd name="connsiteX0" fmla="*/ 666618 w 1149867"/>
              <a:gd name="connsiteY0" fmla="*/ 537491 h 5698930"/>
              <a:gd name="connsiteX1" fmla="*/ 645156 w 1149867"/>
              <a:gd name="connsiteY1" fmla="*/ 745047 h 5698930"/>
              <a:gd name="connsiteX2" fmla="*/ 594688 w 1149867"/>
              <a:gd name="connsiteY2" fmla="*/ 5698930 h 5698930"/>
              <a:gd name="connsiteX3" fmla="*/ 0 w 1149867"/>
              <a:gd name="connsiteY3" fmla="*/ 5690856 h 5698930"/>
              <a:gd name="connsiteX4" fmla="*/ 666618 w 1149867"/>
              <a:gd name="connsiteY4" fmla="*/ 537491 h 5698930"/>
              <a:gd name="connsiteX0" fmla="*/ 698058 w 1170507"/>
              <a:gd name="connsiteY0" fmla="*/ 539678 h 5695877"/>
              <a:gd name="connsiteX1" fmla="*/ 645156 w 1170507"/>
              <a:gd name="connsiteY1" fmla="*/ 741994 h 5695877"/>
              <a:gd name="connsiteX2" fmla="*/ 594688 w 1170507"/>
              <a:gd name="connsiteY2" fmla="*/ 5695877 h 5695877"/>
              <a:gd name="connsiteX3" fmla="*/ 0 w 1170507"/>
              <a:gd name="connsiteY3" fmla="*/ 5687803 h 5695877"/>
              <a:gd name="connsiteX4" fmla="*/ 698058 w 1170507"/>
              <a:gd name="connsiteY4" fmla="*/ 539678 h 5695877"/>
              <a:gd name="connsiteX0" fmla="*/ 698058 w 1170507"/>
              <a:gd name="connsiteY0" fmla="*/ 627656 h 5783855"/>
              <a:gd name="connsiteX1" fmla="*/ 653017 w 1170507"/>
              <a:gd name="connsiteY1" fmla="*/ 638708 h 5783855"/>
              <a:gd name="connsiteX2" fmla="*/ 594688 w 1170507"/>
              <a:gd name="connsiteY2" fmla="*/ 5783855 h 5783855"/>
              <a:gd name="connsiteX3" fmla="*/ 0 w 1170507"/>
              <a:gd name="connsiteY3" fmla="*/ 5775781 h 5783855"/>
              <a:gd name="connsiteX4" fmla="*/ 698058 w 1170507"/>
              <a:gd name="connsiteY4" fmla="*/ 627656 h 5783855"/>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634273 h 5790472"/>
              <a:gd name="connsiteX1" fmla="*/ 653017 w 1170507"/>
              <a:gd name="connsiteY1" fmla="*/ 632225 h 5790472"/>
              <a:gd name="connsiteX2" fmla="*/ 594688 w 1170507"/>
              <a:gd name="connsiteY2" fmla="*/ 5790472 h 5790472"/>
              <a:gd name="connsiteX3" fmla="*/ 0 w 1170507"/>
              <a:gd name="connsiteY3" fmla="*/ 5782398 h 5790472"/>
              <a:gd name="connsiteX4" fmla="*/ 698058 w 1170507"/>
              <a:gd name="connsiteY4" fmla="*/ 634273 h 5790472"/>
              <a:gd name="connsiteX0" fmla="*/ 698058 w 1170507"/>
              <a:gd name="connsiteY0" fmla="*/ 367662 h 5523861"/>
              <a:gd name="connsiteX1" fmla="*/ 653017 w 1170507"/>
              <a:gd name="connsiteY1" fmla="*/ 365614 h 5523861"/>
              <a:gd name="connsiteX2" fmla="*/ 594688 w 1170507"/>
              <a:gd name="connsiteY2" fmla="*/ 5523861 h 5523861"/>
              <a:gd name="connsiteX3" fmla="*/ 0 w 1170507"/>
              <a:gd name="connsiteY3" fmla="*/ 5515787 h 5523861"/>
              <a:gd name="connsiteX4" fmla="*/ 698058 w 1170507"/>
              <a:gd name="connsiteY4" fmla="*/ 367662 h 5523861"/>
              <a:gd name="connsiteX0" fmla="*/ 698058 w 1170507"/>
              <a:gd name="connsiteY0" fmla="*/ 2048 h 5158247"/>
              <a:gd name="connsiteX1" fmla="*/ 653017 w 1170507"/>
              <a:gd name="connsiteY1" fmla="*/ 0 h 5158247"/>
              <a:gd name="connsiteX2" fmla="*/ 594688 w 1170507"/>
              <a:gd name="connsiteY2" fmla="*/ 5158247 h 5158247"/>
              <a:gd name="connsiteX3" fmla="*/ 0 w 1170507"/>
              <a:gd name="connsiteY3" fmla="*/ 5150173 h 5158247"/>
              <a:gd name="connsiteX4" fmla="*/ 698058 w 1170507"/>
              <a:gd name="connsiteY4" fmla="*/ 2048 h 5158247"/>
              <a:gd name="connsiteX0" fmla="*/ 698058 w 1239095"/>
              <a:gd name="connsiteY0" fmla="*/ 2048 h 5158247"/>
              <a:gd name="connsiteX1" fmla="*/ 653017 w 1239095"/>
              <a:gd name="connsiteY1" fmla="*/ 0 h 5158247"/>
              <a:gd name="connsiteX2" fmla="*/ 594688 w 1239095"/>
              <a:gd name="connsiteY2" fmla="*/ 5158247 h 5158247"/>
              <a:gd name="connsiteX3" fmla="*/ 0 w 1239095"/>
              <a:gd name="connsiteY3" fmla="*/ 5150173 h 5158247"/>
              <a:gd name="connsiteX4" fmla="*/ 698058 w 1239095"/>
              <a:gd name="connsiteY4" fmla="*/ 2048 h 5158247"/>
              <a:gd name="connsiteX0" fmla="*/ 703298 w 1242619"/>
              <a:gd name="connsiteY0" fmla="*/ 2048 h 5158247"/>
              <a:gd name="connsiteX1" fmla="*/ 658257 w 1242619"/>
              <a:gd name="connsiteY1" fmla="*/ 0 h 5158247"/>
              <a:gd name="connsiteX2" fmla="*/ 599928 w 1242619"/>
              <a:gd name="connsiteY2" fmla="*/ 5158247 h 5158247"/>
              <a:gd name="connsiteX3" fmla="*/ 0 w 1242619"/>
              <a:gd name="connsiteY3" fmla="*/ 5147552 h 5158247"/>
              <a:gd name="connsiteX4" fmla="*/ 703298 w 1242619"/>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8247"/>
              <a:gd name="connsiteX1" fmla="*/ 663497 w 1246150"/>
              <a:gd name="connsiteY1" fmla="*/ 0 h 5158247"/>
              <a:gd name="connsiteX2" fmla="*/ 605168 w 1246150"/>
              <a:gd name="connsiteY2" fmla="*/ 5158247 h 5158247"/>
              <a:gd name="connsiteX3" fmla="*/ 0 w 1246150"/>
              <a:gd name="connsiteY3" fmla="*/ 5147552 h 5158247"/>
              <a:gd name="connsiteX4" fmla="*/ 708538 w 1246150"/>
              <a:gd name="connsiteY4" fmla="*/ 2048 h 5158247"/>
              <a:gd name="connsiteX0" fmla="*/ 708538 w 1246150"/>
              <a:gd name="connsiteY0" fmla="*/ 2048 h 5153007"/>
              <a:gd name="connsiteX1" fmla="*/ 663497 w 1246150"/>
              <a:gd name="connsiteY1" fmla="*/ 0 h 5153007"/>
              <a:gd name="connsiteX2" fmla="*/ 605168 w 1246150"/>
              <a:gd name="connsiteY2" fmla="*/ 5153007 h 5153007"/>
              <a:gd name="connsiteX3" fmla="*/ 0 w 1246150"/>
              <a:gd name="connsiteY3" fmla="*/ 5147552 h 5153007"/>
              <a:gd name="connsiteX4" fmla="*/ 708538 w 1246150"/>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257416"/>
              <a:gd name="connsiteY0" fmla="*/ 2048 h 5153007"/>
              <a:gd name="connsiteX1" fmla="*/ 663497 w 1257416"/>
              <a:gd name="connsiteY1" fmla="*/ 0 h 5153007"/>
              <a:gd name="connsiteX2" fmla="*/ 605168 w 1257416"/>
              <a:gd name="connsiteY2" fmla="*/ 5153007 h 5153007"/>
              <a:gd name="connsiteX3" fmla="*/ 0 w 1257416"/>
              <a:gd name="connsiteY3" fmla="*/ 5147552 h 5153007"/>
              <a:gd name="connsiteX4" fmla="*/ 708538 w 1257416"/>
              <a:gd name="connsiteY4" fmla="*/ 2048 h 5153007"/>
              <a:gd name="connsiteX0" fmla="*/ 70853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708538 w 1375551"/>
              <a:gd name="connsiteY4" fmla="*/ 2048 h 5153007"/>
              <a:gd name="connsiteX0" fmla="*/ 848388 w 1375551"/>
              <a:gd name="connsiteY0" fmla="*/ 2048 h 5153007"/>
              <a:gd name="connsiteX1" fmla="*/ 663497 w 1375551"/>
              <a:gd name="connsiteY1" fmla="*/ 0 h 5153007"/>
              <a:gd name="connsiteX2" fmla="*/ 605168 w 1375551"/>
              <a:gd name="connsiteY2" fmla="*/ 5153007 h 5153007"/>
              <a:gd name="connsiteX3" fmla="*/ 0 w 1375551"/>
              <a:gd name="connsiteY3" fmla="*/ 5147552 h 5153007"/>
              <a:gd name="connsiteX4" fmla="*/ 848388 w 1375551"/>
              <a:gd name="connsiteY4" fmla="*/ 2048 h 5153007"/>
              <a:gd name="connsiteX0" fmla="*/ 848388 w 1353486"/>
              <a:gd name="connsiteY0" fmla="*/ 2048 h 5153007"/>
              <a:gd name="connsiteX1" fmla="*/ 598951 w 1353486"/>
              <a:gd name="connsiteY1" fmla="*/ 0 h 5153007"/>
              <a:gd name="connsiteX2" fmla="*/ 605168 w 1353486"/>
              <a:gd name="connsiteY2" fmla="*/ 5153007 h 5153007"/>
              <a:gd name="connsiteX3" fmla="*/ 0 w 1353486"/>
              <a:gd name="connsiteY3" fmla="*/ 5147552 h 5153007"/>
              <a:gd name="connsiteX4" fmla="*/ 848388 w 1353486"/>
              <a:gd name="connsiteY4" fmla="*/ 2048 h 5153007"/>
              <a:gd name="connsiteX0" fmla="*/ 848388 w 1577804"/>
              <a:gd name="connsiteY0" fmla="*/ 0 h 5150959"/>
              <a:gd name="connsiteX1" fmla="*/ 1136833 w 1577804"/>
              <a:gd name="connsiteY1" fmla="*/ 51740 h 5150959"/>
              <a:gd name="connsiteX2" fmla="*/ 605168 w 1577804"/>
              <a:gd name="connsiteY2" fmla="*/ 5150959 h 5150959"/>
              <a:gd name="connsiteX3" fmla="*/ 0 w 1577804"/>
              <a:gd name="connsiteY3" fmla="*/ 5145504 h 5150959"/>
              <a:gd name="connsiteX4" fmla="*/ 848388 w 1577804"/>
              <a:gd name="connsiteY4" fmla="*/ 0 h 5150959"/>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81644 w 1577804"/>
              <a:gd name="connsiteY0" fmla="*/ 0 h 5145580"/>
              <a:gd name="connsiteX1" fmla="*/ 1136833 w 1577804"/>
              <a:gd name="connsiteY1" fmla="*/ 46361 h 5145580"/>
              <a:gd name="connsiteX2" fmla="*/ 605168 w 1577804"/>
              <a:gd name="connsiteY2" fmla="*/ 5145580 h 5145580"/>
              <a:gd name="connsiteX3" fmla="*/ 0 w 1577804"/>
              <a:gd name="connsiteY3" fmla="*/ 5140125 h 5145580"/>
              <a:gd name="connsiteX4" fmla="*/ 681644 w 1577804"/>
              <a:gd name="connsiteY4" fmla="*/ 0 h 5145580"/>
              <a:gd name="connsiteX0" fmla="*/ 675205 w 1571365"/>
              <a:gd name="connsiteY0" fmla="*/ 0 h 5145580"/>
              <a:gd name="connsiteX1" fmla="*/ 1130394 w 1571365"/>
              <a:gd name="connsiteY1" fmla="*/ 46361 h 5145580"/>
              <a:gd name="connsiteX2" fmla="*/ 598729 w 1571365"/>
              <a:gd name="connsiteY2" fmla="*/ 5145580 h 5145580"/>
              <a:gd name="connsiteX3" fmla="*/ 0 w 1571365"/>
              <a:gd name="connsiteY3" fmla="*/ 5140125 h 5145580"/>
              <a:gd name="connsiteX4" fmla="*/ 675205 w 1571365"/>
              <a:gd name="connsiteY4" fmla="*/ 0 h 5145580"/>
              <a:gd name="connsiteX0" fmla="*/ 681645 w 1577805"/>
              <a:gd name="connsiteY0" fmla="*/ 0 h 5145580"/>
              <a:gd name="connsiteX1" fmla="*/ 1136834 w 1577805"/>
              <a:gd name="connsiteY1" fmla="*/ 46361 h 5145580"/>
              <a:gd name="connsiteX2" fmla="*/ 605169 w 1577805"/>
              <a:gd name="connsiteY2" fmla="*/ 5145580 h 5145580"/>
              <a:gd name="connsiteX3" fmla="*/ 0 w 1577805"/>
              <a:gd name="connsiteY3" fmla="*/ 5140125 h 5145580"/>
              <a:gd name="connsiteX4" fmla="*/ 681645 w 1577805"/>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99933"/>
              <a:gd name="connsiteY0" fmla="*/ 0 h 5145580"/>
              <a:gd name="connsiteX1" fmla="*/ 731150 w 1399933"/>
              <a:gd name="connsiteY1" fmla="*/ 1285 h 5145580"/>
              <a:gd name="connsiteX2" fmla="*/ 605169 w 1399933"/>
              <a:gd name="connsiteY2" fmla="*/ 5145580 h 5145580"/>
              <a:gd name="connsiteX3" fmla="*/ 0 w 1399933"/>
              <a:gd name="connsiteY3" fmla="*/ 5140125 h 5145580"/>
              <a:gd name="connsiteX4" fmla="*/ 681645 w 1399933"/>
              <a:gd name="connsiteY4" fmla="*/ 0 h 5145580"/>
              <a:gd name="connsiteX0" fmla="*/ 681645 w 1386537"/>
              <a:gd name="connsiteY0" fmla="*/ 0 h 5145580"/>
              <a:gd name="connsiteX1" fmla="*/ 731150 w 1386537"/>
              <a:gd name="connsiteY1" fmla="*/ 1285 h 5145580"/>
              <a:gd name="connsiteX2" fmla="*/ 605169 w 1386537"/>
              <a:gd name="connsiteY2" fmla="*/ 5145580 h 5145580"/>
              <a:gd name="connsiteX3" fmla="*/ 0 w 1386537"/>
              <a:gd name="connsiteY3" fmla="*/ 5140125 h 5145580"/>
              <a:gd name="connsiteX4" fmla="*/ 681645 w 1386537"/>
              <a:gd name="connsiteY4" fmla="*/ 0 h 5145580"/>
              <a:gd name="connsiteX0" fmla="*/ 681645 w 1378704"/>
              <a:gd name="connsiteY0" fmla="*/ 9644 h 5155224"/>
              <a:gd name="connsiteX1" fmla="*/ 709292 w 1378704"/>
              <a:gd name="connsiteY1" fmla="*/ 0 h 5155224"/>
              <a:gd name="connsiteX2" fmla="*/ 605169 w 1378704"/>
              <a:gd name="connsiteY2" fmla="*/ 5155224 h 5155224"/>
              <a:gd name="connsiteX3" fmla="*/ 0 w 1378704"/>
              <a:gd name="connsiteY3" fmla="*/ 5149769 h 5155224"/>
              <a:gd name="connsiteX4" fmla="*/ 681645 w 1378704"/>
              <a:gd name="connsiteY4" fmla="*/ 9644 h 5155224"/>
              <a:gd name="connsiteX0" fmla="*/ 681645 w 1378704"/>
              <a:gd name="connsiteY0" fmla="*/ 2358 h 5147938"/>
              <a:gd name="connsiteX1" fmla="*/ 709292 w 1378704"/>
              <a:gd name="connsiteY1" fmla="*/ 0 h 5147938"/>
              <a:gd name="connsiteX2" fmla="*/ 605169 w 1378704"/>
              <a:gd name="connsiteY2" fmla="*/ 5147938 h 5147938"/>
              <a:gd name="connsiteX3" fmla="*/ 0 w 1378704"/>
              <a:gd name="connsiteY3" fmla="*/ 5142483 h 5147938"/>
              <a:gd name="connsiteX4" fmla="*/ 681645 w 1378704"/>
              <a:gd name="connsiteY4" fmla="*/ 2358 h 5147938"/>
              <a:gd name="connsiteX0" fmla="*/ 681645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81645 w 1394746"/>
              <a:gd name="connsiteY4" fmla="*/ 2358 h 5147938"/>
              <a:gd name="connsiteX0" fmla="*/ 678002 w 1394746"/>
              <a:gd name="connsiteY0" fmla="*/ 2358 h 5147938"/>
              <a:gd name="connsiteX1" fmla="*/ 709292 w 1394746"/>
              <a:gd name="connsiteY1" fmla="*/ 0 h 5147938"/>
              <a:gd name="connsiteX2" fmla="*/ 605169 w 1394746"/>
              <a:gd name="connsiteY2" fmla="*/ 5147938 h 5147938"/>
              <a:gd name="connsiteX3" fmla="*/ 0 w 1394746"/>
              <a:gd name="connsiteY3" fmla="*/ 5142483 h 5147938"/>
              <a:gd name="connsiteX4" fmla="*/ 678002 w 1394746"/>
              <a:gd name="connsiteY4" fmla="*/ 2358 h 514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746" h="5147938">
                <a:moveTo>
                  <a:pt x="678002" y="2358"/>
                </a:moveTo>
                <a:cubicBezTo>
                  <a:pt x="660202" y="4684"/>
                  <a:pt x="729140" y="4379"/>
                  <a:pt x="709292" y="0"/>
                </a:cubicBezTo>
                <a:cubicBezTo>
                  <a:pt x="1164073" y="792664"/>
                  <a:pt x="2044121" y="3295264"/>
                  <a:pt x="605169" y="5147938"/>
                </a:cubicBezTo>
                <a:lnTo>
                  <a:pt x="0" y="5142483"/>
                </a:lnTo>
                <a:cubicBezTo>
                  <a:pt x="1286717" y="3715598"/>
                  <a:pt x="1489690" y="1855467"/>
                  <a:pt x="678002" y="235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자유형: 도형 1">
            <a:extLst>
              <a:ext uri="{FF2B5EF4-FFF2-40B4-BE49-F238E27FC236}">
                <a16:creationId xmlns:a16="http://schemas.microsoft.com/office/drawing/2014/main" id="{211C3F06-D6FC-4C75-A071-26658C2B36EB}"/>
              </a:ext>
            </a:extLst>
          </p:cNvPr>
          <p:cNvSpPr/>
          <p:nvPr userDrawn="1"/>
        </p:nvSpPr>
        <p:spPr>
          <a:xfrm>
            <a:off x="2602516" y="-3535"/>
            <a:ext cx="1145801" cy="5154958"/>
          </a:xfrm>
          <a:custGeom>
            <a:avLst/>
            <a:gdLst>
              <a:gd name="connsiteX0" fmla="*/ 280657 w 280657"/>
              <a:gd name="connsiteY0" fmla="*/ 0 h 5169529"/>
              <a:gd name="connsiteX1" fmla="*/ 271604 w 280657"/>
              <a:gd name="connsiteY1" fmla="*/ 5169529 h 5169529"/>
              <a:gd name="connsiteX2" fmla="*/ 0 w 280657"/>
              <a:gd name="connsiteY2" fmla="*/ 5169529 h 5169529"/>
              <a:gd name="connsiteX3" fmla="*/ 280657 w 280657"/>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761272"/>
              <a:gd name="connsiteY0" fmla="*/ 0 h 5169529"/>
              <a:gd name="connsiteX1" fmla="*/ 271604 w 761272"/>
              <a:gd name="connsiteY1" fmla="*/ 5169529 h 5169529"/>
              <a:gd name="connsiteX2" fmla="*/ 0 w 761272"/>
              <a:gd name="connsiteY2" fmla="*/ 5169529 h 5169529"/>
              <a:gd name="connsiteX3" fmla="*/ 280657 w 761272"/>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280657 w 1065906"/>
              <a:gd name="connsiteY0" fmla="*/ 0 h 5169529"/>
              <a:gd name="connsiteX1" fmla="*/ 271604 w 1065906"/>
              <a:gd name="connsiteY1" fmla="*/ 5169529 h 5169529"/>
              <a:gd name="connsiteX2" fmla="*/ 0 w 1065906"/>
              <a:gd name="connsiteY2" fmla="*/ 5169529 h 5169529"/>
              <a:gd name="connsiteX3" fmla="*/ 280657 w 1065906"/>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1087008"/>
              <a:gd name="connsiteY0" fmla="*/ 0 h 5169529"/>
              <a:gd name="connsiteX1" fmla="*/ 292706 w 1087008"/>
              <a:gd name="connsiteY1" fmla="*/ 5169529 h 5169529"/>
              <a:gd name="connsiteX2" fmla="*/ 0 w 1087008"/>
              <a:gd name="connsiteY2" fmla="*/ 5169529 h 5169529"/>
              <a:gd name="connsiteX3" fmla="*/ 301759 w 1087008"/>
              <a:gd name="connsiteY3" fmla="*/ 0 h 5169529"/>
              <a:gd name="connsiteX0" fmla="*/ 301759 w 981021"/>
              <a:gd name="connsiteY0" fmla="*/ 0 h 5169529"/>
              <a:gd name="connsiteX1" fmla="*/ 292706 w 981021"/>
              <a:gd name="connsiteY1" fmla="*/ 5169529 h 5169529"/>
              <a:gd name="connsiteX2" fmla="*/ 0 w 981021"/>
              <a:gd name="connsiteY2" fmla="*/ 5169529 h 5169529"/>
              <a:gd name="connsiteX3" fmla="*/ 301759 w 981021"/>
              <a:gd name="connsiteY3" fmla="*/ 0 h 5169529"/>
              <a:gd name="connsiteX0" fmla="*/ 301759 w 918930"/>
              <a:gd name="connsiteY0" fmla="*/ 0 h 5169529"/>
              <a:gd name="connsiteX1" fmla="*/ 292706 w 918930"/>
              <a:gd name="connsiteY1" fmla="*/ 5169529 h 5169529"/>
              <a:gd name="connsiteX2" fmla="*/ 0 w 918930"/>
              <a:gd name="connsiteY2" fmla="*/ 5169529 h 5169529"/>
              <a:gd name="connsiteX3" fmla="*/ 301759 w 918930"/>
              <a:gd name="connsiteY3" fmla="*/ 0 h 5169529"/>
              <a:gd name="connsiteX0" fmla="*/ 301759 w 1078980"/>
              <a:gd name="connsiteY0" fmla="*/ 0 h 5169529"/>
              <a:gd name="connsiteX1" fmla="*/ 292706 w 1078980"/>
              <a:gd name="connsiteY1" fmla="*/ 5169529 h 5169529"/>
              <a:gd name="connsiteX2" fmla="*/ 0 w 1078980"/>
              <a:gd name="connsiteY2" fmla="*/ 5169529 h 5169529"/>
              <a:gd name="connsiteX3" fmla="*/ 301759 w 1078980"/>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86927"/>
              <a:gd name="connsiteY0" fmla="*/ 0 h 5169529"/>
              <a:gd name="connsiteX1" fmla="*/ 292706 w 1086927"/>
              <a:gd name="connsiteY1" fmla="*/ 5169529 h 5169529"/>
              <a:gd name="connsiteX2" fmla="*/ 0 w 1086927"/>
              <a:gd name="connsiteY2" fmla="*/ 5169529 h 5169529"/>
              <a:gd name="connsiteX3" fmla="*/ 301759 w 1086927"/>
              <a:gd name="connsiteY3" fmla="*/ 0 h 5169529"/>
              <a:gd name="connsiteX0" fmla="*/ 301759 w 1076561"/>
              <a:gd name="connsiteY0" fmla="*/ 0 h 5169529"/>
              <a:gd name="connsiteX1" fmla="*/ 292706 w 1076561"/>
              <a:gd name="connsiteY1" fmla="*/ 5169529 h 5169529"/>
              <a:gd name="connsiteX2" fmla="*/ 0 w 1076561"/>
              <a:gd name="connsiteY2" fmla="*/ 5169529 h 5169529"/>
              <a:gd name="connsiteX3" fmla="*/ 301759 w 1076561"/>
              <a:gd name="connsiteY3" fmla="*/ 0 h 5169529"/>
              <a:gd name="connsiteX0" fmla="*/ 301759 w 1094749"/>
              <a:gd name="connsiteY0" fmla="*/ 0 h 5169529"/>
              <a:gd name="connsiteX1" fmla="*/ 292706 w 1094749"/>
              <a:gd name="connsiteY1" fmla="*/ 5169529 h 5169529"/>
              <a:gd name="connsiteX2" fmla="*/ 0 w 1094749"/>
              <a:gd name="connsiteY2" fmla="*/ 5169529 h 5169529"/>
              <a:gd name="connsiteX3" fmla="*/ 301759 w 1094749"/>
              <a:gd name="connsiteY3" fmla="*/ 0 h 5169529"/>
              <a:gd name="connsiteX0" fmla="*/ 301759 w 1084328"/>
              <a:gd name="connsiteY0" fmla="*/ 0 h 5169529"/>
              <a:gd name="connsiteX1" fmla="*/ 292706 w 1084328"/>
              <a:gd name="connsiteY1" fmla="*/ 5169529 h 5169529"/>
              <a:gd name="connsiteX2" fmla="*/ 0 w 1084328"/>
              <a:gd name="connsiteY2" fmla="*/ 5169529 h 5169529"/>
              <a:gd name="connsiteX3" fmla="*/ 301759 w 1084328"/>
              <a:gd name="connsiteY3" fmla="*/ 0 h 5169529"/>
              <a:gd name="connsiteX0" fmla="*/ 301759 w 1097769"/>
              <a:gd name="connsiteY0" fmla="*/ 0 h 5169529"/>
              <a:gd name="connsiteX1" fmla="*/ 292706 w 1097769"/>
              <a:gd name="connsiteY1" fmla="*/ 5169529 h 5169529"/>
              <a:gd name="connsiteX2" fmla="*/ 0 w 1097769"/>
              <a:gd name="connsiteY2" fmla="*/ 5169529 h 5169529"/>
              <a:gd name="connsiteX3" fmla="*/ 301759 w 1097769"/>
              <a:gd name="connsiteY3" fmla="*/ 0 h 5169529"/>
              <a:gd name="connsiteX0" fmla="*/ 301759 w 1081652"/>
              <a:gd name="connsiteY0" fmla="*/ 0 h 5169529"/>
              <a:gd name="connsiteX1" fmla="*/ 292706 w 1081652"/>
              <a:gd name="connsiteY1" fmla="*/ 5169529 h 5169529"/>
              <a:gd name="connsiteX2" fmla="*/ 0 w 1081652"/>
              <a:gd name="connsiteY2" fmla="*/ 5169529 h 5169529"/>
              <a:gd name="connsiteX3" fmla="*/ 301759 w 1081652"/>
              <a:gd name="connsiteY3" fmla="*/ 0 h 5169529"/>
              <a:gd name="connsiteX0" fmla="*/ 301759 w 1049879"/>
              <a:gd name="connsiteY0" fmla="*/ 0 h 5169529"/>
              <a:gd name="connsiteX1" fmla="*/ 292706 w 1049879"/>
              <a:gd name="connsiteY1" fmla="*/ 5169529 h 5169529"/>
              <a:gd name="connsiteX2" fmla="*/ 0 w 1049879"/>
              <a:gd name="connsiteY2" fmla="*/ 5169529 h 5169529"/>
              <a:gd name="connsiteX3" fmla="*/ 301759 w 1049879"/>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4244"/>
              <a:gd name="connsiteY0" fmla="*/ 0 h 5169529"/>
              <a:gd name="connsiteX1" fmla="*/ 292706 w 1034244"/>
              <a:gd name="connsiteY1" fmla="*/ 5169529 h 5169529"/>
              <a:gd name="connsiteX2" fmla="*/ 0 w 1034244"/>
              <a:gd name="connsiteY2" fmla="*/ 5169529 h 5169529"/>
              <a:gd name="connsiteX3" fmla="*/ 301759 w 1034244"/>
              <a:gd name="connsiteY3" fmla="*/ 0 h 5169529"/>
              <a:gd name="connsiteX0" fmla="*/ 301759 w 1030828"/>
              <a:gd name="connsiteY0" fmla="*/ 0 h 5169529"/>
              <a:gd name="connsiteX1" fmla="*/ 285672 w 1030828"/>
              <a:gd name="connsiteY1" fmla="*/ 5169529 h 5169529"/>
              <a:gd name="connsiteX2" fmla="*/ 0 w 1030828"/>
              <a:gd name="connsiteY2" fmla="*/ 5169529 h 5169529"/>
              <a:gd name="connsiteX3" fmla="*/ 301759 w 1030828"/>
              <a:gd name="connsiteY3" fmla="*/ 0 h 5169529"/>
              <a:gd name="connsiteX0" fmla="*/ 301759 w 1046406"/>
              <a:gd name="connsiteY0" fmla="*/ 0 h 5169529"/>
              <a:gd name="connsiteX1" fmla="*/ 285672 w 1046406"/>
              <a:gd name="connsiteY1" fmla="*/ 5169529 h 5169529"/>
              <a:gd name="connsiteX2" fmla="*/ 0 w 1046406"/>
              <a:gd name="connsiteY2" fmla="*/ 5169529 h 5169529"/>
              <a:gd name="connsiteX3" fmla="*/ 301759 w 1046406"/>
              <a:gd name="connsiteY3" fmla="*/ 0 h 5169529"/>
              <a:gd name="connsiteX0" fmla="*/ 319549 w 1055493"/>
              <a:gd name="connsiteY0" fmla="*/ 0 h 5137507"/>
              <a:gd name="connsiteX1" fmla="*/ 285672 w 1055493"/>
              <a:gd name="connsiteY1" fmla="*/ 5137507 h 5137507"/>
              <a:gd name="connsiteX2" fmla="*/ 0 w 1055493"/>
              <a:gd name="connsiteY2" fmla="*/ 5137507 h 5137507"/>
              <a:gd name="connsiteX3" fmla="*/ 319549 w 1055493"/>
              <a:gd name="connsiteY3" fmla="*/ 0 h 5137507"/>
              <a:gd name="connsiteX0" fmla="*/ 319549 w 1055493"/>
              <a:gd name="connsiteY0" fmla="*/ 0 h 5155297"/>
              <a:gd name="connsiteX1" fmla="*/ 285672 w 1055493"/>
              <a:gd name="connsiteY1" fmla="*/ 5155297 h 5155297"/>
              <a:gd name="connsiteX2" fmla="*/ 0 w 1055493"/>
              <a:gd name="connsiteY2" fmla="*/ 5155297 h 5155297"/>
              <a:gd name="connsiteX3" fmla="*/ 319549 w 1055493"/>
              <a:gd name="connsiteY3" fmla="*/ 0 h 5155297"/>
              <a:gd name="connsiteX0" fmla="*/ 319549 w 1054135"/>
              <a:gd name="connsiteY0" fmla="*/ 0 h 5155297"/>
              <a:gd name="connsiteX1" fmla="*/ 285672 w 1054135"/>
              <a:gd name="connsiteY1" fmla="*/ 5155297 h 5155297"/>
              <a:gd name="connsiteX2" fmla="*/ 0 w 1054135"/>
              <a:gd name="connsiteY2" fmla="*/ 5155297 h 5155297"/>
              <a:gd name="connsiteX3" fmla="*/ 319549 w 1054135"/>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52777"/>
              <a:gd name="connsiteY0" fmla="*/ 0 h 5155297"/>
              <a:gd name="connsiteX1" fmla="*/ 285672 w 1052777"/>
              <a:gd name="connsiteY1" fmla="*/ 5155297 h 5155297"/>
              <a:gd name="connsiteX2" fmla="*/ 0 w 1052777"/>
              <a:gd name="connsiteY2" fmla="*/ 5155297 h 5155297"/>
              <a:gd name="connsiteX3" fmla="*/ 319549 w 1052777"/>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9549 w 1037922"/>
              <a:gd name="connsiteY0" fmla="*/ 0 h 5155297"/>
              <a:gd name="connsiteX1" fmla="*/ 285672 w 1037922"/>
              <a:gd name="connsiteY1" fmla="*/ 5155297 h 5155297"/>
              <a:gd name="connsiteX2" fmla="*/ 0 w 1037922"/>
              <a:gd name="connsiteY2" fmla="*/ 5155297 h 5155297"/>
              <a:gd name="connsiteX3" fmla="*/ 319549 w 1037922"/>
              <a:gd name="connsiteY3" fmla="*/ 0 h 5155297"/>
              <a:gd name="connsiteX0" fmla="*/ 314686 w 1035467"/>
              <a:gd name="connsiteY0" fmla="*/ 0 h 5160160"/>
              <a:gd name="connsiteX1" fmla="*/ 285672 w 1035467"/>
              <a:gd name="connsiteY1" fmla="*/ 5160160 h 5160160"/>
              <a:gd name="connsiteX2" fmla="*/ 0 w 1035467"/>
              <a:gd name="connsiteY2" fmla="*/ 5160160 h 5160160"/>
              <a:gd name="connsiteX3" fmla="*/ 314686 w 1035467"/>
              <a:gd name="connsiteY3" fmla="*/ 0 h 5160160"/>
              <a:gd name="connsiteX0" fmla="*/ 314686 w 1042817"/>
              <a:gd name="connsiteY0" fmla="*/ 0 h 5160160"/>
              <a:gd name="connsiteX1" fmla="*/ 285672 w 1042817"/>
              <a:gd name="connsiteY1" fmla="*/ 5160160 h 5160160"/>
              <a:gd name="connsiteX2" fmla="*/ 0 w 1042817"/>
              <a:gd name="connsiteY2" fmla="*/ 5160160 h 5160160"/>
              <a:gd name="connsiteX3" fmla="*/ 314686 w 1042817"/>
              <a:gd name="connsiteY3" fmla="*/ 0 h 5160160"/>
              <a:gd name="connsiteX0" fmla="*/ 291826 w 1031317"/>
              <a:gd name="connsiteY0" fmla="*/ 0 h 5153629"/>
              <a:gd name="connsiteX1" fmla="*/ 285672 w 1031317"/>
              <a:gd name="connsiteY1" fmla="*/ 5153629 h 5153629"/>
              <a:gd name="connsiteX2" fmla="*/ 0 w 1031317"/>
              <a:gd name="connsiteY2" fmla="*/ 5153629 h 5153629"/>
              <a:gd name="connsiteX3" fmla="*/ 291826 w 1031317"/>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91826 w 1067180"/>
              <a:gd name="connsiteY0" fmla="*/ 0 h 5153629"/>
              <a:gd name="connsiteX1" fmla="*/ 285672 w 1067180"/>
              <a:gd name="connsiteY1" fmla="*/ 5153629 h 5153629"/>
              <a:gd name="connsiteX2" fmla="*/ 0 w 1067180"/>
              <a:gd name="connsiteY2" fmla="*/ 5153629 h 5153629"/>
              <a:gd name="connsiteX3" fmla="*/ 291826 w 1067180"/>
              <a:gd name="connsiteY3" fmla="*/ 0 h 5153629"/>
              <a:gd name="connsiteX0" fmla="*/ 288560 w 1065497"/>
              <a:gd name="connsiteY0" fmla="*/ 0 h 5147098"/>
              <a:gd name="connsiteX1" fmla="*/ 285672 w 1065497"/>
              <a:gd name="connsiteY1" fmla="*/ 5147098 h 5147098"/>
              <a:gd name="connsiteX2" fmla="*/ 0 w 1065497"/>
              <a:gd name="connsiteY2" fmla="*/ 5147098 h 5147098"/>
              <a:gd name="connsiteX3" fmla="*/ 288560 w 1065497"/>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88560 w 1096906"/>
              <a:gd name="connsiteY0" fmla="*/ 0 h 5147098"/>
              <a:gd name="connsiteX1" fmla="*/ 285672 w 1096906"/>
              <a:gd name="connsiteY1" fmla="*/ 5147098 h 5147098"/>
              <a:gd name="connsiteX2" fmla="*/ 0 w 1096906"/>
              <a:gd name="connsiteY2" fmla="*/ 5147098 h 5147098"/>
              <a:gd name="connsiteX3" fmla="*/ 288560 w 1096906"/>
              <a:gd name="connsiteY3" fmla="*/ 0 h 5147098"/>
              <a:gd name="connsiteX0" fmla="*/ 204061 w 1053504"/>
              <a:gd name="connsiteY0" fmla="*/ 0 h 5147098"/>
              <a:gd name="connsiteX1" fmla="*/ 285672 w 1053504"/>
              <a:gd name="connsiteY1" fmla="*/ 5147098 h 5147098"/>
              <a:gd name="connsiteX2" fmla="*/ 0 w 1053504"/>
              <a:gd name="connsiteY2" fmla="*/ 5147098 h 5147098"/>
              <a:gd name="connsiteX3" fmla="*/ 204061 w 10535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242161 w 1091604"/>
              <a:gd name="connsiteY0" fmla="*/ 0 h 5147098"/>
              <a:gd name="connsiteX1" fmla="*/ 323772 w 1091604"/>
              <a:gd name="connsiteY1" fmla="*/ 5147098 h 5147098"/>
              <a:gd name="connsiteX2" fmla="*/ 0 w 1091604"/>
              <a:gd name="connsiteY2" fmla="*/ 5147098 h 5147098"/>
              <a:gd name="connsiteX3" fmla="*/ 242161 w 1091604"/>
              <a:gd name="connsiteY3" fmla="*/ 0 h 5147098"/>
              <a:gd name="connsiteX0" fmla="*/ 346963 w 1145801"/>
              <a:gd name="connsiteY0" fmla="*/ 0 h 5154958"/>
              <a:gd name="connsiteX1" fmla="*/ 323772 w 1145801"/>
              <a:gd name="connsiteY1" fmla="*/ 5154958 h 5154958"/>
              <a:gd name="connsiteX2" fmla="*/ 0 w 1145801"/>
              <a:gd name="connsiteY2" fmla="*/ 5154958 h 5154958"/>
              <a:gd name="connsiteX3" fmla="*/ 346963 w 1145801"/>
              <a:gd name="connsiteY3" fmla="*/ 0 h 5154958"/>
            </a:gdLst>
            <a:ahLst/>
            <a:cxnLst>
              <a:cxn ang="0">
                <a:pos x="connsiteX0" y="connsiteY0"/>
              </a:cxn>
              <a:cxn ang="0">
                <a:pos x="connsiteX1" y="connsiteY1"/>
              </a:cxn>
              <a:cxn ang="0">
                <a:pos x="connsiteX2" y="connsiteY2"/>
              </a:cxn>
              <a:cxn ang="0">
                <a:pos x="connsiteX3" y="connsiteY3"/>
              </a:cxn>
            </a:cxnLst>
            <a:rect l="l" t="t" r="r" b="b"/>
            <a:pathLst>
              <a:path w="1145801" h="5154958">
                <a:moveTo>
                  <a:pt x="346963" y="0"/>
                </a:moveTo>
                <a:cubicBezTo>
                  <a:pt x="1503833" y="1879282"/>
                  <a:pt x="1323265" y="3584062"/>
                  <a:pt x="323772" y="5154958"/>
                </a:cubicBezTo>
                <a:lnTo>
                  <a:pt x="0" y="5154958"/>
                </a:lnTo>
                <a:cubicBezTo>
                  <a:pt x="1140463" y="3599315"/>
                  <a:pt x="1290903" y="1893588"/>
                  <a:pt x="3469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372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597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0918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2" y="0"/>
            <a:ext cx="7886599" cy="5151451"/>
          </a:xfrm>
          <a:custGeom>
            <a:avLst/>
            <a:gdLst>
              <a:gd name="connsiteX0" fmla="*/ 0 w 8244408"/>
              <a:gd name="connsiteY0" fmla="*/ 0 h 5143500"/>
              <a:gd name="connsiteX1" fmla="*/ 8244408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244408"/>
              <a:gd name="connsiteY0" fmla="*/ 0 h 5143500"/>
              <a:gd name="connsiteX1" fmla="*/ 5779504 w 8244408"/>
              <a:gd name="connsiteY1" fmla="*/ 0 h 5143500"/>
              <a:gd name="connsiteX2" fmla="*/ 8244408 w 8244408"/>
              <a:gd name="connsiteY2" fmla="*/ 5143500 h 5143500"/>
              <a:gd name="connsiteX3" fmla="*/ 0 w 8244408"/>
              <a:gd name="connsiteY3" fmla="*/ 5143500 h 5143500"/>
              <a:gd name="connsiteX4" fmla="*/ 0 w 8244408"/>
              <a:gd name="connsiteY4" fmla="*/ 0 h 5143500"/>
              <a:gd name="connsiteX0" fmla="*/ 0 w 8069479"/>
              <a:gd name="connsiteY0" fmla="*/ 0 h 5143500"/>
              <a:gd name="connsiteX1" fmla="*/ 5779504 w 8069479"/>
              <a:gd name="connsiteY1" fmla="*/ 0 h 5143500"/>
              <a:gd name="connsiteX2" fmla="*/ 8069479 w 8069479"/>
              <a:gd name="connsiteY2" fmla="*/ 5143500 h 5143500"/>
              <a:gd name="connsiteX3" fmla="*/ 0 w 8069479"/>
              <a:gd name="connsiteY3" fmla="*/ 5143500 h 5143500"/>
              <a:gd name="connsiteX4" fmla="*/ 0 w 8069479"/>
              <a:gd name="connsiteY4" fmla="*/ 0 h 5143500"/>
              <a:gd name="connsiteX0" fmla="*/ 0 w 8013820"/>
              <a:gd name="connsiteY0" fmla="*/ 0 h 5143500"/>
              <a:gd name="connsiteX1" fmla="*/ 5779504 w 8013820"/>
              <a:gd name="connsiteY1" fmla="*/ 0 h 5143500"/>
              <a:gd name="connsiteX2" fmla="*/ 8013820 w 8013820"/>
              <a:gd name="connsiteY2" fmla="*/ 5143500 h 5143500"/>
              <a:gd name="connsiteX3" fmla="*/ 0 w 8013820"/>
              <a:gd name="connsiteY3" fmla="*/ 5143500 h 5143500"/>
              <a:gd name="connsiteX4" fmla="*/ 0 w 8013820"/>
              <a:gd name="connsiteY4" fmla="*/ 0 h 5143500"/>
              <a:gd name="connsiteX0" fmla="*/ 0 w 7966112"/>
              <a:gd name="connsiteY0" fmla="*/ 0 h 5143500"/>
              <a:gd name="connsiteX1" fmla="*/ 5779504 w 7966112"/>
              <a:gd name="connsiteY1" fmla="*/ 0 h 5143500"/>
              <a:gd name="connsiteX2" fmla="*/ 7966112 w 7966112"/>
              <a:gd name="connsiteY2" fmla="*/ 5143500 h 5143500"/>
              <a:gd name="connsiteX3" fmla="*/ 0 w 7966112"/>
              <a:gd name="connsiteY3" fmla="*/ 5143500 h 5143500"/>
              <a:gd name="connsiteX4" fmla="*/ 0 w 7966112"/>
              <a:gd name="connsiteY4" fmla="*/ 0 h 5143500"/>
              <a:gd name="connsiteX0" fmla="*/ 0 w 7942258"/>
              <a:gd name="connsiteY0" fmla="*/ 0 h 5143500"/>
              <a:gd name="connsiteX1" fmla="*/ 5779504 w 7942258"/>
              <a:gd name="connsiteY1" fmla="*/ 0 h 5143500"/>
              <a:gd name="connsiteX2" fmla="*/ 7942258 w 7942258"/>
              <a:gd name="connsiteY2" fmla="*/ 5143500 h 5143500"/>
              <a:gd name="connsiteX3" fmla="*/ 0 w 7942258"/>
              <a:gd name="connsiteY3" fmla="*/ 5143500 h 5143500"/>
              <a:gd name="connsiteX4" fmla="*/ 0 w 7942258"/>
              <a:gd name="connsiteY4" fmla="*/ 0 h 5143500"/>
              <a:gd name="connsiteX0" fmla="*/ 0 w 7886599"/>
              <a:gd name="connsiteY0" fmla="*/ 0 h 5151451"/>
              <a:gd name="connsiteX1" fmla="*/ 5779504 w 7886599"/>
              <a:gd name="connsiteY1" fmla="*/ 0 h 5151451"/>
              <a:gd name="connsiteX2" fmla="*/ 7886599 w 7886599"/>
              <a:gd name="connsiteY2" fmla="*/ 5151451 h 5151451"/>
              <a:gd name="connsiteX3" fmla="*/ 0 w 7886599"/>
              <a:gd name="connsiteY3" fmla="*/ 5143500 h 5151451"/>
              <a:gd name="connsiteX4" fmla="*/ 0 w 7886599"/>
              <a:gd name="connsiteY4" fmla="*/ 0 h 5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599" h="5151451">
                <a:moveTo>
                  <a:pt x="0" y="0"/>
                </a:moveTo>
                <a:lnTo>
                  <a:pt x="5779504" y="0"/>
                </a:lnTo>
                <a:lnTo>
                  <a:pt x="7886599" y="5151451"/>
                </a:lnTo>
                <a:lnTo>
                  <a:pt x="0" y="5143500"/>
                </a:lnTo>
                <a:lnTo>
                  <a:pt x="0" y="0"/>
                </a:lnTo>
                <a:close/>
              </a:path>
            </a:pathLst>
          </a:cu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467544" y="123478"/>
            <a:ext cx="86764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699542"/>
            <a:ext cx="867645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4272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5323"/>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5138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149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577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5183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77798" y="1223021"/>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516216" y="1361169"/>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98181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0" r:id="rId5"/>
    <p:sldLayoutId id="2147483655" r:id="rId6"/>
    <p:sldLayoutId id="2147483662" r:id="rId7"/>
    <p:sldLayoutId id="2147483663" r:id="rId8"/>
    <p:sldLayoutId id="2147483664" r:id="rId9"/>
    <p:sldLayoutId id="2147483665" r:id="rId10"/>
    <p:sldLayoutId id="2147483667" r:id="rId11"/>
    <p:sldLayoutId id="2147483666" r:id="rId12"/>
    <p:sldLayoutId id="2147483668" r:id="rId13"/>
    <p:sldLayoutId id="2147483671" r:id="rId14"/>
    <p:sldLayoutId id="2147483669"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andefaultrisk-env-2.eba-k2mgprmy.us-east-2.elasticbeanstalk.com/"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7692" y="3363838"/>
            <a:ext cx="3960292" cy="1152129"/>
          </a:xfrm>
        </p:spPr>
        <p:txBody>
          <a:bodyPr/>
          <a:lstStyle/>
          <a:p>
            <a:pPr lvl="0"/>
            <a:r>
              <a:rPr lang="en-US" altLang="ko-KR" dirty="0">
                <a:ea typeface="맑은 고딕" pitchFamily="50" charset="-127"/>
              </a:rPr>
              <a:t>Predicting Loan Default Risk</a:t>
            </a:r>
            <a:endParaRPr lang="en-US" altLang="ko-KR" dirty="0"/>
          </a:p>
        </p:txBody>
      </p:sp>
      <p:sp>
        <p:nvSpPr>
          <p:cNvPr id="4" name="Text Placeholder 3"/>
          <p:cNvSpPr>
            <a:spLocks noGrp="1"/>
          </p:cNvSpPr>
          <p:nvPr>
            <p:ph type="body" sz="quarter" idx="11"/>
          </p:nvPr>
        </p:nvSpPr>
        <p:spPr>
          <a:xfrm>
            <a:off x="467692" y="4515967"/>
            <a:ext cx="5040560" cy="504056"/>
          </a:xfrm>
        </p:spPr>
        <p:txBody>
          <a:bodyPr/>
          <a:lstStyle/>
          <a:p>
            <a:pPr>
              <a:spcBef>
                <a:spcPts val="0"/>
              </a:spcBef>
              <a:defRPr/>
            </a:pPr>
            <a:r>
              <a:rPr lang="en-US" altLang="ko-KR" dirty="0"/>
              <a:t>Team: Ian Housman, TJ Jaramillo, Darlene Ko, and Cy Shi    </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 y="190322"/>
            <a:ext cx="9144000" cy="576064"/>
          </a:xfrm>
        </p:spPr>
        <p:txBody>
          <a:bodyPr/>
          <a:lstStyle/>
          <a:p>
            <a:r>
              <a:rPr lang="en-US" altLang="ko-KR" dirty="0">
                <a:solidFill>
                  <a:schemeClr val="tx1">
                    <a:lumMod val="75000"/>
                    <a:lumOff val="25000"/>
                  </a:schemeClr>
                </a:solidFill>
              </a:rPr>
              <a:t>Best Predictive Model (Random Forest)</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p:txBody>
          <a:bodyPr/>
          <a:lstStyle/>
          <a:p>
            <a:pPr lvl="0"/>
            <a:r>
              <a:rPr lang="en-US" altLang="ko-KR" b="1" dirty="0">
                <a:solidFill>
                  <a:srgbClr val="FF0000"/>
                </a:solidFill>
              </a:rPr>
              <a:t>Ranked Feature Importance and Other Metrics</a:t>
            </a:r>
          </a:p>
        </p:txBody>
      </p:sp>
      <p:sp>
        <p:nvSpPr>
          <p:cNvPr id="6" name="Oval 5"/>
          <p:cNvSpPr/>
          <p:nvPr/>
        </p:nvSpPr>
        <p:spPr>
          <a:xfrm>
            <a:off x="4715771" y="1458669"/>
            <a:ext cx="624015" cy="624015"/>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Block Arc 14"/>
          <p:cNvSpPr/>
          <p:nvPr/>
        </p:nvSpPr>
        <p:spPr>
          <a:xfrm rot="16200000">
            <a:off x="4896686" y="1631810"/>
            <a:ext cx="268444" cy="26861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4715771" y="2334794"/>
            <a:ext cx="624015" cy="624015"/>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Oval 12"/>
          <p:cNvSpPr/>
          <p:nvPr/>
        </p:nvSpPr>
        <p:spPr>
          <a:xfrm>
            <a:off x="4715771" y="3210918"/>
            <a:ext cx="624015" cy="624015"/>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5" name="Group 14"/>
          <p:cNvGrpSpPr/>
          <p:nvPr/>
        </p:nvGrpSpPr>
        <p:grpSpPr>
          <a:xfrm>
            <a:off x="5508103" y="1338997"/>
            <a:ext cx="3635897" cy="863358"/>
            <a:chOff x="803640" y="3362835"/>
            <a:chExt cx="2347247" cy="863358"/>
          </a:xfrm>
        </p:grpSpPr>
        <p:sp>
          <p:nvSpPr>
            <p:cNvPr id="16" name="TextBox 15"/>
            <p:cNvSpPr txBox="1"/>
            <p:nvPr/>
          </p:nvSpPr>
          <p:spPr>
            <a:xfrm>
              <a:off x="803640" y="3579862"/>
              <a:ext cx="2347247" cy="646331"/>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Hypertuned</a:t>
              </a:r>
              <a:r>
                <a:rPr lang="en-US" altLang="ko-KR" sz="1200" dirty="0">
                  <a:solidFill>
                    <a:schemeClr val="tx1">
                      <a:lumMod val="75000"/>
                      <a:lumOff val="25000"/>
                    </a:schemeClr>
                  </a:solidFill>
                  <a:cs typeface="Arial" pitchFamily="34" charset="0"/>
                </a:rPr>
                <a:t> Parameters (e.g. Grid Search)</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Training Data = 0.9552</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Testing Data = 0.9310</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Highest Accuracy Score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5508104" y="2207770"/>
            <a:ext cx="3240360" cy="955691"/>
            <a:chOff x="803640" y="3362835"/>
            <a:chExt cx="2059657" cy="955691"/>
          </a:xfrm>
        </p:grpSpPr>
        <p:sp>
          <p:nvSpPr>
            <p:cNvPr id="21" name="TextBox 20"/>
            <p:cNvSpPr txBox="1"/>
            <p:nvPr/>
          </p:nvSpPr>
          <p:spPr>
            <a:xfrm>
              <a:off x="803640" y="3487529"/>
              <a:ext cx="2059657" cy="830997"/>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Bagged Decision Trees (reduces variance)</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Splits on Random Subset of Features</a:t>
              </a:r>
            </a:p>
            <a:p>
              <a:r>
                <a:rPr lang="en-US" altLang="ko-KR" sz="1200" dirty="0">
                  <a:solidFill>
                    <a:schemeClr val="tx1">
                      <a:lumMod val="75000"/>
                      <a:lumOff val="25000"/>
                    </a:schemeClr>
                  </a:solidFill>
                  <a:cs typeface="Arial" pitchFamily="34" charset="0"/>
                </a:rPr>
                <a:t>● Ranked Feature Importance (shown left)</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Robust Model</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5508104" y="3076544"/>
            <a:ext cx="3096344" cy="1163860"/>
            <a:chOff x="803640" y="3362835"/>
            <a:chExt cx="2059657" cy="1163860"/>
          </a:xfrm>
        </p:grpSpPr>
        <p:sp>
          <p:nvSpPr>
            <p:cNvPr id="24" name="TextBox 23"/>
            <p:cNvSpPr txBox="1"/>
            <p:nvPr/>
          </p:nvSpPr>
          <p:spPr>
            <a:xfrm>
              <a:off x="803640" y="3511032"/>
              <a:ext cx="2059657" cy="1015663"/>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Great with High Dimensionality</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Quick Prediction / Training Speed</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Robust to Outliers and Non-linear Data</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Handles Unbalanced Data</a:t>
              </a:r>
            </a:p>
            <a:p>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Low Bias, Moderate Variability</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Additional Advantages</a:t>
              </a:r>
              <a:endParaRPr lang="ko-KR" altLang="en-US" sz="1200" b="1" dirty="0">
                <a:solidFill>
                  <a:schemeClr val="tx1">
                    <a:lumMod val="75000"/>
                    <a:lumOff val="25000"/>
                  </a:schemeClr>
                </a:solidFill>
                <a:cs typeface="Arial" pitchFamily="34" charset="0"/>
              </a:endParaRPr>
            </a:p>
          </p:txBody>
        </p:sp>
      </p:grpSp>
      <p:sp>
        <p:nvSpPr>
          <p:cNvPr id="27" name="TextBox 26"/>
          <p:cNvSpPr txBox="1"/>
          <p:nvPr/>
        </p:nvSpPr>
        <p:spPr>
          <a:xfrm>
            <a:off x="539192" y="4224739"/>
            <a:ext cx="8065616" cy="615553"/>
          </a:xfrm>
          <a:prstGeom prst="rect">
            <a:avLst/>
          </a:prstGeom>
          <a:noFill/>
        </p:spPr>
        <p:txBody>
          <a:bodyPr wrap="square" rtlCol="0" anchor="ctr">
            <a:spAutoFit/>
          </a:bodyPr>
          <a:lstStyle/>
          <a:p>
            <a:r>
              <a:rPr lang="en-US" altLang="ko-KR" sz="1200" dirty="0">
                <a:solidFill>
                  <a:schemeClr val="bg1"/>
                </a:solidFill>
                <a:cs typeface="Arial" pitchFamily="34" charset="0"/>
              </a:rPr>
              <a:t>In summary, Random Forest is the best predictive machine learning model based on the above.  Our machine learning model is fully deployed through Amazon Web Services (Elastic Beanstalk).  Please click on the following link:</a:t>
            </a:r>
          </a:p>
          <a:p>
            <a:r>
              <a:rPr lang="en-US" sz="1000" b="1" dirty="0">
                <a:solidFill>
                  <a:schemeClr val="bg1"/>
                </a:solidFill>
                <a:hlinkClick r:id="rId3">
                  <a:extLst>
                    <a:ext uri="{A12FA001-AC4F-418D-AE19-62706E023703}">
                      <ahyp:hlinkClr xmlns:ahyp="http://schemas.microsoft.com/office/drawing/2018/hyperlinkcolor" val="tx"/>
                    </a:ext>
                  </a:extLst>
                </a:hlinkClick>
              </a:rPr>
              <a:t>http://loandefaultrisk-env-2.eba-k2mgprmy.us-east-2.elasticbeanstalk.com/</a:t>
            </a:r>
            <a:r>
              <a:rPr lang="en-US" altLang="ko-KR" sz="1000" b="1" dirty="0">
                <a:solidFill>
                  <a:schemeClr val="bg1"/>
                </a:solidFill>
                <a:cs typeface="Arial" pitchFamily="34" charset="0"/>
              </a:rPr>
              <a:t>  </a:t>
            </a:r>
          </a:p>
        </p:txBody>
      </p:sp>
      <p:pic>
        <p:nvPicPr>
          <p:cNvPr id="28" name="Picture Placeholder 27">
            <a:extLst>
              <a:ext uri="{FF2B5EF4-FFF2-40B4-BE49-F238E27FC236}">
                <a16:creationId xmlns:a16="http://schemas.microsoft.com/office/drawing/2014/main" id="{AC992053-A4E2-49DC-A085-EF3530FE041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a:stretch/>
        </p:blipFill>
        <p:spPr>
          <a:xfrm>
            <a:off x="910339" y="1405340"/>
            <a:ext cx="3102825" cy="2206613"/>
          </a:xfrm>
        </p:spPr>
      </p:pic>
      <p:sp>
        <p:nvSpPr>
          <p:cNvPr id="29" name="Frame 17">
            <a:extLst>
              <a:ext uri="{FF2B5EF4-FFF2-40B4-BE49-F238E27FC236}">
                <a16:creationId xmlns:a16="http://schemas.microsoft.com/office/drawing/2014/main" id="{E96D0579-E3ED-42E3-BEBA-0E0BC70BE176}"/>
              </a:ext>
            </a:extLst>
          </p:cNvPr>
          <p:cNvSpPr/>
          <p:nvPr/>
        </p:nvSpPr>
        <p:spPr>
          <a:xfrm>
            <a:off x="4854265" y="1607085"/>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2" name="Frame 17">
            <a:extLst>
              <a:ext uri="{FF2B5EF4-FFF2-40B4-BE49-F238E27FC236}">
                <a16:creationId xmlns:a16="http://schemas.microsoft.com/office/drawing/2014/main" id="{E345C5DB-6764-4290-A800-393051B183D6}"/>
              </a:ext>
            </a:extLst>
          </p:cNvPr>
          <p:cNvSpPr/>
          <p:nvPr/>
        </p:nvSpPr>
        <p:spPr>
          <a:xfrm>
            <a:off x="4854265" y="2468295"/>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3" name="Frame 17">
            <a:extLst>
              <a:ext uri="{FF2B5EF4-FFF2-40B4-BE49-F238E27FC236}">
                <a16:creationId xmlns:a16="http://schemas.microsoft.com/office/drawing/2014/main" id="{FFA0DD6B-FF95-451D-8AEA-AD0FCBA8A8C0}"/>
              </a:ext>
            </a:extLst>
          </p:cNvPr>
          <p:cNvSpPr/>
          <p:nvPr/>
        </p:nvSpPr>
        <p:spPr>
          <a:xfrm>
            <a:off x="4875793" y="3331666"/>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420171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Team</a:t>
            </a:r>
            <a:endParaRPr lang="ko-KR" altLang="en-US" dirty="0"/>
          </a:p>
        </p:txBody>
      </p:sp>
      <p:sp>
        <p:nvSpPr>
          <p:cNvPr id="3" name="Text Placeholder 2"/>
          <p:cNvSpPr>
            <a:spLocks noGrp="1"/>
          </p:cNvSpPr>
          <p:nvPr>
            <p:ph type="body" sz="quarter" idx="11"/>
          </p:nvPr>
        </p:nvSpPr>
        <p:spPr/>
        <p:txBody>
          <a:bodyPr/>
          <a:lstStyle/>
          <a:p>
            <a:pPr lvl="0"/>
            <a:r>
              <a:rPr lang="en-US" altLang="ko-KR" dirty="0"/>
              <a:t>Rice University Data Analytics and Visualization Certification Program</a:t>
            </a:r>
            <a:endParaRPr lang="en-US" altLang="ko-KR" dirty="0">
              <a:solidFill>
                <a:schemeClr val="tx1">
                  <a:lumMod val="75000"/>
                  <a:lumOff val="25000"/>
                </a:schemeClr>
              </a:solidFill>
            </a:endParaRPr>
          </a:p>
        </p:txBody>
      </p:sp>
      <p:sp>
        <p:nvSpPr>
          <p:cNvPr id="9" name="Text Placeholder 17"/>
          <p:cNvSpPr txBox="1">
            <a:spLocks/>
          </p:cNvSpPr>
          <p:nvPr/>
        </p:nvSpPr>
        <p:spPr>
          <a:xfrm>
            <a:off x="611560" y="3693815"/>
            <a:ext cx="1728192" cy="246087"/>
          </a:xfrm>
          <a:prstGeom prst="rect">
            <a:avLst/>
          </a:prstGeom>
          <a:solidFill>
            <a:schemeClr val="accent1"/>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Ian Housman</a:t>
            </a:r>
          </a:p>
        </p:txBody>
      </p:sp>
      <p:sp>
        <p:nvSpPr>
          <p:cNvPr id="13" name="Text Placeholder 17"/>
          <p:cNvSpPr txBox="1">
            <a:spLocks/>
          </p:cNvSpPr>
          <p:nvPr/>
        </p:nvSpPr>
        <p:spPr>
          <a:xfrm>
            <a:off x="2682724" y="3693815"/>
            <a:ext cx="1728192"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TJ Jaramillo</a:t>
            </a:r>
          </a:p>
        </p:txBody>
      </p:sp>
      <p:sp>
        <p:nvSpPr>
          <p:cNvPr id="17" name="Text Placeholder 17"/>
          <p:cNvSpPr txBox="1">
            <a:spLocks/>
          </p:cNvSpPr>
          <p:nvPr/>
        </p:nvSpPr>
        <p:spPr>
          <a:xfrm>
            <a:off x="4753888" y="3693815"/>
            <a:ext cx="1728192" cy="246087"/>
          </a:xfrm>
          <a:prstGeom prst="rect">
            <a:avLst/>
          </a:prstGeom>
          <a:solidFill>
            <a:schemeClr val="accent1"/>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Darlene Ko</a:t>
            </a:r>
          </a:p>
        </p:txBody>
      </p:sp>
      <p:sp>
        <p:nvSpPr>
          <p:cNvPr id="21" name="Text Placeholder 17"/>
          <p:cNvSpPr txBox="1">
            <a:spLocks/>
          </p:cNvSpPr>
          <p:nvPr/>
        </p:nvSpPr>
        <p:spPr>
          <a:xfrm>
            <a:off x="6825051" y="3693815"/>
            <a:ext cx="1728192"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Cy Shi</a:t>
            </a:r>
          </a:p>
        </p:txBody>
      </p:sp>
      <p:pic>
        <p:nvPicPr>
          <p:cNvPr id="25" name="Picture Placeholder 24" descr="A person wearing glasses and smiling at the camera&#10;&#10;Description automatically generated">
            <a:extLst>
              <a:ext uri="{FF2B5EF4-FFF2-40B4-BE49-F238E27FC236}">
                <a16:creationId xmlns:a16="http://schemas.microsoft.com/office/drawing/2014/main" id="{35784F54-C64C-492C-9445-87CF79F21B58}"/>
              </a:ext>
            </a:extLst>
          </p:cNvPr>
          <p:cNvPicPr>
            <a:picLocks noGrp="1" noChangeAspect="1"/>
          </p:cNvPicPr>
          <p:nvPr>
            <p:ph type="pic" idx="12"/>
          </p:nvPr>
        </p:nvPicPr>
        <p:blipFill>
          <a:blip r:embed="rId3" cstate="print">
            <a:extLst>
              <a:ext uri="{28A0092B-C50C-407E-A947-70E740481C1C}">
                <a14:useLocalDpi xmlns:a14="http://schemas.microsoft.com/office/drawing/2010/main" val="0"/>
              </a:ext>
            </a:extLst>
          </a:blip>
          <a:srcRect t="48" b="48"/>
          <a:stretch>
            <a:fillRect/>
          </a:stretch>
        </p:blipFill>
        <p:spPr>
          <a:xfrm>
            <a:off x="2720790" y="1893615"/>
            <a:ext cx="1648869" cy="1648869"/>
          </a:xfrm>
        </p:spPr>
      </p:pic>
      <p:pic>
        <p:nvPicPr>
          <p:cNvPr id="28" name="Picture Placeholder 27" descr="A person standing in front of a body of water&#10;&#10;Description automatically generated">
            <a:extLst>
              <a:ext uri="{FF2B5EF4-FFF2-40B4-BE49-F238E27FC236}">
                <a16:creationId xmlns:a16="http://schemas.microsoft.com/office/drawing/2014/main" id="{A3A87171-7CD2-4FDE-822A-F1CA1E5AE3BA}"/>
              </a:ext>
            </a:extLst>
          </p:cNvPr>
          <p:cNvPicPr>
            <a:picLocks noGrp="1" noChangeAspect="1"/>
          </p:cNvPicPr>
          <p:nvPr>
            <p:ph type="pic" idx="13"/>
          </p:nvPr>
        </p:nvPicPr>
        <p:blipFill>
          <a:blip r:embed="rId4" cstate="print">
            <a:extLst>
              <a:ext uri="{28A0092B-C50C-407E-A947-70E740481C1C}">
                <a14:useLocalDpi xmlns:a14="http://schemas.microsoft.com/office/drawing/2010/main" val="0"/>
              </a:ext>
            </a:extLst>
          </a:blip>
          <a:srcRect l="12500" r="12500"/>
          <a:stretch>
            <a:fillRect/>
          </a:stretch>
        </p:blipFill>
        <p:spPr>
          <a:xfrm>
            <a:off x="4792334" y="1893615"/>
            <a:ext cx="1648869" cy="1648869"/>
          </a:xfrm>
        </p:spPr>
      </p:pic>
      <p:pic>
        <p:nvPicPr>
          <p:cNvPr id="38" name="Picture Placeholder 37" descr="A person holding a sign posing for the camera&#10;&#10;Description automatically generated">
            <a:extLst>
              <a:ext uri="{FF2B5EF4-FFF2-40B4-BE49-F238E27FC236}">
                <a16:creationId xmlns:a16="http://schemas.microsoft.com/office/drawing/2014/main" id="{C74F25F6-D8FD-49C4-AE90-566443BB2E6B}"/>
              </a:ext>
            </a:extLst>
          </p:cNvPr>
          <p:cNvPicPr>
            <a:picLocks noGrp="1" noChangeAspect="1"/>
          </p:cNvPicPr>
          <p:nvPr>
            <p:ph type="pic" idx="14"/>
          </p:nvPr>
        </p:nvPicPr>
        <p:blipFill>
          <a:blip r:embed="rId5" cstate="print">
            <a:extLst>
              <a:ext uri="{28A0092B-C50C-407E-A947-70E740481C1C}">
                <a14:useLocalDpi xmlns:a14="http://schemas.microsoft.com/office/drawing/2010/main" val="0"/>
              </a:ext>
            </a:extLst>
          </a:blip>
          <a:srcRect t="22" b="22"/>
          <a:stretch>
            <a:fillRect/>
          </a:stretch>
        </p:blipFill>
        <p:spPr>
          <a:xfrm>
            <a:off x="6863879" y="1893615"/>
            <a:ext cx="1648869" cy="1648869"/>
          </a:xfrm>
        </p:spPr>
      </p:pic>
      <p:pic>
        <p:nvPicPr>
          <p:cNvPr id="36" name="Picture Placeholder 35" descr="A picture containing person, indoor, cabinet, sitting&#10;&#10;Description automatically generated">
            <a:extLst>
              <a:ext uri="{FF2B5EF4-FFF2-40B4-BE49-F238E27FC236}">
                <a16:creationId xmlns:a16="http://schemas.microsoft.com/office/drawing/2014/main" id="{AC2976DA-B6C4-4388-9C33-8728CC277E94}"/>
              </a:ext>
            </a:extLst>
          </p:cNvPr>
          <p:cNvPicPr>
            <a:picLocks noGrp="1" noChangeAspect="1"/>
          </p:cNvPicPr>
          <p:nvPr>
            <p:ph type="pic" idx="1"/>
          </p:nvPr>
        </p:nvPicPr>
        <p:blipFill>
          <a:blip r:embed="rId6" cstate="print">
            <a:extLst>
              <a:ext uri="{28A0092B-C50C-407E-A947-70E740481C1C}">
                <a14:useLocalDpi xmlns:a14="http://schemas.microsoft.com/office/drawing/2010/main" val="0"/>
              </a:ext>
            </a:extLst>
          </a:blip>
          <a:srcRect l="14096" r="14096"/>
          <a:stretch>
            <a:fillRect/>
          </a:stretch>
        </p:blipFill>
        <p:spPr>
          <a:xfrm>
            <a:off x="649246" y="1893615"/>
            <a:ext cx="1648869" cy="1648869"/>
          </a:xfrm>
        </p:spPr>
      </p:pic>
    </p:spTree>
    <p:extLst>
      <p:ext uri="{BB962C8B-B14F-4D97-AF65-F5344CB8AC3E}">
        <p14:creationId xmlns:p14="http://schemas.microsoft.com/office/powerpoint/2010/main" val="32394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563888" y="267494"/>
            <a:ext cx="558011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latin typeface="Arial" pitchFamily="34" charset="0"/>
                <a:cs typeface="Arial" pitchFamily="34" charset="0"/>
              </a:rPr>
              <a:t>Agenda</a:t>
            </a:r>
          </a:p>
        </p:txBody>
      </p:sp>
      <p:sp>
        <p:nvSpPr>
          <p:cNvPr id="26" name="Round Same Side Corner Rectangle 25"/>
          <p:cNvSpPr/>
          <p:nvPr/>
        </p:nvSpPr>
        <p:spPr>
          <a:xfrm rot="16200000">
            <a:off x="6191958" y="-1125724"/>
            <a:ext cx="540000" cy="5364089"/>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7" name="Oval 26"/>
          <p:cNvSpPr/>
          <p:nvPr/>
        </p:nvSpPr>
        <p:spPr>
          <a:xfrm>
            <a:off x="3822879" y="1322320"/>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8" name="TextBox 8"/>
          <p:cNvSpPr txBox="1"/>
          <p:nvPr/>
        </p:nvSpPr>
        <p:spPr>
          <a:xfrm>
            <a:off x="3835083" y="1371654"/>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01</a:t>
            </a:r>
            <a:endParaRPr lang="ko-KR" altLang="en-US" sz="1800" b="1" dirty="0">
              <a:solidFill>
                <a:schemeClr val="accent3"/>
              </a:solidFill>
              <a:latin typeface="Arial" pitchFamily="34" charset="0"/>
              <a:cs typeface="Arial" pitchFamily="34" charset="0"/>
            </a:endParaRPr>
          </a:p>
        </p:txBody>
      </p:sp>
      <p:sp>
        <p:nvSpPr>
          <p:cNvPr id="23" name="Round Same Side Corner Rectangle 22"/>
          <p:cNvSpPr/>
          <p:nvPr/>
        </p:nvSpPr>
        <p:spPr>
          <a:xfrm rot="16200000">
            <a:off x="6275955" y="-349326"/>
            <a:ext cx="540000" cy="5196095"/>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4" name="Oval 23"/>
          <p:cNvSpPr/>
          <p:nvPr/>
        </p:nvSpPr>
        <p:spPr>
          <a:xfrm>
            <a:off x="3982653" y="2014721"/>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5" name="TextBox 12"/>
          <p:cNvSpPr txBox="1"/>
          <p:nvPr/>
        </p:nvSpPr>
        <p:spPr>
          <a:xfrm>
            <a:off x="3998423" y="2064055"/>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02</a:t>
            </a:r>
            <a:endParaRPr lang="ko-KR" altLang="en-US" sz="1800" b="1" dirty="0">
              <a:solidFill>
                <a:schemeClr val="accent3"/>
              </a:solidFill>
              <a:latin typeface="Arial" pitchFamily="34" charset="0"/>
              <a:cs typeface="Arial" pitchFamily="34" charset="0"/>
            </a:endParaRPr>
          </a:p>
        </p:txBody>
      </p:sp>
      <p:sp>
        <p:nvSpPr>
          <p:cNvPr id="20" name="Round Same Side Corner Rectangle 19"/>
          <p:cNvSpPr/>
          <p:nvPr/>
        </p:nvSpPr>
        <p:spPr>
          <a:xfrm rot="16200000">
            <a:off x="6336478" y="403601"/>
            <a:ext cx="540000" cy="5075043"/>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1" name="Oval 20"/>
          <p:cNvSpPr/>
          <p:nvPr/>
        </p:nvSpPr>
        <p:spPr>
          <a:xfrm>
            <a:off x="4117716" y="2707122"/>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TextBox 16"/>
          <p:cNvSpPr txBox="1"/>
          <p:nvPr/>
        </p:nvSpPr>
        <p:spPr>
          <a:xfrm>
            <a:off x="4131686" y="2756456"/>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03</a:t>
            </a:r>
            <a:endParaRPr lang="ko-KR" altLang="en-US" sz="1800" b="1" dirty="0">
              <a:solidFill>
                <a:schemeClr val="accent3"/>
              </a:solidFill>
              <a:latin typeface="Arial" pitchFamily="34" charset="0"/>
              <a:cs typeface="Arial" pitchFamily="34" charset="0"/>
            </a:endParaRPr>
          </a:p>
        </p:txBody>
      </p:sp>
      <p:sp>
        <p:nvSpPr>
          <p:cNvPr id="17" name="Round Same Side Corner Rectangle 16"/>
          <p:cNvSpPr/>
          <p:nvPr/>
        </p:nvSpPr>
        <p:spPr>
          <a:xfrm rot="16200000">
            <a:off x="6217536" y="977060"/>
            <a:ext cx="540000" cy="531292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Oval 17"/>
          <p:cNvSpPr/>
          <p:nvPr/>
        </p:nvSpPr>
        <p:spPr>
          <a:xfrm>
            <a:off x="3875339" y="3399523"/>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9" name="TextBox 20"/>
          <p:cNvSpPr txBox="1"/>
          <p:nvPr/>
        </p:nvSpPr>
        <p:spPr>
          <a:xfrm>
            <a:off x="3892207" y="3448857"/>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04</a:t>
            </a:r>
            <a:endParaRPr lang="ko-KR" altLang="en-US" sz="1800" b="1" dirty="0">
              <a:solidFill>
                <a:schemeClr val="accent3"/>
              </a:solidFill>
              <a:latin typeface="Arial" pitchFamily="34" charset="0"/>
              <a:cs typeface="Arial" pitchFamily="34" charset="0"/>
            </a:endParaRPr>
          </a:p>
        </p:txBody>
      </p:sp>
      <p:sp>
        <p:nvSpPr>
          <p:cNvPr id="14" name="Round Same Side Corner Rectangle 13"/>
          <p:cNvSpPr/>
          <p:nvPr/>
        </p:nvSpPr>
        <p:spPr>
          <a:xfrm rot="16200000">
            <a:off x="6133536" y="1585461"/>
            <a:ext cx="540000" cy="5480927"/>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5" name="Oval 14"/>
          <p:cNvSpPr/>
          <p:nvPr/>
        </p:nvSpPr>
        <p:spPr>
          <a:xfrm>
            <a:off x="3715564" y="409192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6" name="TextBox 24"/>
          <p:cNvSpPr txBox="1"/>
          <p:nvPr/>
        </p:nvSpPr>
        <p:spPr>
          <a:xfrm>
            <a:off x="3721315" y="4141258"/>
            <a:ext cx="441146" cy="369332"/>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800" b="1" dirty="0">
                <a:solidFill>
                  <a:schemeClr val="accent3"/>
                </a:solidFill>
                <a:latin typeface="Arial" pitchFamily="34" charset="0"/>
                <a:cs typeface="Arial" pitchFamily="34" charset="0"/>
              </a:rPr>
              <a:t>05</a:t>
            </a:r>
            <a:endParaRPr lang="ko-KR" altLang="en-US" sz="1800" b="1" dirty="0">
              <a:solidFill>
                <a:schemeClr val="accent3"/>
              </a:solidFill>
              <a:latin typeface="Arial" pitchFamily="34" charset="0"/>
              <a:cs typeface="Arial" pitchFamily="34" charset="0"/>
            </a:endParaRPr>
          </a:p>
        </p:txBody>
      </p:sp>
      <p:sp>
        <p:nvSpPr>
          <p:cNvPr id="9" name="TextBox 25"/>
          <p:cNvSpPr txBox="1"/>
          <p:nvPr/>
        </p:nvSpPr>
        <p:spPr bwMode="auto">
          <a:xfrm>
            <a:off x="4369523" y="1411124"/>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Motivation and Considerations</a:t>
            </a:r>
            <a:endParaRPr lang="ko-KR" altLang="en-US" sz="1200" b="1" dirty="0">
              <a:solidFill>
                <a:schemeClr val="bg1"/>
              </a:solidFill>
              <a:latin typeface="Arial" pitchFamily="34" charset="0"/>
              <a:cs typeface="Arial" pitchFamily="34" charset="0"/>
            </a:endParaRPr>
          </a:p>
        </p:txBody>
      </p:sp>
      <p:sp>
        <p:nvSpPr>
          <p:cNvPr id="10" name="TextBox 26"/>
          <p:cNvSpPr txBox="1"/>
          <p:nvPr/>
        </p:nvSpPr>
        <p:spPr bwMode="auto">
          <a:xfrm>
            <a:off x="4513539" y="2103525"/>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Research and Data Set</a:t>
            </a:r>
            <a:endParaRPr lang="ko-KR" altLang="en-US" sz="1200" b="1" dirty="0">
              <a:solidFill>
                <a:schemeClr val="bg1"/>
              </a:solidFill>
              <a:latin typeface="Arial" pitchFamily="34" charset="0"/>
              <a:cs typeface="Arial" pitchFamily="34" charset="0"/>
            </a:endParaRPr>
          </a:p>
        </p:txBody>
      </p:sp>
      <p:sp>
        <p:nvSpPr>
          <p:cNvPr id="11" name="TextBox 27"/>
          <p:cNvSpPr txBox="1"/>
          <p:nvPr/>
        </p:nvSpPr>
        <p:spPr bwMode="auto">
          <a:xfrm>
            <a:off x="4626269" y="2795926"/>
            <a:ext cx="399079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Data Cleaning &amp; Exploratory Analysis</a:t>
            </a:r>
            <a:endParaRPr lang="ko-KR" altLang="en-US" sz="1200" b="1" dirty="0">
              <a:solidFill>
                <a:schemeClr val="bg1"/>
              </a:solidFill>
              <a:latin typeface="Arial" pitchFamily="34" charset="0"/>
              <a:cs typeface="Arial" pitchFamily="34" charset="0"/>
            </a:endParaRPr>
          </a:p>
        </p:txBody>
      </p:sp>
      <p:sp>
        <p:nvSpPr>
          <p:cNvPr id="12" name="TextBox 28"/>
          <p:cNvSpPr txBox="1"/>
          <p:nvPr/>
        </p:nvSpPr>
        <p:spPr bwMode="auto">
          <a:xfrm>
            <a:off x="4396699" y="3488327"/>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Predictive Models</a:t>
            </a:r>
            <a:endParaRPr lang="ko-KR" altLang="en-US" sz="1200" b="1" dirty="0">
              <a:solidFill>
                <a:schemeClr val="bg1"/>
              </a:solidFill>
              <a:latin typeface="Arial" pitchFamily="34" charset="0"/>
              <a:cs typeface="Arial" pitchFamily="34" charset="0"/>
            </a:endParaRPr>
          </a:p>
        </p:txBody>
      </p:sp>
      <p:sp>
        <p:nvSpPr>
          <p:cNvPr id="13" name="TextBox 29"/>
          <p:cNvSpPr txBox="1"/>
          <p:nvPr/>
        </p:nvSpPr>
        <p:spPr bwMode="auto">
          <a:xfrm>
            <a:off x="4252683" y="4180728"/>
            <a:ext cx="4135741"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a:solidFill>
                  <a:schemeClr val="bg1"/>
                </a:solidFill>
                <a:latin typeface="Arial" pitchFamily="34" charset="0"/>
                <a:cs typeface="Arial" pitchFamily="34" charset="0"/>
              </a:rPr>
              <a:t>Best Fit Model and Conclusions</a:t>
            </a:r>
            <a:endParaRPr lang="ko-KR" altLang="en-US" sz="1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Overview of Data Set</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dirty="0"/>
              <a:t>32,581 Rows and 12 Columns (sourced from Kaggle.com)</a:t>
            </a:r>
          </a:p>
        </p:txBody>
      </p:sp>
      <p:graphicFrame>
        <p:nvGraphicFramePr>
          <p:cNvPr id="4" name="Table 5">
            <a:extLst>
              <a:ext uri="{FF2B5EF4-FFF2-40B4-BE49-F238E27FC236}">
                <a16:creationId xmlns:a16="http://schemas.microsoft.com/office/drawing/2014/main" id="{2FD5F57D-5B0C-47F0-82FB-FFC195551996}"/>
              </a:ext>
            </a:extLst>
          </p:cNvPr>
          <p:cNvGraphicFramePr>
            <a:graphicFrameLocks noGrp="1"/>
          </p:cNvGraphicFramePr>
          <p:nvPr>
            <p:extLst>
              <p:ext uri="{D42A27DB-BD31-4B8C-83A1-F6EECF244321}">
                <p14:modId xmlns:p14="http://schemas.microsoft.com/office/powerpoint/2010/main" val="2768871768"/>
              </p:ext>
            </p:extLst>
          </p:nvPr>
        </p:nvGraphicFramePr>
        <p:xfrm>
          <a:off x="1259632" y="987574"/>
          <a:ext cx="6552728" cy="4155931"/>
        </p:xfrm>
        <a:graphic>
          <a:graphicData uri="http://schemas.openxmlformats.org/drawingml/2006/table">
            <a:tbl>
              <a:tblPr firstRow="1" bandRow="1">
                <a:tableStyleId>{5C22544A-7EE6-4342-B048-85BDC9FD1C3A}</a:tableStyleId>
              </a:tblPr>
              <a:tblGrid>
                <a:gridCol w="3276364">
                  <a:extLst>
                    <a:ext uri="{9D8B030D-6E8A-4147-A177-3AD203B41FA5}">
                      <a16:colId xmlns:a16="http://schemas.microsoft.com/office/drawing/2014/main" val="2131934555"/>
                    </a:ext>
                  </a:extLst>
                </a:gridCol>
                <a:gridCol w="3276364">
                  <a:extLst>
                    <a:ext uri="{9D8B030D-6E8A-4147-A177-3AD203B41FA5}">
                      <a16:colId xmlns:a16="http://schemas.microsoft.com/office/drawing/2014/main" val="970399463"/>
                    </a:ext>
                  </a:extLst>
                </a:gridCol>
              </a:tblGrid>
              <a:tr h="319687">
                <a:tc>
                  <a:txBody>
                    <a:bodyPr/>
                    <a:lstStyle/>
                    <a:p>
                      <a:r>
                        <a:rPr lang="en-US" sz="1200" dirty="0"/>
                        <a:t>Feature Name</a:t>
                      </a:r>
                    </a:p>
                  </a:txBody>
                  <a:tcPr/>
                </a:tc>
                <a:tc>
                  <a:txBody>
                    <a:bodyPr/>
                    <a:lstStyle/>
                    <a:p>
                      <a:r>
                        <a:rPr lang="en-US" sz="1200" dirty="0"/>
                        <a:t>Description</a:t>
                      </a:r>
                    </a:p>
                  </a:txBody>
                  <a:tcPr/>
                </a:tc>
                <a:extLst>
                  <a:ext uri="{0D108BD9-81ED-4DB2-BD59-A6C34878D82A}">
                    <a16:rowId xmlns:a16="http://schemas.microsoft.com/office/drawing/2014/main" val="878014521"/>
                  </a:ext>
                </a:extLst>
              </a:tr>
              <a:tr h="319687">
                <a:tc>
                  <a:txBody>
                    <a:bodyPr/>
                    <a:lstStyle/>
                    <a:p>
                      <a:r>
                        <a:rPr lang="en-US" sz="1200" dirty="0" err="1"/>
                        <a:t>person_age</a:t>
                      </a:r>
                      <a:endParaRPr lang="en-US" sz="1200" dirty="0"/>
                    </a:p>
                  </a:txBody>
                  <a:tcPr/>
                </a:tc>
                <a:tc>
                  <a:txBody>
                    <a:bodyPr/>
                    <a:lstStyle/>
                    <a:p>
                      <a:r>
                        <a:rPr lang="en-US" sz="1200" dirty="0"/>
                        <a:t>Age (in years)</a:t>
                      </a:r>
                    </a:p>
                  </a:txBody>
                  <a:tcPr/>
                </a:tc>
                <a:extLst>
                  <a:ext uri="{0D108BD9-81ED-4DB2-BD59-A6C34878D82A}">
                    <a16:rowId xmlns:a16="http://schemas.microsoft.com/office/drawing/2014/main" val="40983203"/>
                  </a:ext>
                </a:extLst>
              </a:tr>
              <a:tr h="319687">
                <a:tc>
                  <a:txBody>
                    <a:bodyPr/>
                    <a:lstStyle/>
                    <a:p>
                      <a:r>
                        <a:rPr lang="en-US" sz="1200" dirty="0" err="1"/>
                        <a:t>person_income</a:t>
                      </a:r>
                      <a:endParaRPr lang="en-US" sz="1200" dirty="0"/>
                    </a:p>
                  </a:txBody>
                  <a:tcPr/>
                </a:tc>
                <a:tc>
                  <a:txBody>
                    <a:bodyPr/>
                    <a:lstStyle/>
                    <a:p>
                      <a:r>
                        <a:rPr lang="en-US" sz="1200" dirty="0"/>
                        <a:t>Annual Income</a:t>
                      </a:r>
                    </a:p>
                  </a:txBody>
                  <a:tcPr/>
                </a:tc>
                <a:extLst>
                  <a:ext uri="{0D108BD9-81ED-4DB2-BD59-A6C34878D82A}">
                    <a16:rowId xmlns:a16="http://schemas.microsoft.com/office/drawing/2014/main" val="716936810"/>
                  </a:ext>
                </a:extLst>
              </a:tr>
              <a:tr h="319687">
                <a:tc>
                  <a:txBody>
                    <a:bodyPr/>
                    <a:lstStyle/>
                    <a:p>
                      <a:r>
                        <a:rPr lang="en-US" sz="1200" dirty="0" err="1"/>
                        <a:t>person_home_ownership</a:t>
                      </a:r>
                      <a:endParaRPr lang="en-US" sz="1200" dirty="0"/>
                    </a:p>
                  </a:txBody>
                  <a:tcPr/>
                </a:tc>
                <a:tc>
                  <a:txBody>
                    <a:bodyPr/>
                    <a:lstStyle/>
                    <a:p>
                      <a:r>
                        <a:rPr lang="en-US" sz="1200" dirty="0"/>
                        <a:t>Home Ownership</a:t>
                      </a:r>
                    </a:p>
                  </a:txBody>
                  <a:tcPr/>
                </a:tc>
                <a:extLst>
                  <a:ext uri="{0D108BD9-81ED-4DB2-BD59-A6C34878D82A}">
                    <a16:rowId xmlns:a16="http://schemas.microsoft.com/office/drawing/2014/main" val="1605826907"/>
                  </a:ext>
                </a:extLst>
              </a:tr>
              <a:tr h="319687">
                <a:tc>
                  <a:txBody>
                    <a:bodyPr/>
                    <a:lstStyle/>
                    <a:p>
                      <a:r>
                        <a:rPr lang="en-US" sz="1200" dirty="0" err="1"/>
                        <a:t>person_emp_length</a:t>
                      </a:r>
                      <a:endParaRPr lang="en-US" sz="1200" dirty="0"/>
                    </a:p>
                  </a:txBody>
                  <a:tcPr/>
                </a:tc>
                <a:tc>
                  <a:txBody>
                    <a:bodyPr/>
                    <a:lstStyle/>
                    <a:p>
                      <a:r>
                        <a:rPr lang="en-US" sz="1200" dirty="0"/>
                        <a:t>Employment Length (in years)</a:t>
                      </a:r>
                    </a:p>
                  </a:txBody>
                  <a:tcPr/>
                </a:tc>
                <a:extLst>
                  <a:ext uri="{0D108BD9-81ED-4DB2-BD59-A6C34878D82A}">
                    <a16:rowId xmlns:a16="http://schemas.microsoft.com/office/drawing/2014/main" val="1923266140"/>
                  </a:ext>
                </a:extLst>
              </a:tr>
              <a:tr h="319687">
                <a:tc>
                  <a:txBody>
                    <a:bodyPr/>
                    <a:lstStyle/>
                    <a:p>
                      <a:r>
                        <a:rPr lang="en-US" sz="1200" dirty="0" err="1"/>
                        <a:t>loan_intent</a:t>
                      </a:r>
                      <a:endParaRPr lang="en-US" sz="1200" dirty="0"/>
                    </a:p>
                  </a:txBody>
                  <a:tcPr/>
                </a:tc>
                <a:tc>
                  <a:txBody>
                    <a:bodyPr/>
                    <a:lstStyle/>
                    <a:p>
                      <a:r>
                        <a:rPr lang="en-US" sz="1200" dirty="0"/>
                        <a:t>Loan Intent / Type</a:t>
                      </a:r>
                    </a:p>
                  </a:txBody>
                  <a:tcPr/>
                </a:tc>
                <a:extLst>
                  <a:ext uri="{0D108BD9-81ED-4DB2-BD59-A6C34878D82A}">
                    <a16:rowId xmlns:a16="http://schemas.microsoft.com/office/drawing/2014/main" val="3283425299"/>
                  </a:ext>
                </a:extLst>
              </a:tr>
              <a:tr h="319687">
                <a:tc>
                  <a:txBody>
                    <a:bodyPr/>
                    <a:lstStyle/>
                    <a:p>
                      <a:r>
                        <a:rPr lang="en-US" sz="1200" dirty="0" err="1"/>
                        <a:t>loan_grade</a:t>
                      </a:r>
                      <a:endParaRPr lang="en-US" sz="1200" dirty="0"/>
                    </a:p>
                  </a:txBody>
                  <a:tcPr/>
                </a:tc>
                <a:tc>
                  <a:txBody>
                    <a:bodyPr/>
                    <a:lstStyle/>
                    <a:p>
                      <a:r>
                        <a:rPr lang="en-US" sz="1200" dirty="0"/>
                        <a:t>Loan Grade</a:t>
                      </a:r>
                    </a:p>
                  </a:txBody>
                  <a:tcPr/>
                </a:tc>
                <a:extLst>
                  <a:ext uri="{0D108BD9-81ED-4DB2-BD59-A6C34878D82A}">
                    <a16:rowId xmlns:a16="http://schemas.microsoft.com/office/drawing/2014/main" val="987225946"/>
                  </a:ext>
                </a:extLst>
              </a:tr>
              <a:tr h="319687">
                <a:tc>
                  <a:txBody>
                    <a:bodyPr/>
                    <a:lstStyle/>
                    <a:p>
                      <a:r>
                        <a:rPr lang="en-US" sz="1200" dirty="0" err="1"/>
                        <a:t>loan_amnt</a:t>
                      </a:r>
                      <a:endParaRPr lang="en-US" sz="1200" dirty="0"/>
                    </a:p>
                  </a:txBody>
                  <a:tcPr/>
                </a:tc>
                <a:tc>
                  <a:txBody>
                    <a:bodyPr/>
                    <a:lstStyle/>
                    <a:p>
                      <a:r>
                        <a:rPr lang="en-US" sz="1200" dirty="0"/>
                        <a:t>Loan Amount</a:t>
                      </a:r>
                    </a:p>
                  </a:txBody>
                  <a:tcPr/>
                </a:tc>
                <a:extLst>
                  <a:ext uri="{0D108BD9-81ED-4DB2-BD59-A6C34878D82A}">
                    <a16:rowId xmlns:a16="http://schemas.microsoft.com/office/drawing/2014/main" val="4034984993"/>
                  </a:ext>
                </a:extLst>
              </a:tr>
              <a:tr h="319687">
                <a:tc>
                  <a:txBody>
                    <a:bodyPr/>
                    <a:lstStyle/>
                    <a:p>
                      <a:r>
                        <a:rPr lang="en-US" sz="1200" dirty="0" err="1"/>
                        <a:t>loan_int_rate</a:t>
                      </a:r>
                      <a:endParaRPr lang="en-US" sz="1200" dirty="0"/>
                    </a:p>
                  </a:txBody>
                  <a:tcPr/>
                </a:tc>
                <a:tc>
                  <a:txBody>
                    <a:bodyPr/>
                    <a:lstStyle/>
                    <a:p>
                      <a:r>
                        <a:rPr lang="en-US" sz="1200" dirty="0"/>
                        <a:t>Loan Interest Rate</a:t>
                      </a:r>
                    </a:p>
                  </a:txBody>
                  <a:tcPr/>
                </a:tc>
                <a:extLst>
                  <a:ext uri="{0D108BD9-81ED-4DB2-BD59-A6C34878D82A}">
                    <a16:rowId xmlns:a16="http://schemas.microsoft.com/office/drawing/2014/main" val="1340122088"/>
                  </a:ext>
                </a:extLst>
              </a:tr>
              <a:tr h="319687">
                <a:tc>
                  <a:txBody>
                    <a:bodyPr/>
                    <a:lstStyle/>
                    <a:p>
                      <a:r>
                        <a:rPr lang="en-US" sz="1200" b="1" dirty="0" err="1">
                          <a:solidFill>
                            <a:srgbClr val="FF0000"/>
                          </a:solidFill>
                        </a:rPr>
                        <a:t>loan_status</a:t>
                      </a:r>
                      <a:endParaRPr lang="en-US" sz="1200" b="1" dirty="0">
                        <a:solidFill>
                          <a:srgbClr val="FF0000"/>
                        </a:solidFill>
                      </a:endParaRPr>
                    </a:p>
                  </a:txBody>
                  <a:tcPr/>
                </a:tc>
                <a:tc>
                  <a:txBody>
                    <a:bodyPr/>
                    <a:lstStyle/>
                    <a:p>
                      <a:r>
                        <a:rPr lang="en-US" sz="1200" b="1" dirty="0">
                          <a:solidFill>
                            <a:srgbClr val="FF0000"/>
                          </a:solidFill>
                        </a:rPr>
                        <a:t>Loan Status (0 is non default; 1 is default)</a:t>
                      </a:r>
                    </a:p>
                  </a:txBody>
                  <a:tcPr/>
                </a:tc>
                <a:extLst>
                  <a:ext uri="{0D108BD9-81ED-4DB2-BD59-A6C34878D82A}">
                    <a16:rowId xmlns:a16="http://schemas.microsoft.com/office/drawing/2014/main" val="178465875"/>
                  </a:ext>
                </a:extLst>
              </a:tr>
              <a:tr h="31968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err="1"/>
                        <a:t>loan_percent_income</a:t>
                      </a:r>
                      <a:endParaRPr lang="en-US" sz="1200" dirty="0"/>
                    </a:p>
                  </a:txBody>
                  <a:tcPr/>
                </a:tc>
                <a:tc>
                  <a:txBody>
                    <a:bodyPr/>
                    <a:lstStyle/>
                    <a:p>
                      <a:r>
                        <a:rPr lang="en-US" sz="1200" dirty="0"/>
                        <a:t>Loan Percent Income / Loan-to-Income Ratio</a:t>
                      </a:r>
                    </a:p>
                  </a:txBody>
                  <a:tcPr/>
                </a:tc>
                <a:extLst>
                  <a:ext uri="{0D108BD9-81ED-4DB2-BD59-A6C34878D82A}">
                    <a16:rowId xmlns:a16="http://schemas.microsoft.com/office/drawing/2014/main" val="1417003229"/>
                  </a:ext>
                </a:extLst>
              </a:tr>
              <a:tr h="319687">
                <a:tc>
                  <a:txBody>
                    <a:bodyPr/>
                    <a:lstStyle/>
                    <a:p>
                      <a:r>
                        <a:rPr lang="en-US" sz="1200" dirty="0" err="1"/>
                        <a:t>cb_person_default_on_file</a:t>
                      </a:r>
                      <a:endParaRPr lang="en-US" sz="1200" dirty="0"/>
                    </a:p>
                  </a:txBody>
                  <a:tcPr/>
                </a:tc>
                <a:tc>
                  <a:txBody>
                    <a:bodyPr/>
                    <a:lstStyle/>
                    <a:p>
                      <a:r>
                        <a:rPr lang="en-US" sz="1200" dirty="0"/>
                        <a:t>Historical Default</a:t>
                      </a:r>
                    </a:p>
                  </a:txBody>
                  <a:tcPr/>
                </a:tc>
                <a:extLst>
                  <a:ext uri="{0D108BD9-81ED-4DB2-BD59-A6C34878D82A}">
                    <a16:rowId xmlns:a16="http://schemas.microsoft.com/office/drawing/2014/main" val="129164938"/>
                  </a:ext>
                </a:extLst>
              </a:tr>
              <a:tr h="31968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err="1"/>
                        <a:t>cb_person_cred_hist_length</a:t>
                      </a:r>
                      <a:endParaRPr 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a:t>Credit History Length (in years)</a:t>
                      </a:r>
                    </a:p>
                  </a:txBody>
                  <a:tcPr/>
                </a:tc>
                <a:extLst>
                  <a:ext uri="{0D108BD9-81ED-4DB2-BD59-A6C34878D82A}">
                    <a16:rowId xmlns:a16="http://schemas.microsoft.com/office/drawing/2014/main" val="2606078390"/>
                  </a:ext>
                </a:extLst>
              </a:tr>
            </a:tbl>
          </a:graphicData>
        </a:graphic>
      </p:graphicFrame>
    </p:spTree>
    <p:extLst>
      <p:ext uri="{BB962C8B-B14F-4D97-AF65-F5344CB8AC3E}">
        <p14:creationId xmlns:p14="http://schemas.microsoft.com/office/powerpoint/2010/main" val="376376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536" y="123478"/>
            <a:ext cx="8748464" cy="1032900"/>
          </a:xfrm>
        </p:spPr>
        <p:txBody>
          <a:bodyPr/>
          <a:lstStyle/>
          <a:p>
            <a:r>
              <a:rPr lang="en-US" altLang="ko-KR" dirty="0"/>
              <a:t>Data Cleaning &amp;</a:t>
            </a:r>
          </a:p>
          <a:p>
            <a:r>
              <a:rPr lang="en-US" altLang="ko-KR" dirty="0"/>
              <a:t>Pre-processing</a:t>
            </a:r>
            <a:endParaRPr lang="ko-KR" altLang="en-US" dirty="0"/>
          </a:p>
        </p:txBody>
      </p:sp>
      <p:sp>
        <p:nvSpPr>
          <p:cNvPr id="5" name="Oval 4"/>
          <p:cNvSpPr/>
          <p:nvPr/>
        </p:nvSpPr>
        <p:spPr>
          <a:xfrm>
            <a:off x="583302" y="1491582"/>
            <a:ext cx="609223" cy="609223"/>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583302" y="3882659"/>
            <a:ext cx="609223" cy="609223"/>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21"/>
          <p:cNvSpPr>
            <a:spLocks noChangeAspect="1"/>
          </p:cNvSpPr>
          <p:nvPr/>
        </p:nvSpPr>
        <p:spPr>
          <a:xfrm>
            <a:off x="725272" y="1632193"/>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16"/>
          <p:cNvSpPr/>
          <p:nvPr/>
        </p:nvSpPr>
        <p:spPr>
          <a:xfrm rot="2700000">
            <a:off x="771788" y="3979080"/>
            <a:ext cx="232250" cy="41638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p:cNvSpPr/>
          <p:nvPr/>
        </p:nvSpPr>
        <p:spPr>
          <a:xfrm>
            <a:off x="3352765" y="1491581"/>
            <a:ext cx="609223" cy="609223"/>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352765" y="2687120"/>
            <a:ext cx="609223" cy="609223"/>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52765" y="3882658"/>
            <a:ext cx="609223" cy="609223"/>
          </a:xfrm>
          <a:prstGeom prst="ellipse">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Donut 24"/>
          <p:cNvSpPr/>
          <p:nvPr/>
        </p:nvSpPr>
        <p:spPr>
          <a:xfrm>
            <a:off x="3485702" y="1623120"/>
            <a:ext cx="343349" cy="34614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7" name="Group 16"/>
          <p:cNvGrpSpPr/>
          <p:nvPr/>
        </p:nvGrpSpPr>
        <p:grpSpPr>
          <a:xfrm>
            <a:off x="1346899" y="1436138"/>
            <a:ext cx="1822145" cy="812442"/>
            <a:chOff x="1472558" y="998559"/>
            <a:chExt cx="2765965" cy="812442"/>
          </a:xfrm>
        </p:grpSpPr>
        <p:sp>
          <p:nvSpPr>
            <p:cNvPr id="18" name="TextBox 17"/>
            <p:cNvSpPr txBox="1"/>
            <p:nvPr/>
          </p:nvSpPr>
          <p:spPr>
            <a:xfrm>
              <a:off x="1472558" y="1349336"/>
              <a:ext cx="2765965" cy="461665"/>
            </a:xfrm>
            <a:prstGeom prst="rect">
              <a:avLst/>
            </a:prstGeom>
            <a:noFill/>
          </p:spPr>
          <p:txBody>
            <a:bodyPr wrap="square" rtlCol="0" anchor="ctr">
              <a:spAutoFit/>
            </a:bodyPr>
            <a:lstStyle/>
            <a:p>
              <a:r>
                <a:rPr lang="ko-KR" altLang="en-US" sz="1200" dirty="0">
                  <a:solidFill>
                    <a:schemeClr val="tx1">
                      <a:lumMod val="75000"/>
                      <a:lumOff val="25000"/>
                    </a:schemeClr>
                  </a:solidFill>
                  <a:cs typeface="Arial" pitchFamily="34" charset="0"/>
                </a:rPr>
                <a:t>● </a:t>
              </a:r>
              <a:r>
                <a:rPr lang="en-US" sz="1050" dirty="0"/>
                <a:t>32,581 to 28,632 Rows </a:t>
              </a:r>
            </a:p>
            <a:p>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1472558" y="998559"/>
              <a:ext cx="2765965"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Removed Null Values</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1346899" y="2631677"/>
            <a:ext cx="1822145" cy="812442"/>
            <a:chOff x="1472558" y="998559"/>
            <a:chExt cx="2765965" cy="812442"/>
          </a:xfrm>
        </p:grpSpPr>
        <p:sp>
          <p:nvSpPr>
            <p:cNvPr id="21" name="TextBox 20"/>
            <p:cNvSpPr txBox="1"/>
            <p:nvPr/>
          </p:nvSpPr>
          <p:spPr>
            <a:xfrm>
              <a:off x="1472558" y="1349336"/>
              <a:ext cx="2765965"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Age</a:t>
              </a:r>
            </a:p>
            <a:p>
              <a:r>
                <a:rPr lang="en-US" altLang="ko-KR" sz="1200" dirty="0">
                  <a:solidFill>
                    <a:schemeClr val="tx1">
                      <a:lumMod val="75000"/>
                      <a:lumOff val="25000"/>
                    </a:schemeClr>
                  </a:solidFill>
                  <a:cs typeface="Arial" pitchFamily="34" charset="0"/>
                </a:rPr>
                <a:t>● Years of Employment</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1472558" y="998559"/>
              <a:ext cx="2765965"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Removed Outliers</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1336738" y="3723878"/>
            <a:ext cx="1832306" cy="1256399"/>
            <a:chOff x="1457134" y="906226"/>
            <a:chExt cx="2781389" cy="1256399"/>
          </a:xfrm>
        </p:grpSpPr>
        <p:sp>
          <p:nvSpPr>
            <p:cNvPr id="24" name="TextBox 23"/>
            <p:cNvSpPr txBox="1"/>
            <p:nvPr/>
          </p:nvSpPr>
          <p:spPr>
            <a:xfrm>
              <a:off x="1457134" y="1331628"/>
              <a:ext cx="276596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Home Ownership </a:t>
              </a:r>
            </a:p>
            <a:p>
              <a:r>
                <a:rPr lang="en-US" altLang="ko-KR" sz="1200" dirty="0">
                  <a:solidFill>
                    <a:schemeClr val="tx1">
                      <a:lumMod val="75000"/>
                      <a:lumOff val="25000"/>
                    </a:schemeClr>
                  </a:solidFill>
                  <a:cs typeface="Arial" pitchFamily="34" charset="0"/>
                </a:rPr>
                <a:t>● Loan Type</a:t>
              </a:r>
            </a:p>
            <a:p>
              <a:r>
                <a:rPr lang="en-US" altLang="ko-KR" sz="1200" dirty="0">
                  <a:solidFill>
                    <a:schemeClr val="tx1">
                      <a:lumMod val="75000"/>
                      <a:lumOff val="25000"/>
                    </a:schemeClr>
                  </a:solidFill>
                  <a:cs typeface="Arial" pitchFamily="34" charset="0"/>
                </a:rPr>
                <a:t>● Loan Grade</a:t>
              </a:r>
            </a:p>
            <a:p>
              <a:r>
                <a:rPr lang="en-US" altLang="ko-KR" sz="1200" dirty="0">
                  <a:solidFill>
                    <a:schemeClr val="tx1">
                      <a:lumMod val="75000"/>
                      <a:lumOff val="25000"/>
                    </a:schemeClr>
                  </a:solidFill>
                  <a:cs typeface="Arial" pitchFamily="34" charset="0"/>
                </a:rPr>
                <a:t>● Default History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1472558" y="906226"/>
              <a:ext cx="2765965"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Converted Categorical to Numerical Values</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4118007" y="1436137"/>
            <a:ext cx="2686241" cy="812442"/>
            <a:chOff x="1472558" y="998559"/>
            <a:chExt cx="4077638" cy="812442"/>
          </a:xfrm>
        </p:grpSpPr>
        <p:sp>
          <p:nvSpPr>
            <p:cNvPr id="27" name="TextBox 26"/>
            <p:cNvSpPr txBox="1"/>
            <p:nvPr/>
          </p:nvSpPr>
          <p:spPr>
            <a:xfrm>
              <a:off x="1472558" y="1349336"/>
              <a:ext cx="4077638"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Target = Loan Status</a:t>
              </a:r>
            </a:p>
            <a:p>
              <a:r>
                <a:rPr lang="en-US" altLang="ko-KR" sz="1200" dirty="0">
                  <a:solidFill>
                    <a:schemeClr val="tx1">
                      <a:lumMod val="75000"/>
                      <a:lumOff val="25000"/>
                    </a:schemeClr>
                  </a:solidFill>
                  <a:cs typeface="Arial" pitchFamily="34" charset="0"/>
                </a:rPr>
                <a:t>● Features = 11 Remaining Columns</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1472558" y="998559"/>
              <a:ext cx="3312495"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Defined Target &amp; Features</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4118007" y="2631676"/>
            <a:ext cx="2902265" cy="812442"/>
            <a:chOff x="1472558" y="998559"/>
            <a:chExt cx="4405557" cy="812442"/>
          </a:xfrm>
        </p:grpSpPr>
        <p:sp>
          <p:nvSpPr>
            <p:cNvPr id="30" name="TextBox 29"/>
            <p:cNvSpPr txBox="1"/>
            <p:nvPr/>
          </p:nvSpPr>
          <p:spPr>
            <a:xfrm>
              <a:off x="1472558" y="1349336"/>
              <a:ext cx="429625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Training @ 75% = </a:t>
              </a:r>
              <a:r>
                <a:rPr lang="en-US" sz="1200" dirty="0"/>
                <a:t>21,474 rows</a:t>
              </a:r>
              <a:r>
                <a:rPr lang="en-US" altLang="ko-KR" sz="1200" dirty="0">
                  <a:solidFill>
                    <a:schemeClr val="tx1">
                      <a:lumMod val="75000"/>
                      <a:lumOff val="25000"/>
                    </a:schemeClr>
                  </a:solidFill>
                  <a:cs typeface="Arial" pitchFamily="34" charset="0"/>
                </a:rPr>
                <a:t> </a:t>
              </a:r>
            </a:p>
            <a:p>
              <a:r>
                <a:rPr lang="en-US" altLang="ko-KR" sz="1200" dirty="0">
                  <a:solidFill>
                    <a:schemeClr val="tx1">
                      <a:lumMod val="75000"/>
                      <a:lumOff val="25000"/>
                    </a:schemeClr>
                  </a:solidFill>
                  <a:cs typeface="Arial" pitchFamily="34" charset="0"/>
                </a:rPr>
                <a:t>● Testing @ 25% = </a:t>
              </a:r>
              <a:r>
                <a:rPr lang="en-US" sz="1200" dirty="0"/>
                <a:t>7,158 rows</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1472558" y="998559"/>
              <a:ext cx="4405557"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Split Data into Training vs. Testing</a:t>
              </a:r>
              <a:endParaRPr lang="ko-KR" altLang="en-US" sz="1200" b="1" dirty="0">
                <a:solidFill>
                  <a:schemeClr val="tx1">
                    <a:lumMod val="75000"/>
                    <a:lumOff val="25000"/>
                  </a:schemeClr>
                </a:solidFill>
                <a:cs typeface="Arial" pitchFamily="34" charset="0"/>
              </a:endParaRPr>
            </a:p>
          </p:txBody>
        </p:sp>
      </p:grpSp>
      <p:sp>
        <p:nvSpPr>
          <p:cNvPr id="34" name="TextBox 33"/>
          <p:cNvSpPr txBox="1"/>
          <p:nvPr/>
        </p:nvSpPr>
        <p:spPr>
          <a:xfrm>
            <a:off x="4118007" y="3734881"/>
            <a:ext cx="3118289" cy="461665"/>
          </a:xfrm>
          <a:prstGeom prst="rect">
            <a:avLst/>
          </a:prstGeom>
          <a:noFill/>
        </p:spPr>
        <p:txBody>
          <a:bodyPr wrap="square" rtlCol="0" anchor="ctr">
            <a:spAutoFit/>
          </a:bodyPr>
          <a:lstStyle/>
          <a:p>
            <a:r>
              <a:rPr lang="en-US" sz="1200" b="1" i="0" dirty="0">
                <a:solidFill>
                  <a:srgbClr val="000000"/>
                </a:solidFill>
                <a:effectLst/>
                <a:latin typeface="Helvetica Neue"/>
              </a:rPr>
              <a:t>Scaled or Normalized our data and used </a:t>
            </a:r>
            <a:r>
              <a:rPr lang="en-US" sz="1200" b="1" i="0" dirty="0" err="1">
                <a:solidFill>
                  <a:srgbClr val="000000"/>
                </a:solidFill>
                <a:effectLst/>
                <a:latin typeface="Helvetica Neue"/>
              </a:rPr>
              <a:t>StandardScaler</a:t>
            </a:r>
            <a:endParaRPr lang="en-US" sz="1200" b="1" i="0" dirty="0">
              <a:solidFill>
                <a:srgbClr val="000000"/>
              </a:solidFill>
              <a:effectLst/>
              <a:latin typeface="Helvetica Neue"/>
            </a:endParaRPr>
          </a:p>
        </p:txBody>
      </p:sp>
      <p:sp>
        <p:nvSpPr>
          <p:cNvPr id="35" name="Oval 34">
            <a:extLst>
              <a:ext uri="{FF2B5EF4-FFF2-40B4-BE49-F238E27FC236}">
                <a16:creationId xmlns:a16="http://schemas.microsoft.com/office/drawing/2014/main" id="{8A084881-0051-4265-BB93-5E05CF72B253}"/>
              </a:ext>
            </a:extLst>
          </p:cNvPr>
          <p:cNvSpPr/>
          <p:nvPr/>
        </p:nvSpPr>
        <p:spPr>
          <a:xfrm>
            <a:off x="573060" y="2638016"/>
            <a:ext cx="609223" cy="609223"/>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21">
            <a:extLst>
              <a:ext uri="{FF2B5EF4-FFF2-40B4-BE49-F238E27FC236}">
                <a16:creationId xmlns:a16="http://schemas.microsoft.com/office/drawing/2014/main" id="{F44CE1CC-C014-41E4-8591-26DAFB9F330A}"/>
              </a:ext>
            </a:extLst>
          </p:cNvPr>
          <p:cNvSpPr>
            <a:spLocks noChangeAspect="1"/>
          </p:cNvSpPr>
          <p:nvPr/>
        </p:nvSpPr>
        <p:spPr>
          <a:xfrm>
            <a:off x="725272" y="2788351"/>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Oval 21">
            <a:extLst>
              <a:ext uri="{FF2B5EF4-FFF2-40B4-BE49-F238E27FC236}">
                <a16:creationId xmlns:a16="http://schemas.microsoft.com/office/drawing/2014/main" id="{A0F2F4C6-E909-41A3-A139-4623D1FAA5CD}"/>
              </a:ext>
            </a:extLst>
          </p:cNvPr>
          <p:cNvSpPr>
            <a:spLocks noChangeAspect="1"/>
          </p:cNvSpPr>
          <p:nvPr/>
        </p:nvSpPr>
        <p:spPr>
          <a:xfrm>
            <a:off x="3494734" y="2827731"/>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Frame 17">
            <a:extLst>
              <a:ext uri="{FF2B5EF4-FFF2-40B4-BE49-F238E27FC236}">
                <a16:creationId xmlns:a16="http://schemas.microsoft.com/office/drawing/2014/main" id="{EF4B5F71-BFCA-4FF3-9FFC-347D0919D15D}"/>
              </a:ext>
            </a:extLst>
          </p:cNvPr>
          <p:cNvSpPr/>
          <p:nvPr/>
        </p:nvSpPr>
        <p:spPr>
          <a:xfrm>
            <a:off x="3485702" y="3985525"/>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247788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Categorical Features</a:t>
            </a:r>
          </a:p>
        </p:txBody>
      </p:sp>
      <p:sp>
        <p:nvSpPr>
          <p:cNvPr id="16" name="Text Placeholder 17">
            <a:extLst>
              <a:ext uri="{FF2B5EF4-FFF2-40B4-BE49-F238E27FC236}">
                <a16:creationId xmlns:a16="http://schemas.microsoft.com/office/drawing/2014/main" id="{8BF63DDB-3D7A-4DEF-BD78-33F2B2EF4896}"/>
              </a:ext>
            </a:extLst>
          </p:cNvPr>
          <p:cNvSpPr txBox="1">
            <a:spLocks/>
          </p:cNvSpPr>
          <p:nvPr/>
        </p:nvSpPr>
        <p:spPr>
          <a:xfrm>
            <a:off x="683567" y="1010084"/>
            <a:ext cx="2205059"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Home Ownership</a:t>
            </a:r>
          </a:p>
        </p:txBody>
      </p:sp>
      <p:sp>
        <p:nvSpPr>
          <p:cNvPr id="17" name="Text Placeholder 17">
            <a:extLst>
              <a:ext uri="{FF2B5EF4-FFF2-40B4-BE49-F238E27FC236}">
                <a16:creationId xmlns:a16="http://schemas.microsoft.com/office/drawing/2014/main" id="{E7C84CF3-5F6D-4DAB-9F51-6298698D563C}"/>
              </a:ext>
            </a:extLst>
          </p:cNvPr>
          <p:cNvSpPr txBox="1">
            <a:spLocks/>
          </p:cNvSpPr>
          <p:nvPr/>
        </p:nvSpPr>
        <p:spPr>
          <a:xfrm>
            <a:off x="3563888" y="1008096"/>
            <a:ext cx="2314990" cy="288032"/>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Type</a:t>
            </a:r>
          </a:p>
        </p:txBody>
      </p:sp>
      <p:sp>
        <p:nvSpPr>
          <p:cNvPr id="24" name="Text Placeholder 17">
            <a:extLst>
              <a:ext uri="{FF2B5EF4-FFF2-40B4-BE49-F238E27FC236}">
                <a16:creationId xmlns:a16="http://schemas.microsoft.com/office/drawing/2014/main" id="{B1D71188-7983-404A-8F80-5EB034B46150}"/>
              </a:ext>
            </a:extLst>
          </p:cNvPr>
          <p:cNvSpPr txBox="1">
            <a:spLocks/>
          </p:cNvSpPr>
          <p:nvPr/>
        </p:nvSpPr>
        <p:spPr>
          <a:xfrm>
            <a:off x="6554140" y="1029068"/>
            <a:ext cx="2232248"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Grade</a:t>
            </a:r>
          </a:p>
        </p:txBody>
      </p:sp>
      <p:sp>
        <p:nvSpPr>
          <p:cNvPr id="25" name="Text Placeholder 17">
            <a:extLst>
              <a:ext uri="{FF2B5EF4-FFF2-40B4-BE49-F238E27FC236}">
                <a16:creationId xmlns:a16="http://schemas.microsoft.com/office/drawing/2014/main" id="{910D0C11-2EAE-4548-B51F-6AC88D5D0A6B}"/>
              </a:ext>
            </a:extLst>
          </p:cNvPr>
          <p:cNvSpPr txBox="1">
            <a:spLocks/>
          </p:cNvSpPr>
          <p:nvPr/>
        </p:nvSpPr>
        <p:spPr>
          <a:xfrm>
            <a:off x="589272" y="3275319"/>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Default History</a:t>
            </a:r>
          </a:p>
        </p:txBody>
      </p:sp>
      <p:sp>
        <p:nvSpPr>
          <p:cNvPr id="6" name="Action Button: Blank 5">
            <a:hlinkClick r:id="" action="ppaction://noaction" highlightClick="1"/>
            <a:extLst>
              <a:ext uri="{FF2B5EF4-FFF2-40B4-BE49-F238E27FC236}">
                <a16:creationId xmlns:a16="http://schemas.microsoft.com/office/drawing/2014/main" id="{B5825F03-CDFE-4993-8B38-A8092CB76074}"/>
              </a:ext>
            </a:extLst>
          </p:cNvPr>
          <p:cNvSpPr/>
          <p:nvPr/>
        </p:nvSpPr>
        <p:spPr>
          <a:xfrm>
            <a:off x="7300924" y="4181674"/>
            <a:ext cx="217612" cy="167990"/>
          </a:xfrm>
          <a:prstGeom prst="actionButtonBlan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Blank 13">
            <a:hlinkClick r:id="" action="ppaction://noaction" highlightClick="1"/>
            <a:extLst>
              <a:ext uri="{FF2B5EF4-FFF2-40B4-BE49-F238E27FC236}">
                <a16:creationId xmlns:a16="http://schemas.microsoft.com/office/drawing/2014/main" id="{9F2B61A2-4310-486C-A1F9-FD414547F0D7}"/>
              </a:ext>
            </a:extLst>
          </p:cNvPr>
          <p:cNvSpPr/>
          <p:nvPr/>
        </p:nvSpPr>
        <p:spPr>
          <a:xfrm>
            <a:off x="7300924" y="4596959"/>
            <a:ext cx="217612" cy="167990"/>
          </a:xfrm>
          <a:prstGeom prst="actionButtonBlank">
            <a:avLst/>
          </a:prstGeom>
          <a:solidFill>
            <a:srgbClr val="E79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9B7473B-71BB-4E44-92A7-D0A34B923A49}"/>
              </a:ext>
            </a:extLst>
          </p:cNvPr>
          <p:cNvSpPr txBox="1"/>
          <p:nvPr/>
        </p:nvSpPr>
        <p:spPr>
          <a:xfrm>
            <a:off x="7020272" y="4005182"/>
            <a:ext cx="1618759" cy="830997"/>
          </a:xfrm>
          <a:prstGeom prst="rect">
            <a:avLst/>
          </a:prstGeom>
          <a:noFill/>
          <a:ln w="19050">
            <a:solidFill>
              <a:schemeClr val="accent1">
                <a:shade val="50000"/>
              </a:schemeClr>
            </a:solidFill>
          </a:ln>
        </p:spPr>
        <p:txBody>
          <a:bodyPr wrap="square" rtlCol="0">
            <a:spAutoFit/>
          </a:bodyPr>
          <a:lstStyle/>
          <a:p>
            <a:r>
              <a:rPr lang="en-US" sz="1200" dirty="0"/>
              <a:t> </a:t>
            </a:r>
          </a:p>
          <a:p>
            <a:r>
              <a:rPr lang="en-US" sz="1200" dirty="0"/>
              <a:t>              Non-Default</a:t>
            </a:r>
          </a:p>
          <a:p>
            <a:endParaRPr lang="en-US" sz="1200" dirty="0"/>
          </a:p>
          <a:p>
            <a:r>
              <a:rPr lang="en-US" sz="1200" dirty="0"/>
              <a:t>              Default</a:t>
            </a:r>
          </a:p>
        </p:txBody>
      </p:sp>
      <p:pic>
        <p:nvPicPr>
          <p:cNvPr id="18" name="Picture 17" descr="A screenshot of a cell phone&#10;&#10;Description automatically generated">
            <a:extLst>
              <a:ext uri="{FF2B5EF4-FFF2-40B4-BE49-F238E27FC236}">
                <a16:creationId xmlns:a16="http://schemas.microsoft.com/office/drawing/2014/main" id="{DC07B13F-B516-42C7-818C-5A7749A12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72" y="1351345"/>
            <a:ext cx="2393647" cy="1828800"/>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DFB5BD8-5A28-4B71-8861-ED383AFEF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773" y="1336859"/>
            <a:ext cx="2630188" cy="2220338"/>
          </a:xfrm>
          <a:prstGeom prst="rect">
            <a:avLst/>
          </a:prstGeom>
        </p:spPr>
      </p:pic>
      <p:pic>
        <p:nvPicPr>
          <p:cNvPr id="20" name="Picture 19">
            <a:extLst>
              <a:ext uri="{FF2B5EF4-FFF2-40B4-BE49-F238E27FC236}">
                <a16:creationId xmlns:a16="http://schemas.microsoft.com/office/drawing/2014/main" id="{544BA2A7-7779-4D1D-AA9F-5606883D8B4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44208" y="1296128"/>
            <a:ext cx="2589112" cy="172607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4C295224-828D-4192-9D82-4071D25AC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720" y="3506280"/>
            <a:ext cx="2785487" cy="1637220"/>
          </a:xfrm>
          <a:prstGeom prst="rect">
            <a:avLst/>
          </a:prstGeom>
        </p:spPr>
      </p:pic>
      <p:sp>
        <p:nvSpPr>
          <p:cNvPr id="22" name="TextBox 21">
            <a:extLst>
              <a:ext uri="{FF2B5EF4-FFF2-40B4-BE49-F238E27FC236}">
                <a16:creationId xmlns:a16="http://schemas.microsoft.com/office/drawing/2014/main" id="{3A1E1D03-34EE-4CF9-BA5F-EC2D5D8B3928}"/>
              </a:ext>
            </a:extLst>
          </p:cNvPr>
          <p:cNvSpPr txBox="1"/>
          <p:nvPr/>
        </p:nvSpPr>
        <p:spPr>
          <a:xfrm>
            <a:off x="3491880" y="4001669"/>
            <a:ext cx="3312368" cy="461665"/>
          </a:xfrm>
          <a:prstGeom prst="rect">
            <a:avLst/>
          </a:prstGeom>
          <a:noFill/>
        </p:spPr>
        <p:txBody>
          <a:bodyPr wrap="square">
            <a:spAutoFit/>
          </a:bodyPr>
          <a:lstStyle/>
          <a:p>
            <a:r>
              <a:rPr lang="en-US" sz="1200" b="1" dirty="0">
                <a:solidFill>
                  <a:srgbClr val="FF0000"/>
                </a:solidFill>
              </a:rPr>
              <a:t>* Converted to Numerical Values to train </a:t>
            </a:r>
          </a:p>
          <a:p>
            <a:r>
              <a:rPr lang="en-US" sz="1200" b="1" dirty="0">
                <a:solidFill>
                  <a:srgbClr val="FF0000"/>
                </a:solidFill>
              </a:rPr>
              <a:t>  Machine Learning Model</a:t>
            </a:r>
          </a:p>
        </p:txBody>
      </p:sp>
    </p:spTree>
    <p:extLst>
      <p:ext uri="{BB962C8B-B14F-4D97-AF65-F5344CB8AC3E}">
        <p14:creationId xmlns:p14="http://schemas.microsoft.com/office/powerpoint/2010/main" val="82796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Numerical Features (Borrower Info)</a:t>
            </a:r>
          </a:p>
        </p:txBody>
      </p:sp>
      <p:pic>
        <p:nvPicPr>
          <p:cNvPr id="5" name="Picture 4" descr="A picture containing clock&#10;&#10;Description automatically generated">
            <a:extLst>
              <a:ext uri="{FF2B5EF4-FFF2-40B4-BE49-F238E27FC236}">
                <a16:creationId xmlns:a16="http://schemas.microsoft.com/office/drawing/2014/main" id="{645DBEBB-6D51-464F-9A77-6F051E8F2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97" y="1251757"/>
            <a:ext cx="2743200" cy="1828800"/>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BAA812BD-4A6A-4C2A-AB6B-371FA3E0E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092" y="3229582"/>
            <a:ext cx="2743200" cy="1828800"/>
          </a:xfrm>
          <a:prstGeom prst="rect">
            <a:avLst/>
          </a:prstGeom>
        </p:spPr>
      </p:pic>
      <p:sp>
        <p:nvSpPr>
          <p:cNvPr id="16" name="Text Placeholder 17">
            <a:extLst>
              <a:ext uri="{FF2B5EF4-FFF2-40B4-BE49-F238E27FC236}">
                <a16:creationId xmlns:a16="http://schemas.microsoft.com/office/drawing/2014/main" id="{8BF63DDB-3D7A-4DEF-BD78-33F2B2EF4896}"/>
              </a:ext>
            </a:extLst>
          </p:cNvPr>
          <p:cNvSpPr txBox="1">
            <a:spLocks/>
          </p:cNvSpPr>
          <p:nvPr/>
        </p:nvSpPr>
        <p:spPr>
          <a:xfrm>
            <a:off x="697162" y="1112807"/>
            <a:ext cx="2205059"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Age</a:t>
            </a:r>
          </a:p>
        </p:txBody>
      </p:sp>
      <p:pic>
        <p:nvPicPr>
          <p:cNvPr id="23" name="Picture 22" descr="A screenshot of a cell phone&#10;&#10;Description automatically generated">
            <a:extLst>
              <a:ext uri="{FF2B5EF4-FFF2-40B4-BE49-F238E27FC236}">
                <a16:creationId xmlns:a16="http://schemas.microsoft.com/office/drawing/2014/main" id="{96EBDB1A-2EAF-491A-A3D4-D4979A0FD7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9250" y="1330860"/>
            <a:ext cx="3040788" cy="1762214"/>
          </a:xfrm>
          <a:prstGeom prst="rect">
            <a:avLst/>
          </a:prstGeom>
        </p:spPr>
      </p:pic>
      <p:sp>
        <p:nvSpPr>
          <p:cNvPr id="24" name="Text Placeholder 17">
            <a:extLst>
              <a:ext uri="{FF2B5EF4-FFF2-40B4-BE49-F238E27FC236}">
                <a16:creationId xmlns:a16="http://schemas.microsoft.com/office/drawing/2014/main" id="{B1D71188-7983-404A-8F80-5EB034B46150}"/>
              </a:ext>
            </a:extLst>
          </p:cNvPr>
          <p:cNvSpPr txBox="1">
            <a:spLocks/>
          </p:cNvSpPr>
          <p:nvPr/>
        </p:nvSpPr>
        <p:spPr>
          <a:xfrm>
            <a:off x="669973" y="3172325"/>
            <a:ext cx="2232248"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Employment Length</a:t>
            </a:r>
          </a:p>
        </p:txBody>
      </p:sp>
      <p:sp>
        <p:nvSpPr>
          <p:cNvPr id="6" name="Action Button: Blank 5">
            <a:hlinkClick r:id="" action="ppaction://noaction" highlightClick="1"/>
            <a:extLst>
              <a:ext uri="{FF2B5EF4-FFF2-40B4-BE49-F238E27FC236}">
                <a16:creationId xmlns:a16="http://schemas.microsoft.com/office/drawing/2014/main" id="{B5825F03-CDFE-4993-8B38-A8092CB76074}"/>
              </a:ext>
            </a:extLst>
          </p:cNvPr>
          <p:cNvSpPr/>
          <p:nvPr/>
        </p:nvSpPr>
        <p:spPr>
          <a:xfrm>
            <a:off x="7738764" y="2715766"/>
            <a:ext cx="217612" cy="167990"/>
          </a:xfrm>
          <a:prstGeom prst="actionButtonBlan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Blank 13">
            <a:hlinkClick r:id="" action="ppaction://noaction" highlightClick="1"/>
            <a:extLst>
              <a:ext uri="{FF2B5EF4-FFF2-40B4-BE49-F238E27FC236}">
                <a16:creationId xmlns:a16="http://schemas.microsoft.com/office/drawing/2014/main" id="{9F2B61A2-4310-486C-A1F9-FD414547F0D7}"/>
              </a:ext>
            </a:extLst>
          </p:cNvPr>
          <p:cNvSpPr/>
          <p:nvPr/>
        </p:nvSpPr>
        <p:spPr>
          <a:xfrm>
            <a:off x="7738764" y="3079267"/>
            <a:ext cx="217612" cy="167990"/>
          </a:xfrm>
          <a:prstGeom prst="actionButtonBlank">
            <a:avLst/>
          </a:prstGeom>
          <a:solidFill>
            <a:srgbClr val="E79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9B7473B-71BB-4E44-92A7-D0A34B923A49}"/>
              </a:ext>
            </a:extLst>
          </p:cNvPr>
          <p:cNvSpPr txBox="1"/>
          <p:nvPr/>
        </p:nvSpPr>
        <p:spPr>
          <a:xfrm>
            <a:off x="7345728" y="2508533"/>
            <a:ext cx="1618759" cy="830997"/>
          </a:xfrm>
          <a:prstGeom prst="rect">
            <a:avLst/>
          </a:prstGeom>
          <a:noFill/>
          <a:ln w="19050">
            <a:solidFill>
              <a:schemeClr val="accent1">
                <a:shade val="50000"/>
              </a:schemeClr>
            </a:solidFill>
          </a:ln>
        </p:spPr>
        <p:txBody>
          <a:bodyPr wrap="square" rtlCol="0">
            <a:spAutoFit/>
          </a:bodyPr>
          <a:lstStyle/>
          <a:p>
            <a:r>
              <a:rPr lang="en-US" sz="1200" dirty="0"/>
              <a:t> </a:t>
            </a:r>
          </a:p>
          <a:p>
            <a:r>
              <a:rPr lang="en-US" sz="1200" dirty="0"/>
              <a:t>              Non-Default</a:t>
            </a:r>
          </a:p>
          <a:p>
            <a:endParaRPr lang="en-US" sz="1200" dirty="0"/>
          </a:p>
          <a:p>
            <a:r>
              <a:rPr lang="en-US" sz="1200" dirty="0"/>
              <a:t>              Default</a:t>
            </a:r>
          </a:p>
        </p:txBody>
      </p:sp>
      <p:pic>
        <p:nvPicPr>
          <p:cNvPr id="15" name="Picture 14">
            <a:extLst>
              <a:ext uri="{FF2B5EF4-FFF2-40B4-BE49-F238E27FC236}">
                <a16:creationId xmlns:a16="http://schemas.microsoft.com/office/drawing/2014/main" id="{56CEAB01-2111-456D-A963-F59E47CD3AB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181668" y="3229582"/>
            <a:ext cx="2743200" cy="1913918"/>
          </a:xfrm>
          <a:prstGeom prst="rect">
            <a:avLst/>
          </a:prstGeom>
        </p:spPr>
      </p:pic>
      <p:sp>
        <p:nvSpPr>
          <p:cNvPr id="25" name="Text Placeholder 17">
            <a:extLst>
              <a:ext uri="{FF2B5EF4-FFF2-40B4-BE49-F238E27FC236}">
                <a16:creationId xmlns:a16="http://schemas.microsoft.com/office/drawing/2014/main" id="{910D0C11-2EAE-4548-B51F-6AC88D5D0A6B}"/>
              </a:ext>
            </a:extLst>
          </p:cNvPr>
          <p:cNvSpPr txBox="1">
            <a:spLocks/>
          </p:cNvSpPr>
          <p:nvPr/>
        </p:nvSpPr>
        <p:spPr>
          <a:xfrm>
            <a:off x="4425734" y="3172325"/>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Credit History Length</a:t>
            </a:r>
          </a:p>
        </p:txBody>
      </p:sp>
      <p:sp>
        <p:nvSpPr>
          <p:cNvPr id="17" name="Text Placeholder 17">
            <a:extLst>
              <a:ext uri="{FF2B5EF4-FFF2-40B4-BE49-F238E27FC236}">
                <a16:creationId xmlns:a16="http://schemas.microsoft.com/office/drawing/2014/main" id="{E7C84CF3-5F6D-4DAB-9F51-6298698D563C}"/>
              </a:ext>
            </a:extLst>
          </p:cNvPr>
          <p:cNvSpPr txBox="1">
            <a:spLocks/>
          </p:cNvSpPr>
          <p:nvPr/>
        </p:nvSpPr>
        <p:spPr>
          <a:xfrm>
            <a:off x="4425734" y="1093140"/>
            <a:ext cx="2314990" cy="288032"/>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Income</a:t>
            </a:r>
          </a:p>
        </p:txBody>
      </p:sp>
    </p:spTree>
    <p:extLst>
      <p:ext uri="{BB962C8B-B14F-4D97-AF65-F5344CB8AC3E}">
        <p14:creationId xmlns:p14="http://schemas.microsoft.com/office/powerpoint/2010/main" val="173535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Numerical Features (Loan Info)</a:t>
            </a:r>
          </a:p>
        </p:txBody>
      </p:sp>
      <p:pic>
        <p:nvPicPr>
          <p:cNvPr id="16" name="Picture 15" descr="A picture containing clock&#10;&#10;Description automatically generated">
            <a:extLst>
              <a:ext uri="{FF2B5EF4-FFF2-40B4-BE49-F238E27FC236}">
                <a16:creationId xmlns:a16="http://schemas.microsoft.com/office/drawing/2014/main" id="{F32B82B4-1758-4824-8A68-FAD6F8FCC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219822"/>
            <a:ext cx="3024336" cy="1866491"/>
          </a:xfrm>
          <a:prstGeom prst="rect">
            <a:avLst/>
          </a:prstGeom>
        </p:spPr>
      </p:pic>
      <p:pic>
        <p:nvPicPr>
          <p:cNvPr id="17" name="Picture 16" descr="A screenshot of a video game&#10;&#10;Description automatically generated">
            <a:extLst>
              <a:ext uri="{FF2B5EF4-FFF2-40B4-BE49-F238E27FC236}">
                <a16:creationId xmlns:a16="http://schemas.microsoft.com/office/drawing/2014/main" id="{2F520EFD-7E9A-480D-AB74-52909D4F9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964" y="1225803"/>
            <a:ext cx="3024336" cy="1828800"/>
          </a:xfrm>
          <a:prstGeom prst="rect">
            <a:avLst/>
          </a:prstGeom>
        </p:spPr>
      </p:pic>
      <p:sp>
        <p:nvSpPr>
          <p:cNvPr id="19" name="Text Placeholder 17">
            <a:extLst>
              <a:ext uri="{FF2B5EF4-FFF2-40B4-BE49-F238E27FC236}">
                <a16:creationId xmlns:a16="http://schemas.microsoft.com/office/drawing/2014/main" id="{57BDC1F2-1325-4097-82EF-364F12118C7D}"/>
              </a:ext>
            </a:extLst>
          </p:cNvPr>
          <p:cNvSpPr txBox="1">
            <a:spLocks/>
          </p:cNvSpPr>
          <p:nvPr/>
        </p:nvSpPr>
        <p:spPr>
          <a:xfrm>
            <a:off x="4263637" y="1112806"/>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Interest Rate</a:t>
            </a:r>
          </a:p>
        </p:txBody>
      </p:sp>
      <p:sp>
        <p:nvSpPr>
          <p:cNvPr id="20" name="Text Placeholder 17">
            <a:extLst>
              <a:ext uri="{FF2B5EF4-FFF2-40B4-BE49-F238E27FC236}">
                <a16:creationId xmlns:a16="http://schemas.microsoft.com/office/drawing/2014/main" id="{E6C0B68B-7772-4054-8A4E-F685D4114D28}"/>
              </a:ext>
            </a:extLst>
          </p:cNvPr>
          <p:cNvSpPr txBox="1">
            <a:spLocks/>
          </p:cNvSpPr>
          <p:nvPr/>
        </p:nvSpPr>
        <p:spPr>
          <a:xfrm>
            <a:off x="808525" y="3147814"/>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Loan-to-Income Ratio</a:t>
            </a:r>
          </a:p>
        </p:txBody>
      </p:sp>
      <p:sp>
        <p:nvSpPr>
          <p:cNvPr id="13" name="Action Button: Blank 12">
            <a:hlinkClick r:id="" action="ppaction://noaction" highlightClick="1"/>
            <a:extLst>
              <a:ext uri="{FF2B5EF4-FFF2-40B4-BE49-F238E27FC236}">
                <a16:creationId xmlns:a16="http://schemas.microsoft.com/office/drawing/2014/main" id="{6B4C1E05-8773-47AE-9CC7-890FB98AFA3C}"/>
              </a:ext>
            </a:extLst>
          </p:cNvPr>
          <p:cNvSpPr/>
          <p:nvPr/>
        </p:nvSpPr>
        <p:spPr>
          <a:xfrm>
            <a:off x="7300924" y="4181674"/>
            <a:ext cx="217612" cy="167990"/>
          </a:xfrm>
          <a:prstGeom prst="actionButtonBlan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Blank 13">
            <a:hlinkClick r:id="" action="ppaction://noaction" highlightClick="1"/>
            <a:extLst>
              <a:ext uri="{FF2B5EF4-FFF2-40B4-BE49-F238E27FC236}">
                <a16:creationId xmlns:a16="http://schemas.microsoft.com/office/drawing/2014/main" id="{39143CD8-00A4-440C-A62C-183647AD9C8F}"/>
              </a:ext>
            </a:extLst>
          </p:cNvPr>
          <p:cNvSpPr/>
          <p:nvPr/>
        </p:nvSpPr>
        <p:spPr>
          <a:xfrm>
            <a:off x="7300924" y="4596959"/>
            <a:ext cx="217612" cy="167990"/>
          </a:xfrm>
          <a:prstGeom prst="actionButtonBlank">
            <a:avLst/>
          </a:prstGeom>
          <a:solidFill>
            <a:srgbClr val="E79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BA23F76-CC0F-44A5-87E7-C34A574BA057}"/>
              </a:ext>
            </a:extLst>
          </p:cNvPr>
          <p:cNvSpPr txBox="1"/>
          <p:nvPr/>
        </p:nvSpPr>
        <p:spPr>
          <a:xfrm>
            <a:off x="7020272" y="4005182"/>
            <a:ext cx="1618759" cy="830997"/>
          </a:xfrm>
          <a:prstGeom prst="rect">
            <a:avLst/>
          </a:prstGeom>
          <a:noFill/>
          <a:ln w="19050">
            <a:solidFill>
              <a:schemeClr val="accent1">
                <a:shade val="50000"/>
              </a:schemeClr>
            </a:solidFill>
          </a:ln>
        </p:spPr>
        <p:txBody>
          <a:bodyPr wrap="square" rtlCol="0">
            <a:spAutoFit/>
          </a:bodyPr>
          <a:lstStyle/>
          <a:p>
            <a:r>
              <a:rPr lang="en-US" sz="1200" dirty="0"/>
              <a:t> </a:t>
            </a:r>
          </a:p>
          <a:p>
            <a:r>
              <a:rPr lang="en-US" sz="1200" dirty="0"/>
              <a:t>              Non-Default</a:t>
            </a:r>
          </a:p>
          <a:p>
            <a:endParaRPr lang="en-US" sz="1200" dirty="0"/>
          </a:p>
          <a:p>
            <a:r>
              <a:rPr lang="en-US" sz="1200" dirty="0"/>
              <a:t>              Default</a:t>
            </a:r>
          </a:p>
        </p:txBody>
      </p:sp>
      <p:pic>
        <p:nvPicPr>
          <p:cNvPr id="21" name="Picture 20" descr="A screenshot of a video game&#10;&#10;Description automatically generated">
            <a:extLst>
              <a:ext uri="{FF2B5EF4-FFF2-40B4-BE49-F238E27FC236}">
                <a16:creationId xmlns:a16="http://schemas.microsoft.com/office/drawing/2014/main" id="{13B66D60-0C4C-4801-A4D4-3CD93C4B98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225803"/>
            <a:ext cx="2952328" cy="1828800"/>
          </a:xfrm>
          <a:prstGeom prst="rect">
            <a:avLst/>
          </a:prstGeom>
        </p:spPr>
      </p:pic>
      <p:sp>
        <p:nvSpPr>
          <p:cNvPr id="18" name="Text Placeholder 17">
            <a:extLst>
              <a:ext uri="{FF2B5EF4-FFF2-40B4-BE49-F238E27FC236}">
                <a16:creationId xmlns:a16="http://schemas.microsoft.com/office/drawing/2014/main" id="{22615841-602A-43FA-8F1A-404C05B316B5}"/>
              </a:ext>
            </a:extLst>
          </p:cNvPr>
          <p:cNvSpPr txBox="1">
            <a:spLocks/>
          </p:cNvSpPr>
          <p:nvPr/>
        </p:nvSpPr>
        <p:spPr>
          <a:xfrm>
            <a:off x="808525" y="1112807"/>
            <a:ext cx="231499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Loan Amount</a:t>
            </a:r>
          </a:p>
        </p:txBody>
      </p:sp>
    </p:spTree>
    <p:extLst>
      <p:ext uri="{BB962C8B-B14F-4D97-AF65-F5344CB8AC3E}">
        <p14:creationId xmlns:p14="http://schemas.microsoft.com/office/powerpoint/2010/main" val="28522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Exploratory Analysis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r>
              <a:rPr lang="en-US" b="1" dirty="0">
                <a:solidFill>
                  <a:srgbClr val="FF0000"/>
                </a:solidFill>
              </a:rPr>
              <a:t>Correlation Matrix</a:t>
            </a:r>
          </a:p>
        </p:txBody>
      </p:sp>
      <p:pic>
        <p:nvPicPr>
          <p:cNvPr id="7" name="Picture 6">
            <a:extLst>
              <a:ext uri="{FF2B5EF4-FFF2-40B4-BE49-F238E27FC236}">
                <a16:creationId xmlns:a16="http://schemas.microsoft.com/office/drawing/2014/main" id="{152AEAA9-84FC-4B15-8418-667320A8E1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35696" y="987573"/>
            <a:ext cx="6192688" cy="4072203"/>
          </a:xfrm>
          <a:prstGeom prst="rect">
            <a:avLst/>
          </a:prstGeom>
        </p:spPr>
      </p:pic>
      <p:sp>
        <p:nvSpPr>
          <p:cNvPr id="13" name="Oval 12">
            <a:extLst>
              <a:ext uri="{FF2B5EF4-FFF2-40B4-BE49-F238E27FC236}">
                <a16:creationId xmlns:a16="http://schemas.microsoft.com/office/drawing/2014/main" id="{63485154-C60B-4E1A-9F61-35F38D586201}"/>
              </a:ext>
            </a:extLst>
          </p:cNvPr>
          <p:cNvSpPr/>
          <p:nvPr/>
        </p:nvSpPr>
        <p:spPr>
          <a:xfrm>
            <a:off x="2555776" y="3363838"/>
            <a:ext cx="57606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DD6E1ED-F8D4-4CAF-81CD-37609241CF71}"/>
              </a:ext>
            </a:extLst>
          </p:cNvPr>
          <p:cNvSpPr/>
          <p:nvPr/>
        </p:nvSpPr>
        <p:spPr>
          <a:xfrm rot="3025236">
            <a:off x="5149876" y="4267278"/>
            <a:ext cx="360040" cy="5479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1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7941E-FB92-482F-B8C9-2F6CF61AAEDB}"/>
              </a:ext>
            </a:extLst>
          </p:cNvPr>
          <p:cNvSpPr>
            <a:spLocks noGrp="1"/>
          </p:cNvSpPr>
          <p:nvPr>
            <p:ph type="body" sz="quarter" idx="10"/>
          </p:nvPr>
        </p:nvSpPr>
        <p:spPr/>
        <p:txBody>
          <a:bodyPr/>
          <a:lstStyle/>
          <a:p>
            <a:r>
              <a:rPr lang="en-US" dirty="0"/>
              <a:t>Comparison of Predictive Models</a:t>
            </a:r>
          </a:p>
        </p:txBody>
      </p:sp>
      <p:sp>
        <p:nvSpPr>
          <p:cNvPr id="3" name="Text Placeholder 2">
            <a:extLst>
              <a:ext uri="{FF2B5EF4-FFF2-40B4-BE49-F238E27FC236}">
                <a16:creationId xmlns:a16="http://schemas.microsoft.com/office/drawing/2014/main" id="{8FB95019-017B-45E1-B988-6FD94DEBF781}"/>
              </a:ext>
            </a:extLst>
          </p:cNvPr>
          <p:cNvSpPr>
            <a:spLocks noGrp="1"/>
          </p:cNvSpPr>
          <p:nvPr>
            <p:ph type="body" sz="quarter" idx="11"/>
          </p:nvPr>
        </p:nvSpPr>
        <p:spPr/>
        <p:txBody>
          <a:bodyPr/>
          <a:lstStyle/>
          <a:p>
            <a:pPr lvl="0"/>
            <a:r>
              <a:rPr lang="en-US" altLang="ko-KR" b="1" dirty="0">
                <a:solidFill>
                  <a:srgbClr val="FF0000"/>
                </a:solidFill>
              </a:rPr>
              <a:t>The best fit model is Random Forest with an accuracy score of 0.93.</a:t>
            </a:r>
          </a:p>
        </p:txBody>
      </p:sp>
      <p:sp>
        <p:nvSpPr>
          <p:cNvPr id="13" name="Oval 12">
            <a:extLst>
              <a:ext uri="{FF2B5EF4-FFF2-40B4-BE49-F238E27FC236}">
                <a16:creationId xmlns:a16="http://schemas.microsoft.com/office/drawing/2014/main" id="{63485154-C60B-4E1A-9F61-35F38D586201}"/>
              </a:ext>
            </a:extLst>
          </p:cNvPr>
          <p:cNvSpPr/>
          <p:nvPr/>
        </p:nvSpPr>
        <p:spPr>
          <a:xfrm>
            <a:off x="2699792" y="3092530"/>
            <a:ext cx="57606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68F22BD3-51A2-4B54-B8DD-6D5F467D1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01671"/>
            <a:ext cx="4108661" cy="14669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289E959-87FE-48BB-9708-D33678F3A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483" y="1501671"/>
            <a:ext cx="4210266" cy="147327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9271E67-A9B3-456E-BAA5-BDA151EFF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612" y="3256628"/>
            <a:ext cx="4324572" cy="1505027"/>
          </a:xfrm>
          <a:prstGeom prst="rect">
            <a:avLst/>
          </a:prstGeom>
        </p:spPr>
      </p:pic>
      <p:pic>
        <p:nvPicPr>
          <p:cNvPr id="11" name="Picture 10">
            <a:extLst>
              <a:ext uri="{FF2B5EF4-FFF2-40B4-BE49-F238E27FC236}">
                <a16:creationId xmlns:a16="http://schemas.microsoft.com/office/drawing/2014/main" id="{EC2ACB47-F313-405F-A091-858E93C98C7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003294" y="3265604"/>
            <a:ext cx="4140706" cy="1508760"/>
          </a:xfrm>
          <a:prstGeom prst="rect">
            <a:avLst/>
          </a:prstGeom>
        </p:spPr>
      </p:pic>
      <p:sp>
        <p:nvSpPr>
          <p:cNvPr id="12" name="Text Placeholder 17">
            <a:extLst>
              <a:ext uri="{FF2B5EF4-FFF2-40B4-BE49-F238E27FC236}">
                <a16:creationId xmlns:a16="http://schemas.microsoft.com/office/drawing/2014/main" id="{1A8973B2-005B-4847-B0BF-9264BD2ED8B9}"/>
              </a:ext>
            </a:extLst>
          </p:cNvPr>
          <p:cNvSpPr txBox="1">
            <a:spLocks/>
          </p:cNvSpPr>
          <p:nvPr/>
        </p:nvSpPr>
        <p:spPr>
          <a:xfrm>
            <a:off x="1259632" y="1255584"/>
            <a:ext cx="2808312"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Logistic Regression (Baseline)</a:t>
            </a:r>
          </a:p>
        </p:txBody>
      </p:sp>
      <p:sp>
        <p:nvSpPr>
          <p:cNvPr id="15" name="Text Placeholder 17">
            <a:extLst>
              <a:ext uri="{FF2B5EF4-FFF2-40B4-BE49-F238E27FC236}">
                <a16:creationId xmlns:a16="http://schemas.microsoft.com/office/drawing/2014/main" id="{658C3629-82F3-4B2A-9B66-AC99A81340F7}"/>
              </a:ext>
            </a:extLst>
          </p:cNvPr>
          <p:cNvSpPr txBox="1">
            <a:spLocks/>
          </p:cNvSpPr>
          <p:nvPr/>
        </p:nvSpPr>
        <p:spPr>
          <a:xfrm>
            <a:off x="5724128" y="1267123"/>
            <a:ext cx="274320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KNN</a:t>
            </a:r>
          </a:p>
        </p:txBody>
      </p:sp>
      <p:sp>
        <p:nvSpPr>
          <p:cNvPr id="16" name="Text Placeholder 17">
            <a:extLst>
              <a:ext uri="{FF2B5EF4-FFF2-40B4-BE49-F238E27FC236}">
                <a16:creationId xmlns:a16="http://schemas.microsoft.com/office/drawing/2014/main" id="{3FDE111D-1422-47D1-AB7A-6625866DE859}"/>
              </a:ext>
            </a:extLst>
          </p:cNvPr>
          <p:cNvSpPr txBox="1">
            <a:spLocks/>
          </p:cNvSpPr>
          <p:nvPr/>
        </p:nvSpPr>
        <p:spPr>
          <a:xfrm>
            <a:off x="1247941" y="3019889"/>
            <a:ext cx="274320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SVM</a:t>
            </a:r>
          </a:p>
        </p:txBody>
      </p:sp>
      <p:sp>
        <p:nvSpPr>
          <p:cNvPr id="17" name="Text Placeholder 17">
            <a:extLst>
              <a:ext uri="{FF2B5EF4-FFF2-40B4-BE49-F238E27FC236}">
                <a16:creationId xmlns:a16="http://schemas.microsoft.com/office/drawing/2014/main" id="{BFBD1D4B-D762-46DC-8315-B7D8953A9996}"/>
              </a:ext>
            </a:extLst>
          </p:cNvPr>
          <p:cNvSpPr txBox="1">
            <a:spLocks/>
          </p:cNvSpPr>
          <p:nvPr/>
        </p:nvSpPr>
        <p:spPr>
          <a:xfrm>
            <a:off x="5724128" y="3030130"/>
            <a:ext cx="2743200" cy="246087"/>
          </a:xfrm>
          <a:prstGeom prst="rect">
            <a:avLst/>
          </a:prstGeom>
          <a:solidFill>
            <a:schemeClr val="accent4"/>
          </a:solidFill>
          <a:ln w="19050">
            <a:solidFill>
              <a:schemeClr val="tx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Random Forest</a:t>
            </a:r>
          </a:p>
        </p:txBody>
      </p:sp>
      <p:sp>
        <p:nvSpPr>
          <p:cNvPr id="4" name="Rectangle 3">
            <a:extLst>
              <a:ext uri="{FF2B5EF4-FFF2-40B4-BE49-F238E27FC236}">
                <a16:creationId xmlns:a16="http://schemas.microsoft.com/office/drawing/2014/main" id="{DF2E0122-9048-404D-8CD9-C1FDDAEE505C}"/>
              </a:ext>
            </a:extLst>
          </p:cNvPr>
          <p:cNvSpPr/>
          <p:nvPr/>
        </p:nvSpPr>
        <p:spPr>
          <a:xfrm>
            <a:off x="7920665" y="4222348"/>
            <a:ext cx="432048"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355649"/>
      </p:ext>
    </p:extLst>
  </p:cSld>
  <p:clrMapOvr>
    <a:masterClrMapping/>
  </p:clrMapOvr>
</p:sld>
</file>

<file path=ppt/theme/theme1.xml><?xml version="1.0" encoding="utf-8"?>
<a:theme xmlns:a="http://schemas.openxmlformats.org/drawingml/2006/main" name="Cover and End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29">
      <a:dk1>
        <a:sysClr val="windowText" lastClr="000000"/>
      </a:dk1>
      <a:lt1>
        <a:sysClr val="window" lastClr="FFFFFF"/>
      </a:lt1>
      <a:dk2>
        <a:srgbClr val="1F497D"/>
      </a:dk2>
      <a:lt2>
        <a:srgbClr val="EEECE1"/>
      </a:lt2>
      <a:accent1>
        <a:srgbClr val="2B8FED"/>
      </a:accent1>
      <a:accent2>
        <a:srgbClr val="3967DE"/>
      </a:accent2>
      <a:accent3>
        <a:srgbClr val="26A1EB"/>
      </a:accent3>
      <a:accent4>
        <a:srgbClr val="2B8FED"/>
      </a:accent4>
      <a:accent5>
        <a:srgbClr val="3967DE"/>
      </a:accent5>
      <a:accent6>
        <a:srgbClr val="26A1E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4351</TotalTime>
  <Words>518</Words>
  <Application>Microsoft Office PowerPoint</Application>
  <PresentationFormat>On-screen Show (16:9)</PresentationFormat>
  <Paragraphs>127</Paragraphs>
  <Slides>11</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맑은 고딕</vt:lpstr>
      <vt:lpstr>Arial</vt:lpstr>
      <vt:lpstr>Calibri</vt:lpstr>
      <vt:lpstr>Helvetica Neue</vt:lpstr>
      <vt:lpstr>Slack-Lato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Darlene Ko</cp:lastModifiedBy>
  <cp:revision>228</cp:revision>
  <dcterms:created xsi:type="dcterms:W3CDTF">2016-12-05T23:26:54Z</dcterms:created>
  <dcterms:modified xsi:type="dcterms:W3CDTF">2020-07-23T22:59:25Z</dcterms:modified>
</cp:coreProperties>
</file>