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5" r:id="rId1"/>
  </p:sldMasterIdLst>
  <p:notesMasterIdLst>
    <p:notesMasterId r:id="rId21"/>
  </p:notesMasterIdLst>
  <p:handoutMasterIdLst>
    <p:handoutMasterId r:id="rId22"/>
  </p:handoutMasterIdLst>
  <p:sldIdLst>
    <p:sldId id="11567" r:id="rId2"/>
    <p:sldId id="12498" r:id="rId3"/>
    <p:sldId id="12494" r:id="rId4"/>
    <p:sldId id="12500" r:id="rId5"/>
    <p:sldId id="12501" r:id="rId6"/>
    <p:sldId id="12459" r:id="rId7"/>
    <p:sldId id="12506" r:id="rId8"/>
    <p:sldId id="12507" r:id="rId9"/>
    <p:sldId id="12502" r:id="rId10"/>
    <p:sldId id="12495" r:id="rId11"/>
    <p:sldId id="12503" r:id="rId12"/>
    <p:sldId id="12504" r:id="rId13"/>
    <p:sldId id="12496" r:id="rId14"/>
    <p:sldId id="12509" r:id="rId15"/>
    <p:sldId id="12510" r:id="rId16"/>
    <p:sldId id="12511" r:id="rId17"/>
    <p:sldId id="12505" r:id="rId18"/>
    <p:sldId id="12499" r:id="rId19"/>
    <p:sldId id="12508" r:id="rId20"/>
  </p:sldIdLst>
  <p:sldSz cx="12858750" cy="7232650"/>
  <p:notesSz cx="6858000" cy="9144000"/>
  <p:custDataLst>
    <p:tags r:id="rId2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6AF00"/>
    <a:srgbClr val="243A37"/>
    <a:srgbClr val="8DBCC1"/>
    <a:srgbClr val="29ABE2"/>
    <a:srgbClr val="2775A6"/>
    <a:srgbClr val="383E6B"/>
    <a:srgbClr val="010B28"/>
    <a:srgbClr val="E26B17"/>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3" autoAdjust="0"/>
    <p:restoredTop sz="86231" autoAdjust="0"/>
  </p:normalViewPr>
  <p:slideViewPr>
    <p:cSldViewPr>
      <p:cViewPr varScale="1">
        <p:scale>
          <a:sx n="48" d="100"/>
          <a:sy n="48" d="100"/>
        </p:scale>
        <p:origin x="402" y="36"/>
      </p:cViewPr>
      <p:guideLst>
        <p:guide orient="horz" pos="328"/>
        <p:guide pos="4050"/>
        <p:guide pos="557"/>
        <p:guide orient="horz" pos="4183"/>
        <p:guide pos="7497"/>
        <p:guide pos="6908"/>
      </p:guideLst>
    </p:cSldViewPr>
  </p:slideViewPr>
  <p:outlineViewPr>
    <p:cViewPr>
      <p:scale>
        <a:sx n="100" d="100"/>
        <a:sy n="100" d="100"/>
      </p:scale>
      <p:origin x="0" y="-1317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4" d="100"/>
          <a:sy n="64" d="100"/>
        </p:scale>
        <p:origin x="281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4400" dirty="0"/>
              <a:t>载客情况</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载客情况</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4632-47D8-9328-F784B7282B8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25B-45F8-A51B-5158293064F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25B-45F8-A51B-5158293064F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25B-45F8-A51B-5158293064FB}"/>
              </c:ext>
            </c:extLst>
          </c:dPt>
          <c:cat>
            <c:strRef>
              <c:f>Sheet1!$A$2:$A$5</c:f>
              <c:strCache>
                <c:ptCount val="3"/>
                <c:pt idx="0">
                  <c:v>空余</c:v>
                </c:pt>
                <c:pt idx="1">
                  <c:v>多余乘坐</c:v>
                </c:pt>
                <c:pt idx="2">
                  <c:v>本来乘坐</c:v>
                </c:pt>
              </c:strCache>
            </c:strRef>
          </c:cat>
          <c:val>
            <c:numRef>
              <c:f>Sheet1!$B$2:$B$5</c:f>
              <c:numCache>
                <c:formatCode>General</c:formatCode>
                <c:ptCount val="4"/>
                <c:pt idx="0">
                  <c:v>0.45999999999999996</c:v>
                </c:pt>
                <c:pt idx="1">
                  <c:v>0.15750000000000003</c:v>
                </c:pt>
                <c:pt idx="2">
                  <c:v>0.38250000000000001</c:v>
                </c:pt>
              </c:numCache>
            </c:numRef>
          </c:val>
          <c:extLst>
            <c:ext xmlns:c16="http://schemas.microsoft.com/office/drawing/2014/chart" uri="{C3380CC4-5D6E-409C-BE32-E72D297353CC}">
              <c16:uniqueId val="{00000000-4632-47D8-9328-F784B7282B8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4400" dirty="0"/>
              <a:t>订单分布</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订单分布</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36-41E7-8F8C-5892FB82D40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936-41E7-8F8C-5892FB82D40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936-41E7-8F8C-5892FB82D40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936-41E7-8F8C-5892FB82D408}"/>
              </c:ext>
            </c:extLst>
          </c:dPt>
          <c:cat>
            <c:strRef>
              <c:f>Sheet1!$A$2:$A$5</c:f>
              <c:strCache>
                <c:ptCount val="2"/>
                <c:pt idx="0">
                  <c:v>不可拼单</c:v>
                </c:pt>
                <c:pt idx="1">
                  <c:v>可拼单</c:v>
                </c:pt>
              </c:strCache>
            </c:strRef>
          </c:cat>
          <c:val>
            <c:numRef>
              <c:f>Sheet1!$B$2:$B$5</c:f>
              <c:numCache>
                <c:formatCode>General</c:formatCode>
                <c:ptCount val="4"/>
                <c:pt idx="0">
                  <c:v>897850</c:v>
                </c:pt>
                <c:pt idx="1">
                  <c:v>414930</c:v>
                </c:pt>
              </c:numCache>
            </c:numRef>
          </c:val>
          <c:extLst>
            <c:ext xmlns:c16="http://schemas.microsoft.com/office/drawing/2014/chart" uri="{C3380CC4-5D6E-409C-BE32-E72D297353CC}">
              <c16:uniqueId val="{00000000-F23E-42C1-88CA-BCC648D2FFC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4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车辆数量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38-4D26-BABA-52E4FF6F5A7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38-4D26-BABA-52E4FF6F5A7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C38-4D26-BABA-52E4FF6F5A7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C38-4D26-BABA-52E4FF6F5A7A}"/>
              </c:ext>
            </c:extLst>
          </c:dPt>
          <c:cat>
            <c:strRef>
              <c:f>Sheet1!$A$2:$A$5</c:f>
              <c:strCache>
                <c:ptCount val="2"/>
                <c:pt idx="0">
                  <c:v>剩余</c:v>
                </c:pt>
                <c:pt idx="1">
                  <c:v>减少</c:v>
                </c:pt>
              </c:strCache>
            </c:strRef>
          </c:cat>
          <c:val>
            <c:numRef>
              <c:f>Sheet1!$B$2:$B$5</c:f>
              <c:numCache>
                <c:formatCode>General</c:formatCode>
                <c:ptCount val="4"/>
                <c:pt idx="0">
                  <c:v>1011526</c:v>
                </c:pt>
                <c:pt idx="1">
                  <c:v>414930</c:v>
                </c:pt>
              </c:numCache>
            </c:numRef>
          </c:val>
          <c:extLst>
            <c:ext xmlns:c16="http://schemas.microsoft.com/office/drawing/2014/chart" uri="{C3380CC4-5D6E-409C-BE32-E72D297353CC}">
              <c16:uniqueId val="{00000008-7C38-4D26-BABA-52E4FF6F5A7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4400" dirty="0"/>
              <a:t>总里程</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总里程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9B-443D-B2FE-1238A0F723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9B-443D-B2FE-1238A0F723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9B-443D-B2FE-1238A0F723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9B-443D-B2FE-1238A0F72362}"/>
              </c:ext>
            </c:extLst>
          </c:dPt>
          <c:cat>
            <c:strRef>
              <c:f>Sheet1!$A$2:$A$5</c:f>
              <c:strCache>
                <c:ptCount val="2"/>
                <c:pt idx="0">
                  <c:v>剩余</c:v>
                </c:pt>
                <c:pt idx="1">
                  <c:v>减少</c:v>
                </c:pt>
              </c:strCache>
            </c:strRef>
          </c:cat>
          <c:val>
            <c:numRef>
              <c:f>Sheet1!$B$2:$B$5</c:f>
              <c:numCache>
                <c:formatCode>General</c:formatCode>
                <c:ptCount val="4"/>
                <c:pt idx="0">
                  <c:v>43280.800000000003</c:v>
                </c:pt>
                <c:pt idx="1">
                  <c:v>8362.7999999999956</c:v>
                </c:pt>
              </c:numCache>
            </c:numRef>
          </c:val>
          <c:extLst>
            <c:ext xmlns:c16="http://schemas.microsoft.com/office/drawing/2014/chart" uri="{C3380CC4-5D6E-409C-BE32-E72D297353CC}">
              <c16:uniqueId val="{00000008-F59B-443D-B2FE-1238A0F7236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99E2DB-5211-475A-A572-BC0F4C1EBAD1}" type="datetimeFigureOut">
              <a:rPr lang="zh-CN" altLang="en-US" smtClean="0"/>
              <a:t>2018/7/8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CE634-C312-44D9-B6A2-480DEE8B097E}" type="slidenum">
              <a:rPr lang="zh-CN" altLang="en-US" smtClean="0"/>
              <a:t>‹#›</a:t>
            </a:fld>
            <a:endParaRPr lang="zh-CN" altLang="en-US"/>
          </a:p>
        </p:txBody>
      </p:sp>
    </p:spTree>
    <p:extLst>
      <p:ext uri="{BB962C8B-B14F-4D97-AF65-F5344CB8AC3E}">
        <p14:creationId xmlns:p14="http://schemas.microsoft.com/office/powerpoint/2010/main" val="724366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2018/7/8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大家好，我们是</a:t>
            </a:r>
            <a:r>
              <a:rPr lang="en-US" altLang="zh-CN" dirty="0"/>
              <a:t>Popcorn</a:t>
            </a:r>
            <a:r>
              <a:rPr lang="zh-CN" altLang="en-US" dirty="0"/>
              <a:t>小组，小组全部成员均来自上海交通大学软件学院本科二年级。</a:t>
            </a:r>
          </a:p>
          <a:p>
            <a:r>
              <a:rPr lang="zh-CN" altLang="en-US" dirty="0"/>
              <a:t>我们的项目名称是拼车车，一款针对出租车的拼车软件。</a:t>
            </a:r>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53528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接下来简要介绍我们在本项目中用到的技术。</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25267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r>
              <a:rPr lang="zh-CN" altLang="en-US" dirty="0"/>
              <a:t>第一排展示的是我们使用的</a:t>
            </a:r>
            <a:r>
              <a:rPr lang="en-US" altLang="zh-CN" dirty="0"/>
              <a:t>IDE</a:t>
            </a:r>
            <a:r>
              <a:rPr lang="zh-CN" altLang="en-US" dirty="0"/>
              <a:t>，第二排展示的是我们的版本管理工具</a:t>
            </a:r>
          </a:p>
        </p:txBody>
      </p:sp>
    </p:spTree>
    <p:extLst>
      <p:ext uri="{BB962C8B-B14F-4D97-AF65-F5344CB8AC3E}">
        <p14:creationId xmlns:p14="http://schemas.microsoft.com/office/powerpoint/2010/main" val="1556926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r>
              <a:rPr lang="zh-CN" altLang="en-US" dirty="0"/>
              <a:t>我们制作了</a:t>
            </a:r>
            <a:r>
              <a:rPr lang="en-US" altLang="zh-CN" dirty="0"/>
              <a:t>Android APP</a:t>
            </a:r>
            <a:r>
              <a:rPr lang="zh-CN" altLang="en-US" dirty="0"/>
              <a:t>，调用了</a:t>
            </a:r>
            <a:r>
              <a:rPr lang="en-US" altLang="zh-CN" dirty="0"/>
              <a:t>google map</a:t>
            </a:r>
            <a:r>
              <a:rPr lang="zh-CN" altLang="en-US" dirty="0"/>
              <a:t>和</a:t>
            </a:r>
            <a:r>
              <a:rPr lang="en-US" altLang="zh-CN" dirty="0"/>
              <a:t>google places</a:t>
            </a:r>
            <a:r>
              <a:rPr lang="zh-CN" altLang="en-US" dirty="0"/>
              <a:t>的</a:t>
            </a:r>
            <a:r>
              <a:rPr lang="en-US" altLang="zh-CN" dirty="0"/>
              <a:t>API</a:t>
            </a:r>
            <a:r>
              <a:rPr lang="zh-CN" altLang="en-US" dirty="0"/>
              <a:t>，使用</a:t>
            </a:r>
            <a:r>
              <a:rPr lang="en-US" altLang="zh-CN" dirty="0"/>
              <a:t>Gradle</a:t>
            </a:r>
            <a:r>
              <a:rPr lang="zh-CN" altLang="en-US" dirty="0"/>
              <a:t>打包，</a:t>
            </a:r>
            <a:r>
              <a:rPr lang="en-US" altLang="zh-CN" dirty="0" err="1"/>
              <a:t>BigQuery</a:t>
            </a:r>
            <a:r>
              <a:rPr lang="zh-CN" altLang="en-US" dirty="0"/>
              <a:t>存储数据。</a:t>
            </a:r>
          </a:p>
        </p:txBody>
      </p:sp>
    </p:spTree>
    <p:extLst>
      <p:ext uri="{BB962C8B-B14F-4D97-AF65-F5344CB8AC3E}">
        <p14:creationId xmlns:p14="http://schemas.microsoft.com/office/powerpoint/2010/main" val="3631325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接下来我们将现场演示我们的项目成果。</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408518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90668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136621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r>
              <a:rPr lang="zh-CN" altLang="en-US" dirty="0"/>
              <a:t>由于时间有限，我们只基于数据集做出了核心功能，也就是寻找最佳拼车对象。</a:t>
            </a:r>
          </a:p>
        </p:txBody>
      </p:sp>
    </p:spTree>
    <p:extLst>
      <p:ext uri="{BB962C8B-B14F-4D97-AF65-F5344CB8AC3E}">
        <p14:creationId xmlns:p14="http://schemas.microsoft.com/office/powerpoint/2010/main" val="1275773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最后的时间留给在场的评委和同学提问。</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702083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397956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14515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我们将通过市场分析、应用技术、成果展示、问答环节四个部分介绍我们的项目情况</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81961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首先是市场分析</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89622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r>
              <a:rPr lang="zh-CN" altLang="en-US" dirty="0"/>
              <a:t>通过对原始数据集进行分析，我们发现：平均乘客人数较少，只有</a:t>
            </a:r>
            <a:r>
              <a:rPr lang="en-US" altLang="zh-CN" dirty="0"/>
              <a:t>1.53</a:t>
            </a:r>
            <a:r>
              <a:rPr lang="zh-CN" altLang="en-US" dirty="0"/>
              <a:t>人</a:t>
            </a:r>
            <a:r>
              <a:rPr lang="en-US" altLang="zh-CN" dirty="0"/>
              <a:t>/</a:t>
            </a:r>
            <a:r>
              <a:rPr lang="zh-CN" altLang="en-US" dirty="0"/>
              <a:t>车，上座率仅</a:t>
            </a:r>
            <a:r>
              <a:rPr lang="en-US" altLang="zh-CN" dirty="0"/>
              <a:t>38.30%</a:t>
            </a:r>
            <a:r>
              <a:rPr lang="zh-CN" altLang="en-US" dirty="0"/>
              <a:t>，有很大的拼车空间</a:t>
            </a:r>
          </a:p>
        </p:txBody>
      </p:sp>
    </p:spTree>
    <p:extLst>
      <p:ext uri="{BB962C8B-B14F-4D97-AF65-F5344CB8AC3E}">
        <p14:creationId xmlns:p14="http://schemas.microsoft.com/office/powerpoint/2010/main" val="920921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r>
              <a:rPr lang="zh-CN" altLang="en-US" sz="1300" b="0" i="0" kern="1200" dirty="0">
                <a:solidFill>
                  <a:schemeClr val="tx1"/>
                </a:solidFill>
                <a:effectLst/>
                <a:latin typeface="+mn-lt"/>
                <a:ea typeface="+mn-ea"/>
                <a:cs typeface="+mn-cs"/>
              </a:rPr>
              <a:t>为了量化拼车功能将会对历史情况有多大的改善，我们制定了简单的拼车策略，其中的参数和主要计算公式如上。</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需要说明的是，其中绕路测算基于简化后的球面距离公式，约去了地球半径，仅在分析数据集时使用（</a:t>
            </a:r>
            <a:r>
              <a:rPr lang="en-US" altLang="zh-CN" sz="1300" b="0" i="0" kern="1200" dirty="0">
                <a:solidFill>
                  <a:schemeClr val="tx1"/>
                </a:solidFill>
                <a:effectLst/>
                <a:latin typeface="+mn-lt"/>
                <a:ea typeface="+mn-ea"/>
                <a:cs typeface="+mn-cs"/>
              </a:rPr>
              <a:t>API</a:t>
            </a:r>
            <a:r>
              <a:rPr lang="zh-CN" altLang="en-US" sz="1300" b="0" i="0" kern="1200" dirty="0">
                <a:solidFill>
                  <a:schemeClr val="tx1"/>
                </a:solidFill>
                <a:effectLst/>
                <a:latin typeface="+mn-lt"/>
                <a:ea typeface="+mn-ea"/>
                <a:cs typeface="+mn-cs"/>
              </a:rPr>
              <a:t>有数量限制）；</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在实际的</a:t>
            </a:r>
            <a:r>
              <a:rPr lang="en-US" altLang="zh-CN" sz="1300" b="0" i="0" kern="1200" dirty="0">
                <a:solidFill>
                  <a:schemeClr val="tx1"/>
                </a:solidFill>
                <a:effectLst/>
                <a:latin typeface="+mn-lt"/>
                <a:ea typeface="+mn-ea"/>
                <a:cs typeface="+mn-cs"/>
              </a:rPr>
              <a:t>APP</a:t>
            </a:r>
            <a:r>
              <a:rPr lang="zh-CN" altLang="en-US" sz="1300" b="0" i="0" kern="1200" dirty="0">
                <a:solidFill>
                  <a:schemeClr val="tx1"/>
                </a:solidFill>
                <a:effectLst/>
                <a:latin typeface="+mn-lt"/>
                <a:ea typeface="+mn-ea"/>
                <a:cs typeface="+mn-cs"/>
              </a:rPr>
              <a:t>中使用的距离数据来自</a:t>
            </a:r>
            <a:r>
              <a:rPr lang="en-US" altLang="zh-CN" sz="1300" b="0" i="0" kern="1200" dirty="0">
                <a:solidFill>
                  <a:schemeClr val="tx1"/>
                </a:solidFill>
                <a:effectLst/>
                <a:latin typeface="+mn-lt"/>
                <a:ea typeface="+mn-ea"/>
                <a:cs typeface="+mn-cs"/>
              </a:rPr>
              <a:t>google map</a:t>
            </a:r>
            <a:r>
              <a:rPr lang="zh-CN" altLang="en-US" sz="1300" b="0" i="0" kern="1200" dirty="0">
                <a:solidFill>
                  <a:schemeClr val="tx1"/>
                </a:solidFill>
                <a:effectLst/>
                <a:latin typeface="+mn-lt"/>
                <a:ea typeface="+mn-ea"/>
                <a:cs typeface="+mn-cs"/>
              </a:rPr>
              <a:t>和</a:t>
            </a:r>
            <a:r>
              <a:rPr lang="en-US" altLang="zh-CN" sz="1300" b="0" i="0" kern="1200" dirty="0">
                <a:solidFill>
                  <a:schemeClr val="tx1"/>
                </a:solidFill>
                <a:effectLst/>
                <a:latin typeface="+mn-lt"/>
                <a:ea typeface="+mn-ea"/>
                <a:cs typeface="+mn-cs"/>
              </a:rPr>
              <a:t>google places</a:t>
            </a:r>
            <a:r>
              <a:rPr lang="zh-CN" altLang="en-US" sz="1300" b="0" i="0" kern="1200" dirty="0">
                <a:solidFill>
                  <a:schemeClr val="tx1"/>
                </a:solidFill>
                <a:effectLst/>
                <a:latin typeface="+mn-lt"/>
                <a:ea typeface="+mn-ea"/>
                <a:cs typeface="+mn-cs"/>
              </a:rPr>
              <a:t>的</a:t>
            </a:r>
            <a:r>
              <a:rPr lang="en-US" altLang="zh-CN" sz="1300" b="0" i="0" kern="1200" dirty="0">
                <a:solidFill>
                  <a:schemeClr val="tx1"/>
                </a:solidFill>
                <a:effectLst/>
                <a:latin typeface="+mn-lt"/>
                <a:ea typeface="+mn-ea"/>
                <a:cs typeface="+mn-cs"/>
              </a:rPr>
              <a:t>API</a:t>
            </a:r>
            <a:r>
              <a:rPr lang="zh-CN" altLang="en-US" sz="1300" b="0" i="0" kern="1200" dirty="0">
                <a:solidFill>
                  <a:schemeClr val="tx1"/>
                </a:solidFill>
                <a:effectLst/>
                <a:latin typeface="+mn-lt"/>
                <a:ea typeface="+mn-ea"/>
                <a:cs typeface="+mn-cs"/>
              </a:rPr>
              <a:t>，为真实的路径长度数据。</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球面距离计算公式：</a:t>
            </a:r>
            <a:r>
              <a:rPr lang="en-US" altLang="zh-CN" sz="1300" b="0" i="0" kern="1200" dirty="0">
                <a:solidFill>
                  <a:schemeClr val="tx1"/>
                </a:solidFill>
                <a:effectLst/>
                <a:latin typeface="+mn-lt"/>
                <a:ea typeface="+mn-ea"/>
                <a:cs typeface="+mn-cs"/>
              </a:rPr>
              <a:t>d(x1,y1,x2,y2)=r*</a:t>
            </a:r>
            <a:r>
              <a:rPr lang="en-US" altLang="zh-CN" sz="1300" b="0" i="0" kern="1200" dirty="0" err="1">
                <a:solidFill>
                  <a:schemeClr val="tx1"/>
                </a:solidFill>
                <a:effectLst/>
                <a:latin typeface="+mn-lt"/>
                <a:ea typeface="+mn-ea"/>
                <a:cs typeface="+mn-cs"/>
              </a:rPr>
              <a:t>arccos</a:t>
            </a:r>
            <a:r>
              <a:rPr lang="en-US" altLang="zh-CN" sz="1300" b="0" i="0" kern="1200" dirty="0">
                <a:solidFill>
                  <a:schemeClr val="tx1"/>
                </a:solidFill>
                <a:effectLst/>
                <a:latin typeface="+mn-lt"/>
                <a:ea typeface="+mn-ea"/>
                <a:cs typeface="+mn-cs"/>
              </a:rPr>
              <a:t>(sin(x1)*sin(x2)+cos(x1)*cos(x2)*cos(y1-y2))</a:t>
            </a:r>
            <a:r>
              <a:rPr lang="zh-CN" altLang="en-US" sz="1300" b="0" i="0" kern="1200" dirty="0">
                <a:solidFill>
                  <a:schemeClr val="tx1"/>
                </a:solidFill>
                <a:effectLst/>
                <a:latin typeface="+mn-lt"/>
                <a:ea typeface="+mn-ea"/>
                <a:cs typeface="+mn-cs"/>
              </a:rPr>
              <a:t>，其中，</a:t>
            </a:r>
            <a:r>
              <a:rPr lang="en-US" altLang="zh-CN" sz="1300" b="0" i="0" kern="1200" dirty="0">
                <a:solidFill>
                  <a:schemeClr val="tx1"/>
                </a:solidFill>
                <a:effectLst/>
                <a:latin typeface="+mn-lt"/>
                <a:ea typeface="+mn-ea"/>
                <a:cs typeface="+mn-cs"/>
              </a:rPr>
              <a:t>x1</a:t>
            </a:r>
            <a:r>
              <a:rPr lang="zh-CN" altLang="en-US" sz="1300" b="0" i="0" kern="1200" dirty="0">
                <a:solidFill>
                  <a:schemeClr val="tx1"/>
                </a:solidFill>
                <a:effectLst/>
                <a:latin typeface="+mn-lt"/>
                <a:ea typeface="+mn-ea"/>
                <a:cs typeface="+mn-cs"/>
              </a:rPr>
              <a:t>，</a:t>
            </a:r>
            <a:r>
              <a:rPr lang="en-US" altLang="zh-CN" sz="1300" b="0" i="0" kern="1200" dirty="0">
                <a:solidFill>
                  <a:schemeClr val="tx1"/>
                </a:solidFill>
                <a:effectLst/>
                <a:latin typeface="+mn-lt"/>
                <a:ea typeface="+mn-ea"/>
                <a:cs typeface="+mn-cs"/>
              </a:rPr>
              <a:t>y1</a:t>
            </a:r>
            <a:r>
              <a:rPr lang="zh-CN" altLang="en-US" sz="1300" b="0" i="0" kern="1200" dirty="0">
                <a:solidFill>
                  <a:schemeClr val="tx1"/>
                </a:solidFill>
                <a:effectLst/>
                <a:latin typeface="+mn-lt"/>
                <a:ea typeface="+mn-ea"/>
                <a:cs typeface="+mn-cs"/>
              </a:rPr>
              <a:t>是纬度</a:t>
            </a:r>
            <a:r>
              <a:rPr lang="en-US" altLang="zh-CN" sz="1300" b="0" i="0" kern="1200" dirty="0">
                <a:solidFill>
                  <a:schemeClr val="tx1"/>
                </a:solidFill>
                <a:effectLst/>
                <a:latin typeface="+mn-lt"/>
                <a:ea typeface="+mn-ea"/>
                <a:cs typeface="+mn-cs"/>
              </a:rPr>
              <a:t>\</a:t>
            </a:r>
            <a:r>
              <a:rPr lang="zh-CN" altLang="en-US" sz="1300" b="0" i="0" kern="1200" dirty="0">
                <a:solidFill>
                  <a:schemeClr val="tx1"/>
                </a:solidFill>
                <a:effectLst/>
                <a:latin typeface="+mn-lt"/>
                <a:ea typeface="+mn-ea"/>
                <a:cs typeface="+mn-cs"/>
              </a:rPr>
              <a:t>经度的弧度单位，</a:t>
            </a:r>
            <a:r>
              <a:rPr lang="en-US" altLang="zh-CN" sz="1300" b="0" i="0" kern="1200" dirty="0">
                <a:solidFill>
                  <a:schemeClr val="tx1"/>
                </a:solidFill>
                <a:effectLst/>
                <a:latin typeface="+mn-lt"/>
                <a:ea typeface="+mn-ea"/>
                <a:cs typeface="+mn-cs"/>
              </a:rPr>
              <a:t>r</a:t>
            </a:r>
            <a:r>
              <a:rPr lang="zh-CN" altLang="en-US" sz="1300" b="0" i="0" kern="1200" dirty="0">
                <a:solidFill>
                  <a:schemeClr val="tx1"/>
                </a:solidFill>
                <a:effectLst/>
                <a:latin typeface="+mn-lt"/>
                <a:ea typeface="+mn-ea"/>
                <a:cs typeface="+mn-cs"/>
              </a:rPr>
              <a:t>为地球半径（省略）。</a:t>
            </a:r>
            <a:endParaRPr lang="zh-CN" altLang="en-US" dirty="0"/>
          </a:p>
        </p:txBody>
      </p:sp>
    </p:spTree>
    <p:extLst>
      <p:ext uri="{BB962C8B-B14F-4D97-AF65-F5344CB8AC3E}">
        <p14:creationId xmlns:p14="http://schemas.microsoft.com/office/powerpoint/2010/main" val="39883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r>
              <a:rPr lang="zh-CN" altLang="en-US" dirty="0"/>
              <a:t>应用了上述简单拼车策略后，我们看到能够达成拼单的订单数量占比</a:t>
            </a:r>
            <a:r>
              <a:rPr lang="en-US" altLang="zh-CN" dirty="0"/>
              <a:t>31.61%</a:t>
            </a:r>
            <a:r>
              <a:rPr lang="zh-CN" altLang="en-US" dirty="0"/>
              <a:t>，大有应用空间。</a:t>
            </a:r>
            <a:endParaRPr lang="en-US" altLang="zh-CN" dirty="0"/>
          </a:p>
          <a:p>
            <a:r>
              <a:rPr lang="zh-CN" altLang="en-US" dirty="0"/>
              <a:t>拼单后平均乘客人数上升，上座率达到</a:t>
            </a:r>
            <a:r>
              <a:rPr lang="en-US" altLang="zh-CN" dirty="0"/>
              <a:t>54%</a:t>
            </a:r>
            <a:r>
              <a:rPr lang="zh-CN" altLang="en-US" dirty="0"/>
              <a:t>，车次数量降低了</a:t>
            </a:r>
            <a:r>
              <a:rPr lang="en-US" altLang="zh-CN" dirty="0"/>
              <a:t>29%</a:t>
            </a:r>
            <a:r>
              <a:rPr lang="zh-CN" altLang="en-US" dirty="0"/>
              <a:t>，总里程降低了</a:t>
            </a:r>
            <a:r>
              <a:rPr lang="en-US" altLang="zh-CN" dirty="0"/>
              <a:t>16%</a:t>
            </a:r>
            <a:r>
              <a:rPr lang="zh-CN" altLang="en-US" dirty="0"/>
              <a:t>。</a:t>
            </a:r>
          </a:p>
        </p:txBody>
      </p:sp>
    </p:spTree>
    <p:extLst>
      <p:ext uri="{BB962C8B-B14F-4D97-AF65-F5344CB8AC3E}">
        <p14:creationId xmlns:p14="http://schemas.microsoft.com/office/powerpoint/2010/main" val="129169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r>
              <a:rPr lang="zh-CN" altLang="en-US" dirty="0"/>
              <a:t>这两张饼图分别展示的是可以拼单的订单所占比例和拼车使得上座率上升的部分。</a:t>
            </a:r>
          </a:p>
        </p:txBody>
      </p:sp>
    </p:spTree>
    <p:extLst>
      <p:ext uri="{BB962C8B-B14F-4D97-AF65-F5344CB8AC3E}">
        <p14:creationId xmlns:p14="http://schemas.microsoft.com/office/powerpoint/2010/main" val="82806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这两张饼图分别展示的是拼车使得车辆数量和总里程下降的部分。</a:t>
            </a:r>
          </a:p>
        </p:txBody>
      </p:sp>
    </p:spTree>
    <p:extLst>
      <p:ext uri="{BB962C8B-B14F-4D97-AF65-F5344CB8AC3E}">
        <p14:creationId xmlns:p14="http://schemas.microsoft.com/office/powerpoint/2010/main" val="35193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r>
              <a:rPr lang="zh-CN" altLang="en-US" dirty="0"/>
              <a:t>拼车的好处</a:t>
            </a:r>
            <a:r>
              <a:rPr lang="zh-CN" altLang="en-US"/>
              <a:t>显而易见，可以</a:t>
            </a:r>
            <a:r>
              <a:rPr lang="zh-CN" altLang="en-US" dirty="0"/>
              <a:t>分摊路费、节能减排、缓解堵车。</a:t>
            </a:r>
          </a:p>
        </p:txBody>
      </p:sp>
    </p:spTree>
    <p:extLst>
      <p:ext uri="{BB962C8B-B14F-4D97-AF65-F5344CB8AC3E}">
        <p14:creationId xmlns:p14="http://schemas.microsoft.com/office/powerpoint/2010/main" val="386682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矩形 5"/>
          <p:cNvSpPr/>
          <p:nvPr userDrawn="1"/>
        </p:nvSpPr>
        <p:spPr>
          <a:xfrm>
            <a:off x="152400" y="170288"/>
            <a:ext cx="12553950" cy="6892076"/>
          </a:xfrm>
          <a:prstGeom prst="rect">
            <a:avLst/>
          </a:prstGeom>
          <a:solidFill>
            <a:srgbClr val="FFFFFF">
              <a:alpha val="8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1024036"/>
            <a:ext cx="12858751" cy="620861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E406C227-3E6F-4078-BB08-2654D0AE0502}" type="datetimeFigureOut">
              <a:rPr lang="zh-CN" altLang="en-US" smtClean="0"/>
              <a:t>2018/7/8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1427EB-AB73-4860-A1B1-B2B84940B1DF}" type="slidenum">
              <a:rPr lang="zh-CN" altLang="en-US" smtClean="0"/>
              <a:t>‹#›</a:t>
            </a:fld>
            <a:endParaRPr lang="zh-CN" altLang="en-US"/>
          </a:p>
        </p:txBody>
      </p:sp>
    </p:spTree>
    <p:extLst>
      <p:ext uri="{BB962C8B-B14F-4D97-AF65-F5344CB8AC3E}">
        <p14:creationId xmlns:p14="http://schemas.microsoft.com/office/powerpoint/2010/main" val="114966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23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01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014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72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14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535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257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490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03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121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406C227-3E6F-4078-BB08-2654D0AE0502}" type="datetimeFigureOut">
              <a:rPr lang="zh-CN" altLang="en-US" smtClean="0"/>
              <a:t>2018/7/8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1427EB-AB73-4860-A1B1-B2B84940B1DF}" type="slidenum">
              <a:rPr lang="zh-CN" altLang="en-US" smtClean="0"/>
              <a:t>‹#›</a:t>
            </a:fld>
            <a:endParaRPr lang="zh-CN" altLang="en-US"/>
          </a:p>
        </p:txBody>
      </p:sp>
    </p:spTree>
    <p:extLst>
      <p:ext uri="{BB962C8B-B14F-4D97-AF65-F5344CB8AC3E}">
        <p14:creationId xmlns:p14="http://schemas.microsoft.com/office/powerpoint/2010/main" val="4120462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pad Mockup">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2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4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4_Placeholder-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8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4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64594" y="508964"/>
            <a:ext cx="7929563" cy="497116"/>
          </a:xfrm>
          <a:prstGeom prst="rect">
            <a:avLst/>
          </a:prstGeom>
        </p:spPr>
        <p:txBody>
          <a:bodyPr wrap="none" lIns="0" tIns="0" rIns="0" bIns="0" anchor="ctr">
            <a:noAutofit/>
          </a:bodyPr>
          <a:lstStyle>
            <a:lvl1pPr algn="ctr">
              <a:defRPr sz="3375" b="1" baseline="0">
                <a:solidFill>
                  <a:schemeClr val="tx1">
                    <a:lumMod val="50000"/>
                    <a:lumOff val="50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3536156" y="1003924"/>
            <a:ext cx="5786438" cy="282284"/>
          </a:xfrm>
          <a:prstGeom prst="rect">
            <a:avLst/>
          </a:prstGeom>
        </p:spPr>
        <p:txBody>
          <a:bodyPr wrap="none" lIns="0" tIns="0" rIns="0" bIns="0" anchor="ctr">
            <a:noAutofit/>
          </a:bodyPr>
          <a:lstStyle>
            <a:lvl1pPr marL="0" indent="0" algn="ctr">
              <a:buNone/>
              <a:defRPr sz="1687" b="1" baseline="0">
                <a:solidFill>
                  <a:schemeClr val="bg1">
                    <a:lumMod val="75000"/>
                  </a:schemeClr>
                </a:solidFill>
              </a:defRPr>
            </a:lvl1pPr>
            <a:lvl2pPr marL="642915" indent="0">
              <a:buNone/>
              <a:defRPr sz="1687"/>
            </a:lvl2pPr>
            <a:lvl3pPr marL="1285829" indent="0">
              <a:buNone/>
              <a:defRPr sz="1406"/>
            </a:lvl3pPr>
            <a:lvl4pPr marL="1928744" indent="0">
              <a:buNone/>
              <a:defRPr sz="1266"/>
            </a:lvl4pPr>
            <a:lvl5pPr marL="2571659" indent="0">
              <a:buNone/>
              <a:defRPr sz="1266"/>
            </a:lvl5pPr>
            <a:lvl6pPr marL="3214573" indent="0">
              <a:buNone/>
              <a:defRPr sz="1266"/>
            </a:lvl6pPr>
            <a:lvl7pPr marL="3857488" indent="0">
              <a:buNone/>
              <a:defRPr sz="1266"/>
            </a:lvl7pPr>
            <a:lvl8pPr marL="4500402" indent="0">
              <a:buNone/>
              <a:defRPr sz="1266"/>
            </a:lvl8pPr>
            <a:lvl9pPr marL="5143317" indent="0">
              <a:buNone/>
              <a:defRPr sz="1266"/>
            </a:lvl9pPr>
          </a:lstStyle>
          <a:p>
            <a:pPr lvl="0"/>
            <a:r>
              <a:rPr lang="en-US" dirty="0"/>
              <a:t>Subtext Goes Here</a:t>
            </a:r>
          </a:p>
        </p:txBody>
      </p:sp>
    </p:spTree>
    <p:extLst>
      <p:ext uri="{BB962C8B-B14F-4D97-AF65-F5344CB8AC3E}">
        <p14:creationId xmlns:p14="http://schemas.microsoft.com/office/powerpoint/2010/main" val="16570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464594" y="508964"/>
            <a:ext cx="7929563" cy="497116"/>
          </a:xfrm>
          <a:prstGeom prst="rect">
            <a:avLst/>
          </a:prstGeom>
        </p:spPr>
        <p:txBody>
          <a:bodyPr wrap="none" lIns="0" tIns="0" rIns="0" bIns="0" anchor="ctr">
            <a:noAutofit/>
          </a:bodyPr>
          <a:lstStyle>
            <a:lvl1pPr algn="ctr">
              <a:defRPr sz="3375" b="1" baseline="0">
                <a:solidFill>
                  <a:schemeClr val="tx1">
                    <a:lumMod val="50000"/>
                    <a:lumOff val="5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536156" y="1003924"/>
            <a:ext cx="5786438" cy="282284"/>
          </a:xfrm>
          <a:prstGeom prst="rect">
            <a:avLst/>
          </a:prstGeom>
        </p:spPr>
        <p:txBody>
          <a:bodyPr wrap="none" lIns="0" tIns="0" rIns="0" bIns="0" anchor="ctr">
            <a:noAutofit/>
          </a:bodyPr>
          <a:lstStyle>
            <a:lvl1pPr marL="0" indent="0" algn="ctr">
              <a:buNone/>
              <a:defRPr sz="1687" b="1" baseline="0">
                <a:solidFill>
                  <a:schemeClr val="bg1">
                    <a:lumMod val="75000"/>
                  </a:schemeClr>
                </a:solidFill>
              </a:defRPr>
            </a:lvl1pPr>
            <a:lvl2pPr marL="642915" indent="0">
              <a:buNone/>
              <a:defRPr sz="1687"/>
            </a:lvl2pPr>
            <a:lvl3pPr marL="1285829" indent="0">
              <a:buNone/>
              <a:defRPr sz="1406"/>
            </a:lvl3pPr>
            <a:lvl4pPr marL="1928744" indent="0">
              <a:buNone/>
              <a:defRPr sz="1266"/>
            </a:lvl4pPr>
            <a:lvl5pPr marL="2571659" indent="0">
              <a:buNone/>
              <a:defRPr sz="1266"/>
            </a:lvl5pPr>
            <a:lvl6pPr marL="3214573" indent="0">
              <a:buNone/>
              <a:defRPr sz="1266"/>
            </a:lvl6pPr>
            <a:lvl7pPr marL="3857488" indent="0">
              <a:buNone/>
              <a:defRPr sz="1266"/>
            </a:lvl7pPr>
            <a:lvl8pPr marL="4500402" indent="0">
              <a:buNone/>
              <a:defRPr sz="1266"/>
            </a:lvl8pPr>
            <a:lvl9pPr marL="5143317" indent="0">
              <a:buNone/>
              <a:defRPr sz="1266"/>
            </a:lvl9pPr>
          </a:lstStyle>
          <a:p>
            <a:pPr lvl="0"/>
            <a:r>
              <a:rPr lang="en-US" dirty="0"/>
              <a:t>Subtext Goes Here</a:t>
            </a:r>
          </a:p>
        </p:txBody>
      </p:sp>
    </p:spTree>
    <p:extLst>
      <p:ext uri="{BB962C8B-B14F-4D97-AF65-F5344CB8AC3E}">
        <p14:creationId xmlns:p14="http://schemas.microsoft.com/office/powerpoint/2010/main" val="53703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15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Main Title+ SubTitle+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5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E406C227-3E6F-4078-BB08-2654D0AE0502}" type="datetimeFigureOut">
              <a:rPr lang="zh-CN" altLang="en-US" smtClean="0"/>
              <a:t>2018/7/8</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CD1427EB-AB73-4860-A1B1-B2B84940B1DF}" type="slidenum">
              <a:rPr lang="zh-CN" altLang="en-US" smtClean="0"/>
              <a:t>‹#›</a:t>
            </a:fld>
            <a:endParaRPr lang="zh-CN" altLang="en-US"/>
          </a:p>
        </p:txBody>
      </p:sp>
    </p:spTree>
    <p:extLst>
      <p:ext uri="{BB962C8B-B14F-4D97-AF65-F5344CB8AC3E}">
        <p14:creationId xmlns:p14="http://schemas.microsoft.com/office/powerpoint/2010/main" val="3923225282"/>
      </p:ext>
    </p:extLst>
  </p:cSld>
  <p:clrMap bg1="lt1" tx1="dk1" bg2="lt2" tx2="dk2" accent1="accent1" accent2="accent2" accent3="accent3" accent4="accent4" accent5="accent5" accent6="accent6" hlink="hlink" folHlink="folHlink"/>
  <p:sldLayoutIdLst>
    <p:sldLayoutId id="2147483692" r:id="rId1"/>
    <p:sldLayoutId id="2147483699" r:id="rId2"/>
    <p:sldLayoutId id="2147483719" r:id="rId3"/>
    <p:sldLayoutId id="2147483720" r:id="rId4"/>
    <p:sldLayoutId id="2147483721" r:id="rId5"/>
    <p:sldLayoutId id="2147483723" r:id="rId6"/>
    <p:sldLayoutId id="2147483725" r:id="rId7"/>
    <p:sldLayoutId id="2147483737" r:id="rId8"/>
    <p:sldLayoutId id="2147483738" r:id="rId9"/>
    <p:sldLayoutId id="2147483739" r:id="rId10"/>
    <p:sldLayoutId id="2147483740" r:id="rId11"/>
    <p:sldLayoutId id="2147483741" r:id="rId12"/>
    <p:sldLayoutId id="2147483757" r:id="rId13"/>
    <p:sldLayoutId id="2147483761" r:id="rId14"/>
    <p:sldLayoutId id="2147483762" r:id="rId15"/>
    <p:sldLayoutId id="2147483763" r:id="rId16"/>
    <p:sldLayoutId id="2147483764" r:id="rId17"/>
    <p:sldLayoutId id="2147483765" r:id="rId18"/>
    <p:sldLayoutId id="2147483767" r:id="rId19"/>
    <p:sldLayoutId id="214748377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图片 15" descr="图片包含 汽车, 黄色, 运输, 道路&#10;&#10;已生成极高可信度的说明">
            <a:extLst>
              <a:ext uri="{FF2B5EF4-FFF2-40B4-BE49-F238E27FC236}">
                <a16:creationId xmlns:a16="http://schemas.microsoft.com/office/drawing/2014/main" id="{BA530BED-FE9C-45CE-A615-87B0136D2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25" y="1816125"/>
            <a:ext cx="8268118" cy="5152596"/>
          </a:xfrm>
          <a:prstGeom prst="rect">
            <a:avLst/>
          </a:prstGeom>
        </p:spPr>
      </p:pic>
      <p:sp>
        <p:nvSpPr>
          <p:cNvPr id="6" name="TextBox 84"/>
          <p:cNvSpPr txBox="1"/>
          <p:nvPr/>
        </p:nvSpPr>
        <p:spPr>
          <a:xfrm>
            <a:off x="6912292" y="754296"/>
            <a:ext cx="5760640" cy="2123658"/>
          </a:xfrm>
          <a:prstGeom prst="rect">
            <a:avLst/>
          </a:prstGeom>
          <a:noFill/>
          <a:ln>
            <a:noFill/>
          </a:ln>
        </p:spPr>
        <p:txBody>
          <a:bodyPr vert="horz" wrap="square" lIns="0" tIns="0" rIns="0" bIns="0" rtlCol="0">
            <a:spAutoFit/>
          </a:bodyPr>
          <a:lstStyle/>
          <a:p>
            <a:r>
              <a:rPr lang="zh-CN" altLang="en-US" sz="13800" dirty="0">
                <a:solidFill>
                  <a:schemeClr val="tx2"/>
                </a:solidFill>
                <a:latin typeface="时尚中黑简体" panose="01010104010101010101" pitchFamily="2" charset="-122"/>
                <a:ea typeface="时尚中黑简体" panose="01010104010101010101" pitchFamily="2" charset="-122"/>
              </a:rPr>
              <a:t>拼车车</a:t>
            </a:r>
          </a:p>
        </p:txBody>
      </p:sp>
      <p:sp>
        <p:nvSpPr>
          <p:cNvPr id="8" name="TextBox 84"/>
          <p:cNvSpPr txBox="1"/>
          <p:nvPr/>
        </p:nvSpPr>
        <p:spPr>
          <a:xfrm>
            <a:off x="7771608" y="2817288"/>
            <a:ext cx="4750686" cy="369332"/>
          </a:xfrm>
          <a:prstGeom prst="rect">
            <a:avLst/>
          </a:prstGeom>
          <a:noFill/>
          <a:ln>
            <a:noFill/>
          </a:ln>
        </p:spPr>
        <p:txBody>
          <a:bodyPr vert="horz" wrap="square" lIns="0" tIns="0" rIns="0" bIns="0" rtlCol="0">
            <a:spAutoFit/>
          </a:bodyPr>
          <a:lstStyle/>
          <a:p>
            <a:r>
              <a:rPr lang="en-US" altLang="zh-CN" sz="2400" dirty="0">
                <a:solidFill>
                  <a:schemeClr val="tx2"/>
                </a:solidFill>
                <a:latin typeface="Cooper Std Black" panose="0208090304030B020404" pitchFamily="18" charset="0"/>
                <a:ea typeface="方正尚酷简体" panose="03000509000000000000" pitchFamily="65" charset="-122"/>
              </a:rPr>
              <a:t>NYC TAXI SHARING APP</a:t>
            </a:r>
            <a:endParaRPr lang="zh-CN" altLang="en-US" sz="2400" dirty="0">
              <a:solidFill>
                <a:schemeClr val="tx2"/>
              </a:solidFill>
              <a:latin typeface="Cooper Std Black" panose="0208090304030B020404" pitchFamily="18" charset="0"/>
              <a:ea typeface="方正尚酷简体" panose="03000509000000000000" pitchFamily="65" charset="-122"/>
            </a:endParaRPr>
          </a:p>
        </p:txBody>
      </p:sp>
      <p:sp>
        <p:nvSpPr>
          <p:cNvPr id="10" name="TextBox 84"/>
          <p:cNvSpPr txBox="1"/>
          <p:nvPr/>
        </p:nvSpPr>
        <p:spPr>
          <a:xfrm>
            <a:off x="7496693" y="5249612"/>
            <a:ext cx="4750686" cy="830997"/>
          </a:xfrm>
          <a:prstGeom prst="rect">
            <a:avLst/>
          </a:prstGeom>
          <a:noFill/>
          <a:ln>
            <a:noFill/>
          </a:ln>
        </p:spPr>
        <p:txBody>
          <a:bodyPr vert="horz" wrap="square" lIns="0" tIns="0" rIns="0" bIns="0" rtlCol="0">
            <a:spAutoFit/>
          </a:bodyPr>
          <a:lstStyle/>
          <a:p>
            <a:r>
              <a:rPr lang="en-US" altLang="zh-CN" sz="5400" spc="600" dirty="0">
                <a:solidFill>
                  <a:schemeClr val="tx2"/>
                </a:solidFill>
                <a:latin typeface="Cooper Std Black" panose="0208090304030B020404" pitchFamily="18" charset="0"/>
                <a:ea typeface="方正尚酷简体" panose="03000509000000000000" pitchFamily="65" charset="-122"/>
              </a:rPr>
              <a:t>@Popcorn</a:t>
            </a:r>
            <a:endParaRPr lang="zh-CN" altLang="en-US" sz="5400" spc="600" dirty="0">
              <a:solidFill>
                <a:schemeClr val="tx2"/>
              </a:solidFill>
              <a:latin typeface="Cooper Std Black" panose="0208090304030B020404" pitchFamily="18" charset="0"/>
              <a:ea typeface="方正尚酷简体" panose="03000509000000000000" pitchFamily="65" charset="-122"/>
            </a:endParaRPr>
          </a:p>
        </p:txBody>
      </p:sp>
    </p:spTree>
    <p:extLst>
      <p:ext uri="{BB962C8B-B14F-4D97-AF65-F5344CB8AC3E}">
        <p14:creationId xmlns:p14="http://schemas.microsoft.com/office/powerpoint/2010/main" val="781084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571856" y="-17858"/>
            <a:ext cx="6321872" cy="72505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nvGrpSpPr>
          <p:cNvPr id="5" name="组合 3"/>
          <p:cNvGrpSpPr>
            <a:grpSpLocks/>
          </p:cNvGrpSpPr>
          <p:nvPr/>
        </p:nvGrpSpPr>
        <p:grpSpPr bwMode="auto">
          <a:xfrm>
            <a:off x="1181240" y="2772513"/>
            <a:ext cx="3149774" cy="1783967"/>
            <a:chOff x="839258" y="1972066"/>
            <a:chExt cx="2240047" cy="1267802"/>
          </a:xfrm>
        </p:grpSpPr>
        <p:sp>
          <p:nvSpPr>
            <p:cNvPr id="11283" name="文本框 66"/>
            <p:cNvSpPr txBox="1">
              <a:spLocks noChangeArrowheads="1"/>
            </p:cNvSpPr>
            <p:nvPr/>
          </p:nvSpPr>
          <p:spPr bwMode="auto">
            <a:xfrm>
              <a:off x="839258" y="2583690"/>
              <a:ext cx="2240047" cy="65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5400" dirty="0">
                  <a:solidFill>
                    <a:schemeClr val="accent1"/>
                  </a:solidFill>
                  <a:latin typeface="时尚中黑简体" panose="01010104010101010101" pitchFamily="2" charset="-122"/>
                  <a:ea typeface="时尚中黑简体" panose="01010104010101010101" pitchFamily="2" charset="-122"/>
                  <a:cs typeface="Arial" panose="020B0604020202020204" pitchFamily="34" charset="0"/>
                  <a:sym typeface="Arial" panose="020B0604020202020204" pitchFamily="34" charset="0"/>
                </a:rPr>
                <a:t>应用技术</a:t>
              </a:r>
              <a:endParaRPr lang="zh-CN" altLang="en-US" sz="2400" dirty="0">
                <a:solidFill>
                  <a:srgbClr val="4A4A4A"/>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13"/>
            <p:cNvSpPr txBox="1">
              <a:spLocks noChangeArrowheads="1"/>
            </p:cNvSpPr>
            <p:nvPr/>
          </p:nvSpPr>
          <p:spPr bwMode="auto">
            <a:xfrm>
              <a:off x="840845" y="1972066"/>
              <a:ext cx="1565474" cy="680785"/>
            </a:xfrm>
            <a:prstGeom prst="rect">
              <a:avLst/>
            </a:prstGeom>
            <a:noFill/>
            <a:ln>
              <a:noFill/>
            </a:ln>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5625">
                  <a:solidFill>
                    <a:schemeClr val="tx1">
                      <a:lumMod val="75000"/>
                      <a:lumOff val="25000"/>
                    </a:schemeClr>
                  </a:solidFill>
                  <a:latin typeface="Agency FB" panose="020B0503020202020204" pitchFamily="34" charset="0"/>
                  <a:ea typeface="微软雅黑" panose="020B0503020204020204" pitchFamily="34" charset="-122"/>
                </a:rPr>
                <a:t>PART  02</a:t>
              </a:r>
              <a:endParaRPr lang="zh-CN" altLang="en-US" sz="5625" dirty="0">
                <a:solidFill>
                  <a:schemeClr val="tx1">
                    <a:lumMod val="75000"/>
                    <a:lumOff val="25000"/>
                  </a:schemeClr>
                </a:solidFill>
                <a:latin typeface="Agency FB" panose="020B0503020202020204" pitchFamily="34" charset="0"/>
                <a:ea typeface="微软雅黑" panose="020B0503020204020204" pitchFamily="34" charset="-122"/>
              </a:endParaRPr>
            </a:p>
          </p:txBody>
        </p:sp>
      </p:grpSp>
      <p:grpSp>
        <p:nvGrpSpPr>
          <p:cNvPr id="6" name="组合 12"/>
          <p:cNvGrpSpPr>
            <a:grpSpLocks/>
          </p:cNvGrpSpPr>
          <p:nvPr/>
        </p:nvGrpSpPr>
        <p:grpSpPr bwMode="auto">
          <a:xfrm>
            <a:off x="4085461" y="158494"/>
            <a:ext cx="2319360" cy="3230137"/>
            <a:chOff x="2905125" y="111919"/>
            <a:chExt cx="1650206" cy="2297906"/>
          </a:xfrm>
        </p:grpSpPr>
        <p:sp>
          <p:nvSpPr>
            <p:cNvPr id="11" name="任意多边形 10"/>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sp>
          <p:nvSpPr>
            <p:cNvPr id="12" name="椭圆 11"/>
            <p:cNvSpPr/>
            <p:nvPr/>
          </p:nvSpPr>
          <p:spPr>
            <a:xfrm>
              <a:off x="4493388" y="111919"/>
              <a:ext cx="61943" cy="61933"/>
            </a:xfrm>
            <a:prstGeom prst="ellipse">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grpSp>
        <p:nvGrpSpPr>
          <p:cNvPr id="7" name="组合 48"/>
          <p:cNvGrpSpPr>
            <a:grpSpLocks/>
          </p:cNvGrpSpPr>
          <p:nvPr/>
        </p:nvGrpSpPr>
        <p:grpSpPr bwMode="auto">
          <a:xfrm flipV="1">
            <a:off x="4085461" y="3788213"/>
            <a:ext cx="2319360" cy="3230137"/>
            <a:chOff x="2905125" y="111919"/>
            <a:chExt cx="1650206" cy="2297906"/>
          </a:xfrm>
        </p:grpSpPr>
        <p:sp>
          <p:nvSpPr>
            <p:cNvPr id="50" name="任意多边形 49"/>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51" name="椭圆 50"/>
            <p:cNvSpPr/>
            <p:nvPr/>
          </p:nvSpPr>
          <p:spPr>
            <a:xfrm>
              <a:off x="4493388" y="111919"/>
              <a:ext cx="61943" cy="61933"/>
            </a:xfrm>
            <a:prstGeom prst="ellipse">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sp>
        <p:nvSpPr>
          <p:cNvPr id="23" name="等腰三角形 22"/>
          <p:cNvSpPr/>
          <p:nvPr/>
        </p:nvSpPr>
        <p:spPr bwMode="auto">
          <a:xfrm rot="5400000">
            <a:off x="-359049" y="3076111"/>
            <a:ext cx="1799233" cy="108043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grpSp>
        <p:nvGrpSpPr>
          <p:cNvPr id="17" name="组合 16">
            <a:extLst>
              <a:ext uri="{FF2B5EF4-FFF2-40B4-BE49-F238E27FC236}">
                <a16:creationId xmlns:a16="http://schemas.microsoft.com/office/drawing/2014/main" id="{F0BEEB69-01F1-44DD-832A-67B0DEC3E55E}"/>
              </a:ext>
            </a:extLst>
          </p:cNvPr>
          <p:cNvGrpSpPr/>
          <p:nvPr/>
        </p:nvGrpSpPr>
        <p:grpSpPr>
          <a:xfrm>
            <a:off x="4500668" y="1573772"/>
            <a:ext cx="4089573" cy="3946705"/>
            <a:chOff x="4500668" y="1573772"/>
            <a:chExt cx="4089573" cy="3946705"/>
          </a:xfrm>
        </p:grpSpPr>
        <p:sp>
          <p:nvSpPr>
            <p:cNvPr id="18" name="矩形 17">
              <a:extLst>
                <a:ext uri="{FF2B5EF4-FFF2-40B4-BE49-F238E27FC236}">
                  <a16:creationId xmlns:a16="http://schemas.microsoft.com/office/drawing/2014/main" id="{D6BFF06C-040D-485B-84C7-34CB3867F07E}"/>
                </a:ext>
              </a:extLst>
            </p:cNvPr>
            <p:cNvSpPr/>
            <p:nvPr/>
          </p:nvSpPr>
          <p:spPr>
            <a:xfrm rot="2700000">
              <a:off x="5732897" y="1573772"/>
              <a:ext cx="1607256" cy="160725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sp>
          <p:nvSpPr>
            <p:cNvPr id="19" name="矩形 18">
              <a:extLst>
                <a:ext uri="{FF2B5EF4-FFF2-40B4-BE49-F238E27FC236}">
                  <a16:creationId xmlns:a16="http://schemas.microsoft.com/office/drawing/2014/main" id="{06F76FF2-8133-440A-AB27-C52E066EB61E}"/>
                </a:ext>
              </a:extLst>
            </p:cNvPr>
            <p:cNvSpPr/>
            <p:nvPr/>
          </p:nvSpPr>
          <p:spPr>
            <a:xfrm rot="2700000">
              <a:off x="5732897" y="3913221"/>
              <a:ext cx="1607256" cy="1607256"/>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20" name="矩形 19">
              <a:extLst>
                <a:ext uri="{FF2B5EF4-FFF2-40B4-BE49-F238E27FC236}">
                  <a16:creationId xmlns:a16="http://schemas.microsoft.com/office/drawing/2014/main" id="{63549DD7-F10B-4E19-922E-F860698DEDAB}"/>
                </a:ext>
              </a:extLst>
            </p:cNvPr>
            <p:cNvSpPr/>
            <p:nvPr/>
          </p:nvSpPr>
          <p:spPr>
            <a:xfrm rot="2700000">
              <a:off x="4500668" y="2752426"/>
              <a:ext cx="1607256" cy="1607256"/>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21" name="矩形 20">
              <a:extLst>
                <a:ext uri="{FF2B5EF4-FFF2-40B4-BE49-F238E27FC236}">
                  <a16:creationId xmlns:a16="http://schemas.microsoft.com/office/drawing/2014/main" id="{02C88923-16FE-4DED-8697-60931E59615D}"/>
                </a:ext>
              </a:extLst>
            </p:cNvPr>
            <p:cNvSpPr/>
            <p:nvPr/>
          </p:nvSpPr>
          <p:spPr>
            <a:xfrm rot="2700000">
              <a:off x="6982985" y="2752426"/>
              <a:ext cx="1607256" cy="1607256"/>
            </a:xfrm>
            <a:prstGeom prst="rect">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pic>
        <p:nvPicPr>
          <p:cNvPr id="22" name="图片 21">
            <a:extLst>
              <a:ext uri="{FF2B5EF4-FFF2-40B4-BE49-F238E27FC236}">
                <a16:creationId xmlns:a16="http://schemas.microsoft.com/office/drawing/2014/main" id="{D66CF7C2-D977-4C8F-B860-EA43240AEA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7064" y="5022125"/>
            <a:ext cx="3907101" cy="1885895"/>
          </a:xfrm>
          <a:prstGeom prst="rect">
            <a:avLst/>
          </a:prstGeom>
        </p:spPr>
      </p:pic>
    </p:spTree>
    <p:extLst>
      <p:ext uri="{BB962C8B-B14F-4D97-AF65-F5344CB8AC3E}">
        <p14:creationId xmlns:p14="http://schemas.microsoft.com/office/powerpoint/2010/main" val="93445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1631010"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开发工具</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pic>
        <p:nvPicPr>
          <p:cNvPr id="6" name="图片 5" descr="图片包含 文字&#10;&#10;已生成高可信度的说明">
            <a:extLst>
              <a:ext uri="{FF2B5EF4-FFF2-40B4-BE49-F238E27FC236}">
                <a16:creationId xmlns:a16="http://schemas.microsoft.com/office/drawing/2014/main" id="{8342A825-6B59-466D-A5DA-6B7F796DED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9549" y="1342863"/>
            <a:ext cx="2699652" cy="2699652"/>
          </a:xfrm>
          <a:prstGeom prst="rect">
            <a:avLst/>
          </a:prstGeom>
        </p:spPr>
      </p:pic>
      <p:pic>
        <p:nvPicPr>
          <p:cNvPr id="18" name="图片 17">
            <a:extLst>
              <a:ext uri="{FF2B5EF4-FFF2-40B4-BE49-F238E27FC236}">
                <a16:creationId xmlns:a16="http://schemas.microsoft.com/office/drawing/2014/main" id="{1BD885E2-064B-4D5C-9259-6A6DA6E19EEE}"/>
              </a:ext>
            </a:extLst>
          </p:cNvPr>
          <p:cNvPicPr>
            <a:picLocks noChangeAspect="1"/>
          </p:cNvPicPr>
          <p:nvPr/>
        </p:nvPicPr>
        <p:blipFill rotWithShape="1">
          <a:blip r:embed="rId5">
            <a:extLst>
              <a:ext uri="{28A0092B-C50C-407E-A947-70E740481C1C}">
                <a14:useLocalDpi xmlns:a14="http://schemas.microsoft.com/office/drawing/2010/main" val="0"/>
              </a:ext>
            </a:extLst>
          </a:blip>
          <a:srcRect l="3230" t="13200" r="50366" b="17925"/>
          <a:stretch/>
        </p:blipFill>
        <p:spPr>
          <a:xfrm>
            <a:off x="1124396" y="1240061"/>
            <a:ext cx="2699652" cy="3027096"/>
          </a:xfrm>
          <a:prstGeom prst="rect">
            <a:avLst/>
          </a:prstGeom>
        </p:spPr>
      </p:pic>
      <p:pic>
        <p:nvPicPr>
          <p:cNvPr id="24" name="图片 23">
            <a:extLst>
              <a:ext uri="{FF2B5EF4-FFF2-40B4-BE49-F238E27FC236}">
                <a16:creationId xmlns:a16="http://schemas.microsoft.com/office/drawing/2014/main" id="{E20C4B46-EE0B-4BEB-998D-C38AF68803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34702" y="1403783"/>
            <a:ext cx="2699652" cy="2699652"/>
          </a:xfrm>
          <a:prstGeom prst="rect">
            <a:avLst/>
          </a:prstGeom>
        </p:spPr>
      </p:pic>
      <p:pic>
        <p:nvPicPr>
          <p:cNvPr id="28" name="图片 27">
            <a:extLst>
              <a:ext uri="{FF2B5EF4-FFF2-40B4-BE49-F238E27FC236}">
                <a16:creationId xmlns:a16="http://schemas.microsoft.com/office/drawing/2014/main" id="{15F006B9-DA96-4A7B-BCFC-8CD572EE188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17207" y="4042515"/>
            <a:ext cx="3320768" cy="3320768"/>
          </a:xfrm>
          <a:prstGeom prst="rect">
            <a:avLst/>
          </a:prstGeom>
        </p:spPr>
      </p:pic>
      <p:sp>
        <p:nvSpPr>
          <p:cNvPr id="12" name="矩形 11">
            <a:extLst>
              <a:ext uri="{FF2B5EF4-FFF2-40B4-BE49-F238E27FC236}">
                <a16:creationId xmlns:a16="http://schemas.microsoft.com/office/drawing/2014/main" id="{40457682-8B86-464E-BAB7-C518099F8D99}"/>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Tree>
    <p:extLst>
      <p:ext uri="{BB962C8B-B14F-4D97-AF65-F5344CB8AC3E}">
        <p14:creationId xmlns:p14="http://schemas.microsoft.com/office/powerpoint/2010/main" val="372498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包含 矢量图形&#10;&#10;已生成极高可信度的说明">
            <a:extLst>
              <a:ext uri="{FF2B5EF4-FFF2-40B4-BE49-F238E27FC236}">
                <a16:creationId xmlns:a16="http://schemas.microsoft.com/office/drawing/2014/main" id="{438B0E30-5A69-4193-90F0-D7848F3AE269}"/>
              </a:ext>
            </a:extLst>
          </p:cNvPr>
          <p:cNvPicPr>
            <a:picLocks noChangeAspect="1"/>
          </p:cNvPicPr>
          <p:nvPr/>
        </p:nvPicPr>
        <p:blipFill rotWithShape="1">
          <a:blip r:embed="rId3">
            <a:extLst>
              <a:ext uri="{28A0092B-C50C-407E-A947-70E740481C1C}">
                <a14:useLocalDpi xmlns:a14="http://schemas.microsoft.com/office/drawing/2010/main" val="0"/>
              </a:ext>
            </a:extLst>
          </a:blip>
          <a:srcRect l="17686" t="6917" r="17433" b="6245"/>
          <a:stretch/>
        </p:blipFill>
        <p:spPr>
          <a:xfrm>
            <a:off x="9037139" y="1089269"/>
            <a:ext cx="2514176" cy="3025609"/>
          </a:xfrm>
          <a:prstGeom prst="rect">
            <a:avLst/>
          </a:prstGeom>
        </p:spPr>
      </p:pic>
      <p:pic>
        <p:nvPicPr>
          <p:cNvPr id="5" name="图片 4" descr="图片包含 矢量图形&#10;&#10;已生成极高可信度的说明">
            <a:extLst>
              <a:ext uri="{FF2B5EF4-FFF2-40B4-BE49-F238E27FC236}">
                <a16:creationId xmlns:a16="http://schemas.microsoft.com/office/drawing/2014/main" id="{FBA439C6-23EF-42FF-9437-B74DE7DF77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6034" y="1346737"/>
            <a:ext cx="2408577" cy="2439889"/>
          </a:xfrm>
          <a:prstGeom prst="rect">
            <a:avLst/>
          </a:prstGeom>
        </p:spPr>
      </p:pic>
      <p:pic>
        <p:nvPicPr>
          <p:cNvPr id="3" name="图片 2">
            <a:extLst>
              <a:ext uri="{FF2B5EF4-FFF2-40B4-BE49-F238E27FC236}">
                <a16:creationId xmlns:a16="http://schemas.microsoft.com/office/drawing/2014/main" id="{C38AC884-A27E-44E4-A039-195650112C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7435" y="1277580"/>
            <a:ext cx="2408577" cy="2825659"/>
          </a:xfrm>
          <a:prstGeom prst="rect">
            <a:avLst/>
          </a:prstGeom>
        </p:spPr>
      </p:pic>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1990082"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框架工具链</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pic>
        <p:nvPicPr>
          <p:cNvPr id="16" name="图片 15">
            <a:extLst>
              <a:ext uri="{FF2B5EF4-FFF2-40B4-BE49-F238E27FC236}">
                <a16:creationId xmlns:a16="http://schemas.microsoft.com/office/drawing/2014/main" id="{960217E3-8271-435E-ACC4-7D61ED7E5F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7090" y="4696445"/>
            <a:ext cx="2302977" cy="2041934"/>
          </a:xfrm>
          <a:prstGeom prst="rect">
            <a:avLst/>
          </a:prstGeom>
        </p:spPr>
      </p:pic>
      <p:pic>
        <p:nvPicPr>
          <p:cNvPr id="19" name="图片 18">
            <a:extLst>
              <a:ext uri="{FF2B5EF4-FFF2-40B4-BE49-F238E27FC236}">
                <a16:creationId xmlns:a16="http://schemas.microsoft.com/office/drawing/2014/main" id="{F712C907-23C8-4943-93EF-FB4D867150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9015" y="4408565"/>
            <a:ext cx="2484532" cy="2484532"/>
          </a:xfrm>
          <a:prstGeom prst="rect">
            <a:avLst/>
          </a:prstGeom>
        </p:spPr>
      </p:pic>
      <p:sp>
        <p:nvSpPr>
          <p:cNvPr id="14" name="矩形 13">
            <a:extLst>
              <a:ext uri="{FF2B5EF4-FFF2-40B4-BE49-F238E27FC236}">
                <a16:creationId xmlns:a16="http://schemas.microsoft.com/office/drawing/2014/main" id="{0F541930-4E25-4B59-BA7A-4A43EFD714C2}"/>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Tree>
    <p:extLst>
      <p:ext uri="{BB962C8B-B14F-4D97-AF65-F5344CB8AC3E}">
        <p14:creationId xmlns:p14="http://schemas.microsoft.com/office/powerpoint/2010/main" val="3710581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571856" y="-17858"/>
            <a:ext cx="6321872" cy="72505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nvGrpSpPr>
          <p:cNvPr id="5" name="组合 3"/>
          <p:cNvGrpSpPr>
            <a:grpSpLocks/>
          </p:cNvGrpSpPr>
          <p:nvPr/>
        </p:nvGrpSpPr>
        <p:grpSpPr bwMode="auto">
          <a:xfrm>
            <a:off x="1181240" y="2772513"/>
            <a:ext cx="3149774" cy="1783967"/>
            <a:chOff x="839258" y="1972066"/>
            <a:chExt cx="2240047" cy="1267802"/>
          </a:xfrm>
        </p:grpSpPr>
        <p:sp>
          <p:nvSpPr>
            <p:cNvPr id="11283" name="文本框 66"/>
            <p:cNvSpPr txBox="1">
              <a:spLocks noChangeArrowheads="1"/>
            </p:cNvSpPr>
            <p:nvPr/>
          </p:nvSpPr>
          <p:spPr bwMode="auto">
            <a:xfrm>
              <a:off x="839258" y="2583690"/>
              <a:ext cx="2240047" cy="65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5400" dirty="0">
                  <a:solidFill>
                    <a:schemeClr val="accent1"/>
                  </a:solidFill>
                  <a:latin typeface="时尚中黑简体" panose="01010104010101010101" pitchFamily="2" charset="-122"/>
                  <a:ea typeface="时尚中黑简体" panose="01010104010101010101" pitchFamily="2" charset="-122"/>
                  <a:cs typeface="Arial" panose="020B0604020202020204" pitchFamily="34" charset="0"/>
                  <a:sym typeface="Arial" panose="020B0604020202020204" pitchFamily="34" charset="0"/>
                </a:rPr>
                <a:t>成果展示</a:t>
              </a:r>
              <a:endParaRPr lang="zh-CN" altLang="en-US" sz="2400" dirty="0">
                <a:solidFill>
                  <a:srgbClr val="4A4A4A"/>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13"/>
            <p:cNvSpPr txBox="1">
              <a:spLocks noChangeArrowheads="1"/>
            </p:cNvSpPr>
            <p:nvPr/>
          </p:nvSpPr>
          <p:spPr bwMode="auto">
            <a:xfrm>
              <a:off x="840845" y="1972066"/>
              <a:ext cx="1581434" cy="680785"/>
            </a:xfrm>
            <a:prstGeom prst="rect">
              <a:avLst/>
            </a:prstGeom>
            <a:noFill/>
            <a:ln>
              <a:noFill/>
            </a:ln>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5625">
                  <a:solidFill>
                    <a:schemeClr val="tx1">
                      <a:lumMod val="75000"/>
                      <a:lumOff val="25000"/>
                    </a:schemeClr>
                  </a:solidFill>
                  <a:latin typeface="Agency FB" panose="020B0503020202020204" pitchFamily="34" charset="0"/>
                  <a:ea typeface="微软雅黑" panose="020B0503020204020204" pitchFamily="34" charset="-122"/>
                </a:rPr>
                <a:t>PART  03</a:t>
              </a:r>
              <a:endParaRPr lang="zh-CN" altLang="en-US" sz="5625" dirty="0">
                <a:solidFill>
                  <a:schemeClr val="tx1">
                    <a:lumMod val="75000"/>
                    <a:lumOff val="25000"/>
                  </a:schemeClr>
                </a:solidFill>
                <a:latin typeface="Agency FB" panose="020B0503020202020204" pitchFamily="34" charset="0"/>
                <a:ea typeface="微软雅黑" panose="020B0503020204020204" pitchFamily="34" charset="-122"/>
              </a:endParaRPr>
            </a:p>
          </p:txBody>
        </p:sp>
      </p:grpSp>
      <p:grpSp>
        <p:nvGrpSpPr>
          <p:cNvPr id="6" name="组合 12"/>
          <p:cNvGrpSpPr>
            <a:grpSpLocks/>
          </p:cNvGrpSpPr>
          <p:nvPr/>
        </p:nvGrpSpPr>
        <p:grpSpPr bwMode="auto">
          <a:xfrm>
            <a:off x="4085461" y="158494"/>
            <a:ext cx="2319360" cy="3230137"/>
            <a:chOff x="2905125" y="111919"/>
            <a:chExt cx="1650206" cy="2297906"/>
          </a:xfrm>
        </p:grpSpPr>
        <p:sp>
          <p:nvSpPr>
            <p:cNvPr id="11" name="任意多边形 10"/>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sp>
          <p:nvSpPr>
            <p:cNvPr id="12" name="椭圆 11"/>
            <p:cNvSpPr/>
            <p:nvPr/>
          </p:nvSpPr>
          <p:spPr>
            <a:xfrm>
              <a:off x="4493388" y="111919"/>
              <a:ext cx="61943" cy="61933"/>
            </a:xfrm>
            <a:prstGeom prst="ellipse">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grpSp>
        <p:nvGrpSpPr>
          <p:cNvPr id="7" name="组合 48"/>
          <p:cNvGrpSpPr>
            <a:grpSpLocks/>
          </p:cNvGrpSpPr>
          <p:nvPr/>
        </p:nvGrpSpPr>
        <p:grpSpPr bwMode="auto">
          <a:xfrm flipV="1">
            <a:off x="4085461" y="3788213"/>
            <a:ext cx="2319360" cy="3230137"/>
            <a:chOff x="2905125" y="111919"/>
            <a:chExt cx="1650206" cy="2297906"/>
          </a:xfrm>
        </p:grpSpPr>
        <p:sp>
          <p:nvSpPr>
            <p:cNvPr id="50" name="任意多边形 49"/>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51" name="椭圆 50"/>
            <p:cNvSpPr/>
            <p:nvPr/>
          </p:nvSpPr>
          <p:spPr>
            <a:xfrm>
              <a:off x="4493388" y="111919"/>
              <a:ext cx="61943" cy="61933"/>
            </a:xfrm>
            <a:prstGeom prst="ellipse">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sp>
        <p:nvSpPr>
          <p:cNvPr id="23" name="等腰三角形 22"/>
          <p:cNvSpPr/>
          <p:nvPr/>
        </p:nvSpPr>
        <p:spPr bwMode="auto">
          <a:xfrm rot="5400000">
            <a:off x="-359049" y="3076111"/>
            <a:ext cx="1799233" cy="108043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grpSp>
        <p:nvGrpSpPr>
          <p:cNvPr id="17" name="组合 16">
            <a:extLst>
              <a:ext uri="{FF2B5EF4-FFF2-40B4-BE49-F238E27FC236}">
                <a16:creationId xmlns:a16="http://schemas.microsoft.com/office/drawing/2014/main" id="{A0E6E61D-F717-4A3E-A4C5-63D940EBA523}"/>
              </a:ext>
            </a:extLst>
          </p:cNvPr>
          <p:cNvGrpSpPr/>
          <p:nvPr/>
        </p:nvGrpSpPr>
        <p:grpSpPr>
          <a:xfrm>
            <a:off x="4500668" y="1573772"/>
            <a:ext cx="4089573" cy="3946705"/>
            <a:chOff x="4500668" y="1573772"/>
            <a:chExt cx="4089573" cy="3946705"/>
          </a:xfrm>
        </p:grpSpPr>
        <p:sp>
          <p:nvSpPr>
            <p:cNvPr id="18" name="矩形 17">
              <a:extLst>
                <a:ext uri="{FF2B5EF4-FFF2-40B4-BE49-F238E27FC236}">
                  <a16:creationId xmlns:a16="http://schemas.microsoft.com/office/drawing/2014/main" id="{EA07F663-A64D-4EF6-AB75-8364E6832120}"/>
                </a:ext>
              </a:extLst>
            </p:cNvPr>
            <p:cNvSpPr/>
            <p:nvPr/>
          </p:nvSpPr>
          <p:spPr>
            <a:xfrm rot="2700000">
              <a:off x="5732897" y="1573772"/>
              <a:ext cx="1607256" cy="160725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sp>
          <p:nvSpPr>
            <p:cNvPr id="19" name="矩形 18">
              <a:extLst>
                <a:ext uri="{FF2B5EF4-FFF2-40B4-BE49-F238E27FC236}">
                  <a16:creationId xmlns:a16="http://schemas.microsoft.com/office/drawing/2014/main" id="{08A3224C-673D-4B5E-9520-A8E8EAD95370}"/>
                </a:ext>
              </a:extLst>
            </p:cNvPr>
            <p:cNvSpPr/>
            <p:nvPr/>
          </p:nvSpPr>
          <p:spPr>
            <a:xfrm rot="2700000">
              <a:off x="5732897" y="3913221"/>
              <a:ext cx="1607256" cy="1607256"/>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20" name="矩形 19">
              <a:extLst>
                <a:ext uri="{FF2B5EF4-FFF2-40B4-BE49-F238E27FC236}">
                  <a16:creationId xmlns:a16="http://schemas.microsoft.com/office/drawing/2014/main" id="{7B6FDE77-231D-4BB1-A358-9F1A3AC155C9}"/>
                </a:ext>
              </a:extLst>
            </p:cNvPr>
            <p:cNvSpPr/>
            <p:nvPr/>
          </p:nvSpPr>
          <p:spPr>
            <a:xfrm rot="2700000">
              <a:off x="4500668" y="2752426"/>
              <a:ext cx="1607256" cy="1607256"/>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21" name="矩形 20">
              <a:extLst>
                <a:ext uri="{FF2B5EF4-FFF2-40B4-BE49-F238E27FC236}">
                  <a16:creationId xmlns:a16="http://schemas.microsoft.com/office/drawing/2014/main" id="{69006ED2-FFC9-414A-A13D-3AE8B1BAF225}"/>
                </a:ext>
              </a:extLst>
            </p:cNvPr>
            <p:cNvSpPr/>
            <p:nvPr/>
          </p:nvSpPr>
          <p:spPr>
            <a:xfrm rot="2700000">
              <a:off x="6982985" y="2752426"/>
              <a:ext cx="1607256" cy="1607256"/>
            </a:xfrm>
            <a:prstGeom prst="rect">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pic>
        <p:nvPicPr>
          <p:cNvPr id="22" name="图片 21">
            <a:extLst>
              <a:ext uri="{FF2B5EF4-FFF2-40B4-BE49-F238E27FC236}">
                <a16:creationId xmlns:a16="http://schemas.microsoft.com/office/drawing/2014/main" id="{3FAF3C94-ABB8-48C9-99E7-881216C5EF3C}"/>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8627064" y="5022125"/>
            <a:ext cx="3907101" cy="1885895"/>
          </a:xfrm>
          <a:prstGeom prst="rect">
            <a:avLst/>
          </a:prstGeom>
        </p:spPr>
      </p:pic>
    </p:spTree>
    <p:extLst>
      <p:ext uri="{BB962C8B-B14F-4D97-AF65-F5344CB8AC3E}">
        <p14:creationId xmlns:p14="http://schemas.microsoft.com/office/powerpoint/2010/main" val="384914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2349155"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软件界面展示</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sp>
        <p:nvSpPr>
          <p:cNvPr id="14" name="矩形 13">
            <a:extLst>
              <a:ext uri="{FF2B5EF4-FFF2-40B4-BE49-F238E27FC236}">
                <a16:creationId xmlns:a16="http://schemas.microsoft.com/office/drawing/2014/main" id="{0F541930-4E25-4B59-BA7A-4A43EFD714C2}"/>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pic>
        <p:nvPicPr>
          <p:cNvPr id="24" name="图片 23" descr="图片包含 屏幕截图&#10;&#10;已生成极高可信度的说明">
            <a:extLst>
              <a:ext uri="{FF2B5EF4-FFF2-40B4-BE49-F238E27FC236}">
                <a16:creationId xmlns:a16="http://schemas.microsoft.com/office/drawing/2014/main" id="{C662D4D9-31F2-462A-89B2-BEC198BC51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5192" y="0"/>
            <a:ext cx="4068366" cy="7232650"/>
          </a:xfrm>
          <a:prstGeom prst="rect">
            <a:avLst/>
          </a:prstGeom>
        </p:spPr>
      </p:pic>
    </p:spTree>
    <p:extLst>
      <p:ext uri="{BB962C8B-B14F-4D97-AF65-F5344CB8AC3E}">
        <p14:creationId xmlns:p14="http://schemas.microsoft.com/office/powerpoint/2010/main" val="410621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2349155"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软件界面展示</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sp>
        <p:nvSpPr>
          <p:cNvPr id="14" name="矩形 13">
            <a:extLst>
              <a:ext uri="{FF2B5EF4-FFF2-40B4-BE49-F238E27FC236}">
                <a16:creationId xmlns:a16="http://schemas.microsoft.com/office/drawing/2014/main" id="{0F541930-4E25-4B59-BA7A-4A43EFD714C2}"/>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pic>
        <p:nvPicPr>
          <p:cNvPr id="4" name="图片 3">
            <a:extLst>
              <a:ext uri="{FF2B5EF4-FFF2-40B4-BE49-F238E27FC236}">
                <a16:creationId xmlns:a16="http://schemas.microsoft.com/office/drawing/2014/main" id="{23167249-C3F7-4AE0-A4A9-058DED4A09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5969" y="1067625"/>
            <a:ext cx="3474343" cy="6176609"/>
          </a:xfrm>
          <a:prstGeom prst="rect">
            <a:avLst/>
          </a:prstGeom>
        </p:spPr>
      </p:pic>
      <p:pic>
        <p:nvPicPr>
          <p:cNvPr id="17" name="图片 16">
            <a:extLst>
              <a:ext uri="{FF2B5EF4-FFF2-40B4-BE49-F238E27FC236}">
                <a16:creationId xmlns:a16="http://schemas.microsoft.com/office/drawing/2014/main" id="{54C0788F-D659-4F53-803B-FE356902613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2677" b="19339"/>
          <a:stretch/>
        </p:blipFill>
        <p:spPr>
          <a:xfrm>
            <a:off x="6072471" y="1873102"/>
            <a:ext cx="5352208" cy="4565654"/>
          </a:xfrm>
          <a:prstGeom prst="rect">
            <a:avLst/>
          </a:prstGeom>
        </p:spPr>
      </p:pic>
    </p:spTree>
    <p:extLst>
      <p:ext uri="{BB962C8B-B14F-4D97-AF65-F5344CB8AC3E}">
        <p14:creationId xmlns:p14="http://schemas.microsoft.com/office/powerpoint/2010/main" val="176721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1631010"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未来展望</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sp>
        <p:nvSpPr>
          <p:cNvPr id="14" name="矩形 13">
            <a:extLst>
              <a:ext uri="{FF2B5EF4-FFF2-40B4-BE49-F238E27FC236}">
                <a16:creationId xmlns:a16="http://schemas.microsoft.com/office/drawing/2014/main" id="{0F541930-4E25-4B59-BA7A-4A43EFD714C2}"/>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
        <p:nvSpPr>
          <p:cNvPr id="12" name="文本框 66">
            <a:extLst>
              <a:ext uri="{FF2B5EF4-FFF2-40B4-BE49-F238E27FC236}">
                <a16:creationId xmlns:a16="http://schemas.microsoft.com/office/drawing/2014/main" id="{39C6E314-6E05-4A6A-BB5D-AA3EE0631FAF}"/>
              </a:ext>
            </a:extLst>
          </p:cNvPr>
          <p:cNvSpPr txBox="1">
            <a:spLocks noChangeArrowheads="1"/>
          </p:cNvSpPr>
          <p:nvPr/>
        </p:nvSpPr>
        <p:spPr bwMode="auto">
          <a:xfrm>
            <a:off x="488361" y="1033293"/>
            <a:ext cx="1188132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buNone/>
            </a:pPr>
            <a:r>
              <a:rPr lang="zh-CN" altLang="en-US" sz="7200" dirty="0">
                <a:latin typeface="时尚中黑简体" panose="01010104010101010101" pitchFamily="2" charset="-122"/>
                <a:ea typeface="时尚中黑简体" panose="01010104010101010101" pitchFamily="2" charset="-122"/>
              </a:rPr>
              <a:t>一键叫车</a:t>
            </a:r>
            <a:endParaRPr lang="en-US" altLang="zh-CN" sz="7200" dirty="0">
              <a:latin typeface="时尚中黑简体" panose="01010104010101010101" pitchFamily="2" charset="-122"/>
              <a:ea typeface="时尚中黑简体" panose="01010104010101010101" pitchFamily="2" charset="-122"/>
            </a:endParaRPr>
          </a:p>
          <a:p>
            <a:pPr algn="ctr">
              <a:buNone/>
            </a:pPr>
            <a:r>
              <a:rPr lang="zh-CN" altLang="en-US" sz="7200" dirty="0">
                <a:latin typeface="时尚中黑简体" panose="01010104010101010101" pitchFamily="2" charset="-122"/>
                <a:ea typeface="时尚中黑简体" panose="01010104010101010101" pitchFamily="2" charset="-122"/>
              </a:rPr>
              <a:t>车费分摊方案</a:t>
            </a:r>
            <a:endParaRPr lang="en-US" altLang="zh-CN" sz="7200" dirty="0">
              <a:latin typeface="时尚中黑简体" panose="01010104010101010101" pitchFamily="2" charset="-122"/>
              <a:ea typeface="时尚中黑简体" panose="01010104010101010101" pitchFamily="2" charset="-122"/>
            </a:endParaRPr>
          </a:p>
          <a:p>
            <a:pPr algn="ctr">
              <a:buNone/>
            </a:pPr>
            <a:r>
              <a:rPr lang="zh-CN" altLang="en-US" sz="7200" dirty="0">
                <a:latin typeface="时尚中黑简体" panose="01010104010101010101" pitchFamily="2" charset="-122"/>
                <a:ea typeface="时尚中黑简体" panose="01010104010101010101" pitchFamily="2" charset="-122"/>
              </a:rPr>
              <a:t>移动支付</a:t>
            </a:r>
            <a:endParaRPr lang="en-US" altLang="zh-CN" sz="7200" dirty="0">
              <a:latin typeface="时尚中黑简体" panose="01010104010101010101" pitchFamily="2" charset="-122"/>
              <a:ea typeface="时尚中黑简体" panose="01010104010101010101" pitchFamily="2" charset="-122"/>
            </a:endParaRPr>
          </a:p>
          <a:p>
            <a:pPr algn="ctr">
              <a:buNone/>
            </a:pPr>
            <a:r>
              <a:rPr lang="zh-CN" altLang="en-US" sz="7200" dirty="0">
                <a:latin typeface="时尚中黑简体" panose="01010104010101010101" pitchFamily="2" charset="-122"/>
                <a:ea typeface="时尚中黑简体" panose="01010104010101010101" pitchFamily="2" charset="-122"/>
              </a:rPr>
              <a:t>信用系统</a:t>
            </a:r>
            <a:endParaRPr lang="en-US" altLang="zh-CN" sz="7200" dirty="0">
              <a:latin typeface="时尚中黑简体" panose="01010104010101010101" pitchFamily="2" charset="-122"/>
              <a:ea typeface="时尚中黑简体" panose="01010104010101010101" pitchFamily="2" charset="-122"/>
            </a:endParaRPr>
          </a:p>
          <a:p>
            <a:pPr algn="ctr">
              <a:buNone/>
            </a:pPr>
            <a:r>
              <a:rPr lang="en-US" altLang="zh-CN" sz="7200" dirty="0">
                <a:latin typeface="时尚中黑简体" panose="01010104010101010101" pitchFamily="2" charset="-122"/>
                <a:ea typeface="时尚中黑简体" panose="01010104010101010101" pitchFamily="2" charset="-122"/>
              </a:rPr>
              <a:t>……</a:t>
            </a:r>
            <a:endParaRPr lang="zh-CN" altLang="en-US" sz="7200" dirty="0">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3862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571856" y="-17858"/>
            <a:ext cx="6321872" cy="72505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nvGrpSpPr>
          <p:cNvPr id="5" name="组合 3"/>
          <p:cNvGrpSpPr>
            <a:grpSpLocks/>
          </p:cNvGrpSpPr>
          <p:nvPr/>
        </p:nvGrpSpPr>
        <p:grpSpPr bwMode="auto">
          <a:xfrm>
            <a:off x="1181240" y="2772513"/>
            <a:ext cx="3149774" cy="1783967"/>
            <a:chOff x="839258" y="1972066"/>
            <a:chExt cx="2240047" cy="1267802"/>
          </a:xfrm>
        </p:grpSpPr>
        <p:sp>
          <p:nvSpPr>
            <p:cNvPr id="11283" name="文本框 66"/>
            <p:cNvSpPr txBox="1">
              <a:spLocks noChangeArrowheads="1"/>
            </p:cNvSpPr>
            <p:nvPr/>
          </p:nvSpPr>
          <p:spPr bwMode="auto">
            <a:xfrm>
              <a:off x="839258" y="2583690"/>
              <a:ext cx="2240047" cy="65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5400" dirty="0">
                  <a:solidFill>
                    <a:schemeClr val="accent1"/>
                  </a:solidFill>
                  <a:latin typeface="时尚中黑简体" panose="01010104010101010101" pitchFamily="2" charset="-122"/>
                  <a:ea typeface="时尚中黑简体" panose="01010104010101010101" pitchFamily="2" charset="-122"/>
                  <a:cs typeface="Arial" panose="020B0604020202020204" pitchFamily="34" charset="0"/>
                  <a:sym typeface="Arial" panose="020B0604020202020204" pitchFamily="34" charset="0"/>
                </a:rPr>
                <a:t>问答环节</a:t>
              </a:r>
              <a:endParaRPr lang="zh-CN" altLang="en-US" sz="2400" dirty="0">
                <a:solidFill>
                  <a:srgbClr val="4A4A4A"/>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13"/>
            <p:cNvSpPr txBox="1">
              <a:spLocks noChangeArrowheads="1"/>
            </p:cNvSpPr>
            <p:nvPr/>
          </p:nvSpPr>
          <p:spPr bwMode="auto">
            <a:xfrm>
              <a:off x="840845" y="1972066"/>
              <a:ext cx="1560914" cy="680785"/>
            </a:xfrm>
            <a:prstGeom prst="rect">
              <a:avLst/>
            </a:prstGeom>
            <a:noFill/>
            <a:ln>
              <a:noFill/>
            </a:ln>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5625" dirty="0">
                  <a:solidFill>
                    <a:schemeClr val="tx1">
                      <a:lumMod val="75000"/>
                      <a:lumOff val="25000"/>
                    </a:schemeClr>
                  </a:solidFill>
                  <a:latin typeface="Agency FB" panose="020B0503020202020204" pitchFamily="34" charset="0"/>
                  <a:ea typeface="微软雅黑" panose="020B0503020204020204" pitchFamily="34" charset="-122"/>
                </a:rPr>
                <a:t>PART  04</a:t>
              </a:r>
              <a:endParaRPr lang="zh-CN" altLang="en-US" sz="5625" dirty="0">
                <a:solidFill>
                  <a:schemeClr val="tx1">
                    <a:lumMod val="75000"/>
                    <a:lumOff val="25000"/>
                  </a:schemeClr>
                </a:solidFill>
                <a:latin typeface="Agency FB" panose="020B0503020202020204" pitchFamily="34" charset="0"/>
                <a:ea typeface="微软雅黑" panose="020B0503020204020204" pitchFamily="34" charset="-122"/>
              </a:endParaRPr>
            </a:p>
          </p:txBody>
        </p:sp>
      </p:grpSp>
      <p:grpSp>
        <p:nvGrpSpPr>
          <p:cNvPr id="6" name="组合 12"/>
          <p:cNvGrpSpPr>
            <a:grpSpLocks/>
          </p:cNvGrpSpPr>
          <p:nvPr/>
        </p:nvGrpSpPr>
        <p:grpSpPr bwMode="auto">
          <a:xfrm>
            <a:off x="4085461" y="158494"/>
            <a:ext cx="2319360" cy="3230137"/>
            <a:chOff x="2905125" y="111919"/>
            <a:chExt cx="1650206" cy="2297906"/>
          </a:xfrm>
        </p:grpSpPr>
        <p:sp>
          <p:nvSpPr>
            <p:cNvPr id="11" name="任意多边形 10"/>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sp>
          <p:nvSpPr>
            <p:cNvPr id="12" name="椭圆 11"/>
            <p:cNvSpPr/>
            <p:nvPr/>
          </p:nvSpPr>
          <p:spPr>
            <a:xfrm>
              <a:off x="4493388" y="111919"/>
              <a:ext cx="61943" cy="61933"/>
            </a:xfrm>
            <a:prstGeom prst="ellipse">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grpSp>
        <p:nvGrpSpPr>
          <p:cNvPr id="7" name="组合 48"/>
          <p:cNvGrpSpPr>
            <a:grpSpLocks/>
          </p:cNvGrpSpPr>
          <p:nvPr/>
        </p:nvGrpSpPr>
        <p:grpSpPr bwMode="auto">
          <a:xfrm flipV="1">
            <a:off x="4085461" y="3788213"/>
            <a:ext cx="2319360" cy="3230137"/>
            <a:chOff x="2905125" y="111919"/>
            <a:chExt cx="1650206" cy="2297906"/>
          </a:xfrm>
        </p:grpSpPr>
        <p:sp>
          <p:nvSpPr>
            <p:cNvPr id="50" name="任意多边形 49"/>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51" name="椭圆 50"/>
            <p:cNvSpPr/>
            <p:nvPr/>
          </p:nvSpPr>
          <p:spPr>
            <a:xfrm>
              <a:off x="4493388" y="111919"/>
              <a:ext cx="61943" cy="61933"/>
            </a:xfrm>
            <a:prstGeom prst="ellipse">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sp>
        <p:nvSpPr>
          <p:cNvPr id="23" name="等腰三角形 22"/>
          <p:cNvSpPr/>
          <p:nvPr/>
        </p:nvSpPr>
        <p:spPr bwMode="auto">
          <a:xfrm rot="5400000">
            <a:off x="-359049" y="3076111"/>
            <a:ext cx="1799233" cy="108043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grpSp>
        <p:nvGrpSpPr>
          <p:cNvPr id="17" name="组合 16">
            <a:extLst>
              <a:ext uri="{FF2B5EF4-FFF2-40B4-BE49-F238E27FC236}">
                <a16:creationId xmlns:a16="http://schemas.microsoft.com/office/drawing/2014/main" id="{F0BEEB69-01F1-44DD-832A-67B0DEC3E55E}"/>
              </a:ext>
            </a:extLst>
          </p:cNvPr>
          <p:cNvGrpSpPr/>
          <p:nvPr/>
        </p:nvGrpSpPr>
        <p:grpSpPr>
          <a:xfrm>
            <a:off x="4500668" y="1573772"/>
            <a:ext cx="4089573" cy="3946705"/>
            <a:chOff x="4500668" y="1573772"/>
            <a:chExt cx="4089573" cy="3946705"/>
          </a:xfrm>
        </p:grpSpPr>
        <p:sp>
          <p:nvSpPr>
            <p:cNvPr id="18" name="矩形 17">
              <a:extLst>
                <a:ext uri="{FF2B5EF4-FFF2-40B4-BE49-F238E27FC236}">
                  <a16:creationId xmlns:a16="http://schemas.microsoft.com/office/drawing/2014/main" id="{D6BFF06C-040D-485B-84C7-34CB3867F07E}"/>
                </a:ext>
              </a:extLst>
            </p:cNvPr>
            <p:cNvSpPr/>
            <p:nvPr/>
          </p:nvSpPr>
          <p:spPr>
            <a:xfrm rot="2700000">
              <a:off x="5732897" y="1573772"/>
              <a:ext cx="1607256" cy="160725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sp>
          <p:nvSpPr>
            <p:cNvPr id="19" name="矩形 18">
              <a:extLst>
                <a:ext uri="{FF2B5EF4-FFF2-40B4-BE49-F238E27FC236}">
                  <a16:creationId xmlns:a16="http://schemas.microsoft.com/office/drawing/2014/main" id="{06F76FF2-8133-440A-AB27-C52E066EB61E}"/>
                </a:ext>
              </a:extLst>
            </p:cNvPr>
            <p:cNvSpPr/>
            <p:nvPr/>
          </p:nvSpPr>
          <p:spPr>
            <a:xfrm rot="2700000">
              <a:off x="5732897" y="3913221"/>
              <a:ext cx="1607256" cy="1607256"/>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20" name="矩形 19">
              <a:extLst>
                <a:ext uri="{FF2B5EF4-FFF2-40B4-BE49-F238E27FC236}">
                  <a16:creationId xmlns:a16="http://schemas.microsoft.com/office/drawing/2014/main" id="{63549DD7-F10B-4E19-922E-F860698DEDAB}"/>
                </a:ext>
              </a:extLst>
            </p:cNvPr>
            <p:cNvSpPr/>
            <p:nvPr/>
          </p:nvSpPr>
          <p:spPr>
            <a:xfrm rot="2700000">
              <a:off x="4500668" y="2752426"/>
              <a:ext cx="1607256" cy="1607256"/>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21" name="矩形 20">
              <a:extLst>
                <a:ext uri="{FF2B5EF4-FFF2-40B4-BE49-F238E27FC236}">
                  <a16:creationId xmlns:a16="http://schemas.microsoft.com/office/drawing/2014/main" id="{02C88923-16FE-4DED-8697-60931E59615D}"/>
                </a:ext>
              </a:extLst>
            </p:cNvPr>
            <p:cNvSpPr/>
            <p:nvPr/>
          </p:nvSpPr>
          <p:spPr>
            <a:xfrm rot="2700000">
              <a:off x="6982985" y="2752426"/>
              <a:ext cx="1607256" cy="1607256"/>
            </a:xfrm>
            <a:prstGeom prst="rect">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pic>
        <p:nvPicPr>
          <p:cNvPr id="22" name="图片 21">
            <a:extLst>
              <a:ext uri="{FF2B5EF4-FFF2-40B4-BE49-F238E27FC236}">
                <a16:creationId xmlns:a16="http://schemas.microsoft.com/office/drawing/2014/main" id="{CA6F0FBA-EA2D-4975-81D9-FA89F88CD40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7064" y="5022125"/>
            <a:ext cx="3907101" cy="1885895"/>
          </a:xfrm>
          <a:prstGeom prst="rect">
            <a:avLst/>
          </a:prstGeom>
        </p:spPr>
      </p:pic>
    </p:spTree>
    <p:extLst>
      <p:ext uri="{BB962C8B-B14F-4D97-AF65-F5344CB8AC3E}">
        <p14:creationId xmlns:p14="http://schemas.microsoft.com/office/powerpoint/2010/main" val="190146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图片 15" descr="图片包含 汽车, 黄色, 运输, 道路&#10;&#10;已生成极高可信度的说明">
            <a:extLst>
              <a:ext uri="{FF2B5EF4-FFF2-40B4-BE49-F238E27FC236}">
                <a16:creationId xmlns:a16="http://schemas.microsoft.com/office/drawing/2014/main" id="{BA530BED-FE9C-45CE-A615-87B0136D2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25" y="1816125"/>
            <a:ext cx="8268118" cy="5152596"/>
          </a:xfrm>
          <a:prstGeom prst="rect">
            <a:avLst/>
          </a:prstGeom>
        </p:spPr>
      </p:pic>
      <p:sp>
        <p:nvSpPr>
          <p:cNvPr id="6" name="TextBox 84"/>
          <p:cNvSpPr txBox="1"/>
          <p:nvPr/>
        </p:nvSpPr>
        <p:spPr>
          <a:xfrm>
            <a:off x="6912292" y="754296"/>
            <a:ext cx="5760640" cy="2123658"/>
          </a:xfrm>
          <a:prstGeom prst="rect">
            <a:avLst/>
          </a:prstGeom>
          <a:noFill/>
          <a:ln>
            <a:noFill/>
          </a:ln>
        </p:spPr>
        <p:txBody>
          <a:bodyPr vert="horz" wrap="square" lIns="0" tIns="0" rIns="0" bIns="0" rtlCol="0">
            <a:spAutoFit/>
          </a:bodyPr>
          <a:lstStyle/>
          <a:p>
            <a:r>
              <a:rPr lang="zh-CN" altLang="en-US" sz="13800" dirty="0">
                <a:solidFill>
                  <a:schemeClr val="tx2"/>
                </a:solidFill>
                <a:latin typeface="时尚中黑简体" panose="01010104010101010101" pitchFamily="2" charset="-122"/>
                <a:ea typeface="时尚中黑简体" panose="01010104010101010101" pitchFamily="2" charset="-122"/>
              </a:rPr>
              <a:t>拼车车</a:t>
            </a:r>
          </a:p>
        </p:txBody>
      </p:sp>
      <p:sp>
        <p:nvSpPr>
          <p:cNvPr id="8" name="TextBox 84"/>
          <p:cNvSpPr txBox="1"/>
          <p:nvPr/>
        </p:nvSpPr>
        <p:spPr>
          <a:xfrm>
            <a:off x="7771608" y="2817288"/>
            <a:ext cx="4750686" cy="369332"/>
          </a:xfrm>
          <a:prstGeom prst="rect">
            <a:avLst/>
          </a:prstGeom>
          <a:noFill/>
          <a:ln>
            <a:noFill/>
          </a:ln>
        </p:spPr>
        <p:txBody>
          <a:bodyPr vert="horz" wrap="square" lIns="0" tIns="0" rIns="0" bIns="0" rtlCol="0">
            <a:spAutoFit/>
          </a:bodyPr>
          <a:lstStyle/>
          <a:p>
            <a:r>
              <a:rPr lang="en-US" altLang="zh-CN" sz="2400" dirty="0">
                <a:solidFill>
                  <a:schemeClr val="tx2"/>
                </a:solidFill>
                <a:latin typeface="Cooper Std Black" panose="0208090304030B020404" pitchFamily="18" charset="0"/>
                <a:ea typeface="方正尚酷简体" panose="03000509000000000000" pitchFamily="65" charset="-122"/>
              </a:rPr>
              <a:t>NYC TAXI SHARING APP</a:t>
            </a:r>
            <a:endParaRPr lang="zh-CN" altLang="en-US" sz="2400" dirty="0">
              <a:solidFill>
                <a:schemeClr val="tx2"/>
              </a:solidFill>
              <a:latin typeface="Cooper Std Black" panose="0208090304030B020404" pitchFamily="18" charset="0"/>
              <a:ea typeface="方正尚酷简体" panose="03000509000000000000" pitchFamily="65" charset="-122"/>
            </a:endParaRPr>
          </a:p>
        </p:txBody>
      </p:sp>
      <p:sp>
        <p:nvSpPr>
          <p:cNvPr id="10" name="TextBox 84"/>
          <p:cNvSpPr txBox="1"/>
          <p:nvPr/>
        </p:nvSpPr>
        <p:spPr>
          <a:xfrm>
            <a:off x="7496693" y="5249612"/>
            <a:ext cx="4750686" cy="830997"/>
          </a:xfrm>
          <a:prstGeom prst="rect">
            <a:avLst/>
          </a:prstGeom>
          <a:noFill/>
          <a:ln>
            <a:noFill/>
          </a:ln>
        </p:spPr>
        <p:txBody>
          <a:bodyPr vert="horz" wrap="square" lIns="0" tIns="0" rIns="0" bIns="0" rtlCol="0">
            <a:spAutoFit/>
          </a:bodyPr>
          <a:lstStyle/>
          <a:p>
            <a:r>
              <a:rPr lang="en-US" altLang="zh-CN" sz="5400" spc="600" dirty="0">
                <a:solidFill>
                  <a:schemeClr val="tx2"/>
                </a:solidFill>
                <a:latin typeface="Cooper Std Black" panose="0208090304030B020404" pitchFamily="18" charset="0"/>
                <a:ea typeface="方正尚酷简体" panose="03000509000000000000" pitchFamily="65" charset="-122"/>
              </a:rPr>
              <a:t>@Popcorn</a:t>
            </a:r>
            <a:endParaRPr lang="zh-CN" altLang="en-US" sz="5400" spc="600" dirty="0">
              <a:solidFill>
                <a:schemeClr val="tx2"/>
              </a:solidFill>
              <a:latin typeface="Cooper Std Black" panose="0208090304030B020404" pitchFamily="18" charset="0"/>
              <a:ea typeface="方正尚酷简体" panose="03000509000000000000" pitchFamily="65" charset="-122"/>
            </a:endParaRPr>
          </a:p>
        </p:txBody>
      </p:sp>
    </p:spTree>
    <p:extLst>
      <p:ext uri="{BB962C8B-B14F-4D97-AF65-F5344CB8AC3E}">
        <p14:creationId xmlns:p14="http://schemas.microsoft.com/office/powerpoint/2010/main" val="2806061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5" name="标题 1"/>
          <p:cNvSpPr txBox="1">
            <a:spLocks/>
          </p:cNvSpPr>
          <p:nvPr/>
        </p:nvSpPr>
        <p:spPr>
          <a:xfrm>
            <a:off x="8611482" y="2409142"/>
            <a:ext cx="2023854" cy="665627"/>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3375" b="1" dirty="0">
                <a:solidFill>
                  <a:schemeClr val="bg1"/>
                </a:solidFill>
                <a:latin typeface="微软雅黑" panose="020B0503020204020204" pitchFamily="34" charset="-122"/>
                <a:ea typeface="微软雅黑" panose="020B0503020204020204" pitchFamily="34" charset="-122"/>
              </a:rPr>
              <a:t>标题文字</a:t>
            </a:r>
          </a:p>
        </p:txBody>
      </p:sp>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3785446"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简单拼车策略路线规划</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sp>
        <p:nvSpPr>
          <p:cNvPr id="12" name="矩形 11">
            <a:extLst>
              <a:ext uri="{FF2B5EF4-FFF2-40B4-BE49-F238E27FC236}">
                <a16:creationId xmlns:a16="http://schemas.microsoft.com/office/drawing/2014/main" id="{E45B02CD-357D-435F-9B0D-59367346046D}"/>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
        <p:nvSpPr>
          <p:cNvPr id="20" name="矩形 19">
            <a:extLst>
              <a:ext uri="{FF2B5EF4-FFF2-40B4-BE49-F238E27FC236}">
                <a16:creationId xmlns:a16="http://schemas.microsoft.com/office/drawing/2014/main" id="{371B4E58-B363-4274-868B-CB6B14F807B5}"/>
              </a:ext>
            </a:extLst>
          </p:cNvPr>
          <p:cNvSpPr/>
          <p:nvPr/>
        </p:nvSpPr>
        <p:spPr>
          <a:xfrm>
            <a:off x="9669091" y="3375024"/>
            <a:ext cx="2441694" cy="1446550"/>
          </a:xfrm>
          <a:prstGeom prst="rect">
            <a:avLst/>
          </a:prstGeom>
        </p:spPr>
        <p:txBody>
          <a:bodyPr wrap="none">
            <a:spAutoFit/>
          </a:bodyPr>
          <a:lstStyle/>
          <a:p>
            <a:r>
              <a:rPr lang="zh-CN" altLang="en-US" sz="8800" dirty="0">
                <a:solidFill>
                  <a:schemeClr val="accent1"/>
                </a:solidFill>
                <a:latin typeface="时尚中黑简体" panose="01010104010101010101" pitchFamily="2" charset="-122"/>
                <a:ea typeface="时尚中黑简体" panose="01010104010101010101" pitchFamily="2" charset="-122"/>
              </a:rPr>
              <a:t>终点</a:t>
            </a:r>
            <a:endParaRPr lang="zh-CN" altLang="en-US" sz="8800" dirty="0"/>
          </a:p>
        </p:txBody>
      </p:sp>
      <p:sp>
        <p:nvSpPr>
          <p:cNvPr id="21" name="矩形 20">
            <a:extLst>
              <a:ext uri="{FF2B5EF4-FFF2-40B4-BE49-F238E27FC236}">
                <a16:creationId xmlns:a16="http://schemas.microsoft.com/office/drawing/2014/main" id="{8D784E02-7235-4BD7-A587-BA0A22DCC89A}"/>
              </a:ext>
            </a:extLst>
          </p:cNvPr>
          <p:cNvSpPr/>
          <p:nvPr/>
        </p:nvSpPr>
        <p:spPr>
          <a:xfrm>
            <a:off x="707491" y="3453419"/>
            <a:ext cx="2441694" cy="1446550"/>
          </a:xfrm>
          <a:prstGeom prst="rect">
            <a:avLst/>
          </a:prstGeom>
        </p:spPr>
        <p:txBody>
          <a:bodyPr wrap="none">
            <a:spAutoFit/>
          </a:bodyPr>
          <a:lstStyle/>
          <a:p>
            <a:r>
              <a:rPr lang="zh-CN" altLang="en-US" sz="8800" dirty="0">
                <a:solidFill>
                  <a:schemeClr val="accent1"/>
                </a:solidFill>
                <a:latin typeface="时尚中黑简体" panose="01010104010101010101" pitchFamily="2" charset="-122"/>
                <a:ea typeface="时尚中黑简体" panose="01010104010101010101" pitchFamily="2" charset="-122"/>
              </a:rPr>
              <a:t>起点</a:t>
            </a:r>
            <a:endParaRPr lang="zh-CN" altLang="en-US" sz="8800" dirty="0"/>
          </a:p>
        </p:txBody>
      </p:sp>
      <p:grpSp>
        <p:nvGrpSpPr>
          <p:cNvPr id="35" name="组合 34">
            <a:extLst>
              <a:ext uri="{FF2B5EF4-FFF2-40B4-BE49-F238E27FC236}">
                <a16:creationId xmlns:a16="http://schemas.microsoft.com/office/drawing/2014/main" id="{D480F4BC-0F0B-41EB-BE4C-B6E4682AC1AD}"/>
              </a:ext>
            </a:extLst>
          </p:cNvPr>
          <p:cNvGrpSpPr/>
          <p:nvPr/>
        </p:nvGrpSpPr>
        <p:grpSpPr>
          <a:xfrm rot="5400000">
            <a:off x="4215169" y="1150079"/>
            <a:ext cx="4427702" cy="5897715"/>
            <a:chOff x="4012194" y="1960141"/>
            <a:chExt cx="3276169" cy="4363869"/>
          </a:xfrm>
        </p:grpSpPr>
        <p:sp>
          <p:nvSpPr>
            <p:cNvPr id="2" name="椭圆 1">
              <a:extLst>
                <a:ext uri="{FF2B5EF4-FFF2-40B4-BE49-F238E27FC236}">
                  <a16:creationId xmlns:a16="http://schemas.microsoft.com/office/drawing/2014/main" id="{5EC0A0BC-0C3C-4E8E-8AE6-664264EA1414}"/>
                </a:ext>
              </a:extLst>
            </p:cNvPr>
            <p:cNvSpPr/>
            <p:nvPr/>
          </p:nvSpPr>
          <p:spPr>
            <a:xfrm>
              <a:off x="4043697" y="1960141"/>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8382C0E-9904-4127-A5EC-8F2E67284490}"/>
                </a:ext>
              </a:extLst>
            </p:cNvPr>
            <p:cNvSpPr/>
            <p:nvPr/>
          </p:nvSpPr>
          <p:spPr>
            <a:xfrm>
              <a:off x="4012194" y="6035978"/>
              <a:ext cx="288032" cy="288032"/>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sp>
          <p:nvSpPr>
            <p:cNvPr id="16" name="椭圆 15">
              <a:extLst>
                <a:ext uri="{FF2B5EF4-FFF2-40B4-BE49-F238E27FC236}">
                  <a16:creationId xmlns:a16="http://schemas.microsoft.com/office/drawing/2014/main" id="{8203B377-445B-48D6-AE84-BFF31A7B4F91}"/>
                </a:ext>
              </a:extLst>
            </p:cNvPr>
            <p:cNvSpPr/>
            <p:nvPr/>
          </p:nvSpPr>
          <p:spPr>
            <a:xfrm>
              <a:off x="6999389" y="603597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15BBF723-2B8C-482D-BC40-7F838F282E75}"/>
                </a:ext>
              </a:extLst>
            </p:cNvPr>
            <p:cNvSpPr/>
            <p:nvPr/>
          </p:nvSpPr>
          <p:spPr>
            <a:xfrm>
              <a:off x="7000331" y="1960141"/>
              <a:ext cx="288032" cy="288032"/>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cxnSp>
          <p:nvCxnSpPr>
            <p:cNvPr id="4" name="直接箭头连接符 3">
              <a:extLst>
                <a:ext uri="{FF2B5EF4-FFF2-40B4-BE49-F238E27FC236}">
                  <a16:creationId xmlns:a16="http://schemas.microsoft.com/office/drawing/2014/main" id="{594DEAED-DE42-4616-A90A-299F8532786F}"/>
                </a:ext>
              </a:extLst>
            </p:cNvPr>
            <p:cNvCxnSpPr>
              <a:cxnSpLocks/>
              <a:stCxn id="14" idx="6"/>
              <a:endCxn id="16" idx="2"/>
            </p:cNvCxnSpPr>
            <p:nvPr/>
          </p:nvCxnSpPr>
          <p:spPr>
            <a:xfrm>
              <a:off x="4300226" y="6179994"/>
              <a:ext cx="2699163"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10EF7FE-099E-4560-9254-950442C65827}"/>
                </a:ext>
              </a:extLst>
            </p:cNvPr>
            <p:cNvCxnSpPr>
              <a:cxnSpLocks/>
            </p:cNvCxnSpPr>
            <p:nvPr/>
          </p:nvCxnSpPr>
          <p:spPr>
            <a:xfrm>
              <a:off x="4300225" y="2104157"/>
              <a:ext cx="2699163"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01F38C8-BDC9-49A8-AFA7-024D4BE763E1}"/>
                </a:ext>
              </a:extLst>
            </p:cNvPr>
            <p:cNvCxnSpPr>
              <a:cxnSpLocks/>
              <a:stCxn id="14" idx="7"/>
              <a:endCxn id="18" idx="3"/>
            </p:cNvCxnSpPr>
            <p:nvPr/>
          </p:nvCxnSpPr>
          <p:spPr>
            <a:xfrm flipV="1">
              <a:off x="4258045" y="2205992"/>
              <a:ext cx="2784467" cy="38721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C0AADA8A-41D9-4F27-8969-7BD6886F57A8}"/>
                </a:ext>
              </a:extLst>
            </p:cNvPr>
            <p:cNvCxnSpPr>
              <a:cxnSpLocks/>
              <a:endCxn id="2" idx="5"/>
            </p:cNvCxnSpPr>
            <p:nvPr/>
          </p:nvCxnSpPr>
          <p:spPr>
            <a:xfrm flipH="1" flipV="1">
              <a:off x="4289548" y="2205992"/>
              <a:ext cx="2836531" cy="39740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1B873425-8BB0-4C66-8A59-BF795CB27434}"/>
                </a:ext>
              </a:extLst>
            </p:cNvPr>
            <p:cNvCxnSpPr>
              <a:cxnSpLocks/>
              <a:stCxn id="16" idx="0"/>
            </p:cNvCxnSpPr>
            <p:nvPr/>
          </p:nvCxnSpPr>
          <p:spPr>
            <a:xfrm flipH="1" flipV="1">
              <a:off x="7136759" y="2264482"/>
              <a:ext cx="6646" cy="37714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AF4670A-8069-4BD2-9BF8-ED23CDF78800}"/>
                </a:ext>
              </a:extLst>
            </p:cNvPr>
            <p:cNvCxnSpPr>
              <a:cxnSpLocks/>
              <a:stCxn id="14" idx="0"/>
              <a:endCxn id="2" idx="4"/>
            </p:cNvCxnSpPr>
            <p:nvPr/>
          </p:nvCxnSpPr>
          <p:spPr>
            <a:xfrm flipV="1">
              <a:off x="4156210" y="2248173"/>
              <a:ext cx="31503" cy="37878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594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5618834" y="-4216"/>
            <a:ext cx="7250011" cy="7250011"/>
          </a:xfrm>
          <a:custGeom>
            <a:avLst/>
            <a:gdLst>
              <a:gd name="connsiteX0" fmla="*/ 5283200 w 5283200"/>
              <a:gd name="connsiteY0" fmla="*/ 101600 h 5283200"/>
              <a:gd name="connsiteX1" fmla="*/ 5283200 w 5283200"/>
              <a:gd name="connsiteY1" fmla="*/ 0 h 5283200"/>
              <a:gd name="connsiteX2" fmla="*/ 0 w 5283200"/>
              <a:gd name="connsiteY2" fmla="*/ 5283200 h 5283200"/>
              <a:gd name="connsiteX3" fmla="*/ 5283200 w 5283200"/>
              <a:gd name="connsiteY3" fmla="*/ 5283200 h 5283200"/>
              <a:gd name="connsiteX4" fmla="*/ 5283200 w 5283200"/>
              <a:gd name="connsiteY4" fmla="*/ 101600 h 528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3200" h="5283200">
                <a:moveTo>
                  <a:pt x="5283200" y="101600"/>
                </a:moveTo>
                <a:lnTo>
                  <a:pt x="5283200" y="0"/>
                </a:lnTo>
                <a:lnTo>
                  <a:pt x="0" y="5283200"/>
                </a:lnTo>
                <a:lnTo>
                  <a:pt x="5283200" y="5283200"/>
                </a:lnTo>
                <a:lnTo>
                  <a:pt x="5283200" y="101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1">
              <a:ea typeface="微软雅黑" panose="020B0503020204020204" pitchFamily="34" charset="-122"/>
            </a:endParaRPr>
          </a:p>
        </p:txBody>
      </p:sp>
      <p:grpSp>
        <p:nvGrpSpPr>
          <p:cNvPr id="11271" name="组合 7"/>
          <p:cNvGrpSpPr>
            <a:grpSpLocks/>
          </p:cNvGrpSpPr>
          <p:nvPr/>
        </p:nvGrpSpPr>
        <p:grpSpPr bwMode="auto">
          <a:xfrm>
            <a:off x="1741846" y="736005"/>
            <a:ext cx="4671880" cy="1455986"/>
            <a:chOff x="2986687" y="338699"/>
            <a:chExt cx="1509583" cy="1035644"/>
          </a:xfrm>
        </p:grpSpPr>
        <p:sp>
          <p:nvSpPr>
            <p:cNvPr id="2" name="文本框 13"/>
            <p:cNvSpPr txBox="1">
              <a:spLocks noChangeArrowheads="1"/>
            </p:cNvSpPr>
            <p:nvPr/>
          </p:nvSpPr>
          <p:spPr bwMode="auto">
            <a:xfrm>
              <a:off x="2986687" y="338699"/>
              <a:ext cx="1012087" cy="50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000" dirty="0">
                  <a:solidFill>
                    <a:schemeClr val="accent1"/>
                  </a:solidFill>
                  <a:latin typeface="Agency FB" panose="020B0503020202020204" pitchFamily="34" charset="0"/>
                  <a:ea typeface="微软雅黑" panose="020B0503020204020204" pitchFamily="34" charset="-122"/>
                </a:rPr>
                <a:t>PART 01</a:t>
              </a:r>
              <a:endParaRPr lang="zh-CN" altLang="en-US" sz="4000" dirty="0">
                <a:solidFill>
                  <a:schemeClr val="accent1"/>
                </a:solidFill>
                <a:latin typeface="Agency FB" panose="020B0503020202020204" pitchFamily="34" charset="0"/>
                <a:ea typeface="微软雅黑" panose="020B0503020204020204" pitchFamily="34" charset="-122"/>
              </a:endParaRPr>
            </a:p>
          </p:txBody>
        </p:sp>
        <p:sp>
          <p:nvSpPr>
            <p:cNvPr id="72" name="文本框 66"/>
            <p:cNvSpPr txBox="1">
              <a:spLocks noChangeArrowheads="1"/>
            </p:cNvSpPr>
            <p:nvPr/>
          </p:nvSpPr>
          <p:spPr bwMode="auto">
            <a:xfrm>
              <a:off x="2986687" y="717578"/>
              <a:ext cx="1509583" cy="65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buNone/>
              </a:pPr>
              <a:r>
                <a:rPr lang="zh-CN" altLang="en-US" sz="5400" dirty="0">
                  <a:solidFill>
                    <a:schemeClr val="accent1"/>
                  </a:solidFill>
                  <a:latin typeface="时尚中黑简体" panose="01010104010101010101" pitchFamily="2" charset="-122"/>
                  <a:ea typeface="时尚中黑简体" panose="01010104010101010101" pitchFamily="2" charset="-122"/>
                </a:rPr>
                <a:t>市场分析</a:t>
              </a:r>
            </a:p>
          </p:txBody>
        </p:sp>
      </p:grpSp>
      <p:sp>
        <p:nvSpPr>
          <p:cNvPr id="30" name="等腰三角形 29"/>
          <p:cNvSpPr/>
          <p:nvPr/>
        </p:nvSpPr>
        <p:spPr bwMode="auto">
          <a:xfrm rot="5400000">
            <a:off x="-358582" y="3076149"/>
            <a:ext cx="1799110" cy="108035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1" dirty="0">
              <a:ea typeface="微软雅黑" panose="020B0503020204020204" pitchFamily="34" charset="-122"/>
            </a:endParaRPr>
          </a:p>
        </p:txBody>
      </p:sp>
      <p:grpSp>
        <p:nvGrpSpPr>
          <p:cNvPr id="3" name="组合 2"/>
          <p:cNvGrpSpPr>
            <a:grpSpLocks/>
          </p:cNvGrpSpPr>
          <p:nvPr/>
        </p:nvGrpSpPr>
        <p:grpSpPr bwMode="auto">
          <a:xfrm>
            <a:off x="6900363" y="2245788"/>
            <a:ext cx="1995539" cy="1995538"/>
            <a:chOff x="5009123" y="1712087"/>
            <a:chExt cx="1418401" cy="1418400"/>
          </a:xfrm>
        </p:grpSpPr>
        <p:sp>
          <p:nvSpPr>
            <p:cNvPr id="37" name="文本框 13"/>
            <p:cNvSpPr txBox="1">
              <a:spLocks noChangeArrowheads="1"/>
            </p:cNvSpPr>
            <p:nvPr/>
          </p:nvSpPr>
          <p:spPr bwMode="auto">
            <a:xfrm>
              <a:off x="5184974" y="1950945"/>
              <a:ext cx="1066699" cy="94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4800" dirty="0">
                  <a:solidFill>
                    <a:schemeClr val="accent1"/>
                  </a:solidFill>
                  <a:latin typeface="时尚中黑简体" panose="01010104010101010101" pitchFamily="2" charset="-122"/>
                  <a:ea typeface="时尚中黑简体" panose="01010104010101010101" pitchFamily="2" charset="-122"/>
                </a:rPr>
                <a:t>目录</a:t>
              </a:r>
              <a:endParaRPr lang="en-US" altLang="zh-CN" sz="4800" dirty="0">
                <a:solidFill>
                  <a:schemeClr val="accent1"/>
                </a:solidFill>
                <a:latin typeface="时尚中黑简体" panose="01010104010101010101" pitchFamily="2" charset="-122"/>
                <a:ea typeface="时尚中黑简体" panose="01010104010101010101" pitchFamily="2" charset="-122"/>
              </a:endParaRPr>
            </a:p>
            <a:p>
              <a:r>
                <a:rPr lang="en-US" altLang="zh-CN" sz="3200" dirty="0">
                  <a:solidFill>
                    <a:schemeClr val="accent1"/>
                  </a:solidFill>
                  <a:latin typeface="Agency FB" panose="020B0503020202020204" pitchFamily="34" charset="0"/>
                  <a:ea typeface="微软雅黑" panose="020B0503020204020204" pitchFamily="34" charset="-122"/>
                </a:rPr>
                <a:t>CONTENTS</a:t>
              </a:r>
            </a:p>
          </p:txBody>
        </p:sp>
        <p:sp>
          <p:nvSpPr>
            <p:cNvPr id="26" name="任意多边形 25"/>
            <p:cNvSpPr/>
            <p:nvPr/>
          </p:nvSpPr>
          <p:spPr>
            <a:xfrm rot="2700000">
              <a:off x="5009124" y="1712086"/>
              <a:ext cx="1418400" cy="1418401"/>
            </a:xfrm>
            <a:custGeom>
              <a:avLst/>
              <a:gdLst>
                <a:gd name="connsiteX0" fmla="*/ 0 w 1418400"/>
                <a:gd name="connsiteY0" fmla="*/ 1 h 1418401"/>
                <a:gd name="connsiteX1" fmla="*/ 1418400 w 1418400"/>
                <a:gd name="connsiteY1" fmla="*/ 0 h 1418401"/>
                <a:gd name="connsiteX2" fmla="*/ 1418400 w 1418400"/>
                <a:gd name="connsiteY2" fmla="*/ 1418401 h 1418401"/>
                <a:gd name="connsiteX3" fmla="*/ 0 w 1418400"/>
                <a:gd name="connsiteY3" fmla="*/ 1418401 h 1418401"/>
                <a:gd name="connsiteX4" fmla="*/ 0 w 1418400"/>
                <a:gd name="connsiteY4" fmla="*/ 1 h 1418401"/>
                <a:gd name="connsiteX5" fmla="*/ 72409 w 1418400"/>
                <a:gd name="connsiteY5" fmla="*/ 72407 h 1418401"/>
                <a:gd name="connsiteX6" fmla="*/ 72409 w 1418400"/>
                <a:gd name="connsiteY6" fmla="*/ 1345993 h 1418401"/>
                <a:gd name="connsiteX7" fmla="*/ 1345995 w 1418400"/>
                <a:gd name="connsiteY7" fmla="*/ 1345993 h 1418401"/>
                <a:gd name="connsiteX8" fmla="*/ 1345995 w 1418400"/>
                <a:gd name="connsiteY8" fmla="*/ 72407 h 1418401"/>
                <a:gd name="connsiteX9" fmla="*/ 72409 w 1418400"/>
                <a:gd name="connsiteY9" fmla="*/ 72407 h 14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00" h="1418401">
                  <a:moveTo>
                    <a:pt x="0" y="1"/>
                  </a:moveTo>
                  <a:lnTo>
                    <a:pt x="1418400" y="0"/>
                  </a:lnTo>
                  <a:lnTo>
                    <a:pt x="1418400" y="1418401"/>
                  </a:lnTo>
                  <a:lnTo>
                    <a:pt x="0" y="1418401"/>
                  </a:lnTo>
                  <a:lnTo>
                    <a:pt x="0" y="1"/>
                  </a:lnTo>
                  <a:close/>
                  <a:moveTo>
                    <a:pt x="72409" y="72407"/>
                  </a:moveTo>
                  <a:lnTo>
                    <a:pt x="72409" y="1345993"/>
                  </a:lnTo>
                  <a:lnTo>
                    <a:pt x="1345995" y="1345993"/>
                  </a:lnTo>
                  <a:lnTo>
                    <a:pt x="1345995" y="72407"/>
                  </a:lnTo>
                  <a:lnTo>
                    <a:pt x="72409" y="72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531">
                <a:ea typeface="微软雅黑" panose="020B0503020204020204" pitchFamily="34" charset="-122"/>
              </a:endParaRPr>
            </a:p>
          </p:txBody>
        </p:sp>
      </p:grpSp>
      <p:grpSp>
        <p:nvGrpSpPr>
          <p:cNvPr id="28" name="组合 7"/>
          <p:cNvGrpSpPr>
            <a:grpSpLocks/>
          </p:cNvGrpSpPr>
          <p:nvPr/>
        </p:nvGrpSpPr>
        <p:grpSpPr bwMode="auto">
          <a:xfrm>
            <a:off x="1741846" y="2125385"/>
            <a:ext cx="2954656" cy="1455986"/>
            <a:chOff x="2986687" y="338699"/>
            <a:chExt cx="2100291" cy="1035644"/>
          </a:xfrm>
        </p:grpSpPr>
        <p:sp>
          <p:nvSpPr>
            <p:cNvPr id="32" name="文本框 13"/>
            <p:cNvSpPr txBox="1">
              <a:spLocks noChangeArrowheads="1"/>
            </p:cNvSpPr>
            <p:nvPr/>
          </p:nvSpPr>
          <p:spPr bwMode="auto">
            <a:xfrm>
              <a:off x="2986687" y="338699"/>
              <a:ext cx="1080456" cy="50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000" dirty="0">
                  <a:solidFill>
                    <a:schemeClr val="accent2"/>
                  </a:solidFill>
                  <a:latin typeface="Agency FB" panose="020B0503020202020204" pitchFamily="34" charset="0"/>
                  <a:ea typeface="微软雅黑" panose="020B0503020204020204" pitchFamily="34" charset="-122"/>
                </a:rPr>
                <a:t>PART 02</a:t>
              </a:r>
              <a:endParaRPr lang="zh-CN" altLang="en-US" sz="4000" dirty="0">
                <a:solidFill>
                  <a:schemeClr val="accent2"/>
                </a:solidFill>
                <a:latin typeface="Agency FB" panose="020B0503020202020204" pitchFamily="34" charset="0"/>
                <a:ea typeface="微软雅黑" panose="020B0503020204020204" pitchFamily="34" charset="-122"/>
              </a:endParaRPr>
            </a:p>
          </p:txBody>
        </p:sp>
        <p:sp>
          <p:nvSpPr>
            <p:cNvPr id="33" name="文本框 66"/>
            <p:cNvSpPr txBox="1">
              <a:spLocks noChangeArrowheads="1"/>
            </p:cNvSpPr>
            <p:nvPr/>
          </p:nvSpPr>
          <p:spPr bwMode="auto">
            <a:xfrm>
              <a:off x="2986687" y="717578"/>
              <a:ext cx="2100291" cy="65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buNone/>
              </a:pPr>
              <a:r>
                <a:rPr lang="zh-CN" altLang="en-US" sz="5400" dirty="0">
                  <a:solidFill>
                    <a:schemeClr val="accent2"/>
                  </a:solidFill>
                  <a:latin typeface="时尚中黑简体" panose="01010104010101010101" pitchFamily="2" charset="-122"/>
                  <a:ea typeface="时尚中黑简体" panose="01010104010101010101" pitchFamily="2" charset="-122"/>
                </a:rPr>
                <a:t>应用技术</a:t>
              </a:r>
            </a:p>
          </p:txBody>
        </p:sp>
      </p:grpSp>
      <p:grpSp>
        <p:nvGrpSpPr>
          <p:cNvPr id="34" name="组合 7"/>
          <p:cNvGrpSpPr>
            <a:grpSpLocks/>
          </p:cNvGrpSpPr>
          <p:nvPr/>
        </p:nvGrpSpPr>
        <p:grpSpPr bwMode="auto">
          <a:xfrm>
            <a:off x="1741846" y="3514765"/>
            <a:ext cx="2954655" cy="1455987"/>
            <a:chOff x="2986687" y="338699"/>
            <a:chExt cx="2100290" cy="1035645"/>
          </a:xfrm>
        </p:grpSpPr>
        <p:sp>
          <p:nvSpPr>
            <p:cNvPr id="36" name="文本框 13"/>
            <p:cNvSpPr txBox="1">
              <a:spLocks noChangeArrowheads="1"/>
            </p:cNvSpPr>
            <p:nvPr/>
          </p:nvSpPr>
          <p:spPr bwMode="auto">
            <a:xfrm>
              <a:off x="2986687" y="338699"/>
              <a:ext cx="1091850" cy="50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000" dirty="0">
                  <a:solidFill>
                    <a:schemeClr val="accent3"/>
                  </a:solidFill>
                  <a:latin typeface="Agency FB" panose="020B0503020202020204" pitchFamily="34" charset="0"/>
                  <a:ea typeface="微软雅黑" panose="020B0503020204020204" pitchFamily="34" charset="-122"/>
                </a:rPr>
                <a:t>PART 03</a:t>
              </a:r>
              <a:endParaRPr lang="zh-CN" altLang="en-US" sz="4000" dirty="0">
                <a:solidFill>
                  <a:schemeClr val="accent3"/>
                </a:solidFill>
                <a:latin typeface="Agency FB" panose="020B0503020202020204" pitchFamily="34" charset="0"/>
                <a:ea typeface="微软雅黑" panose="020B0503020204020204" pitchFamily="34" charset="-122"/>
              </a:endParaRPr>
            </a:p>
          </p:txBody>
        </p:sp>
        <p:sp>
          <p:nvSpPr>
            <p:cNvPr id="41" name="文本框 66"/>
            <p:cNvSpPr txBox="1">
              <a:spLocks noChangeArrowheads="1"/>
            </p:cNvSpPr>
            <p:nvPr/>
          </p:nvSpPr>
          <p:spPr bwMode="auto">
            <a:xfrm>
              <a:off x="2986687" y="717578"/>
              <a:ext cx="2100290" cy="65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buNone/>
              </a:pPr>
              <a:r>
                <a:rPr lang="zh-CN" altLang="en-US" sz="5400" dirty="0">
                  <a:solidFill>
                    <a:schemeClr val="accent1"/>
                  </a:solidFill>
                  <a:latin typeface="时尚中黑简体" panose="01010104010101010101" pitchFamily="2" charset="-122"/>
                  <a:ea typeface="时尚中黑简体" panose="01010104010101010101" pitchFamily="2" charset="-122"/>
                </a:rPr>
                <a:t>成果展示</a:t>
              </a:r>
              <a:endParaRPr lang="zh-CN" altLang="en-US" sz="1800" dirty="0">
                <a:solidFill>
                  <a:schemeClr val="accent3"/>
                </a:solidFill>
                <a:latin typeface="微软雅黑" panose="020B0503020204020204" pitchFamily="34" charset="-122"/>
                <a:ea typeface="微软雅黑" panose="020B0503020204020204" pitchFamily="34" charset="-122"/>
              </a:endParaRPr>
            </a:p>
          </p:txBody>
        </p:sp>
      </p:grpSp>
      <p:grpSp>
        <p:nvGrpSpPr>
          <p:cNvPr id="16" name="组合 7">
            <a:extLst>
              <a:ext uri="{FF2B5EF4-FFF2-40B4-BE49-F238E27FC236}">
                <a16:creationId xmlns:a16="http://schemas.microsoft.com/office/drawing/2014/main" id="{BC0D7383-60FA-4162-8D47-8C07B153BC56}"/>
              </a:ext>
            </a:extLst>
          </p:cNvPr>
          <p:cNvGrpSpPr>
            <a:grpSpLocks/>
          </p:cNvGrpSpPr>
          <p:nvPr/>
        </p:nvGrpSpPr>
        <p:grpSpPr bwMode="auto">
          <a:xfrm>
            <a:off x="1741845" y="4970752"/>
            <a:ext cx="2954656" cy="1455987"/>
            <a:chOff x="2986687" y="338699"/>
            <a:chExt cx="2100291" cy="1035645"/>
          </a:xfrm>
        </p:grpSpPr>
        <p:sp>
          <p:nvSpPr>
            <p:cNvPr id="17" name="文本框 13">
              <a:extLst>
                <a:ext uri="{FF2B5EF4-FFF2-40B4-BE49-F238E27FC236}">
                  <a16:creationId xmlns:a16="http://schemas.microsoft.com/office/drawing/2014/main" id="{8BDD1840-942A-4747-BBC0-B1DA5A3F5B37}"/>
                </a:ext>
              </a:extLst>
            </p:cNvPr>
            <p:cNvSpPr txBox="1">
              <a:spLocks noChangeArrowheads="1"/>
            </p:cNvSpPr>
            <p:nvPr/>
          </p:nvSpPr>
          <p:spPr bwMode="auto">
            <a:xfrm>
              <a:off x="2986687" y="338699"/>
              <a:ext cx="1078177" cy="50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000" dirty="0">
                  <a:solidFill>
                    <a:schemeClr val="accent6"/>
                  </a:solidFill>
                  <a:latin typeface="Agency FB" panose="020B0503020202020204" pitchFamily="34" charset="0"/>
                  <a:ea typeface="微软雅黑" panose="020B0503020204020204" pitchFamily="34" charset="-122"/>
                </a:rPr>
                <a:t>PART 04</a:t>
              </a:r>
              <a:endParaRPr lang="zh-CN" altLang="en-US" sz="4000" dirty="0">
                <a:solidFill>
                  <a:schemeClr val="accent6"/>
                </a:solidFill>
                <a:latin typeface="Agency FB" panose="020B0503020202020204" pitchFamily="34" charset="0"/>
                <a:ea typeface="微软雅黑" panose="020B0503020204020204" pitchFamily="34" charset="-122"/>
              </a:endParaRPr>
            </a:p>
          </p:txBody>
        </p:sp>
        <p:sp>
          <p:nvSpPr>
            <p:cNvPr id="18" name="文本框 66">
              <a:extLst>
                <a:ext uri="{FF2B5EF4-FFF2-40B4-BE49-F238E27FC236}">
                  <a16:creationId xmlns:a16="http://schemas.microsoft.com/office/drawing/2014/main" id="{78366111-3E4F-47EF-BF2E-23A0F821B261}"/>
                </a:ext>
              </a:extLst>
            </p:cNvPr>
            <p:cNvSpPr txBox="1">
              <a:spLocks noChangeArrowheads="1"/>
            </p:cNvSpPr>
            <p:nvPr/>
          </p:nvSpPr>
          <p:spPr bwMode="auto">
            <a:xfrm>
              <a:off x="2986687" y="717578"/>
              <a:ext cx="2100291" cy="65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buNone/>
              </a:pPr>
              <a:r>
                <a:rPr lang="zh-CN" altLang="en-US" sz="5400" dirty="0">
                  <a:solidFill>
                    <a:schemeClr val="accent6"/>
                  </a:solidFill>
                  <a:latin typeface="时尚中黑简体" panose="01010104010101010101" pitchFamily="2" charset="-122"/>
                  <a:ea typeface="时尚中黑简体" panose="01010104010101010101" pitchFamily="2" charset="-122"/>
                </a:rPr>
                <a:t>问答环节</a:t>
              </a:r>
              <a:endParaRPr lang="zh-CN" altLang="en-US" sz="1800" dirty="0">
                <a:solidFill>
                  <a:schemeClr val="accent6"/>
                </a:solidFill>
                <a:latin typeface="微软雅黑" panose="020B0503020204020204" pitchFamily="34" charset="-122"/>
                <a:ea typeface="微软雅黑" panose="020B0503020204020204" pitchFamily="34" charset="-122"/>
              </a:endParaRPr>
            </a:p>
          </p:txBody>
        </p:sp>
      </p:grpSp>
      <p:pic>
        <p:nvPicPr>
          <p:cNvPr id="19" name="图片 18">
            <a:extLst>
              <a:ext uri="{FF2B5EF4-FFF2-40B4-BE49-F238E27FC236}">
                <a16:creationId xmlns:a16="http://schemas.microsoft.com/office/drawing/2014/main" id="{36BF461D-0A2F-4342-8CD6-788206912C63}"/>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7064" y="5022125"/>
            <a:ext cx="3907101" cy="1885895"/>
          </a:xfrm>
          <a:prstGeom prst="rect">
            <a:avLst/>
          </a:prstGeom>
        </p:spPr>
      </p:pic>
    </p:spTree>
    <p:extLst>
      <p:ext uri="{BB962C8B-B14F-4D97-AF65-F5344CB8AC3E}">
        <p14:creationId xmlns:p14="http://schemas.microsoft.com/office/powerpoint/2010/main" val="360863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571856" y="-17858"/>
            <a:ext cx="6321872" cy="7250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nvGrpSpPr>
          <p:cNvPr id="2" name="组合 1">
            <a:extLst>
              <a:ext uri="{FF2B5EF4-FFF2-40B4-BE49-F238E27FC236}">
                <a16:creationId xmlns:a16="http://schemas.microsoft.com/office/drawing/2014/main" id="{409E1D25-9420-4AC1-A096-DA66F1B0E2AB}"/>
              </a:ext>
            </a:extLst>
          </p:cNvPr>
          <p:cNvGrpSpPr/>
          <p:nvPr/>
        </p:nvGrpSpPr>
        <p:grpSpPr>
          <a:xfrm>
            <a:off x="4500668" y="1573772"/>
            <a:ext cx="4089573" cy="3946705"/>
            <a:chOff x="4500668" y="1573772"/>
            <a:chExt cx="4089573" cy="3946705"/>
          </a:xfrm>
        </p:grpSpPr>
        <p:sp>
          <p:nvSpPr>
            <p:cNvPr id="3" name="矩形 2"/>
            <p:cNvSpPr/>
            <p:nvPr/>
          </p:nvSpPr>
          <p:spPr>
            <a:xfrm rot="2700000">
              <a:off x="5732897" y="1573772"/>
              <a:ext cx="1607256" cy="160725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sp>
          <p:nvSpPr>
            <p:cNvPr id="32" name="矩形 31"/>
            <p:cNvSpPr/>
            <p:nvPr/>
          </p:nvSpPr>
          <p:spPr>
            <a:xfrm rot="2700000">
              <a:off x="5732897" y="3913221"/>
              <a:ext cx="1607256" cy="1607256"/>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33" name="矩形 32"/>
            <p:cNvSpPr/>
            <p:nvPr/>
          </p:nvSpPr>
          <p:spPr>
            <a:xfrm rot="2700000">
              <a:off x="4500668" y="2752426"/>
              <a:ext cx="1607256" cy="1607256"/>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34" name="矩形 33"/>
            <p:cNvSpPr/>
            <p:nvPr/>
          </p:nvSpPr>
          <p:spPr>
            <a:xfrm rot="2700000">
              <a:off x="6982985" y="2752426"/>
              <a:ext cx="1607256" cy="1607256"/>
            </a:xfrm>
            <a:prstGeom prst="rect">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grpSp>
        <p:nvGrpSpPr>
          <p:cNvPr id="5" name="组合 3"/>
          <p:cNvGrpSpPr>
            <a:grpSpLocks/>
          </p:cNvGrpSpPr>
          <p:nvPr/>
        </p:nvGrpSpPr>
        <p:grpSpPr bwMode="auto">
          <a:xfrm>
            <a:off x="1181240" y="2772513"/>
            <a:ext cx="3149774" cy="1783967"/>
            <a:chOff x="839258" y="1972066"/>
            <a:chExt cx="2240047" cy="1267802"/>
          </a:xfrm>
        </p:grpSpPr>
        <p:sp>
          <p:nvSpPr>
            <p:cNvPr id="11283" name="文本框 66"/>
            <p:cNvSpPr txBox="1">
              <a:spLocks noChangeArrowheads="1"/>
            </p:cNvSpPr>
            <p:nvPr/>
          </p:nvSpPr>
          <p:spPr bwMode="auto">
            <a:xfrm>
              <a:off x="839258" y="2583690"/>
              <a:ext cx="2240047" cy="65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5400" dirty="0">
                  <a:solidFill>
                    <a:schemeClr val="accent1"/>
                  </a:solidFill>
                  <a:latin typeface="时尚中黑简体" panose="01010104010101010101" pitchFamily="2" charset="-122"/>
                  <a:ea typeface="时尚中黑简体" panose="01010104010101010101" pitchFamily="2" charset="-122"/>
                  <a:cs typeface="Arial" panose="020B0604020202020204" pitchFamily="34" charset="0"/>
                  <a:sym typeface="Arial" panose="020B0604020202020204" pitchFamily="34" charset="0"/>
                </a:rPr>
                <a:t>市场分析</a:t>
              </a:r>
              <a:endParaRPr lang="zh-CN" altLang="en-US" sz="2400" dirty="0">
                <a:solidFill>
                  <a:srgbClr val="4A4A4A"/>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13"/>
            <p:cNvSpPr txBox="1">
              <a:spLocks noChangeArrowheads="1"/>
            </p:cNvSpPr>
            <p:nvPr/>
          </p:nvSpPr>
          <p:spPr bwMode="auto">
            <a:xfrm>
              <a:off x="840845" y="1972066"/>
              <a:ext cx="1468573" cy="680784"/>
            </a:xfrm>
            <a:prstGeom prst="rect">
              <a:avLst/>
            </a:prstGeom>
            <a:noFill/>
            <a:ln>
              <a:noFill/>
            </a:ln>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5625" dirty="0">
                  <a:solidFill>
                    <a:schemeClr val="tx1">
                      <a:lumMod val="75000"/>
                      <a:lumOff val="25000"/>
                    </a:schemeClr>
                  </a:solidFill>
                  <a:latin typeface="Agency FB" panose="020B0503020202020204" pitchFamily="34" charset="0"/>
                  <a:ea typeface="微软雅黑" panose="020B0503020204020204" pitchFamily="34" charset="-122"/>
                </a:rPr>
                <a:t>PART  01</a:t>
              </a:r>
              <a:endParaRPr lang="zh-CN" altLang="en-US" sz="5625" dirty="0">
                <a:solidFill>
                  <a:schemeClr val="tx1">
                    <a:lumMod val="75000"/>
                    <a:lumOff val="25000"/>
                  </a:schemeClr>
                </a:solidFill>
                <a:latin typeface="Agency FB" panose="020B0503020202020204" pitchFamily="34" charset="0"/>
                <a:ea typeface="微软雅黑" panose="020B0503020204020204" pitchFamily="34" charset="-122"/>
              </a:endParaRPr>
            </a:p>
          </p:txBody>
        </p:sp>
      </p:grpSp>
      <p:grpSp>
        <p:nvGrpSpPr>
          <p:cNvPr id="6" name="组合 12"/>
          <p:cNvGrpSpPr>
            <a:grpSpLocks/>
          </p:cNvGrpSpPr>
          <p:nvPr/>
        </p:nvGrpSpPr>
        <p:grpSpPr bwMode="auto">
          <a:xfrm>
            <a:off x="4085461" y="158494"/>
            <a:ext cx="2319360" cy="3230137"/>
            <a:chOff x="2905125" y="111919"/>
            <a:chExt cx="1650206" cy="2297906"/>
          </a:xfrm>
        </p:grpSpPr>
        <p:sp>
          <p:nvSpPr>
            <p:cNvPr id="11" name="任意多边形 10"/>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sp>
          <p:nvSpPr>
            <p:cNvPr id="12" name="椭圆 11"/>
            <p:cNvSpPr/>
            <p:nvPr/>
          </p:nvSpPr>
          <p:spPr>
            <a:xfrm>
              <a:off x="4493388" y="111919"/>
              <a:ext cx="61943" cy="61933"/>
            </a:xfrm>
            <a:prstGeom prst="ellipse">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grpSp>
        <p:nvGrpSpPr>
          <p:cNvPr id="7" name="组合 48"/>
          <p:cNvGrpSpPr>
            <a:grpSpLocks/>
          </p:cNvGrpSpPr>
          <p:nvPr/>
        </p:nvGrpSpPr>
        <p:grpSpPr bwMode="auto">
          <a:xfrm flipV="1">
            <a:off x="4085461" y="3788213"/>
            <a:ext cx="2319360" cy="3230137"/>
            <a:chOff x="2905125" y="111919"/>
            <a:chExt cx="1650206" cy="2297906"/>
          </a:xfrm>
        </p:grpSpPr>
        <p:sp>
          <p:nvSpPr>
            <p:cNvPr id="50" name="任意多边形 49"/>
            <p:cNvSpPr/>
            <p:nvPr/>
          </p:nvSpPr>
          <p:spPr>
            <a:xfrm>
              <a:off x="2905125" y="142091"/>
              <a:ext cx="1620028" cy="2267734"/>
            </a:xfrm>
            <a:custGeom>
              <a:avLst/>
              <a:gdLst>
                <a:gd name="connsiteX0" fmla="*/ 0 w 1619250"/>
                <a:gd name="connsiteY0" fmla="*/ 2266950 h 2266950"/>
                <a:gd name="connsiteX1" fmla="*/ 1619250 w 1619250"/>
                <a:gd name="connsiteY1" fmla="*/ 647700 h 2266950"/>
                <a:gd name="connsiteX2" fmla="*/ 1619250 w 1619250"/>
                <a:gd name="connsiteY2" fmla="*/ 0 h 2266950"/>
              </a:gdLst>
              <a:ahLst/>
              <a:cxnLst>
                <a:cxn ang="0">
                  <a:pos x="connsiteX0" y="connsiteY0"/>
                </a:cxn>
                <a:cxn ang="0">
                  <a:pos x="connsiteX1" y="connsiteY1"/>
                </a:cxn>
                <a:cxn ang="0">
                  <a:pos x="connsiteX2" y="connsiteY2"/>
                </a:cxn>
              </a:cxnLst>
              <a:rect l="l" t="t" r="r" b="b"/>
              <a:pathLst>
                <a:path w="1619250" h="2266950">
                  <a:moveTo>
                    <a:pt x="0" y="2266950"/>
                  </a:moveTo>
                  <a:lnTo>
                    <a:pt x="1619250" y="647700"/>
                  </a:lnTo>
                  <a:lnTo>
                    <a:pt x="1619250" y="0"/>
                  </a:lnTo>
                </a:path>
              </a:pathLst>
            </a:custGeom>
            <a:noFill/>
            <a:ln w="127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sp>
          <p:nvSpPr>
            <p:cNvPr id="51" name="椭圆 50"/>
            <p:cNvSpPr/>
            <p:nvPr/>
          </p:nvSpPr>
          <p:spPr>
            <a:xfrm>
              <a:off x="4493388" y="111919"/>
              <a:ext cx="61943" cy="61933"/>
            </a:xfrm>
            <a:prstGeom prst="ellipse">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ea typeface="微软雅黑" panose="020B0503020204020204" pitchFamily="34" charset="-122"/>
              </a:endParaRPr>
            </a:p>
          </p:txBody>
        </p:sp>
      </p:grpSp>
      <p:sp>
        <p:nvSpPr>
          <p:cNvPr id="23" name="等腰三角形 22"/>
          <p:cNvSpPr/>
          <p:nvPr/>
        </p:nvSpPr>
        <p:spPr bwMode="auto">
          <a:xfrm rot="5400000">
            <a:off x="-359049" y="3076111"/>
            <a:ext cx="1799233" cy="10804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ea typeface="微软雅黑" panose="020B0503020204020204" pitchFamily="34" charset="-122"/>
            </a:endParaRPr>
          </a:p>
        </p:txBody>
      </p:sp>
      <p:pic>
        <p:nvPicPr>
          <p:cNvPr id="18" name="图片 17">
            <a:extLst>
              <a:ext uri="{FF2B5EF4-FFF2-40B4-BE49-F238E27FC236}">
                <a16:creationId xmlns:a16="http://schemas.microsoft.com/office/drawing/2014/main" id="{F9590447-FD9E-4099-9343-11CB92CCD80A}"/>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8627064" y="5022125"/>
            <a:ext cx="3907101" cy="1885895"/>
          </a:xfrm>
          <a:prstGeom prst="rect">
            <a:avLst/>
          </a:prstGeom>
        </p:spPr>
      </p:pic>
    </p:spTree>
    <p:extLst>
      <p:ext uri="{BB962C8B-B14F-4D97-AF65-F5344CB8AC3E}">
        <p14:creationId xmlns:p14="http://schemas.microsoft.com/office/powerpoint/2010/main" val="393238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5" name="标题 1"/>
          <p:cNvSpPr txBox="1">
            <a:spLocks/>
          </p:cNvSpPr>
          <p:nvPr/>
        </p:nvSpPr>
        <p:spPr>
          <a:xfrm>
            <a:off x="8611482" y="2409142"/>
            <a:ext cx="2023854" cy="665627"/>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3375" b="1" dirty="0">
                <a:solidFill>
                  <a:schemeClr val="bg1"/>
                </a:solidFill>
                <a:latin typeface="微软雅黑" panose="020B0503020204020204" pitchFamily="34" charset="-122"/>
                <a:ea typeface="微软雅黑" panose="020B0503020204020204" pitchFamily="34" charset="-122"/>
              </a:rPr>
              <a:t>标题文字</a:t>
            </a:r>
          </a:p>
        </p:txBody>
      </p:sp>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4503591"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基于原始数据集的市场分析</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sp>
        <p:nvSpPr>
          <p:cNvPr id="17" name="文本框 66">
            <a:extLst>
              <a:ext uri="{FF2B5EF4-FFF2-40B4-BE49-F238E27FC236}">
                <a16:creationId xmlns:a16="http://schemas.microsoft.com/office/drawing/2014/main" id="{CFFF4082-52F5-4A8C-BDF3-55843823065F}"/>
              </a:ext>
            </a:extLst>
          </p:cNvPr>
          <p:cNvSpPr txBox="1">
            <a:spLocks noChangeArrowheads="1"/>
          </p:cNvSpPr>
          <p:nvPr/>
        </p:nvSpPr>
        <p:spPr bwMode="auto">
          <a:xfrm>
            <a:off x="488361" y="1033293"/>
            <a:ext cx="1188132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乘客人数：</a:t>
            </a:r>
            <a:r>
              <a:rPr lang="zh-CN" altLang="en-US" sz="5400" dirty="0">
                <a:solidFill>
                  <a:schemeClr val="accent1"/>
                </a:solidFill>
                <a:latin typeface="时尚中黑简体" panose="01010104010101010101" pitchFamily="2" charset="-122"/>
                <a:ea typeface="时尚中黑简体" panose="01010104010101010101" pitchFamily="2" charset="-122"/>
              </a:rPr>
              <a:t>共</a:t>
            </a:r>
            <a:r>
              <a:rPr lang="en-US" altLang="zh-CN" sz="5400" dirty="0">
                <a:solidFill>
                  <a:schemeClr val="accent1"/>
                </a:solidFill>
                <a:latin typeface="时尚中黑简体" panose="01010104010101010101" pitchFamily="2" charset="-122"/>
                <a:ea typeface="时尚中黑简体" panose="01010104010101010101" pitchFamily="2" charset="-122"/>
              </a:rPr>
              <a:t>2185052</a:t>
            </a:r>
            <a:r>
              <a:rPr lang="zh-CN" altLang="en-US" sz="5400" dirty="0">
                <a:solidFill>
                  <a:schemeClr val="accent1"/>
                </a:solidFill>
                <a:latin typeface="时尚中黑简体" panose="01010104010101010101" pitchFamily="2" charset="-122"/>
                <a:ea typeface="时尚中黑简体" panose="01010104010101010101" pitchFamily="2" charset="-122"/>
              </a:rPr>
              <a:t>人次</a:t>
            </a:r>
            <a:endParaRPr lang="en-US" altLang="zh-CN" sz="5400" dirty="0">
              <a:solidFill>
                <a:schemeClr val="accent1"/>
              </a:solidFill>
              <a:latin typeface="时尚中黑简体" panose="01010104010101010101" pitchFamily="2" charset="-122"/>
              <a:ea typeface="时尚中黑简体" panose="01010104010101010101" pitchFamily="2" charset="-122"/>
            </a:endParaRPr>
          </a:p>
          <a:p>
            <a:pPr algn="r">
              <a:buNone/>
            </a:pPr>
            <a:r>
              <a:rPr lang="en-US" altLang="zh-CN" sz="5400" dirty="0">
                <a:solidFill>
                  <a:schemeClr val="accent1"/>
                </a:solidFill>
                <a:latin typeface="时尚中黑简体" panose="01010104010101010101" pitchFamily="2" charset="-122"/>
                <a:ea typeface="时尚中黑简体" panose="01010104010101010101" pitchFamily="2" charset="-122"/>
              </a:rPr>
              <a:t>1.53</a:t>
            </a:r>
            <a:r>
              <a:rPr lang="zh-CN" altLang="en-US" sz="5400" dirty="0">
                <a:solidFill>
                  <a:schemeClr val="accent1"/>
                </a:solidFill>
                <a:latin typeface="时尚中黑简体" panose="01010104010101010101" pitchFamily="2" charset="-122"/>
                <a:ea typeface="时尚中黑简体" panose="01010104010101010101" pitchFamily="2" charset="-122"/>
              </a:rPr>
              <a:t>人次</a:t>
            </a:r>
            <a:r>
              <a:rPr lang="en-US" altLang="zh-CN" sz="5400" dirty="0">
                <a:solidFill>
                  <a:schemeClr val="accent1"/>
                </a:solidFill>
                <a:latin typeface="时尚中黑简体" panose="01010104010101010101" pitchFamily="2" charset="-122"/>
                <a:ea typeface="时尚中黑简体" panose="01010104010101010101" pitchFamily="2" charset="-122"/>
              </a:rPr>
              <a:t>/</a:t>
            </a:r>
            <a:r>
              <a:rPr lang="zh-CN" altLang="en-US" sz="5400" dirty="0">
                <a:solidFill>
                  <a:schemeClr val="accent1"/>
                </a:solidFill>
                <a:latin typeface="时尚中黑简体" panose="01010104010101010101" pitchFamily="2" charset="-122"/>
                <a:ea typeface="时尚中黑简体" panose="01010104010101010101" pitchFamily="2" charset="-122"/>
              </a:rPr>
              <a:t>车次 </a:t>
            </a:r>
            <a:r>
              <a:rPr lang="en-US" altLang="zh-CN" sz="5400" dirty="0">
                <a:solidFill>
                  <a:schemeClr val="accent1"/>
                </a:solidFill>
                <a:latin typeface="时尚中黑简体" panose="01010104010101010101" pitchFamily="2" charset="-122"/>
                <a:ea typeface="时尚中黑简体" panose="01010104010101010101" pitchFamily="2" charset="-122"/>
              </a:rPr>
              <a:t>(38.30%) </a:t>
            </a: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订单总量：</a:t>
            </a:r>
            <a:r>
              <a:rPr lang="en-US" altLang="zh-CN" sz="5400" dirty="0">
                <a:solidFill>
                  <a:schemeClr val="accent1"/>
                </a:solidFill>
                <a:latin typeface="时尚中黑简体" panose="01010104010101010101" pitchFamily="2" charset="-122"/>
                <a:ea typeface="时尚中黑简体" panose="01010104010101010101" pitchFamily="2" charset="-122"/>
              </a:rPr>
              <a:t>1312780</a:t>
            </a:r>
            <a:r>
              <a:rPr lang="zh-CN" altLang="en-US" sz="5400" dirty="0">
                <a:solidFill>
                  <a:schemeClr val="accent1"/>
                </a:solidFill>
                <a:latin typeface="时尚中黑简体" panose="01010104010101010101" pitchFamily="2" charset="-122"/>
                <a:ea typeface="时尚中黑简体" panose="01010104010101010101" pitchFamily="2" charset="-122"/>
              </a:rPr>
              <a:t>单</a:t>
            </a:r>
            <a:endParaRPr lang="en-US" altLang="zh-CN" sz="5400" dirty="0">
              <a:solidFill>
                <a:schemeClr val="accent1"/>
              </a:solidFill>
              <a:latin typeface="时尚中黑简体" panose="01010104010101010101" pitchFamily="2" charset="-122"/>
              <a:ea typeface="时尚中黑简体" panose="01010104010101010101" pitchFamily="2" charset="-122"/>
            </a:endParaRP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车辆：</a:t>
            </a:r>
            <a:r>
              <a:rPr lang="en-US" altLang="zh-CN" sz="5400" dirty="0">
                <a:solidFill>
                  <a:schemeClr val="accent1"/>
                </a:solidFill>
                <a:latin typeface="时尚中黑简体" panose="01010104010101010101" pitchFamily="2" charset="-122"/>
                <a:ea typeface="时尚中黑简体" panose="01010104010101010101" pitchFamily="2" charset="-122"/>
              </a:rPr>
              <a:t>1426456</a:t>
            </a:r>
            <a:r>
              <a:rPr lang="zh-CN" altLang="en-US" sz="5400" dirty="0">
                <a:solidFill>
                  <a:schemeClr val="accent1"/>
                </a:solidFill>
                <a:latin typeface="时尚中黑简体" panose="01010104010101010101" pitchFamily="2" charset="-122"/>
                <a:ea typeface="时尚中黑简体" panose="01010104010101010101" pitchFamily="2" charset="-122"/>
              </a:rPr>
              <a:t>车次</a:t>
            </a:r>
            <a:endParaRPr lang="en-US" altLang="zh-CN" sz="5400" dirty="0">
              <a:solidFill>
                <a:schemeClr val="accent1"/>
              </a:solidFill>
              <a:latin typeface="时尚中黑简体" panose="01010104010101010101" pitchFamily="2" charset="-122"/>
              <a:ea typeface="时尚中黑简体" panose="01010104010101010101" pitchFamily="2" charset="-122"/>
            </a:endParaRP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总里程：</a:t>
            </a:r>
            <a:r>
              <a:rPr lang="en-US" altLang="zh-CN" sz="5400" dirty="0">
                <a:solidFill>
                  <a:schemeClr val="accent1"/>
                </a:solidFill>
                <a:latin typeface="时尚中黑简体" panose="01010104010101010101" pitchFamily="2" charset="-122"/>
                <a:ea typeface="时尚中黑简体" panose="01010104010101010101" pitchFamily="2" charset="-122"/>
              </a:rPr>
              <a:t>51643.6</a:t>
            </a:r>
            <a:r>
              <a:rPr lang="zh-CN" altLang="en-US" sz="5400" dirty="0">
                <a:solidFill>
                  <a:schemeClr val="accent1"/>
                </a:solidFill>
                <a:latin typeface="时尚中黑简体" panose="01010104010101010101" pitchFamily="2" charset="-122"/>
                <a:ea typeface="时尚中黑简体" panose="01010104010101010101" pitchFamily="2" charset="-122"/>
              </a:rPr>
              <a:t>（距离测算系数）</a:t>
            </a:r>
            <a:endParaRPr lang="en-US" altLang="zh-CN" sz="5400" dirty="0">
              <a:solidFill>
                <a:schemeClr val="accent1"/>
              </a:solidFill>
              <a:latin typeface="时尚中黑简体" panose="01010104010101010101" pitchFamily="2" charset="-122"/>
              <a:ea typeface="时尚中黑简体" panose="01010104010101010101" pitchFamily="2" charset="-122"/>
            </a:endParaRPr>
          </a:p>
          <a:p>
            <a:pPr>
              <a:buNone/>
            </a:pPr>
            <a:endParaRPr lang="en-US" altLang="zh-CN" sz="5400" dirty="0">
              <a:solidFill>
                <a:schemeClr val="accent1"/>
              </a:solidFill>
              <a:latin typeface="时尚中黑简体" panose="01010104010101010101" pitchFamily="2" charset="-122"/>
              <a:ea typeface="时尚中黑简体" panose="01010104010101010101" pitchFamily="2" charset="-122"/>
            </a:endParaRP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分析：</a:t>
            </a:r>
            <a:r>
              <a:rPr lang="zh-CN" altLang="en-US" sz="5400" dirty="0">
                <a:solidFill>
                  <a:schemeClr val="accent4"/>
                </a:solidFill>
                <a:latin typeface="时尚中黑简体" panose="01010104010101010101" pitchFamily="2" charset="-122"/>
                <a:ea typeface="时尚中黑简体" panose="01010104010101010101" pitchFamily="2" charset="-122"/>
              </a:rPr>
              <a:t>平均乘客人数少，有拼车空间！</a:t>
            </a:r>
          </a:p>
        </p:txBody>
      </p:sp>
      <p:sp>
        <p:nvSpPr>
          <p:cNvPr id="2" name="矩形 1">
            <a:extLst>
              <a:ext uri="{FF2B5EF4-FFF2-40B4-BE49-F238E27FC236}">
                <a16:creationId xmlns:a16="http://schemas.microsoft.com/office/drawing/2014/main" id="{5A1534B5-6CD3-4BE1-A27A-B4930D4EA8BB}"/>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Tree>
    <p:extLst>
      <p:ext uri="{BB962C8B-B14F-4D97-AF65-F5344CB8AC3E}">
        <p14:creationId xmlns:p14="http://schemas.microsoft.com/office/powerpoint/2010/main" val="18205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5" name="标题 1"/>
          <p:cNvSpPr txBox="1">
            <a:spLocks/>
          </p:cNvSpPr>
          <p:nvPr/>
        </p:nvSpPr>
        <p:spPr>
          <a:xfrm>
            <a:off x="8611482" y="2409142"/>
            <a:ext cx="2023854" cy="665627"/>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3375" b="1" dirty="0">
                <a:solidFill>
                  <a:schemeClr val="bg1"/>
                </a:solidFill>
                <a:latin typeface="微软雅黑" panose="020B0503020204020204" pitchFamily="34" charset="-122"/>
                <a:ea typeface="微软雅黑" panose="020B0503020204020204" pitchFamily="34" charset="-122"/>
              </a:rPr>
              <a:t>标题文字</a:t>
            </a:r>
          </a:p>
        </p:txBody>
      </p:sp>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2349155"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简单拼车策略</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sp>
        <p:nvSpPr>
          <p:cNvPr id="17" name="文本框 66">
            <a:extLst>
              <a:ext uri="{FF2B5EF4-FFF2-40B4-BE49-F238E27FC236}">
                <a16:creationId xmlns:a16="http://schemas.microsoft.com/office/drawing/2014/main" id="{CFFF4082-52F5-4A8C-BDF3-55843823065F}"/>
              </a:ext>
            </a:extLst>
          </p:cNvPr>
          <p:cNvSpPr txBox="1">
            <a:spLocks noChangeArrowheads="1"/>
          </p:cNvSpPr>
          <p:nvPr/>
        </p:nvSpPr>
        <p:spPr bwMode="auto">
          <a:xfrm>
            <a:off x="488361" y="1033293"/>
            <a:ext cx="1188132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最长等待时间：</a:t>
            </a:r>
            <a:r>
              <a:rPr lang="en-US" altLang="zh-CN" sz="5400" dirty="0">
                <a:solidFill>
                  <a:schemeClr val="accent4"/>
                </a:solidFill>
                <a:latin typeface="时尚中黑简体" panose="01010104010101010101" pitchFamily="2" charset="-122"/>
                <a:ea typeface="时尚中黑简体" panose="01010104010101010101" pitchFamily="2" charset="-122"/>
              </a:rPr>
              <a:t>5</a:t>
            </a:r>
            <a:r>
              <a:rPr lang="zh-CN" altLang="en-US" sz="5400" dirty="0">
                <a:solidFill>
                  <a:schemeClr val="accent4"/>
                </a:solidFill>
                <a:latin typeface="时尚中黑简体" panose="01010104010101010101" pitchFamily="2" charset="-122"/>
                <a:ea typeface="时尚中黑简体" panose="01010104010101010101" pitchFamily="2" charset="-122"/>
              </a:rPr>
              <a:t>分钟</a:t>
            </a:r>
            <a:endParaRPr lang="en-US" altLang="zh-CN" sz="5400" dirty="0">
              <a:solidFill>
                <a:schemeClr val="accent4"/>
              </a:solidFill>
              <a:latin typeface="时尚中黑简体" panose="01010104010101010101" pitchFamily="2" charset="-122"/>
              <a:ea typeface="时尚中黑简体" panose="01010104010101010101" pitchFamily="2" charset="-122"/>
            </a:endParaRP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最大拼单数量：</a:t>
            </a:r>
            <a:r>
              <a:rPr lang="en-US" altLang="zh-CN" sz="5400" dirty="0">
                <a:solidFill>
                  <a:schemeClr val="accent4"/>
                </a:solidFill>
                <a:latin typeface="时尚中黑简体" panose="01010104010101010101" pitchFamily="2" charset="-122"/>
                <a:ea typeface="时尚中黑简体" panose="01010104010101010101" pitchFamily="2" charset="-122"/>
              </a:rPr>
              <a:t>2</a:t>
            </a:r>
            <a:r>
              <a:rPr lang="zh-CN" altLang="en-US" sz="5400" dirty="0">
                <a:solidFill>
                  <a:schemeClr val="accent4"/>
                </a:solidFill>
                <a:latin typeface="时尚中黑简体" panose="01010104010101010101" pitchFamily="2" charset="-122"/>
                <a:ea typeface="时尚中黑简体" panose="01010104010101010101" pitchFamily="2" charset="-122"/>
              </a:rPr>
              <a:t>单</a:t>
            </a:r>
            <a:endParaRPr lang="en-US" altLang="zh-CN" sz="5400" dirty="0">
              <a:solidFill>
                <a:schemeClr val="accent4"/>
              </a:solidFill>
              <a:latin typeface="时尚中黑简体" panose="01010104010101010101" pitchFamily="2" charset="-122"/>
              <a:ea typeface="时尚中黑简体" panose="01010104010101010101" pitchFamily="2" charset="-122"/>
            </a:endParaRP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最大载客量：</a:t>
            </a:r>
            <a:r>
              <a:rPr lang="en-US" altLang="zh-CN" sz="5400" dirty="0">
                <a:solidFill>
                  <a:schemeClr val="accent4"/>
                </a:solidFill>
                <a:latin typeface="时尚中黑简体" panose="01010104010101010101" pitchFamily="2" charset="-122"/>
                <a:ea typeface="时尚中黑简体" panose="01010104010101010101" pitchFamily="2" charset="-122"/>
              </a:rPr>
              <a:t>4</a:t>
            </a:r>
            <a:r>
              <a:rPr lang="zh-CN" altLang="en-US" sz="5400" dirty="0">
                <a:solidFill>
                  <a:schemeClr val="accent4"/>
                </a:solidFill>
                <a:latin typeface="时尚中黑简体" panose="01010104010101010101" pitchFamily="2" charset="-122"/>
                <a:ea typeface="时尚中黑简体" panose="01010104010101010101" pitchFamily="2" charset="-122"/>
              </a:rPr>
              <a:t>人</a:t>
            </a:r>
            <a:r>
              <a:rPr lang="en-US" altLang="zh-CN" sz="5400" dirty="0">
                <a:solidFill>
                  <a:schemeClr val="accent4"/>
                </a:solidFill>
                <a:latin typeface="时尚中黑简体" panose="01010104010101010101" pitchFamily="2" charset="-122"/>
                <a:ea typeface="时尚中黑简体" panose="01010104010101010101" pitchFamily="2" charset="-122"/>
              </a:rPr>
              <a:t>/</a:t>
            </a:r>
            <a:r>
              <a:rPr lang="zh-CN" altLang="en-US" sz="5400" dirty="0">
                <a:solidFill>
                  <a:schemeClr val="accent4"/>
                </a:solidFill>
                <a:latin typeface="时尚中黑简体" panose="01010104010101010101" pitchFamily="2" charset="-122"/>
                <a:ea typeface="时尚中黑简体" panose="01010104010101010101" pitchFamily="2" charset="-122"/>
              </a:rPr>
              <a:t>车</a:t>
            </a:r>
            <a:endParaRPr lang="en-US" altLang="zh-CN" sz="5400" dirty="0">
              <a:solidFill>
                <a:schemeClr val="accent4"/>
              </a:solidFill>
              <a:latin typeface="时尚中黑简体" panose="01010104010101010101" pitchFamily="2" charset="-122"/>
              <a:ea typeface="时尚中黑简体" panose="01010104010101010101" pitchFamily="2" charset="-122"/>
            </a:endParaRP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最大绕路比例：</a:t>
            </a:r>
            <a:r>
              <a:rPr lang="en-US" altLang="zh-CN" sz="5400" dirty="0">
                <a:solidFill>
                  <a:schemeClr val="accent4"/>
                </a:solidFill>
                <a:latin typeface="时尚中黑简体" panose="01010104010101010101" pitchFamily="2" charset="-122"/>
                <a:ea typeface="时尚中黑简体" panose="01010104010101010101" pitchFamily="2" charset="-122"/>
              </a:rPr>
              <a:t>10% (</a:t>
            </a:r>
            <a:r>
              <a:rPr lang="zh-CN" altLang="en-US" sz="5400" dirty="0">
                <a:solidFill>
                  <a:schemeClr val="accent4"/>
                </a:solidFill>
                <a:latin typeface="时尚中黑简体" panose="01010104010101010101" pitchFamily="2" charset="-122"/>
                <a:ea typeface="时尚中黑简体" panose="01010104010101010101" pitchFamily="2" charset="-122"/>
              </a:rPr>
              <a:t>直线距离</a:t>
            </a:r>
            <a:r>
              <a:rPr lang="en-US" altLang="zh-CN" sz="5400" dirty="0">
                <a:solidFill>
                  <a:schemeClr val="accent4"/>
                </a:solidFill>
                <a:latin typeface="时尚中黑简体" panose="01010104010101010101" pitchFamily="2" charset="-122"/>
                <a:ea typeface="时尚中黑简体" panose="01010104010101010101" pitchFamily="2" charset="-122"/>
              </a:rPr>
              <a:t>)</a:t>
            </a: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最大绕路距离：</a:t>
            </a:r>
            <a:r>
              <a:rPr lang="en-US" altLang="zh-CN" sz="5400" dirty="0">
                <a:solidFill>
                  <a:schemeClr val="accent4"/>
                </a:solidFill>
                <a:latin typeface="时尚中黑简体" panose="01010104010101010101" pitchFamily="2" charset="-122"/>
                <a:ea typeface="时尚中黑简体" panose="01010104010101010101" pitchFamily="2" charset="-122"/>
              </a:rPr>
              <a:t>0.05</a:t>
            </a:r>
            <a:r>
              <a:rPr lang="zh-CN" altLang="en-US" sz="5400" dirty="0">
                <a:solidFill>
                  <a:schemeClr val="accent4"/>
                </a:solidFill>
                <a:latin typeface="时尚中黑简体" panose="01010104010101010101" pitchFamily="2" charset="-122"/>
                <a:ea typeface="时尚中黑简体" panose="01010104010101010101" pitchFamily="2" charset="-122"/>
              </a:rPr>
              <a:t> </a:t>
            </a:r>
            <a:r>
              <a:rPr lang="en-US" altLang="zh-CN" sz="5400" dirty="0">
                <a:solidFill>
                  <a:schemeClr val="accent4"/>
                </a:solidFill>
                <a:latin typeface="时尚中黑简体" panose="01010104010101010101" pitchFamily="2" charset="-122"/>
                <a:ea typeface="时尚中黑简体" panose="01010104010101010101" pitchFamily="2" charset="-122"/>
              </a:rPr>
              <a:t>(</a:t>
            </a:r>
            <a:r>
              <a:rPr lang="zh-CN" altLang="en-US" sz="5400" dirty="0">
                <a:solidFill>
                  <a:schemeClr val="accent4"/>
                </a:solidFill>
                <a:latin typeface="时尚中黑简体" panose="01010104010101010101" pitchFamily="2" charset="-122"/>
                <a:ea typeface="时尚中黑简体" panose="01010104010101010101" pitchFamily="2" charset="-122"/>
              </a:rPr>
              <a:t>距离测算系数</a:t>
            </a:r>
            <a:r>
              <a:rPr lang="en-US" altLang="zh-CN" sz="5400" dirty="0">
                <a:solidFill>
                  <a:schemeClr val="accent4"/>
                </a:solidFill>
                <a:latin typeface="时尚中黑简体" panose="01010104010101010101" pitchFamily="2" charset="-122"/>
                <a:ea typeface="时尚中黑简体" panose="01010104010101010101" pitchFamily="2" charset="-122"/>
              </a:rPr>
              <a:t>)</a:t>
            </a:r>
          </a:p>
          <a:p>
            <a:pPr>
              <a:buNone/>
            </a:pPr>
            <a:r>
              <a:rPr lang="zh-CN" altLang="en-US" sz="5400" b="1" dirty="0">
                <a:latin typeface="时尚中黑简体" panose="01010104010101010101" pitchFamily="2" charset="-122"/>
                <a:ea typeface="时尚中黑简体" panose="01010104010101010101" pitchFamily="2" charset="-122"/>
              </a:rPr>
              <a:t>距离测算系数公式：</a:t>
            </a:r>
            <a:r>
              <a:rPr lang="en-US" altLang="zh-CN" sz="5400" b="1" dirty="0">
                <a:solidFill>
                  <a:schemeClr val="accent6"/>
                </a:solidFill>
                <a:latin typeface="时尚中黑简体" panose="01010104010101010101" pitchFamily="2" charset="-122"/>
                <a:ea typeface="时尚中黑简体" panose="01010104010101010101" pitchFamily="2" charset="-122"/>
              </a:rPr>
              <a:t>(</a:t>
            </a:r>
            <a:r>
              <a:rPr lang="zh-CN" altLang="en-US" sz="5400" b="1" dirty="0">
                <a:solidFill>
                  <a:schemeClr val="accent6"/>
                </a:solidFill>
                <a:latin typeface="时尚中黑简体" panose="01010104010101010101" pitchFamily="2" charset="-122"/>
                <a:ea typeface="时尚中黑简体" panose="01010104010101010101" pitchFamily="2" charset="-122"/>
              </a:rPr>
              <a:t>球面距离公式简化</a:t>
            </a:r>
            <a:r>
              <a:rPr lang="en-US" altLang="zh-CN" sz="5400" b="1" dirty="0">
                <a:solidFill>
                  <a:schemeClr val="accent6"/>
                </a:solidFill>
                <a:latin typeface="时尚中黑简体" panose="01010104010101010101" pitchFamily="2" charset="-122"/>
                <a:ea typeface="时尚中黑简体" panose="01010104010101010101" pitchFamily="2" charset="-122"/>
                <a:sym typeface="Wingdings" panose="05000000000000000000" pitchFamily="2" charset="2"/>
              </a:rPr>
              <a:t>)</a:t>
            </a:r>
            <a:endParaRPr lang="en-US" altLang="zh-CN" sz="5400" b="1" dirty="0">
              <a:solidFill>
                <a:schemeClr val="accent6"/>
              </a:solidFill>
              <a:latin typeface="时尚中黑简体" panose="01010104010101010101" pitchFamily="2" charset="-122"/>
              <a:ea typeface="时尚中黑简体" panose="01010104010101010101" pitchFamily="2" charset="-122"/>
            </a:endParaRPr>
          </a:p>
          <a:p>
            <a:pPr algn="r">
              <a:buNone/>
            </a:pPr>
            <a:r>
              <a:rPr lang="es-ES" altLang="zh-CN" b="1" dirty="0">
                <a:solidFill>
                  <a:schemeClr val="accent6"/>
                </a:solidFill>
              </a:rPr>
              <a:t>arccos(sin(x1)*sin(x2)+cos(x1)*cos(x2)*cos(y1-y2))</a:t>
            </a:r>
            <a:endParaRPr lang="en-US" altLang="zh-CN" sz="5400" b="1" dirty="0">
              <a:solidFill>
                <a:schemeClr val="accent6"/>
              </a:solidFill>
              <a:latin typeface="时尚中黑简体" panose="01010104010101010101" pitchFamily="2" charset="-122"/>
              <a:ea typeface="时尚中黑简体" panose="01010104010101010101" pitchFamily="2" charset="-122"/>
            </a:endParaRPr>
          </a:p>
        </p:txBody>
      </p:sp>
      <p:sp>
        <p:nvSpPr>
          <p:cNvPr id="12" name="矩形 11">
            <a:extLst>
              <a:ext uri="{FF2B5EF4-FFF2-40B4-BE49-F238E27FC236}">
                <a16:creationId xmlns:a16="http://schemas.microsoft.com/office/drawing/2014/main" id="{5644F6D4-C906-4CCC-A387-8B4E9A32D4BC}"/>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Tree>
    <p:extLst>
      <p:ext uri="{BB962C8B-B14F-4D97-AF65-F5344CB8AC3E}">
        <p14:creationId xmlns:p14="http://schemas.microsoft.com/office/powerpoint/2010/main" val="329121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5" name="标题 1"/>
          <p:cNvSpPr txBox="1">
            <a:spLocks/>
          </p:cNvSpPr>
          <p:nvPr/>
        </p:nvSpPr>
        <p:spPr>
          <a:xfrm>
            <a:off x="8611482" y="2409142"/>
            <a:ext cx="2023854" cy="665627"/>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3375" b="1" dirty="0">
                <a:solidFill>
                  <a:schemeClr val="bg1"/>
                </a:solidFill>
                <a:latin typeface="微软雅黑" panose="020B0503020204020204" pitchFamily="34" charset="-122"/>
                <a:ea typeface="微软雅黑" panose="020B0503020204020204" pitchFamily="34" charset="-122"/>
              </a:rPr>
              <a:t>标题文字</a:t>
            </a:r>
          </a:p>
        </p:txBody>
      </p:sp>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3785446"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简单拼车策略效果展示</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sp>
        <p:nvSpPr>
          <p:cNvPr id="17" name="文本框 66">
            <a:extLst>
              <a:ext uri="{FF2B5EF4-FFF2-40B4-BE49-F238E27FC236}">
                <a16:creationId xmlns:a16="http://schemas.microsoft.com/office/drawing/2014/main" id="{CFFF4082-52F5-4A8C-BDF3-55843823065F}"/>
              </a:ext>
            </a:extLst>
          </p:cNvPr>
          <p:cNvSpPr txBox="1">
            <a:spLocks noChangeArrowheads="1"/>
          </p:cNvSpPr>
          <p:nvPr/>
        </p:nvSpPr>
        <p:spPr bwMode="auto">
          <a:xfrm>
            <a:off x="488361" y="1033293"/>
            <a:ext cx="1188132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5400" b="1" dirty="0">
                <a:solidFill>
                  <a:schemeClr val="accent1"/>
                </a:solidFill>
                <a:latin typeface="时尚中黑简体" panose="01010104010101010101" pitchFamily="2" charset="-122"/>
                <a:ea typeface="时尚中黑简体" panose="01010104010101010101" pitchFamily="2" charset="-122"/>
              </a:rPr>
              <a:t>可拼车订单数量：</a:t>
            </a:r>
            <a:r>
              <a:rPr lang="en-US" altLang="zh-CN" sz="5400" dirty="0">
                <a:solidFill>
                  <a:schemeClr val="accent4"/>
                </a:solidFill>
                <a:latin typeface="时尚中黑简体" panose="01010104010101010101" pitchFamily="2" charset="-122"/>
                <a:ea typeface="时尚中黑简体" panose="01010104010101010101" pitchFamily="2" charset="-122"/>
              </a:rPr>
              <a:t>414930</a:t>
            </a:r>
            <a:r>
              <a:rPr lang="zh-CN" altLang="en-US" sz="5400" dirty="0">
                <a:solidFill>
                  <a:schemeClr val="accent4"/>
                </a:solidFill>
                <a:latin typeface="时尚中黑简体" panose="01010104010101010101" pitchFamily="2" charset="-122"/>
                <a:ea typeface="时尚中黑简体" panose="01010104010101010101" pitchFamily="2" charset="-122"/>
              </a:rPr>
              <a:t>单</a:t>
            </a:r>
            <a:r>
              <a:rPr lang="en-US" altLang="zh-CN" sz="5400" dirty="0">
                <a:solidFill>
                  <a:schemeClr val="accent4"/>
                </a:solidFill>
                <a:latin typeface="时尚中黑简体" panose="01010104010101010101" pitchFamily="2" charset="-122"/>
                <a:ea typeface="时尚中黑简体" panose="01010104010101010101" pitchFamily="2" charset="-122"/>
              </a:rPr>
              <a:t> (31.61%)</a:t>
            </a:r>
            <a:r>
              <a:rPr lang="zh-CN" altLang="en-US" sz="5400" dirty="0">
                <a:solidFill>
                  <a:schemeClr val="accent4"/>
                </a:solidFill>
                <a:latin typeface="时尚中黑简体" panose="01010104010101010101" pitchFamily="2" charset="-122"/>
                <a:ea typeface="时尚中黑简体" panose="01010104010101010101" pitchFamily="2" charset="-122"/>
              </a:rPr>
              <a:t> </a:t>
            </a:r>
            <a:endParaRPr lang="en-US" altLang="zh-CN" sz="5400" b="1" dirty="0">
              <a:solidFill>
                <a:schemeClr val="accent1"/>
              </a:solidFill>
              <a:latin typeface="时尚中黑简体" panose="01010104010101010101" pitchFamily="2" charset="-122"/>
              <a:ea typeface="时尚中黑简体" panose="01010104010101010101" pitchFamily="2" charset="-122"/>
            </a:endParaRP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乘客人数：</a:t>
            </a:r>
            <a:r>
              <a:rPr lang="en-US" altLang="zh-CN" sz="5400" dirty="0">
                <a:solidFill>
                  <a:schemeClr val="accent1"/>
                </a:solidFill>
                <a:latin typeface="时尚中黑简体" panose="01010104010101010101" pitchFamily="2" charset="-122"/>
                <a:ea typeface="时尚中黑简体" panose="01010104010101010101" pitchFamily="2" charset="-122"/>
              </a:rPr>
              <a:t>1.53</a:t>
            </a:r>
            <a:r>
              <a:rPr lang="zh-CN" altLang="en-US" sz="5400" dirty="0">
                <a:solidFill>
                  <a:schemeClr val="accent1"/>
                </a:solidFill>
                <a:latin typeface="时尚中黑简体" panose="01010104010101010101" pitchFamily="2" charset="-122"/>
                <a:ea typeface="时尚中黑简体" panose="01010104010101010101" pitchFamily="2" charset="-122"/>
              </a:rPr>
              <a:t>人次</a:t>
            </a:r>
            <a:r>
              <a:rPr lang="en-US" altLang="zh-CN" sz="5400" dirty="0">
                <a:solidFill>
                  <a:schemeClr val="accent1"/>
                </a:solidFill>
                <a:latin typeface="时尚中黑简体" panose="01010104010101010101" pitchFamily="2" charset="-122"/>
                <a:ea typeface="时尚中黑简体" panose="01010104010101010101" pitchFamily="2" charset="-122"/>
              </a:rPr>
              <a:t>/</a:t>
            </a:r>
            <a:r>
              <a:rPr lang="zh-CN" altLang="en-US" sz="5400" dirty="0">
                <a:solidFill>
                  <a:schemeClr val="accent1"/>
                </a:solidFill>
                <a:latin typeface="时尚中黑简体" panose="01010104010101010101" pitchFamily="2" charset="-122"/>
                <a:ea typeface="时尚中黑简体" panose="01010104010101010101" pitchFamily="2" charset="-122"/>
              </a:rPr>
              <a:t>车次 </a:t>
            </a:r>
            <a:r>
              <a:rPr lang="en-US" altLang="zh-CN" sz="5400" dirty="0">
                <a:solidFill>
                  <a:schemeClr val="accent1"/>
                </a:solidFill>
                <a:latin typeface="时尚中黑简体" panose="01010104010101010101" pitchFamily="2" charset="-122"/>
                <a:ea typeface="时尚中黑简体" panose="01010104010101010101" pitchFamily="2" charset="-122"/>
              </a:rPr>
              <a:t>(38.30%) </a:t>
            </a:r>
          </a:p>
          <a:p>
            <a:pPr algn="r">
              <a:buNone/>
            </a:pPr>
            <a:r>
              <a:rPr lang="en-US" altLang="zh-CN" sz="5400" dirty="0">
                <a:solidFill>
                  <a:schemeClr val="accent1"/>
                </a:solidFill>
                <a:latin typeface="时尚中黑简体" panose="01010104010101010101" pitchFamily="2" charset="-122"/>
                <a:ea typeface="时尚中黑简体" panose="01010104010101010101" pitchFamily="2" charset="-122"/>
              </a:rPr>
              <a:t>=》 </a:t>
            </a:r>
            <a:r>
              <a:rPr lang="en-US" altLang="zh-CN" sz="5400" dirty="0">
                <a:solidFill>
                  <a:schemeClr val="accent4"/>
                </a:solidFill>
                <a:latin typeface="时尚中黑简体" panose="01010104010101010101" pitchFamily="2" charset="-122"/>
                <a:ea typeface="时尚中黑简体" panose="01010104010101010101" pitchFamily="2" charset="-122"/>
              </a:rPr>
              <a:t>2.16</a:t>
            </a:r>
            <a:r>
              <a:rPr lang="zh-CN" altLang="en-US" sz="5400" dirty="0">
                <a:solidFill>
                  <a:schemeClr val="accent4"/>
                </a:solidFill>
                <a:latin typeface="时尚中黑简体" panose="01010104010101010101" pitchFamily="2" charset="-122"/>
                <a:ea typeface="时尚中黑简体" panose="01010104010101010101" pitchFamily="2" charset="-122"/>
              </a:rPr>
              <a:t>人次</a:t>
            </a:r>
            <a:r>
              <a:rPr lang="en-US" altLang="zh-CN" sz="5400" dirty="0">
                <a:solidFill>
                  <a:schemeClr val="accent4"/>
                </a:solidFill>
                <a:latin typeface="时尚中黑简体" panose="01010104010101010101" pitchFamily="2" charset="-122"/>
                <a:ea typeface="时尚中黑简体" panose="01010104010101010101" pitchFamily="2" charset="-122"/>
              </a:rPr>
              <a:t>/</a:t>
            </a:r>
            <a:r>
              <a:rPr lang="zh-CN" altLang="en-US" sz="5400" dirty="0">
                <a:solidFill>
                  <a:schemeClr val="accent4"/>
                </a:solidFill>
                <a:latin typeface="时尚中黑简体" panose="01010104010101010101" pitchFamily="2" charset="-122"/>
                <a:ea typeface="时尚中黑简体" panose="01010104010101010101" pitchFamily="2" charset="-122"/>
              </a:rPr>
              <a:t>车次 </a:t>
            </a:r>
            <a:r>
              <a:rPr lang="en-US" altLang="zh-CN" sz="5400" dirty="0">
                <a:solidFill>
                  <a:schemeClr val="accent4"/>
                </a:solidFill>
                <a:latin typeface="时尚中黑简体" panose="01010104010101010101" pitchFamily="2" charset="-122"/>
                <a:ea typeface="时尚中黑简体" panose="01010104010101010101" pitchFamily="2" charset="-122"/>
              </a:rPr>
              <a:t>(54.00%)</a:t>
            </a: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车辆：</a:t>
            </a:r>
            <a:r>
              <a:rPr lang="en-US" altLang="zh-CN" sz="5400" dirty="0">
                <a:solidFill>
                  <a:schemeClr val="accent1"/>
                </a:solidFill>
                <a:latin typeface="时尚中黑简体" panose="01010104010101010101" pitchFamily="2" charset="-122"/>
                <a:ea typeface="时尚中黑简体" panose="01010104010101010101" pitchFamily="2" charset="-122"/>
              </a:rPr>
              <a:t>1426456</a:t>
            </a:r>
            <a:r>
              <a:rPr lang="zh-CN" altLang="en-US" sz="5400" dirty="0">
                <a:solidFill>
                  <a:schemeClr val="accent1"/>
                </a:solidFill>
                <a:latin typeface="时尚中黑简体" panose="01010104010101010101" pitchFamily="2" charset="-122"/>
                <a:ea typeface="时尚中黑简体" panose="01010104010101010101" pitchFamily="2" charset="-122"/>
              </a:rPr>
              <a:t>车次</a:t>
            </a:r>
            <a:r>
              <a:rPr lang="en-US" altLang="zh-CN" sz="5400" dirty="0">
                <a:solidFill>
                  <a:schemeClr val="accent1"/>
                </a:solidFill>
                <a:latin typeface="时尚中黑简体" panose="01010104010101010101" pitchFamily="2" charset="-122"/>
                <a:ea typeface="时尚中黑简体" panose="01010104010101010101" pitchFamily="2" charset="-122"/>
              </a:rPr>
              <a:t> =》 </a:t>
            </a:r>
            <a:r>
              <a:rPr lang="en-US" altLang="zh-CN" sz="5400" dirty="0">
                <a:solidFill>
                  <a:schemeClr val="accent4"/>
                </a:solidFill>
                <a:latin typeface="时尚中黑简体" panose="01010104010101010101" pitchFamily="2" charset="-122"/>
                <a:ea typeface="时尚中黑简体" panose="01010104010101010101" pitchFamily="2" charset="-122"/>
              </a:rPr>
              <a:t>1011526</a:t>
            </a:r>
            <a:r>
              <a:rPr lang="zh-CN" altLang="en-US" sz="5400" dirty="0">
                <a:solidFill>
                  <a:schemeClr val="accent4"/>
                </a:solidFill>
                <a:latin typeface="时尚中黑简体" panose="01010104010101010101" pitchFamily="2" charset="-122"/>
                <a:ea typeface="时尚中黑简体" panose="01010104010101010101" pitchFamily="2" charset="-122"/>
              </a:rPr>
              <a:t>车次</a:t>
            </a:r>
            <a:endParaRPr lang="en-US" altLang="zh-CN" sz="5400" dirty="0">
              <a:solidFill>
                <a:schemeClr val="accent4"/>
              </a:solidFill>
              <a:latin typeface="时尚中黑简体" panose="01010104010101010101" pitchFamily="2" charset="-122"/>
              <a:ea typeface="时尚中黑简体" panose="01010104010101010101" pitchFamily="2" charset="-122"/>
            </a:endParaRPr>
          </a:p>
          <a:p>
            <a:pPr algn="r">
              <a:buNone/>
            </a:pPr>
            <a:r>
              <a:rPr lang="en-US" altLang="zh-CN" sz="5400" dirty="0">
                <a:solidFill>
                  <a:schemeClr val="accent4"/>
                </a:solidFill>
                <a:latin typeface="时尚中黑简体" panose="01010104010101010101" pitchFamily="2" charset="-122"/>
                <a:ea typeface="时尚中黑简体" panose="01010104010101010101" pitchFamily="2" charset="-122"/>
              </a:rPr>
              <a:t> (</a:t>
            </a:r>
            <a:r>
              <a:rPr lang="zh-CN" altLang="en-US" sz="5400" dirty="0">
                <a:solidFill>
                  <a:schemeClr val="accent4"/>
                </a:solidFill>
                <a:latin typeface="时尚中黑简体" panose="01010104010101010101" pitchFamily="2" charset="-122"/>
                <a:ea typeface="时尚中黑简体" panose="01010104010101010101" pitchFamily="2" charset="-122"/>
              </a:rPr>
              <a:t>↓</a:t>
            </a:r>
            <a:r>
              <a:rPr lang="en-US" altLang="zh-CN" sz="5400" dirty="0">
                <a:solidFill>
                  <a:schemeClr val="accent4"/>
                </a:solidFill>
                <a:latin typeface="时尚中黑简体" panose="01010104010101010101" pitchFamily="2" charset="-122"/>
                <a:ea typeface="时尚中黑简体" panose="01010104010101010101" pitchFamily="2" charset="-122"/>
              </a:rPr>
              <a:t>29.01%)</a:t>
            </a:r>
          </a:p>
          <a:p>
            <a:pPr>
              <a:buNone/>
            </a:pPr>
            <a:r>
              <a:rPr lang="zh-CN" altLang="en-US" sz="5400" b="1" dirty="0">
                <a:solidFill>
                  <a:schemeClr val="accent1"/>
                </a:solidFill>
                <a:latin typeface="时尚中黑简体" panose="01010104010101010101" pitchFamily="2" charset="-122"/>
                <a:ea typeface="时尚中黑简体" panose="01010104010101010101" pitchFamily="2" charset="-122"/>
              </a:rPr>
              <a:t>总里程：</a:t>
            </a:r>
            <a:r>
              <a:rPr lang="en-US" altLang="zh-CN" sz="5400" dirty="0">
                <a:solidFill>
                  <a:schemeClr val="accent1"/>
                </a:solidFill>
                <a:latin typeface="时尚中黑简体" panose="01010104010101010101" pitchFamily="2" charset="-122"/>
                <a:ea typeface="时尚中黑简体" panose="01010104010101010101" pitchFamily="2" charset="-122"/>
              </a:rPr>
              <a:t>51643.6</a:t>
            </a:r>
            <a:r>
              <a:rPr lang="en-US" altLang="zh-CN" sz="5400" b="1" dirty="0">
                <a:solidFill>
                  <a:schemeClr val="accent1"/>
                </a:solidFill>
                <a:latin typeface="时尚中黑简体" panose="01010104010101010101" pitchFamily="2" charset="-122"/>
                <a:ea typeface="时尚中黑简体" panose="01010104010101010101" pitchFamily="2" charset="-122"/>
              </a:rPr>
              <a:t> </a:t>
            </a:r>
            <a:r>
              <a:rPr lang="en-US" altLang="zh-CN" sz="5400" dirty="0">
                <a:solidFill>
                  <a:schemeClr val="accent1"/>
                </a:solidFill>
                <a:latin typeface="时尚中黑简体" panose="01010104010101010101" pitchFamily="2" charset="-122"/>
                <a:ea typeface="时尚中黑简体" panose="01010104010101010101" pitchFamily="2" charset="-122"/>
              </a:rPr>
              <a:t>=》 </a:t>
            </a:r>
            <a:r>
              <a:rPr lang="en-US" altLang="zh-CN" sz="5400" dirty="0">
                <a:solidFill>
                  <a:schemeClr val="accent4"/>
                </a:solidFill>
                <a:latin typeface="时尚中黑简体" panose="01010104010101010101" pitchFamily="2" charset="-122"/>
                <a:ea typeface="时尚中黑简体" panose="01010104010101010101" pitchFamily="2" charset="-122"/>
              </a:rPr>
              <a:t>43280.8</a:t>
            </a:r>
          </a:p>
          <a:p>
            <a:pPr algn="r">
              <a:buNone/>
            </a:pPr>
            <a:r>
              <a:rPr lang="en-US" altLang="zh-CN" sz="5400" dirty="0">
                <a:solidFill>
                  <a:schemeClr val="accent4"/>
                </a:solidFill>
                <a:latin typeface="时尚中黑简体" panose="01010104010101010101" pitchFamily="2" charset="-122"/>
                <a:ea typeface="时尚中黑简体" panose="01010104010101010101" pitchFamily="2" charset="-122"/>
              </a:rPr>
              <a:t>(</a:t>
            </a:r>
            <a:r>
              <a:rPr lang="zh-CN" altLang="en-US" sz="5400" dirty="0">
                <a:solidFill>
                  <a:schemeClr val="accent4"/>
                </a:solidFill>
                <a:latin typeface="时尚中黑简体" panose="01010104010101010101" pitchFamily="2" charset="-122"/>
                <a:ea typeface="时尚中黑简体" panose="01010104010101010101" pitchFamily="2" charset="-122"/>
              </a:rPr>
              <a:t>↓</a:t>
            </a:r>
            <a:r>
              <a:rPr lang="en-US" altLang="zh-CN" sz="5400" dirty="0">
                <a:solidFill>
                  <a:schemeClr val="accent4"/>
                </a:solidFill>
                <a:latin typeface="时尚中黑简体" panose="01010104010101010101" pitchFamily="2" charset="-122"/>
                <a:ea typeface="时尚中黑简体" panose="01010104010101010101" pitchFamily="2" charset="-122"/>
              </a:rPr>
              <a:t>16.19%)</a:t>
            </a:r>
            <a:endParaRPr lang="zh-CN" altLang="en-US" sz="5400" dirty="0">
              <a:solidFill>
                <a:schemeClr val="accent4"/>
              </a:solidFill>
              <a:latin typeface="时尚中黑简体" panose="01010104010101010101" pitchFamily="2" charset="-122"/>
              <a:ea typeface="时尚中黑简体" panose="01010104010101010101" pitchFamily="2" charset="-122"/>
            </a:endParaRPr>
          </a:p>
        </p:txBody>
      </p:sp>
      <p:sp>
        <p:nvSpPr>
          <p:cNvPr id="12" name="矩形 11">
            <a:extLst>
              <a:ext uri="{FF2B5EF4-FFF2-40B4-BE49-F238E27FC236}">
                <a16:creationId xmlns:a16="http://schemas.microsoft.com/office/drawing/2014/main" id="{E45B02CD-357D-435F-9B0D-59367346046D}"/>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Tree>
    <p:extLst>
      <p:ext uri="{BB962C8B-B14F-4D97-AF65-F5344CB8AC3E}">
        <p14:creationId xmlns:p14="http://schemas.microsoft.com/office/powerpoint/2010/main" val="368582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图表 12">
            <a:extLst>
              <a:ext uri="{FF2B5EF4-FFF2-40B4-BE49-F238E27FC236}">
                <a16:creationId xmlns:a16="http://schemas.microsoft.com/office/drawing/2014/main" id="{0A17E124-BA56-4D3D-A16E-9525ECA5B07F}"/>
              </a:ext>
            </a:extLst>
          </p:cNvPr>
          <p:cNvGraphicFramePr/>
          <p:nvPr>
            <p:extLst>
              <p:ext uri="{D42A27DB-BD31-4B8C-83A1-F6EECF244321}">
                <p14:modId xmlns:p14="http://schemas.microsoft.com/office/powerpoint/2010/main" val="3945430938"/>
              </p:ext>
            </p:extLst>
          </p:nvPr>
        </p:nvGraphicFramePr>
        <p:xfrm>
          <a:off x="5286309" y="970913"/>
          <a:ext cx="7335754" cy="55977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a:extLst>
              <a:ext uri="{FF2B5EF4-FFF2-40B4-BE49-F238E27FC236}">
                <a16:creationId xmlns:a16="http://schemas.microsoft.com/office/drawing/2014/main" id="{FA18995A-682E-4B3B-9C7F-4005BBD54A7F}"/>
              </a:ext>
            </a:extLst>
          </p:cNvPr>
          <p:cNvGraphicFramePr/>
          <p:nvPr>
            <p:extLst>
              <p:ext uri="{D42A27DB-BD31-4B8C-83A1-F6EECF244321}">
                <p14:modId xmlns:p14="http://schemas.microsoft.com/office/powerpoint/2010/main" val="2236166296"/>
              </p:ext>
            </p:extLst>
          </p:nvPr>
        </p:nvGraphicFramePr>
        <p:xfrm>
          <a:off x="-258307" y="948991"/>
          <a:ext cx="7335754" cy="5613998"/>
        </p:xfrm>
        <a:graphic>
          <a:graphicData uri="http://schemas.openxmlformats.org/drawingml/2006/chart">
            <c:chart xmlns:c="http://schemas.openxmlformats.org/drawingml/2006/chart" xmlns:r="http://schemas.openxmlformats.org/officeDocument/2006/relationships" r:id="rId4"/>
          </a:graphicData>
        </a:graphic>
      </p:graphicFrame>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3785446"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简单拼车策略效果展示</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sp>
        <p:nvSpPr>
          <p:cNvPr id="26" name="矩形 25">
            <a:extLst>
              <a:ext uri="{FF2B5EF4-FFF2-40B4-BE49-F238E27FC236}">
                <a16:creationId xmlns:a16="http://schemas.microsoft.com/office/drawing/2014/main" id="{9FF3C8A9-77DB-4AA8-B6A4-0D8C5C0788D2}"/>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Tree>
    <p:extLst>
      <p:ext uri="{BB962C8B-B14F-4D97-AF65-F5344CB8AC3E}">
        <p14:creationId xmlns:p14="http://schemas.microsoft.com/office/powerpoint/2010/main" val="340995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3785446"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简单拼车策略效果展示</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sp>
        <p:nvSpPr>
          <p:cNvPr id="5" name="标题 1"/>
          <p:cNvSpPr txBox="1">
            <a:spLocks/>
          </p:cNvSpPr>
          <p:nvPr/>
        </p:nvSpPr>
        <p:spPr>
          <a:xfrm>
            <a:off x="8467112" y="3115522"/>
            <a:ext cx="2023854" cy="665627"/>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3375" b="1" dirty="0">
                <a:solidFill>
                  <a:schemeClr val="bg1"/>
                </a:solidFill>
                <a:latin typeface="微软雅黑" panose="020B0503020204020204" pitchFamily="34" charset="-122"/>
                <a:ea typeface="微软雅黑" panose="020B0503020204020204" pitchFamily="34" charset="-122"/>
              </a:rPr>
              <a:t>标题文字</a:t>
            </a:r>
          </a:p>
        </p:txBody>
      </p:sp>
      <p:graphicFrame>
        <p:nvGraphicFramePr>
          <p:cNvPr id="19" name="图表 18">
            <a:extLst>
              <a:ext uri="{FF2B5EF4-FFF2-40B4-BE49-F238E27FC236}">
                <a16:creationId xmlns:a16="http://schemas.microsoft.com/office/drawing/2014/main" id="{9A54744C-1A47-4701-8990-BCDD7B00773C}"/>
              </a:ext>
            </a:extLst>
          </p:cNvPr>
          <p:cNvGraphicFramePr/>
          <p:nvPr>
            <p:extLst>
              <p:ext uri="{D42A27DB-BD31-4B8C-83A1-F6EECF244321}">
                <p14:modId xmlns:p14="http://schemas.microsoft.com/office/powerpoint/2010/main" val="1163478416"/>
              </p:ext>
            </p:extLst>
          </p:nvPr>
        </p:nvGraphicFramePr>
        <p:xfrm>
          <a:off x="-289439" y="958836"/>
          <a:ext cx="7335754" cy="55977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图表 19">
            <a:extLst>
              <a:ext uri="{FF2B5EF4-FFF2-40B4-BE49-F238E27FC236}">
                <a16:creationId xmlns:a16="http://schemas.microsoft.com/office/drawing/2014/main" id="{67925A11-EF89-4A84-966F-89C170BE0A9F}"/>
              </a:ext>
            </a:extLst>
          </p:cNvPr>
          <p:cNvGraphicFramePr/>
          <p:nvPr>
            <p:extLst>
              <p:ext uri="{D42A27DB-BD31-4B8C-83A1-F6EECF244321}">
                <p14:modId xmlns:p14="http://schemas.microsoft.com/office/powerpoint/2010/main" val="2532806330"/>
              </p:ext>
            </p:extLst>
          </p:nvPr>
        </p:nvGraphicFramePr>
        <p:xfrm>
          <a:off x="5281088" y="958836"/>
          <a:ext cx="7335754" cy="5613998"/>
        </p:xfrm>
        <a:graphic>
          <a:graphicData uri="http://schemas.openxmlformats.org/drawingml/2006/chart">
            <c:chart xmlns:c="http://schemas.openxmlformats.org/drawingml/2006/chart" xmlns:r="http://schemas.openxmlformats.org/officeDocument/2006/relationships" r:id="rId5"/>
          </a:graphicData>
        </a:graphic>
      </p:graphicFrame>
      <p:sp>
        <p:nvSpPr>
          <p:cNvPr id="14" name="矩形 13">
            <a:extLst>
              <a:ext uri="{FF2B5EF4-FFF2-40B4-BE49-F238E27FC236}">
                <a16:creationId xmlns:a16="http://schemas.microsoft.com/office/drawing/2014/main" id="{08E71FC0-7C53-489B-AEFA-A5C6D2D0EC5D}"/>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Tree>
    <p:extLst>
      <p:ext uri="{BB962C8B-B14F-4D97-AF65-F5344CB8AC3E}">
        <p14:creationId xmlns:p14="http://schemas.microsoft.com/office/powerpoint/2010/main" val="32518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92DEB5-3593-483C-967F-F66EEA284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4679" y="219930"/>
            <a:ext cx="1192163" cy="575438"/>
          </a:xfrm>
          <a:prstGeom prst="rect">
            <a:avLst/>
          </a:prstGeom>
        </p:spPr>
      </p:pic>
      <p:sp>
        <p:nvSpPr>
          <p:cNvPr id="7" name="矩形 6"/>
          <p:cNvSpPr/>
          <p:nvPr/>
        </p:nvSpPr>
        <p:spPr>
          <a:xfrm>
            <a:off x="1413" y="219930"/>
            <a:ext cx="163954" cy="722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18" tIns="48209" rIns="96418" bIns="48209" rtlCol="0" anchor="ctr"/>
          <a:lstStyle/>
          <a:p>
            <a:pPr algn="ctr" defTabSz="964050"/>
            <a:endParaRPr lang="zh-CN" altLang="en-US" sz="1969">
              <a:solidFill>
                <a:srgbClr val="E7E6E6">
                  <a:lumMod val="50000"/>
                </a:srgb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8" name="矩形 7"/>
          <p:cNvSpPr/>
          <p:nvPr/>
        </p:nvSpPr>
        <p:spPr>
          <a:xfrm>
            <a:off x="706" y="908640"/>
            <a:ext cx="12856630" cy="45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050"/>
            <a:endParaRPr lang="zh-CN" altLang="en-US" sz="1969">
              <a:solidFill>
                <a:prstClr val="white"/>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9" name="文本框 8"/>
          <p:cNvSpPr txBox="1"/>
          <p:nvPr/>
        </p:nvSpPr>
        <p:spPr>
          <a:xfrm>
            <a:off x="240637" y="317124"/>
            <a:ext cx="1990082" cy="528247"/>
          </a:xfrm>
          <a:prstGeom prst="rect">
            <a:avLst/>
          </a:prstGeom>
          <a:noFill/>
        </p:spPr>
        <p:txBody>
          <a:bodyPr wrap="none" lIns="96418" tIns="48209" rIns="96418" bIns="48209" rtlCol="0">
            <a:spAutoFit/>
          </a:bodyPr>
          <a:lstStyle/>
          <a:p>
            <a:pPr defTabSz="964050"/>
            <a:r>
              <a:rPr lang="zh-CN" altLang="en-US" sz="28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拼车的好处</a:t>
            </a:r>
          </a:p>
        </p:txBody>
      </p:sp>
      <p:sp>
        <p:nvSpPr>
          <p:cNvPr id="10" name="文本框 9"/>
          <p:cNvSpPr txBox="1"/>
          <p:nvPr/>
        </p:nvSpPr>
        <p:spPr>
          <a:xfrm>
            <a:off x="240635" y="6893097"/>
            <a:ext cx="1693527" cy="251248"/>
          </a:xfrm>
          <a:prstGeom prst="rect">
            <a:avLst/>
          </a:prstGeom>
          <a:noFill/>
        </p:spPr>
        <p:txBody>
          <a:bodyPr wrap="none" lIns="96418" tIns="48209" rIns="96418" bIns="48209" rtlCol="0">
            <a:spAutoFit/>
          </a:bodyPr>
          <a:lstStyle/>
          <a:p>
            <a:pPr defTabSz="964050"/>
            <a:r>
              <a:rPr lang="en-US" altLang="zh-CN"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rPr>
              <a:t>NYC TAXI SHARING APP</a:t>
            </a:r>
            <a:endParaRPr lang="zh-CN" altLang="en-US" sz="1000" dirty="0">
              <a:solidFill>
                <a:schemeClr val="tx1">
                  <a:lumMod val="65000"/>
                  <a:lumOff val="35000"/>
                </a:schemeClr>
              </a:solidFill>
              <a:latin typeface="Arial" panose="020B0604020202020204" pitchFamily="34" charset="0"/>
              <a:ea typeface="方正正粗黑简体" panose="02000000000000000000" pitchFamily="2" charset="-122"/>
              <a:cs typeface="+mn-ea"/>
              <a:sym typeface="Arial" panose="020B0604020202020204" pitchFamily="34" charset="0"/>
            </a:endParaRPr>
          </a:p>
        </p:txBody>
      </p:sp>
      <p:sp>
        <p:nvSpPr>
          <p:cNvPr id="11" name="矩形 10"/>
          <p:cNvSpPr/>
          <p:nvPr/>
        </p:nvSpPr>
        <p:spPr>
          <a:xfrm>
            <a:off x="11397384" y="6946713"/>
            <a:ext cx="1459953" cy="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5" rIns="91429" bIns="45715" numCol="1" spcCol="0" rtlCol="0" fromWordArt="0" anchor="ctr" anchorCtr="0" forceAA="0" compatLnSpc="1">
            <a:prstTxWarp prst="textNoShape">
              <a:avLst/>
            </a:prstTxWarp>
            <a:noAutofit/>
          </a:bodyPr>
          <a:lstStyle/>
          <a:p>
            <a:pPr algn="ctr"/>
            <a:endParaRPr lang="zh-CN" altLang="en-US" sz="2000"/>
          </a:p>
        </p:txBody>
      </p:sp>
      <p:grpSp>
        <p:nvGrpSpPr>
          <p:cNvPr id="22" name="组合 21">
            <a:extLst>
              <a:ext uri="{FF2B5EF4-FFF2-40B4-BE49-F238E27FC236}">
                <a16:creationId xmlns:a16="http://schemas.microsoft.com/office/drawing/2014/main" id="{201D003F-EE7D-4750-9B85-23D114A001E8}"/>
              </a:ext>
            </a:extLst>
          </p:cNvPr>
          <p:cNvGrpSpPr/>
          <p:nvPr/>
        </p:nvGrpSpPr>
        <p:grpSpPr>
          <a:xfrm>
            <a:off x="740743" y="1643063"/>
            <a:ext cx="11016377" cy="4243353"/>
            <a:chOff x="596727" y="1528093"/>
            <a:chExt cx="11016377" cy="4243353"/>
          </a:xfrm>
        </p:grpSpPr>
        <p:grpSp>
          <p:nvGrpSpPr>
            <p:cNvPr id="13" name="组合 12">
              <a:extLst>
                <a:ext uri="{FF2B5EF4-FFF2-40B4-BE49-F238E27FC236}">
                  <a16:creationId xmlns:a16="http://schemas.microsoft.com/office/drawing/2014/main" id="{620C1AC6-41D8-499A-85C2-7A18E3C8B49E}"/>
                </a:ext>
              </a:extLst>
            </p:cNvPr>
            <p:cNvGrpSpPr/>
            <p:nvPr/>
          </p:nvGrpSpPr>
          <p:grpSpPr>
            <a:xfrm>
              <a:off x="596727" y="2028288"/>
              <a:ext cx="4689897" cy="3743158"/>
              <a:chOff x="884759" y="2206411"/>
              <a:chExt cx="4689897" cy="3743158"/>
            </a:xfrm>
          </p:grpSpPr>
          <p:pic>
            <p:nvPicPr>
              <p:cNvPr id="3" name="图片 2" descr="图片包含 蛋糕, 餐桌, 就坐, 纸张&#10;&#10;已生成高可信度的说明">
                <a:extLst>
                  <a:ext uri="{FF2B5EF4-FFF2-40B4-BE49-F238E27FC236}">
                    <a16:creationId xmlns:a16="http://schemas.microsoft.com/office/drawing/2014/main" id="{F4BCC549-7558-40B1-9B65-91222F112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759" y="2206411"/>
                <a:ext cx="4689897" cy="2819828"/>
              </a:xfrm>
              <a:prstGeom prst="rect">
                <a:avLst/>
              </a:prstGeom>
            </p:spPr>
          </p:pic>
          <p:sp>
            <p:nvSpPr>
              <p:cNvPr id="4" name="矩形 3">
                <a:extLst>
                  <a:ext uri="{FF2B5EF4-FFF2-40B4-BE49-F238E27FC236}">
                    <a16:creationId xmlns:a16="http://schemas.microsoft.com/office/drawing/2014/main" id="{BC7D3697-84E2-4E8F-BEAF-1E5CB8E578EF}"/>
                  </a:ext>
                </a:extLst>
              </p:cNvPr>
              <p:cNvSpPr/>
              <p:nvPr/>
            </p:nvSpPr>
            <p:spPr>
              <a:xfrm>
                <a:off x="2271752" y="5026239"/>
                <a:ext cx="1569660" cy="923330"/>
              </a:xfrm>
              <a:prstGeom prst="rect">
                <a:avLst/>
              </a:prstGeom>
            </p:spPr>
            <p:txBody>
              <a:bodyPr wrap="none">
                <a:spAutoFit/>
              </a:bodyPr>
              <a:lstStyle/>
              <a:p>
                <a:r>
                  <a:rPr lang="zh-CN" altLang="en-US" sz="5400" b="1" dirty="0">
                    <a:solidFill>
                      <a:schemeClr val="accent1"/>
                    </a:solidFill>
                    <a:latin typeface="时尚中黑简体" panose="01010104010101010101" pitchFamily="2" charset="-122"/>
                    <a:ea typeface="时尚中黑简体" panose="01010104010101010101" pitchFamily="2" charset="-122"/>
                  </a:rPr>
                  <a:t>省钱</a:t>
                </a:r>
                <a:endParaRPr lang="zh-CN" altLang="en-US" sz="5400" b="1" dirty="0"/>
              </a:p>
            </p:txBody>
          </p:sp>
        </p:grpSp>
        <p:grpSp>
          <p:nvGrpSpPr>
            <p:cNvPr id="14" name="组合 13">
              <a:extLst>
                <a:ext uri="{FF2B5EF4-FFF2-40B4-BE49-F238E27FC236}">
                  <a16:creationId xmlns:a16="http://schemas.microsoft.com/office/drawing/2014/main" id="{B6CE1088-D9AF-4E7A-95DB-93DAB44F2104}"/>
                </a:ext>
              </a:extLst>
            </p:cNvPr>
            <p:cNvGrpSpPr/>
            <p:nvPr/>
          </p:nvGrpSpPr>
          <p:grpSpPr>
            <a:xfrm>
              <a:off x="5286624" y="1528093"/>
              <a:ext cx="2645435" cy="4243353"/>
              <a:chOff x="5286624" y="1528093"/>
              <a:chExt cx="2645435" cy="4243353"/>
            </a:xfrm>
          </p:grpSpPr>
          <p:pic>
            <p:nvPicPr>
              <p:cNvPr id="12" name="图片 11">
                <a:extLst>
                  <a:ext uri="{FF2B5EF4-FFF2-40B4-BE49-F238E27FC236}">
                    <a16:creationId xmlns:a16="http://schemas.microsoft.com/office/drawing/2014/main" id="{BA3B32F6-193A-4811-97AA-C677FE543F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6624" y="1528093"/>
                <a:ext cx="2645435" cy="3527247"/>
              </a:xfrm>
              <a:prstGeom prst="rect">
                <a:avLst/>
              </a:prstGeom>
            </p:spPr>
          </p:pic>
          <p:sp>
            <p:nvSpPr>
              <p:cNvPr id="16" name="矩形 15">
                <a:extLst>
                  <a:ext uri="{FF2B5EF4-FFF2-40B4-BE49-F238E27FC236}">
                    <a16:creationId xmlns:a16="http://schemas.microsoft.com/office/drawing/2014/main" id="{C7DBE2BF-97D5-4D22-AC76-23672307B589}"/>
                  </a:ext>
                </a:extLst>
              </p:cNvPr>
              <p:cNvSpPr/>
              <p:nvPr/>
            </p:nvSpPr>
            <p:spPr>
              <a:xfrm>
                <a:off x="5824511" y="4848116"/>
                <a:ext cx="1544012" cy="923330"/>
              </a:xfrm>
              <a:prstGeom prst="rect">
                <a:avLst/>
              </a:prstGeom>
            </p:spPr>
            <p:txBody>
              <a:bodyPr wrap="none">
                <a:spAutoFit/>
              </a:bodyPr>
              <a:lstStyle/>
              <a:p>
                <a:r>
                  <a:rPr lang="zh-CN" altLang="en-US" sz="5400" b="1" dirty="0">
                    <a:solidFill>
                      <a:schemeClr val="accent1"/>
                    </a:solidFill>
                    <a:latin typeface="时尚中黑简体" panose="01010104010101010101" pitchFamily="2" charset="-122"/>
                    <a:ea typeface="时尚中黑简体" panose="01010104010101010101" pitchFamily="2" charset="-122"/>
                  </a:rPr>
                  <a:t>环保</a:t>
                </a:r>
                <a:endParaRPr lang="zh-CN" altLang="en-US" sz="5400" b="1" dirty="0"/>
              </a:p>
            </p:txBody>
          </p:sp>
        </p:grpSp>
        <p:grpSp>
          <p:nvGrpSpPr>
            <p:cNvPr id="21" name="组合 20">
              <a:extLst>
                <a:ext uri="{FF2B5EF4-FFF2-40B4-BE49-F238E27FC236}">
                  <a16:creationId xmlns:a16="http://schemas.microsoft.com/office/drawing/2014/main" id="{C4FA3E68-3010-4398-AA4B-97FBD34684C1}"/>
                </a:ext>
              </a:extLst>
            </p:cNvPr>
            <p:cNvGrpSpPr/>
            <p:nvPr/>
          </p:nvGrpSpPr>
          <p:grpSpPr>
            <a:xfrm>
              <a:off x="8611482" y="1940979"/>
              <a:ext cx="3001622" cy="3789168"/>
              <a:chOff x="8611482" y="1940979"/>
              <a:chExt cx="3001622" cy="3789168"/>
            </a:xfrm>
          </p:grpSpPr>
          <p:sp>
            <p:nvSpPr>
              <p:cNvPr id="5" name="标题 1"/>
              <p:cNvSpPr txBox="1">
                <a:spLocks/>
              </p:cNvSpPr>
              <p:nvPr/>
            </p:nvSpPr>
            <p:spPr>
              <a:xfrm>
                <a:off x="8611482" y="2409142"/>
                <a:ext cx="2023854" cy="665627"/>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3375" b="1" dirty="0">
                    <a:solidFill>
                      <a:schemeClr val="bg1"/>
                    </a:solidFill>
                    <a:latin typeface="微软雅黑" panose="020B0503020204020204" pitchFamily="34" charset="-122"/>
                    <a:ea typeface="微软雅黑" panose="020B0503020204020204" pitchFamily="34" charset="-122"/>
                  </a:rPr>
                  <a:t>标题文字</a:t>
                </a:r>
              </a:p>
            </p:txBody>
          </p:sp>
          <p:pic>
            <p:nvPicPr>
              <p:cNvPr id="19" name="图片 18">
                <a:extLst>
                  <a:ext uri="{FF2B5EF4-FFF2-40B4-BE49-F238E27FC236}">
                    <a16:creationId xmlns:a16="http://schemas.microsoft.com/office/drawing/2014/main" id="{EF28C70A-3F15-4E14-AC67-5A0285CD48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3276" y="1940979"/>
                <a:ext cx="2819828" cy="2819828"/>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20" name="矩形 19">
                <a:extLst>
                  <a:ext uri="{FF2B5EF4-FFF2-40B4-BE49-F238E27FC236}">
                    <a16:creationId xmlns:a16="http://schemas.microsoft.com/office/drawing/2014/main" id="{FF02A4F9-C84D-4CBA-91C1-55DBFCC275EF}"/>
                  </a:ext>
                </a:extLst>
              </p:cNvPr>
              <p:cNvSpPr/>
              <p:nvPr/>
            </p:nvSpPr>
            <p:spPr>
              <a:xfrm>
                <a:off x="9091347" y="4806817"/>
                <a:ext cx="2223686" cy="923330"/>
              </a:xfrm>
              <a:prstGeom prst="rect">
                <a:avLst/>
              </a:prstGeom>
            </p:spPr>
            <p:txBody>
              <a:bodyPr wrap="none">
                <a:spAutoFit/>
              </a:bodyPr>
              <a:lstStyle/>
              <a:p>
                <a:r>
                  <a:rPr lang="zh-CN" altLang="en-US" sz="5400" b="1" dirty="0">
                    <a:solidFill>
                      <a:schemeClr val="accent1"/>
                    </a:solidFill>
                    <a:latin typeface="时尚中黑简体" panose="01010104010101010101" pitchFamily="2" charset="-122"/>
                    <a:ea typeface="时尚中黑简体" panose="01010104010101010101" pitchFamily="2" charset="-122"/>
                  </a:rPr>
                  <a:t>少堵车</a:t>
                </a:r>
                <a:endParaRPr lang="zh-CN" altLang="en-US" sz="5400" b="1" dirty="0"/>
              </a:p>
            </p:txBody>
          </p:sp>
        </p:grpSp>
      </p:grpSp>
      <p:sp>
        <p:nvSpPr>
          <p:cNvPr id="23" name="矩形 22">
            <a:extLst>
              <a:ext uri="{FF2B5EF4-FFF2-40B4-BE49-F238E27FC236}">
                <a16:creationId xmlns:a16="http://schemas.microsoft.com/office/drawing/2014/main" id="{0456849B-1ED7-4B8A-9656-5708C5055844}"/>
              </a:ext>
            </a:extLst>
          </p:cNvPr>
          <p:cNvSpPr/>
          <p:nvPr/>
        </p:nvSpPr>
        <p:spPr>
          <a:xfrm>
            <a:off x="9366059" y="84916"/>
            <a:ext cx="2031325" cy="830997"/>
          </a:xfrm>
          <a:prstGeom prst="rect">
            <a:avLst/>
          </a:prstGeom>
        </p:spPr>
        <p:txBody>
          <a:bodyPr wrap="none">
            <a:spAutoFit/>
          </a:bodyPr>
          <a:lstStyle/>
          <a:p>
            <a:r>
              <a:rPr lang="zh-CN" altLang="en-US" sz="4800" dirty="0">
                <a:solidFill>
                  <a:schemeClr val="accent1"/>
                </a:solidFill>
                <a:latin typeface="时尚中黑简体" panose="01010104010101010101" pitchFamily="2" charset="-122"/>
                <a:ea typeface="时尚中黑简体" panose="01010104010101010101" pitchFamily="2" charset="-122"/>
              </a:rPr>
              <a:t>拼车车</a:t>
            </a:r>
            <a:endParaRPr lang="zh-CN" altLang="en-US" sz="4800" dirty="0"/>
          </a:p>
        </p:txBody>
      </p:sp>
    </p:spTree>
    <p:extLst>
      <p:ext uri="{BB962C8B-B14F-4D97-AF65-F5344CB8AC3E}">
        <p14:creationId xmlns:p14="http://schemas.microsoft.com/office/powerpoint/2010/main" val="981418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281C1E7-784A-43B3-BD6C-B087A4CDE4A3"/>
  <p:tag name="ISPRING_SCORM_RATE_SLIDES" val="1"/>
  <p:tag name="ISPRINGONLINEFOLDERID" val="0"/>
  <p:tag name="ISPRINGONLINEFOLDERPATH" val="Content List"/>
  <p:tag name="ISPRINGCLOUDFOLDERID" val="0"/>
  <p:tag name="ISPRINGCLOUDFOLDERPATH" val="Repository"/>
  <p:tag name="ISPRING_OUTPUT_FOLDER" val="C:\Users\Administrator\Desktop"/>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qGGlJKPVYmj1EAACviwAAFwAAAHVuaXZlcnNhbC91bml2ZXJzYWwucG5n7b0JONTr/z+sLElDCTWW0Eo42cqSZWQqrZasFWYyQhiKss8MqRHFOEmUrWlV9hLJnmWyjhZhBmOJUUxjDDOYYZ6ZzveUOs3ve/7Pdf2v5/88T11Xdan7ft/3+32/l9f7fS+fWGtLC3ExOTEBAQHxgwf2HhMQEEILCCz/LCrC/RezlRB57l/LAo9ZmAvktyt84v4g5Lnn6B4BgSLMKvYpYe7PK88eOB4oICBRx/u9DOef7S4gcHXvwb177EJcKX2nCs47HgctVm1zFdCMvG81u7UbmJXKuqWtjyl+vMZGA7vls/h9ke1rlTfu23Pxj5WXrPNWmvv4mlHXFBLMAWvUbjr4njnzRzt+nL3oyMkp133mmd+j61lQCVIxLCPqPmNMIPLwE4gPwXk95ISj9JkWyGIA/XNOgZ9r6EhyDjUFguwpldOqERAE/PjHBvnX6So6Wa+RhAKjKdTQnj2JyteWiQChkT/84VQS9TpyalwNGEZ53nXJfIMKqr+wBVn3GbLQ8iNFredRry8OjSdw5rI4kmIrL/9MCBoZlSx75ciYhNLGpN2WGbsJirY/TQjQSjJzNw9mD62vThTN15CcHk3npNkqfdr8E5lAeS6ZhMDqK5To1n9wBWh9Fwn1QudcHsK/RiyMQ0qv+6ARgbFStxazyE1TaxHUXdMmS5s7E3jNB6Oh0D6V5QvVXxarp/fVjNMav9OseSl+ZC2gD8VZSGOw1CFzcTKaKkKWKaIiVbR4f180CTTXZLWu/ND2hJmO4fChWJV8b3olFUE98flc7CKGOU4GcebycOtBpJnubuHNJUYX+twgaHIqm/MZOXouHYbCeX+kXYCcn6le9PzGZGpa1MGL2NKKkT/SgivHXQpW9/fPtQf7+fW+ODdjUir45RRqhySA3ZTFbtq2vELUbIiEjxjVTZvtoRBLPd95Zs2/f7RtlexQt8RKDeRsnZJr56lPtdYVnsPhwJsNHBw+h9rnZTSDUyZCx+D+4cTOqqMygAwYKtwA121RfW2pOM3kUjWAchIisMi5hOCKYbXzAl8MzqaIodF7Dl4yl2xsfVAtIR4o0UMCl8rsik2cSIRnjhumjHFE9w4tGDqfk+JkDR4emW3fUOyuatdTCoe3V1bbUh5RFIIl7DVn3L4v6cBZQc9V6LtSbgOyuiwaSXJN5Uyef+WJ+DUk7dnWhDjcEIdeFFQ432SFnJrJIjff99VXeD+idjHEWCSR2RdMsieG9M0elwije8p62DMpzh1c4fiuOrRJOjYLd27k0F0MYgLmCLp6RxO5jpNBgo+tx4wEDpOcQpNmYl+WUgLsjxXHKqs5qj9Xv0nQk4VSiJYTh8sL6qrOYPQXWVch7KFxlnQBJ4ur1/67q7r3VwT56RNcNhmU7+XgwpX7T9Yl75mrOoNSpOZE+DeGbye9oy3GkhtYxqVdVSr3qofmeki03l5LdhqVDif2zPQTZAANag1wYgJFIUziTKkk7vyYxWr8BcXCvjpNd+8HDktU8734kXWA50pbr0bBAE/drFOj50WRBGWsePxQkcKWUYvjboVAOKwwRfBNiEbJrah2J60b+HiK+2wSK3GjzcDjCaLhG5dNwCuJm788kHreRBU9/FRJRyhuD8JY8TkmcsvyGwaMWf26myEadfdCJnjcQVan3kWUL1dRbKF89KnH33WZsDK++Rxelw4uSWK9zPMvEQYXkc4pSDLqfTzXvBdJojm934oxUry68KWSQ698V2VxL2u4MnHPUQUYO7jCkR5yr/GNntJVToJA0Gzmtd37yvXe+5QmUXFj0V5Gve3atdYi1nP9CZSGcw0lq01iisnRIRSDh59xn9rP1JWMrzd6bmu0xOxL5FN3AuNq7QCvh4w8PgU2mqxI0oa2UCP8RHS1ReWRCn8sx4a4EkNpHMndDfjGi9gIV4lpNDGuK+cL0XCPixrQ25FWj7KITFJHBAhbK3oKqdBC5Lc0QHeDkyo835xN3mesKMgocbkECo0m611qKjxzUmtnSYae9e4tQG/QfubYPUyVIqMeH5hVgsjViM7rZ4FIRpJjjeG7ElQW2xI9gXHukUkbLeUBz5kPmu0Rsq3uGUOVwILOTMEp4z+Jxh8XHYgOgAY8Wul4/Bq1BHJH4AH0YVqE+mX2q7PtzFI4veG7E9UXTBIGw7OlBGuCLphJsKfQ7ynVNonASIs0dvZxdjCgnYBBnx4c8jT02rAKHfDAprhvRvLG56qMZ5s1ZQCUctlAITDcK2mPzWLDE7a+eXL2PqFDc7RcAHKITKtwuqDru35jzeSuobk5mxI2NaihSZsoy8CfbbAOn5jr6nnrJg8Qp9a+Q/Z+cRbZ8YYz1x9rtpWUQ/OfPlzuptofMyeZE7Fa3BHw/MLr8PXPcwToCynMHd4kjg1Jz1cu51M+1AuoVqqf7YcXLFpwISc6j9xQunABtXP9hDZG0fPSN2uHrhRpXwvYd8ot8Zb6+QB7SyOpLPU1ASN72GmglmQh7WGljTYnx7o9FidSoaoipXUyYG2za7UQX3I3wsiTDNkEBJbL0rWKm2TAlHMWbZvWxCWbyhZz1bWafu+05LrTITfg9472P/MCVkyIoRP62qVrrSfIk5nmRW5jvUzZl3s5pdSMWWoF3rFKSTcC7jg2En5eA9hsv4eCe19SyZm6h3okAi6iYO9VFDGwXB7erMMBWZ35Xsbk8L6ShU21S0NNF3zAt9a6n7jZsw/23Ex+qliwAWhWgj2ar/ca/vGOpogvxQTtJl8mp6zUwlHK1wD2iwaHYLAwJiV9Q3AsdKAbqkrdfEOJGaul6iCyz/o6asiEKsM1YXI9nZhmgwsc5qxeiQ4YsTltZCsELooXjXp7dsIiIt3vIBMYB2tlRY1YNBNkwHOShbmeFVY6B/rWjRVH2Ra3RZ6ZXWxh+lTgrMTRJZWlMUwg4YJE00I8zD86d9Akpn0OWQqvFl3q5WsuyKVu4VoXqYQVXQ9Vp9KlMGSIZrN822gUDkaBbPUB3x6EAHwcRT4O6IDmJQtSMBYdO533dSxeeBBS2Uvmal/OMNfl7oMTqhX0jG9mN519YNUPUTF/wBh2e6Pnr5DB/MPbpBjVpnHxZkQfvECbPXuCjRKxxPl6hhhTaBIYE8Zmpj4jz+TLLIdR8FDcJ0BCkBtEGCby1KJZjvNMsrpHwMyRKv3ArZCKR/RFZ+Lik+MfdF5VMxZBrH5UTP9YKJG1mxHYVTJchCAnlkjMOQLoBesUA/D3Aqer4fMPfoAhO85Ar0PHrhtVoLte7tUqRO9mhF2bJ+2741jOSHNZ0m5eVxk4T5IRDoxWB6ZCspzfXlmEBHMgb293ucUvpScEvojtEYb5gLRXotNTuxYVz7L7f4AX7ZHQA1pbgLdvLavtGLGM3KHn3bZUh3z0lYG3j6sWBiUmkA7e+hkwtciuAaxE5wLd/gml5NYA8oqHHxSkHIZ0nsiT/RFsjXqbcce8Lqb7M+qrOSQuinYg0AKPqlFSpDN+Pd79Vz9jKq3CY4IXsclBFdMzAZ9yTuTs+omqs3gvjeKPCh8+Kf4L2DfDo9ooFM2XqnQIYnuhaRf5pwZgwYsbaxPtUv8BSh247BW/TUhZezhW9ufh/gvjx0491voHZBRFC4GPnfon9H3MXbNDRq5qGjIePzO1rDYRekDtn/BTfZcy8MQZ3OHLD/4pRGXgWsDBy/+YMfQBV4vUKSGPC5eyGrUIMJ55b5tGzgz3ow9d1fSLeBwplm2WvmoofQ0Z/dnQhcun2vDju+/yqyFm07dMYX8TzCfVBFfRM9rUCyrctuQuV7uz3P+JWbr8kIKNoeMqLqNbDWR8Cc4cTal5M6Vvk1uQm+3BIz0MvrY3Ul9DvtJs6MobofYx9N1DEsR8OqNqyQiRtEKx7Eixa/Z3AvLXcTVGCLyUz46oqKJlWJy9mbCdmdb72qaKtwe5A05cM+1YsdR51iQ6chsIN6pZG1od195yRMeo/of0BAiUXxPmzGsiBN6Q3qqecT++Z/tSyWl9tF8mYx1VJGaXL+MAWJnUKqG9FLuuEGkUuaToyG2yrNZ6hQr9kMoZWNCVpbIHhPLmCM1dnuxzWQb8asuz/8pG6oYfTBHsyiUuA8wxGzlxqiFRq2lizdIFPw+F+pqNneM1WQO4cFan4Px1PY+YpUv/XQRlDk7/UgQbf4vgtwj+vyeCUoxYxeSrVWkximFegXgTpjOCdKHLJc2IWhHoQCqyKkMVFRThq27aRDU/fxW38dT1HyUwVlOjg85rMY0TdfLrrzDMWTOWaK3GOG5QDEi7iJWwHE22fNv445w0YN0vJ+69uDDuEIy1FrEoolbNF/Cb/R3OxvEpDDRBSd7IvcHaWIVROTXzejPG7vaZwIdioujdBrccdx+U/1FoZx+eu99m6RQFBqeWmVK7j+1VlcYN+ZjKZDur5wLXbrv1g/yiJACtnmNnrILsoflReCzrwhG8h+oW4O6H3mRUPjQ7Oin0QVKx9o9qQVY6FnbZVr1QPTK2mn2BxaDY6qMCWI+ykPOfNR9SCHgw5I74ZSFwjANFB5/DZ1BnD6dP9paPax5HtWwvQBwh2jICgWIr0QmP2XNZ6sDPA+6un7bAf9SmmrmYG66D78XS175Inyfgigu+kEusD2idPzKC5/TyW5v/9LETTLGFMLsZyQu9Mrxh8hZDszT5DBMak1Riuk9YLapFuiB8Qi+hD4/AJkLHuj9nMef4aSldQgWOiBNTkH9xhHY7Ga7wLAvG7ZP9VpDss5kfN+jrJcb2wgkrnR+GtTUHSfThweYba60frGjvehiQV+h2INX9R1PZrXW2Cnv/Dyv7KLBgymPXgpcZYAa9gysBO8plerHUr9V7wLjuwMmMp8tjhHbYVrleOAljhR7hru8TxqtQgj0fm23XvVbcuV1da92LI3MnHvn6kJCK8lyhWX6K/UQU+7XOaS2sebvuUb4ZtdZ6q/RawNG8sWIKP/KW8ju8EbFi04oACoFTlAW5W+I6XMhXmbsLO57lP1t+ETueW9WV8LefOXRWrbuY1gJYopUXBNGV9IJIqNcionjaJDcdJgzmgrifvcEnQcJWhSyo18rKbqb232OmzefGER5v+L42xwDTJs4uuP5V6A9v8IGmzc1z7b/UrvQV9xgUjv0dJnTsQ95JI8wpknj2DCdCTfnbmgf8sOYR6EyGu6Nw2Gr00Au1wTWS9Md83ZYp2Cr86Udo9loJSe0sftLRysI+MjkepnXe12BvfQRfL56K73iXmbsRuHubwiY3U36e8K8hb0LHOs5euTJnd4ePEv41pq3W+QNfx1Tmo95fWYXXdjj9i5lpAwnr/zubPlrF6l/n/z86sgRxtGLYGLZHmvKnhWJPbyg542T16r6mk6V+ldgFLMWYyubH/wAbfKjgrLdwkPCOSjY7ddi/DgsjhH4JVec3eQPq2bcfHmWbaS7reKyOfuogK3HUxoiY+nA5H8d/RNe3ODnQYWC0Lc0I9HAXs0OV685lBhML/ouwe+yjVihFFBKhqow+Rw6/6f8VKgYur3ft7n1x7l75WVWG4df2/MQ1DXJ3wUnurQmgVjKDpCQaqsQu34TZ/jrMRo0AXDbEimXXlPFdSoMus7dB3Eh905ZfrL+pe/7CFi7KJz/hp/UDzoIHiVxE4WTJD3A4tXd0/slNANJz+CKGQPEtcC6sgRryVXRDsKPF3eVqZ/P5wpb2XYnFLlxgM8IPd/wWyP8tgQTEExGjtzz1Sv1JyHdMOW/aq1WazhuC2eUUdSUMTgLRL/f5Q4s2nyDT0VJTHLMQMVm7Qj+4P5ScVuXf+6IodP7TI89Q0SK8bcS+ycAul2A4z/zz0q52lXET2HzFq3L7DIop6khFDOu2o7Bal5g6+tLBnyxHUJAuh2RU6ssCnltIRh0U2iR5u5Xm07xmlOvU09L0/f1MWkVxiqEf/8zBMfK4qXSbTdPD8zvWc4W5LHsLkpBqs0QQ0OMio4YASmBBiTD43BaMCaO7Uy3VaZe0kv7VyC3IdXh8si7Nn41C4uhT6q8eeCVhxEH5nabr1IMIuHtHfdWJjeOjjl/8TVXAaS4syQIpXCJmdfh2xavDvkyT0h4RGGW8YZii98yBUoTTHvHxeHEDU4r78OGZ1R5633hzKISXOG+N46bZGuPrpRYeg2S/1VfkUqnWxdUmRBnAvtQ/lbLiBFQd8PXBuVvilLcIJq9QDBlQE2jC6Q7E2hsw+8OpnbCyeVWlqx1bzFNCNAg4FC6Qrg4irCNeI9cPy0qIR2OLFq50tS/4Qe5RHnd3DeLeuW21mThZbiV7paHKPc2YESRjW2FpqkiMxU0Ne9tE59qHswMXul1Rdzkck/z0lF+F5jvk2s+9jErxEwR7fcnGjxa5U/eOUZ7cFnVGK9U2K6skaL9KHFS7wzZw8C0Xd3Erp5hEDFUT72zLTGPON8E9N+AYmxUxZz1IjpegRVRKXFY3jhFCXPCJfuIlhbUSAR/PCUq29QUR9pqgcWspxHDZtjYLPOsbNtthJHWv//P3+piWhaDJagdyCVUWsC/yLRKH1+3uCVqdIWo+NAdPld5jI2JQdogrwL1aOr0O+TubGWUXVaOzGPvxdQP3XTICXyMBjoLiLGV/84ycIDcUUflJ3yNAEZr4GkFYV9xQ5FF4Y5cPsdziTWi/THJgyq8BJWBzV1mni9JW+VU7No1dSTaAa0lz+vqtVARvhvjlvo4V2AJOPFXOcDWqqxbQWwegEDHwPa0lmX6g3evgaKawN8ihlDLaBde6of4IjQNir0PHAqi639xQY9wPlUn9YudFdftoLEMz6HTy0LAtLUPf0S9nfdSBXMVmGf26NBMcriigoV27tqOKu+ygncC4rgT7w3PUEpk9czYvBtueEO331mEeNAS57TuWXxPXCa7DlMB9nkWEkkGv/gdgPh562Vvrhv7ldi0V/+WV46bmFPFMepXZHO0pQ9E4BnlDg3O9p2rBYBswjjxqMUhgKT24pJcbB1WpgnGGjQgjcVi20wn5xb3KN5WOXp3fK5CslHzV+gyxraBr82SEhRp/2D1OnCphfQLkrMHiJzONaOmA5E3SsYX3Fmbti2M7jefWNxJY7L0ha08dZHXhCNXNMgWdiyjfUnGfTeebqhP0SpTe+M0WFbpUKuRkuJXXdR6R1RoxFWeinOpCXNH7QlffZ+zvpe22KWBf6StR9kasfQQa4ieDafCBk3Zc536Cr3MnCHygcZ37EUjUbxq/afym8ZvGbxr/D9MIoTWsT9FDXzDmAncpB+V2yb9g9/216WJ6cLZO3RLY3Fdja2XyPJTyvGubwn7CDS44Pqa2how2sLBrL+ICIOuVlsJpejOQ5e8tKd8HeFWTZGVaFvrpQcpNnZsXFHij2Cm3rzznl+2qwtvz08lU201hH6v7eZvJ+Otm0sWNfDeTdIww7g6gsRU/7ZGN7/yfd4dmx49srizZmf7z3loo8L/s2LkHKTblIjtW/9Sg68x/2SjrurU/DH7G4Of9Lfp/28VqmjC+fnzhjtJP/Oe/+7oP+s+NtL93Mgt046cJb88u+c/PIlXMSio8E7U413ZVsypkhjIeLxMy0+kIKTj6/hNpkUKylDBWRLFpbWRTZlnbApNUPTcMWhxu6wsmVXZTDarYCbAEGBOZVw0Jz87gjv7xaPtSVjKAV+7UddFkQuZGUvStTGbsmuZUTGmxDWizGCFnKpJZrm8TrbhcguW0qlAInOEsIFCwzFH/Auz7isZFKS1OxuBUNp2ocI06ZCCtfklipdWHyXQnk+IbzOvDIcMX9nBlPDXq8WPGv7dwcLxYrB7XWkXPoCp8XLintJBt7TX5Z5km4tPhFZ2Wk28dlXlV0eUDRzu70g6hPmkuOfoGNPhj7Zvd6muUcPLjWRaKoXtVi0dMD9GKnhYRQiuq6Vk8NuPbfsz41lCOOEapZEUEFMw9IEHnb2CqTKY7wO3rN6RrJqwcEwKvGu+A7SYFsg4HzCzZR/zgA33pVH9zCHm0vP8wzfGF5UrLm/16pm5k4+JceuJXcf48Dpk7znpIxLlHc885Mk/BF/P8kfS0dtkN6boS4pPccT63go366DeTv3y2Wmj6u29uXc35oit/7BMOQqRPVFIRBTLgk18034vsN7UsyQ1M4GnNp9M/StBuON0zM9QjkMWg5FBnqYzxy+tdX8zPvbMCVTLJtBA/GLG6KCMiY9CnWL69ZO7ZIIc6P1fV1c8MY3kzJp7hq5oQMw/fKbEHVujTJHOYFWQTf9HkoAVj85usL+XUJ0cjcHTCwAOERta7RXkMzgceroH68KXlbDiNE5MLIMykv1iRZBZmOJgIzY5eFanfG9B/dv4YROebmdiJK8gDGp4klH956RNIzgiuGmRFcVM7hK3ki/phZm8gXl4PxA41Nu21ZHFo7BVKEZOfDWnU/ALfJAyZY6H8DkkJ6y9BdPNmuw71Etm9vhNkk1VLkLIypqFrtqL6/fQXWbys+l0+N8tLpXcWIC/4B+OGizIQkLnbkssXxixAYe9sQawefKa0RENl6pObz9O6Qq15qujxkyoqSAH2qUpvPCQElkz/GCyyT7ZeQQ7QQA+U1/frfUFg5J0sdeUczyUYbgXGLcTZW9TVeM1yKEUfUThtu+rMsM+P9bsxIJzr8YPv8l94g++c0pJWj54a94GwCNuWZ862D2yLftC93/Qm8QqK7lmmplois9F2sWJB31H4tGgypsGnvuuwZuX5596PAyrebPvSsGXglmONLWU1Nz9aH+lN9i69pv8Y+R7zXcNODXQUiJ7REQibKML1d2gsgswzRIOHxjug2X0H8hXlRHQeCYGLrCiHHrqooyXyarF4H5DlulMndm05E40VDQ0wqoOqCt4RvYxW2nD1zrYq9Kmj+YpxKKJemZuqK6wLSQ7cpOCdJZV5t29ysy9OAdV7tansjCx5W20i9HXarZ+2ALy6/8y5rMOWLWmRAYWS7oBNDwV9gaoyt1PXF6sDCUEFWPD4U0ooBdf0pZqzmBSNdc5IUnrnHY0Net5Rkry77Dp5MEYJWYe8JgyW1BOn7roRZRWx8w/BR87HpfEmpx9Yyys2HNIZtOb8rWMnOP47Edmrvztdy11nvQSuqwejmeLNDG6eXZYLbE4+UobH9cLGOl5OhLlGpGsssue1c06j8W0Cqsuxom5DRua39IDe1JXFlOdBwmaw2o6SYW9HyX0HzieEAxq067UzPp9gjYP0xbjxq//1T4kwWDBRMRprUBJOrWR+hvnJrm1AkR1F9tkWAOMoOFyT5RzwuNAWuIC0OnJI3XRHUCzUixSHHbTAu9kfk19r71/S56dvvmuwfSbG6NF0FI+nmu0bcuEkf+uFR5zvgn1bg621FlGvk99twXpRG9iPUuXYLSiYHlrHusnc34xJhq/iras2njWiiSqLBVWbNsRhASd0IpowN0eynuIXCOteu1+ZfmyF+JyNuR7fB1N1UBAvlcXaR4hz4k48EJF8Ymg1g8hcyw2YFT8cHLkjKIi7tIECkfAhNkDWyovsKZN7VBkVYOpPzLoIwrU9ClQKfP7ugZ9pRoERwDJB/ABa/5bi4vY5wMUpU3NJhZGsh5iuOMydBkekUB5ioQhznbIKPfRiKgdR6dwpHdVehNsdgbzkzau1CG1w3lthw0Le+wxawH3fXTmiJX1qTz7gZSh9dNur9Fl9ziWE/PLTHUlRNiwOcVGa7aR1A2vJonZXRhNgLQu9JW5epBLMY/xk2aP8dFkRsGTmxyfpIXkA9Kb0M45S+8pLNKceduKEwOUJRpy4nqouo11rWhYi2DTcyPIN5OUOgAu9oUjDyZZlS5z3uPZZ30lJJRkfcCbvrGBdweChDFHPksvmb3Ys5kZw0+6dQ2Ta+idDZGIV3eoNGTY3X8fBZOHGv4T1V8GVTmYx5oqOkW8k64aCsAx8NbntUenC8Vm9nXELVzDplPl3NMl1DXporI0xKPoBnDNKh4ECHhxTDLy0z/ayuU2pVcSQ1EVswjPhWmtcBjklcoa99k7BzPczRjXba2NKhmVSdVQNt7p/LqKEk1iu3KY9F6HZw+30liiIxFKchYmiedXp8jY1lVTGtTtuBWTBGlLpNlnkzV8tOeUnSz40hqWckvHy7zA+7fUUDW9A3ODBN9HdL1JD7jHm9nf6z38/7zVQ6FX3jEsZwm6ApJ8vwO4SMitPoPVRkaVH7rw7UhOHtTRq1xRBai+FRS4iliuNi01yl7MWp1m3wVlgzMJhyPz1s9l11/ZovT/1aE4Y6lItMOa/8D2YrhGJcHm4nIrisPLk5knVO4O8gO9N8bimeWNH3lGbtS4/geXTbpIFa1GHqtbGedE5r+5/DboqG9KtCCtX1Fp7bvAoycYLOVR/0v/u+W3Fr/jusI3iBhFLLTtnbenaDvBqky3AzxqeawAXPpx65HqkmLlq5RL9QMi9OKIxZH93OWr+EUpNQQ0NZpJQ1dDsZ+lcJo7HlF1hhkp2/SAqO8FNaS32A7EqmWsAMtEbuWtBdVbhQcfAnywv5eq+iuti2WaaMjxMr0+j4R5lhj2JUPxa2DW44LGHtbj2JOIh/jvPaJEw2WyClYx1VIvjQLKja08E2Yi0/TL4K5hPgNix775agmdPizsjsz/J2JsJhz2pwSMZz97O/nWyiXa45jRqpbX/zPegOHYm0hvCbZn/iFfG/3pw7+cdc7zWu5wnkWLTdvy2E8Lk0gmO3LmN891VHAhD33K1F7a784jfVlvHu4H3VdxRnK341sq7dFunn3DTEhN7flsBiOh3jhDEBTqbjvfPDP9S1lbNYVWzHARF1nko9xNpihjmfFUBvwSsqnYAxcahfJGL9Cx/3kWSzHX63Ty2BNXXUCkhGFy4C3fYleXXO87ARH7gnyHbrQ+8Zm9eZWcmfBMSVcQMG9nt1pB45x9iMNMqZu+p3mwXVfRVDMcd3xrCWwE/lAlTuTlTd2LPsFohW4yXV3kE/CPlaFGaNjKXAeZEQr0erI8suiWISXNZuhEwx20DA3tgcmqm1Hmpy08bcLzs4w9UB1XUHpq7nJswuQq0LmqgGBZK47DvjbS5qVTRxmc4e2i/zGyDJrKoDMFijH69GkCCzDU76lmZzn2sNdrxK/Iv9mpNcxG+VxJpBcYOP1nfHQPcyzoW9cBuoHpxvFovi/1RRX+18WTNB2o1u6XaeMxaGKxeKXCtTSGkd2LtEoG16J/Nh6ouT/WPGJZ3jO4EvmgU2LUYnyzOTWAEx7pTZrtSxDSwy2mKV5n2L5BDsSr9a8LQdKdd0hiT+bF792LUfzU3A0ct6WXWgCPEAmBFo9kuhy/O8+MsEmfRXmvksPDNY1ERIIoYkjDgNWGiAjzxSbhmAj/liZouMv1uMEBd3qy+BK9VR6MhNDqjX0UbGr/ML2I1NXZtjuJU0Wzpht5GGI3tm4UZWXBAE69yMF1IRo8nhDTaDQ3dvuzisJOHsGLEZG1OYSAJt7ludmPO1/T5R3Pg5rJkMbRbgzXgwDDJRbBLNMHtbNqglTHoYho7DtNUH2yciW/DuZUXHdsk0ig5u9daOnpgljMbmv/wSrI5TQYfCx8ZH4kPS5GVNXiyy065X3MwZGI8kbwS7RC2DJhmOPmiZ+vS/UD/Aedaa9/SSlyHlnJcjUcIPisEiWRrOAiKg+LWYS3zp2InVRZBVFnpQdtL5rJCDeM4vYDOY8Yf8qHNydKwaG+urjmrnz0wIMVCvqb/mhsA2o049yZf9Jxbg2W+qLcj9SMXLqllMmAedSypfSzGPU8aqXxxuW1/yEuXeGmi0bSmXtsuYCFkPN+sPySMZNGkE9nHKGovCeOvsmRR9KbzPYyu6imYa1ncRtDUc4qpOc0JeU1DpHTuTTEgzU1mr5FyApkqx97PEn1IKHBhmp0Ifj8wFv6kRls/yw/8Bo5T/aXWWGjdYK6T8zO6mMledagOg9j3OinqbYmyir/iBmJr+Erx6MwQS+Q+LZlBK7/g2ZQ0NyUiJmNGWpTrPl6LfXyCLc4EYZRVX3WcVSTRKhDqV4X4KnwCVNVfLAO1S+NiujMtiSkax1oxAt3FyQ1C69N6RRMCksFs+WgiAElIVGVWVxpeQJuXVQJ3lmJt/Ao2qOKqJPw/yhN9iQ10umZa7DY7qISMaBLNtVnAi1TNerWRhwZ+dEm572sML2KBuR4G7/OdvBzHACuK4QJSLGnKM7jQTi6CCY6As94xZAnuaUANz0kpTt/imfluzKDY3e7RSU/J5c9ZCkSDjwVmbRu1ClePPzEzaAs/31B9yvBVu6gTsdDL0WALfyNKgHq5gAMscpbT88xyE3zqsEFbXcu7eMeffyqd8apIEStmGEeEH2abocHl5tgQ8dqOQ5oCMN0VivrlS/Z6a6bERdEPgWFEtNi0y7JfcRsJzaYuq6x0jNqupsx3asrA225OcHm1jmDhX6ryRWzVimmGK3c6/5MHtgXkwMHC8/m8ItBPxyt4h7nfMyP7+3NqpGXWAPKml0MZnnPPQPNOSt+LU9e4QSU74ksZWQ/EmcM/AgYT0GLZNUe4sYgWUkBlyRlhfMPZCYc2w52LfzrRLseNRhEznY76vGt6ekW3a0rltAqPCPLC30vo6ycbD8csxSPQyyIeL6/U+j2OFGvNXp5c0x+HlXG1VrMuLpvwTQzL0f8u3Y6aa42ZQfuE7aAPZbKdjb7K5uhPWdOtBDDlJnee15acz1n3Q4BbSoPPcZrzCt6l3FDqwRdweOxkFKtzkYBuHt9jTA+HrcsfLFfTusf3bM+9okcuNstkUs/wBRy6G2IIf3ABgCxfwCEbb0KJ+7osfA8afTJ4/x/Z8jmd0+o1ccaRx+4JvrXhIzhs0GGuzPbzPUjhOzH39rAmfHG+gBNG90QxPNNA7DpQbwWrj8rIEwGc91Pub6FlJjCDKnC4Kn78skQu4U1ZE6Nfyqn9vRWh73h6Yy34F2zS5LMUDHER0MInq1WC6+RERFmXMvKiQgpWoS+BPAKBPyoZt2HeurWKookfTin3j1/kKplAq8Stn/HbHmzNbvNlC7lZdb+yGy8zrS3SawDaXNsdbCK1Jt76QVCigsnQMYo/itXIfOqjrHEC4uTekHj2Zx/QYbYLOP/JCvWSVtkqZ8yerPPbXfUqLWEV2iFkmRbYHX3lx7suLYBgy5UUIfD4yT8+3nM336j7D2+wsbZDay8vw0aTLzdvebUheT8hNe/HUvAOH17peS0gT1dUrt+i2aLJYbfRwN3wnqv5PxhY738q6bWJmOsrL2vIe/wM21b+9d885xeY9rgQ5LEkRQC+qPh6Q+PrQCvRP+0+80rcf5HmuSyBZ9opWfE2gbuW3r/9170jy9rsupWeeS6989Mf+a0vF7PG/AOzfu17QKv47arIntQWfGN22e3vrq617V/3run1UJvA9OguFa6/2be+v/LWG//DF8/d+7aOeMLeO7d9d4CjHv+6N9RPV4aBm5Bdok4p+srf+v4qcP0tUZ6L1xudeqbtnT/6vXeg7r/urVV6S4wFY1xb6uflvynELyPd3xLlIj4t+cC5HuAux8Dvvctk/3XvVOKRywva4Uvvh498V4hfRre/JcqFOanxZWzfa7dzDH+l5/+1dyv84avFVBPYktOSU98VYgvwJ3/Lu4v0H4l+RYmNzki9/W2d3/eQoH7/vveonu0pVGvmEks4G/pdIX6ZVy0xUA/YDpD8vVHv9qU3Xf917/895u3VDB17l7U4va1qsxeQtZiCmktpm2S9sVCq9F4PUvIBRbDrlBYnbeBDz00no1ZPICphCSpMMjccIBHlcBaJVUkicjOPgqd9sPFzE3Rmxio1cp6RWnzxuT/df+HvbqsB59lkEKrh02HI/Ns9y44a679KZxhF34aBM51pAUeAawdtq9rzu67CDKdDpp4T9eDA91Wup8txCidHyi5y0yKNDT94QJmvInooil78lLV4hh6txIZKcRTl7l+qdFm232/zxWQnF3oRBjGhVt/UaSCbW88hi6W7YO2MVUok4W5Gc7fr7mxDKRbIFshs7NSqic06nZhc0KcILm6zt67rGO/xzOozXpwddsxBo4nwrJMrLzz02swNM8I1R1pPe7q9P1m5xGd4fWVvE7A52RSXe6mnxE217iYgfpNWrNnWqs1nY61HeC8g2BeuVRK+yknIahgnM9AbD17SlnXaF9KJdP7DUWxkvGHcM1KKQijc7rC3YXwfK2Sh20ExmKX91EsfEOmmNDxXFB8SX2JZ5E+7PfdslgrHvpMexFfBRf/pHy9/vZC5/SIWrnRPbpXOq/5JRbBscXGtNTtYZKtk7t7E68R2+70s00PrTln66YPvV2DeaAHjzj6stDgmZFwWtn152iCMNjtpQOx4tECFK229uhBbUMG09vWZ3Q27kP75XG2HGFcd0/MKrTzeLFXHXJ5Cje2Oxrpg98sDnuvfTYhUfZUqGj5Ehls/G793hkYrcsp7h7zh46j1npu8pOt19zBce4KSJmAXsaIPSxAb5s9VPDbHAj4EZaxWI5/Wz1q38xb8JyTIY9dEGAxfsxZ7SMhUVoJS7mlTfNXesGhIdfldl1rrS5YUxBV0bcfGPa1FtdYjmoUbnirhTHFxXKDVnXzJMq2lvSS7NOx7oJn+6ux3e2rd0D/Rv+7YxKqAoDxg3MC2V3d6XSNyNV5x1VKHPe42Z5MHCB/afLqI4OWodUPJvgUTNFKJGpoLzbrLdjoZXn2XMbsJSAhK+iQaWdIHU2WoMDVLNkDgBhd8a2wRVTyfphfzD9wCvK0DjOs0ouDKN13peb7Jg3ToVoQGgdx2d/PklYEty2+x48inraVqj7I4son1ix8dL2mVoYr6uCtRrkmjz8aR99ck4TFdsV2vC4KqCVrbzDMAUYSwvVBpEAZHzMKZftR+znIUD3nChSrqFQLTekmnUG1VS3yEVuV/HEC23CGvYPpR/aKq80d/EfLM//JRY/PgW4djzMpNCeTRd+oVoqnnbiEb9x3tvPEdL6r87c0+FlxfeemnMtZPiCHTQ3si57j+Epm0w/591L7WEurh/N7e5bsFhun868jZ8U4Djdg1vjR6hf77+JN6zhB/7erLJ+rfD1dY/fsIEna7obDAo2/J5Aww/96L6+4g3zpn43jh+1bwWNO/BkpmVs+AjM5c+aXXp7T/PVhpHDHW3fH5Sf733ib/HjCMnVlXV3X7wtKgbfy/ELRfpHs27nPpTP6Fqv33wGnS5tbt+MxvyeTScf8em8qm0FtfZOe8/L61Pe3+r/X0zqPjAJb3hyWX5aPowH+P0YYDMmXXX7B3/N4789/r6fTOq6cgbS+XYhXF/wWs4tyuO3w3/3Pz91Q+6d+nA/9vMu47coDKBYo/adbVQxw54og8LbUninqhE0oqu7O2lWRz5n5bqIfAD7PhKkkKNzGtLadWnTRQVj4FFRYZqtzBnfpEJGQN+2LND68mTcgDkPPvstaJ5SpLF+p4uahHl8wEV3Txjp3/o+rCTYizEIyeeHuwuWDtm6fi9eHGf+fFgLxwjwOccdT3BdPSYszwAA99cDWqu3mjegzQ6U5UiD8uPGIiJ6DyLGbjnqSebT9VDbojO4bV7ixfUolZs3QZIzcW/H2jnc8dID3l6Re8JnwqKNDXOby78zC+hZxr4qIm+bwmfCofwKknkWLZNU58CzAwwVdwDIdCWqTwUnrrc9i2AHU+977MTqvKYzusUPO2pFV5tXWrQc6nsG0X+ZZlsq+dFga3SDQIgZODG54S+XBoLdvOOxsgo0+YPsmvOGN2OluNq4z2vV7v/Pkd3csG2HNVABsnD5/nW7G6o2Mnw1V6Nb/iT6X8BGaHfsLb8WuI11tw4Ldq1rJPvs2ZX/1MDWzPNY/sof1pSP4SWjLnSD4XcpOxT7hGZnfu3tFqvkqwdM78ymjN1vZci37y4s1DEt+LQEvnzFcHliwFP51aOmd+N9qWLgW/y01L58xXfZ78Vp//36oP2i8zdPRW22aM8dPQydoVBVVZyPlPNid4N7NG+8Opfb2BeBNHEm8j1CstELSRwUpd8MpSogRtCFaA4CF81Q7K41XuZdm54UZ7rfO884DQsUTlj6NtaY4bjxTHUmeponH5dHXGcCICj/DNUsJ2rNKsKLzApFbQ28eNc5MgJ/lJ8YoNl7J3316DgPEPefrWcqvM3S7bGKsswqsJ1tvMuQkuWv3c3b583BSZUrI5t1lvjjT3kjI+sQrtphSwz07EjELfDPSB6DI3ZxI/3OtjDtIc+zEpXrZ8FUSNpyAIv03Khu6dR3OBceQGi2Y0RPJhvdr9EONXqUG7bEzXnbIzDupyCXbJex+rvG3RCKVIUQobw+YctdCSKliPx9gfpDkhG3z2poXEe1XDSZtrYnEBkKFq3YEmMq66aDVNBt/SdbWrGar66sEstRfnlcRyCtV0fRLPTyGjHvCAYMtRISXJSwoBGKxooI5ZbOEWwunCtYPH5PuL1a/dPWqcCZHU4Obs3W8XjaPvAtAETOhpa11nSrH6+7jJhwupJ4tbtLxPahXDSTCQmxKx075uOLdCSfPNQ74WZ8ezOGKv++tzB1SL8xC53bE126i20hwTdjvG73TkTjaQMEmWFRAHEW5yspTEWygT86rHL5lJjn2Muwu4QyCT47Bw4uuuq2Rfo/xm1uR1OF8/soMncmya6KGpYfuY1Diyf/mb80i2N7B7YlXkpitNyaYU3NtNrbGIZhkwRU8nOzbZjALZaPRx9B0tvRtf0cM422Cd6xeHK610ZZ17Bv68M4XM194ErXj2diFJiR6XuNX/Rbp68FCRaCgaIksAgNbeHHw7ufmM5OxH2FxRfsW5wP4Yr1l6hX9HFVQVolIqc6qzJBzQUEIoVMlMwZVT7rkXFcgea9Au2WNX3NZ11dobuMm+P4nst5mfHZtt59rxc65mxZ51n92Ajx043RWfHXj6KLJYbXkSA+YlKzKyEEPAbcpuCqLEZTHIRZUVBR1nlQgcPKamgeF2ksKYMoAZSQ589NnPmj0+YWsKWmxDtNZszwQB0japyvs9mjKtcE/j69HPbv8/0KOzej9Ctsibenbh1UWel/nyn5nmXzrCKIigzFPZSRSZQILz/+APBx9yTWbn+Wfq02dQO4BPKoijb/bz8zCFtl89DNflCaaJIgIeWIuYlSMV4V9NmoxjVjL7y2naz5qNaAFw/v73q4n6N3Tk25vP0XmPf6gdaNZSXeTkl395Yv1+1Jy/W86X5srTciWad/qiLV5eX4/mjyzdY9NwX4/8P6xC+tde4uihze68u5ALrbp4OwPvwCj+Ud+WJ+9HQmCM8dRr3lXeAv8h3nFtsVge2hw+TeBrM3WHeCnVSa2dFXPnjT2JRx9vFuWdkOw8+mjzmrgguLWd9uO2UP7hy4Cnd+J99eL3hz3eSs4Xo075duHvIdinn4qi3YT/LAh15K8jCb+j/m/Q+Bs0/laf/8+rj7cQuCrlZDRqNgaVXdjhUctXizRCNMY77MyEtz3hR0wqXh6+X9gO+pvGbxq/afym8ZvGbxq/afym8ZvGbxq/afym8ZvGbxq/afym8ZvGbxq/afym8ZvGbxq/afym8ZvG/zk0NKtmh/aCLdJslsk4uQkPKdj8tbn09TNQjZq6P3yc8uvnqbpcw+Gxw8dx95erneV26P365SiHb1+OWjwcufSTDmbAkKkmFX3Nyum3seADbbxn2e2iDFTqy7BhGbwz2M0hT8aK6YfFf/3q4Eo08H//q4N/3Wk69V9eR7zeE7rl2fwe0E+vLjo/+i/fBYN4yn16/mDwH9+srfsv89z6jH7AYyYa+RP/Lyz5fyJtICEFggz9/UU29V3WYuivj0imVLNH2ixMp/5s4z1ywnsm0qSc2l3QXd2N74Zsz5a+8ZNu/SFCOMdSwE3EfLG9Nj7MWgWZfWUDYxkseiVRViMqDU2pvT2Nb2o7MCj2cFt4Pz2zR3gPa7cmQ58R/oeKAO6TG+6HueR21TCrOQs9O4YMtobEFiEUiKmUEEv/soaNF2KFtWIUOE4INEZpAwAxqpv1SU26eagRqXQyHZzJmcOjkFKkGGOmCzWsazScxOpPy2TNFKAQgZwFJgSBmkrKMvY6GVORSb4GEfUjVS2EUaqnkgsqsAx4dT09qFN3XoNFVQHNNclnBvtWf9HRafC5RmlBMPtKe4LTH4XdDntw6oL9nQUgCpJO6CLkaH+7M4EQcbOpdwb1BB6Y1Wak817pugcbDWnvDgpDGM8Hfb6sabECXPnQr4hkm5XuVrh4s7RiRE3awJ2o79cb8o6+yS4uy0JUkuQfTiTmL5q4h2cGzjfpeStFWb9nZ1AjyJ0oC5fNA01VV3D9tITgCcDMXRdjFUIj/Snk1b5Lf8hqNaAwMz16m8v8H1U0ViFiYfEw0Rby0+AvyeiYfLFipUfVno2AcOf4b2/rj+uuSbpT6td3wlf1+qn21CJXcBaYaTQf0nxyVGEDYMPLe4ER/cBMmCIm6vwlARp1Y611rjRhHaBe7M8grcyc3Qk96/F5GSG6k03zDd63RKOHOLoHmnCbhK5VxXEwWposjegHEa4hr2XcJYuL1a/0z38o9RNPeUrZsbmz6wrstYw3i7E1wdAkSx34sv5QHdhBmIAhhDcY7v923SnKFFBvEkQ2WJcVltVobLkQFtjrOj3jtEEC4axlVzEegvw42qGscvHyoEVyyYXrMuAUo8FR3DMC8orA1kUUsHsf9HpO6KaBlkmVV5kliLArZh4v5lUc0ZSwwC86xxDxIZVnd5doyirGU0hYlWQ4vvzvSbRUVlvS7uYhv0WCBP01zMxbsMhzCQg5+rmErnSi3upK0lunvKFztdbawOYhRTlAQ9y1wQVP9AbpU3vzDxnepxuTZ5NGStZ4ntTaCThIgHoR6TGKJSYojZCe01vqnnz2UXipCWMFx5UeztiLY7xBpjMyZXMKcJ3fnlp7oShIK7q7leToNRvOTn12eKEf1VcgpbRdPqdhI2YVeoc0AF4efCTIWmg/7YX12FOVN3CsK1qrSxJA0dkEfMkauIUpSup/YNmbvNA9MTs/4QkKn6QphdcqEK0wEEb6/e+fDLAXPFzVM1VCGsR9Pv+YxCJP7uba7HpLiRgh8HpR3pm18i9gaax1b85YorwUZpA5e2799VkDJ/nG50xgXFYpCp5fibM+SZ4dg7BSRqcUwbRnFRAbUxTJBM2QNZzZJdGXMu6qzXtg0JvO+9wlffqdlf+TU6+7wweOqXxpRvq2XH5ywWD6YQSM9Yk23L798wPXv21pg4hi+ETR1N6hB0hQ5vyFxs/GM+NtiHASV48sxWLy/wDKSVwkmFPDJ25IyNbZhrITMdcpLN0BSbO9WjdQyRqLfQwVijrrYdviKtv3hq9uV0DsWDZVopfvQja9aJncEX2XMfoOntZtKb+49867ElmRfXDONdkmgfHULi9/U8TrKmdHrena1ciz9HtKC2Pi/qwC5EzOg6vE1LnmOVhXVb0EleB6GoQmV3qLExByxNUY1si3C2djxJoyzme/ESb5cLFsYHgsIvWdj8K84+3gzqNa54fisMDZUvXDJTJhXRaXpja700JYJiWVRfpRuNWgMou84XsnaBl7rD9ovkqN0HBYPoInpll5et3A+7B2gNNDNJbfQ6BoPhP30EX+uKr9/RG7GaxERM96ywxv766DupZQvAmzd/zWATazRAa8GsSe7KS7CbdVyR/AUMjaKtSQjO4Ul2UdZdHYFNewM1LYHm3WxD33mGomLjfE+Y//OIY7KwQfsc/Mp15RQOLUFtkZOo0rKMM0ozkL0Pwb/YWEl3Aj2rPZPpPSIvjWCF/1zPUcRZYR1YmkUF4Zgpw4rAAj6jG1EzYjFXFF4yHDtGyIcf8HbaQiMT4LB4Q5srz/CEBZlZESoWP1UC/AfZyLNTAklBxrGp0iepyRlxiLSX0OsTKm1X/ocM/9EOOqPLR8Te0RpLjjzkYO11XEwVoKumNsF68TnEyMv7C/IbFpH+UvfwSOUUuJmaXjiimyCfXU+vKqISa9dzSfXE+dp6WzK8Nmw+FIb2VwCizhdCtFmyinaCFv1wDcWjXlSZk9TVTJcHPTryKQhjdviSvIxbXfTbgWK2H48PPC14uFSaZXDRjo6ZDq9be3s/yIBzXeMthxWu6kWL+upkDgtnhK4Mgu9DLrRY7hRWz6wTM+UutbvQ12OqzGhKN0vj8JOPsluDr8mOoNqQxZh49PburVvIZmL2QYmac707KiLIkeRCrRkNaT3xhbQpOpHldcG6JQrlP1tE0hsJ52muVS21FF8Uwz+DJrYhpddErg5gycdecpqU7v1HA38zkXDZ3feRv2Zygya33adhacuHKH47KG2GDI5J8rw8vjtlmWED3WNTLmbkC9gKJHNwDEU7oafcHOey3nDvTwZFn57Xnh6TPQuGrzkj86muyNaeH0EqgqcvF5AYIinuPVeBHrvO8d2kxybYPjDCbvWlmekAbF/Tz6VDJU1dVoPFX9Wgli95BzrXU3MAc/eY53EdhrJ24TnW2qqWfLIFY9yDl3qid4yA90YpdejlYJPlACXUI56bzXqgzf8fMk7qyNABA/Uj9IWtcHi5hqa/eIgCX9PiLOofFNyRZEh9nSUwfydZpJcF0Dw67m2UMInYE4xFW5jwt/DpFhSlvl8+ebtDQIJeqJhIXdjlrSBecmWCe0ilWA812oha42wdXGZ4XvLiRkNcBw64h0lvGnz6XvWHCI1k5GV+nUKPzWB6vKYypMeBeuMyhPencX8ppLfcIcQK/8EdEevOs/rxVEGcoBWRm0RFzwwmKavmX7wN0FmLZkan0zhxH8ttuSbfzqT0a5i/iNqGPsNKXN8uUZ9VUw4HgSOAF10nodKwu3AVfm09Ax6RST1EexeB2EsDuiNc3pe/H8cndQ8xqvB7alz2XrkjAWY1JO/v0VZXM1K0wL5zpiTKfRVGYlFZFGmo0nvQhLiHx9ecja0QfZv10d/RTueqRd5vX0GkBDQyDRoiUoT+3EM0Pcl96/Qd5hvclFZnX1ef/MwRdGDjjeG2qQFfLIGxrg66dEdRg2T0PaGA9b57SfDkK+7PboBX0oxfnmZKi2r1EBPU9UEpbPB8oRkeHEa9n4yYIMcUf3eDg1FVfXyANiJ7V3OmlPv8taPE8/WT1zMk0UtfxzPpUH9RzxseT9abBV1Lkddj46hZS9N1V6XA6rx8ADyj5Vyb+P7zxPWnlBA+itCSxzD+piWPZgXIi+HLW98hIjlVcsV9bhGF3D7Y7fUHAFwHh+7F6SEJjlF1FBUQTPGc1NFlzfECA4EjTyBguLPLxY1SfiTInLgittJernvwZtkdp1RrBo0P1LmQPgcjyMVHARu0dLOicaSQ5Gevqrvkfvo/V6BfoOmqBcVRwWzvUvdgcN+XKmPnTjmgjy1v6HiYEs2EKI19t+pC/8hfmZ2TdPDykHjiEBWV0fNF5hZzls9RXJC8CcFByeVWUNmTn995OhgIiPm5UMtyvInfz0bLzg+sgl7/y7PTM2T0853VC/PDQHY8puYCFCc/1glGDEXWwfOQig46y9k616HG1Ge3yXLagzd67c+MugEJPrU7S0HdLg3Mh/GzrGoBAdlSSJpce8iLBqhk91yVxO9XxOG2hxGDT/JVcki9VLzjfVGQsPFt/Uk5/uTNArt2yl5Nbmn1XtD5RF1lez/Kz1S7JwzspDeys1zxt2WRAaGUXiMUEIBWbHHd9cV0Vmi9q3a/8QQTyIw+4nxeOQBde0YBAzqeHIkPZJzZh9HX/q30/o6l53/SOegLhyZwsK2YrQVZe6A8NVjUuJ14XVWzTrTMfq0Wbzh+PDGlK3KSpZepCDCBj8aYSVeNOUk1u69DY16vFaaylAw9EHw5nmdZMqu5nUxS/U/Cr6/heUwMWB1YtQOquawzLHtptjAVOXzIdrnUY+BhzQuqEU3Ry5+dg0++oKmj9ST19JiaUw1Y1UDI+6kjSef7qoSwbQoA1w3EkhpBSFhURUVY99kkf8/eWBGOBXN/z2CRaGAmW20HHeuikLFR+REeMnSWqXzW1afLgA6/gdsCceRddH0T83noSPSR0knd1qzc5FWGp0zXdCFniHSb2K1DGNlhUwDDW8Gue7B+kQ2oVAuo20T3qEpNw2zE7PsXyM6x4XryvOPf5AkYtvzlUnfgsFdP3JEU1U6IXBjtSWItLjFMaspyn9VoDqFqBcL2SsMV7e/8QfxePDp+rs93HIHLbS19vIO0OsRlaGT9TLqwduOgsHnVgXZcFGLR5sKYLXDweWmaX7gIIumzsA2jjrS7SlFLti/kZScVEnS/3y1BTkcjo3wmIeGKssih2f2ex+3EIdfTsqF+qVwTwwZfN0nKXa815luMxZOawHU7Qw/QJiLfsdibNncSDTT0iwLccV+YUSX2bMHMef4SWFTAuV17jPW4HevBdEtl4NDwU4iotTdT/ec0esOHQRS1/BNVOgSefBXa6wiUueoPnZBo9cJZN8pW+09eWvhLcemSmf6S3V/cAJJHEeM6hFOEX5DYLxnc0WTSXsx/Nw/azFtOq5tK467Cx1EPd6aPQdzXN8wf6pqeCm2o65aOxs67idSrUL0fBj4HNGneafMc5Akxipv+FYZ81WJMmESZ2J8UXloiR69lPxhu5sXYdHUxZNO7SHkQkSu9131Q5jQMgLmFQYx3mhgDNf4L/IxnOctd4PmqAXF6kcZBFT+Lba5DzvMnGS7VigJjyeGVzR2B2LR85u9W+9gpM99R9++sXrVU60az/MbNEbztwNQ0jjb7UsZsJAdzE477OtwxaoG7ldQlMdOynBKGawPpWbnUpIxAyVvRlNvRuef7VNTrzeE4I/92ccXJFedoI1uFDayMyCjWb+pwwBNGC6jxleTICVhL7ururqHUrcrbB7O7I1fHEMmm3hjpP+EgNiD277smu6n1kV7G8wTeN64M+GPAd35I1JsInKaURewdKCw8BbETed4i4r1sQqC4kNRGbqSQU5sQ2625HZ5feisd2TZR69q7fXF+ENg3btUYAImSjNd8To0SRvzwZz/SBo/h7o5fysjfE26YDroOm20dDcHwoWDwDTO/1A7umoiW4kBYe69uyY1vnWVdPsXgslxPlAEoIJH8J3l5Joz0JyybBn1B0HfvEFeDn2aR1/MX+xf5Y2rn59o7FZhV/RA/lH06PhG1M/11EKiTUbqmcbNO9ffPXPj45AoadFNkm9HO50hHTS1MdDDj4uTv9H7YbXIKWazbtJVP+P6gkgt9XM3TzYd5HZ8mTjduz9f5Z+PsCUn96ZfSmGHhrnPTC8NVr9sEjlYBcd3dU1f/vH1srie0VuQApWgGnRvLohvVm9QPSK0N5/iKmm5hVg76hUjxVrBrXM5QzJopw+flSA++vgPsu9+ebQi/8XUEsDBBQAAgAIAGoYaUmAI88WSwAAAGoAAAAbAAAAdW5pdmVyc2FsL3VuaXZlcnNhbC5wbmcueG1ss7GvyM1RKEstKs7Mz7NVMtQzULK34+WyKShKLctMLVeoAIoBBSFASaHSVsnECMEtz0wpybBVsjA1Q4hlpGamZ5TYKpkhKdQHGgkAUEsBAgAAFAACAAgAQ5RXRw3AMR7AAQAA2gMAAA8AAAAAAAAAAQAAAAAAAAAAAG5vbmUvcGxheWVyLnhtbFBLAQIAABQAAgAIAESUV0cjtE77+wIAALAIAAAUAAAAAAAAAAEAAAAAAO0BAAB1bml2ZXJzYWwvcGxheWVyLnhtbFBLAQIAABQAAgAIAGoYaUko9ViaPUQAAK+LAAAXAAAAAAAAAAAAAAAAABoFAAB1bml2ZXJzYWwvdW5pdmVyc2FsLnBuZ1BLAQIAABQAAgAIAGoYaUmAI88WSwAAAGoAAAAbAAAAAAAAAAEAAAAAAIxJAAB1bml2ZXJzYWwvdW5pdmVyc2FsLnBuZy54bWxQSwUGAAAAAAQABAANAQAAEEoAAAAA"/>
  <p:tag name="ISPRING_SCORM_ENDPOINT" val="&lt;endpoint&gt;&lt;enable&gt;0&lt;/enable&gt;&lt;lrs&gt;http://&lt;/lrs&gt;&lt;auth&gt;0&lt;/auth&gt;&lt;login&gt;&lt;/login&gt;&lt;password&gt;&lt;/password&gt;&lt;key&gt;&lt;/key&gt;&lt;name&gt;&lt;/name&gt;&lt;email&gt;&lt;/email&gt;&lt;/endpoint&gt;&#10;"/>
  <p:tag name="ISPRING_PRESENTATION_TITLE" val="W278"/>
</p:tagLst>
</file>

<file path=ppt/theme/theme1.xml><?xml version="1.0" encoding="utf-8"?>
<a:theme xmlns:a="http://schemas.openxmlformats.org/drawingml/2006/main" name="1_自定义设计方案">
  <a:themeElements>
    <a:clrScheme name="自定义 801">
      <a:dk1>
        <a:sysClr val="windowText" lastClr="000000"/>
      </a:dk1>
      <a:lt1>
        <a:sysClr val="window" lastClr="FFFFFF"/>
      </a:lt1>
      <a:dk2>
        <a:srgbClr val="C78D29"/>
      </a:dk2>
      <a:lt2>
        <a:srgbClr val="F2F2F2"/>
      </a:lt2>
      <a:accent1>
        <a:srgbClr val="050318"/>
      </a:accent1>
      <a:accent2>
        <a:srgbClr val="C78D29"/>
      </a:accent2>
      <a:accent3>
        <a:srgbClr val="050318"/>
      </a:accent3>
      <a:accent4>
        <a:srgbClr val="C78D29"/>
      </a:accent4>
      <a:accent5>
        <a:srgbClr val="050318"/>
      </a:accent5>
      <a:accent6>
        <a:srgbClr val="C78D29"/>
      </a:accent6>
      <a:hlink>
        <a:srgbClr val="050318"/>
      </a:hlink>
      <a:folHlink>
        <a:srgbClr val="C78D29"/>
      </a:folHlink>
    </a:clrScheme>
    <a:fontScheme name="Temp">
      <a:majorFont>
        <a:latin typeface="Corbel" panose="020F0302020204030204"/>
        <a:ea typeface="微软雅黑"/>
        <a:cs typeface=""/>
      </a:majorFont>
      <a:minorFont>
        <a:latin typeface="Corbe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850</Words>
  <Application>Microsoft Office PowerPoint</Application>
  <PresentationFormat>自定义</PresentationFormat>
  <Paragraphs>128</Paragraphs>
  <Slides>19</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Simply City Light</vt:lpstr>
      <vt:lpstr>SimSun-ExtB</vt:lpstr>
      <vt:lpstr>方正尚酷简体</vt:lpstr>
      <vt:lpstr>方正正粗黑简体</vt:lpstr>
      <vt:lpstr>时尚中黑简体</vt:lpstr>
      <vt:lpstr>宋体</vt:lpstr>
      <vt:lpstr>微软雅黑</vt:lpstr>
      <vt:lpstr>Agency FB</vt:lpstr>
      <vt:lpstr>Arial</vt:lpstr>
      <vt:lpstr>Calibri</vt:lpstr>
      <vt:lpstr>Cooper Std Black</vt:lpstr>
      <vt:lpstr>Corbel</vt:lpstr>
      <vt:lpstr>Wingdings</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W278</dc:title>
  <dc:creator/>
  <cp:lastModifiedBy/>
  <cp:revision>1</cp:revision>
  <dcterms:created xsi:type="dcterms:W3CDTF">2017-08-09T03:56:55Z</dcterms:created>
  <dcterms:modified xsi:type="dcterms:W3CDTF">2018-07-08T08:48:06Z</dcterms:modified>
</cp:coreProperties>
</file>