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90" r:id="rId3"/>
    <p:sldId id="258" r:id="rId4"/>
    <p:sldId id="270" r:id="rId5"/>
    <p:sldId id="289" r:id="rId6"/>
    <p:sldId id="291" r:id="rId7"/>
    <p:sldId id="267" r:id="rId8"/>
    <p:sldId id="297" r:id="rId9"/>
    <p:sldId id="279" r:id="rId10"/>
    <p:sldId id="292" r:id="rId11"/>
    <p:sldId id="269" r:id="rId12"/>
    <p:sldId id="298" r:id="rId13"/>
    <p:sldId id="296" r:id="rId14"/>
    <p:sldId id="288" r:id="rId15"/>
    <p:sldId id="280" r:id="rId16"/>
    <p:sldId id="272" r:id="rId17"/>
    <p:sldId id="282" r:id="rId18"/>
    <p:sldId id="283" r:id="rId19"/>
    <p:sldId id="293" r:id="rId20"/>
    <p:sldId id="274" r:id="rId21"/>
    <p:sldId id="284" r:id="rId22"/>
    <p:sldId id="257" r:id="rId23"/>
    <p:sldId id="262" r:id="rId24"/>
    <p:sldId id="273" r:id="rId25"/>
    <p:sldId id="295" r:id="rId26"/>
    <p:sldId id="285" r:id="rId27"/>
    <p:sldId id="275" r:id="rId28"/>
    <p:sldId id="276" r:id="rId29"/>
    <p:sldId id="294" r:id="rId30"/>
    <p:sldId id="287" r:id="rId31"/>
    <p:sldId id="28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752BD6"/>
    <a:srgbClr val="129296"/>
    <a:srgbClr val="C91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1B0B2-2940-417D-873F-ED002012110C}" v="230" dt="2022-08-17T09:04:44.597"/>
    <p1510:client id="{69E731FC-9D10-4880-969A-4B60EED48758}" v="706" dt="2022-08-17T08:48:57.098"/>
    <p1510:client id="{9793BA47-00D0-4066-B518-9D52AADFDAC3}" v="1777" dt="2022-08-18T13:20:29.748"/>
    <p1510:client id="{CFF2C2AB-5726-4CBA-8743-1177204717E9}" v="1724" dt="2022-08-12T13:59:33.606"/>
    <p1510:client id="{DD63BD14-9A57-40A7-93E0-0EC11BA5594F}" v="556" dt="2022-08-16T08:35:27.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28/02/2023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28/02/2023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28/02/2023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28/02/2023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mjuice.com/blog/google-eat-avenir-seo-m3"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CA046-31C0-813B-8769-B5D7AFE57DF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81202" y="0"/>
            <a:ext cx="822959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18;p3">
            <a:extLst>
              <a:ext uri="{FF2B5EF4-FFF2-40B4-BE49-F238E27FC236}">
                <a16:creationId xmlns:a16="http://schemas.microsoft.com/office/drawing/2014/main" id="{ACECDB51-497E-B5DE-A6C1-5C10078D0210}"/>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19;p3">
            <a:extLst>
              <a:ext uri="{FF2B5EF4-FFF2-40B4-BE49-F238E27FC236}">
                <a16:creationId xmlns:a16="http://schemas.microsoft.com/office/drawing/2014/main" id="{ACDC5459-FEE1-020D-897A-2464BCFF4599}"/>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3" name="Google Shape;121;p3">
            <a:extLst>
              <a:ext uri="{FF2B5EF4-FFF2-40B4-BE49-F238E27FC236}">
                <a16:creationId xmlns:a16="http://schemas.microsoft.com/office/drawing/2014/main" id="{DB63C69F-6FC1-68D8-4ECD-6A41E696F511}"/>
              </a:ext>
            </a:extLst>
          </p:cNvPr>
          <p:cNvSpPr/>
          <p:nvPr/>
        </p:nvSpPr>
        <p:spPr>
          <a:xfrm>
            <a:off x="-4542656" y="8604776"/>
            <a:ext cx="12203017" cy="6888201"/>
          </a:xfrm>
          <a:prstGeom prst="rect">
            <a:avLst/>
          </a:prstGeom>
          <a:solidFill>
            <a:srgbClr val="363837"/>
          </a:solidFill>
          <a:ln w="12700" cap="flat" cmpd="sng">
            <a:solidFill>
              <a:srgbClr val="36383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329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10</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3200" b="1" dirty="0">
                <a:solidFill>
                  <a:schemeClr val="accent5">
                    <a:lumMod val="75000"/>
                  </a:schemeClr>
                </a:solidFill>
                <a:latin typeface="Calibri"/>
                <a:cs typeface="Calibri"/>
              </a:rPr>
              <a:t>GÉRER SOIGNEUSEMENT SA RÉPUTATION</a:t>
            </a:r>
            <a:endParaRPr lang="fr-FR" dirty="0">
              <a:solidFill>
                <a:schemeClr val="accent5">
                  <a:lumMod val="75000"/>
                </a:schemeClr>
              </a:solidFill>
            </a:endParaRPr>
          </a:p>
        </p:txBody>
      </p:sp>
      <p:sp>
        <p:nvSpPr>
          <p:cNvPr id="3" name="ZoneTexte 2">
            <a:extLst>
              <a:ext uri="{FF2B5EF4-FFF2-40B4-BE49-F238E27FC236}">
                <a16:creationId xmlns:a16="http://schemas.microsoft.com/office/drawing/2014/main" id="{E0201366-37E2-43AC-2033-85AF89C583C6}"/>
              </a:ext>
            </a:extLst>
          </p:cNvPr>
          <p:cNvSpPr txBox="1"/>
          <p:nvPr/>
        </p:nvSpPr>
        <p:spPr>
          <a:xfrm>
            <a:off x="7643209" y="2542311"/>
            <a:ext cx="28807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Commentaires/recommandations positifs</a:t>
            </a:r>
          </a:p>
        </p:txBody>
      </p:sp>
      <p:pic>
        <p:nvPicPr>
          <p:cNvPr id="17" name="Image 16">
            <a:extLst>
              <a:ext uri="{FF2B5EF4-FFF2-40B4-BE49-F238E27FC236}">
                <a16:creationId xmlns:a16="http://schemas.microsoft.com/office/drawing/2014/main" id="{9D9D50A1-0226-3E99-5D37-DCDD3B2A46F6}"/>
              </a:ext>
            </a:extLst>
          </p:cNvPr>
          <p:cNvPicPr>
            <a:picLocks noChangeAspect="1"/>
          </p:cNvPicPr>
          <p:nvPr/>
        </p:nvPicPr>
        <p:blipFill>
          <a:blip r:embed="rId3"/>
          <a:stretch>
            <a:fillRect/>
          </a:stretch>
        </p:blipFill>
        <p:spPr>
          <a:xfrm>
            <a:off x="922772" y="1778924"/>
            <a:ext cx="6720437" cy="1803775"/>
          </a:xfrm>
          <a:prstGeom prst="rect">
            <a:avLst/>
          </a:prstGeom>
        </p:spPr>
      </p:pic>
      <p:pic>
        <p:nvPicPr>
          <p:cNvPr id="25" name="Image 24">
            <a:extLst>
              <a:ext uri="{FF2B5EF4-FFF2-40B4-BE49-F238E27FC236}">
                <a16:creationId xmlns:a16="http://schemas.microsoft.com/office/drawing/2014/main" id="{8A5D2A70-C415-F053-0E9D-AA4EE3C03D99}"/>
              </a:ext>
            </a:extLst>
          </p:cNvPr>
          <p:cNvPicPr>
            <a:picLocks noChangeAspect="1"/>
          </p:cNvPicPr>
          <p:nvPr/>
        </p:nvPicPr>
        <p:blipFill>
          <a:blip r:embed="rId4"/>
          <a:stretch>
            <a:fillRect/>
          </a:stretch>
        </p:blipFill>
        <p:spPr>
          <a:xfrm>
            <a:off x="922772" y="3996075"/>
            <a:ext cx="4210638" cy="1886213"/>
          </a:xfrm>
          <a:prstGeom prst="rect">
            <a:avLst/>
          </a:prstGeom>
          <a:ln>
            <a:solidFill>
              <a:srgbClr val="0070C0"/>
            </a:solidFill>
          </a:ln>
        </p:spPr>
      </p:pic>
      <p:sp>
        <p:nvSpPr>
          <p:cNvPr id="27" name="ZoneTexte 26">
            <a:extLst>
              <a:ext uri="{FF2B5EF4-FFF2-40B4-BE49-F238E27FC236}">
                <a16:creationId xmlns:a16="http://schemas.microsoft.com/office/drawing/2014/main" id="{6C4D8E24-6438-E818-2542-37CE1A60E197}"/>
              </a:ext>
            </a:extLst>
          </p:cNvPr>
          <p:cNvSpPr txBox="1"/>
          <p:nvPr/>
        </p:nvSpPr>
        <p:spPr>
          <a:xfrm>
            <a:off x="5133410" y="477911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Se développer via les réseaux sociaux</a:t>
            </a:r>
          </a:p>
        </p:txBody>
      </p:sp>
    </p:spTree>
    <p:extLst>
      <p:ext uri="{BB962C8B-B14F-4D97-AF65-F5344CB8AC3E}">
        <p14:creationId xmlns:p14="http://schemas.microsoft.com/office/powerpoint/2010/main" val="306694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11</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10771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INFORMATIONS SUR LES CRÉATEURS DU SITE ET DES CONTENUS</a:t>
            </a:r>
            <a:endParaRPr lang="fr-FR" sz="3200" dirty="0">
              <a:solidFill>
                <a:schemeClr val="accent5">
                  <a:lumMod val="75000"/>
                </a:schemeClr>
              </a:solidFill>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756015"/>
            <a:ext cx="10488819" cy="378565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1200" dirty="0">
                <a:solidFill>
                  <a:schemeClr val="tx1"/>
                </a:solidFill>
                <a:latin typeface="Calibri Light"/>
                <a:cs typeface="Calibri Light"/>
              </a:rPr>
              <a:t>La transparence est essentielle pour établir la confiance.</a:t>
            </a:r>
            <a:endParaRPr lang="fr" sz="1200" dirty="0">
              <a:solidFill>
                <a:schemeClr val="tx1"/>
              </a:solidFill>
            </a:endParaRPr>
          </a:p>
          <a:p>
            <a:pPr algn="just"/>
            <a:endParaRPr lang="fr" sz="1200" dirty="0">
              <a:solidFill>
                <a:schemeClr val="tx1"/>
              </a:solidFill>
              <a:latin typeface="Calibri Light"/>
              <a:cs typeface="Calibri Light"/>
            </a:endParaRPr>
          </a:p>
          <a:p>
            <a:pPr marL="171450" indent="-171450" algn="just">
              <a:buFont typeface="Arial"/>
              <a:buChar char="•"/>
            </a:pPr>
            <a:r>
              <a:rPr lang="fr" sz="1200" dirty="0">
                <a:solidFill>
                  <a:schemeClr val="tx1"/>
                </a:solidFill>
                <a:latin typeface="Calibri"/>
              </a:rPr>
              <a:t>Création de profils et biographies pour tous les auteurs détaillant leur expertise :</a:t>
            </a:r>
            <a:endParaRPr lang="en-US" sz="1200" dirty="0">
              <a:solidFill>
                <a:schemeClr val="tx1"/>
              </a:solidFill>
              <a:latin typeface="Calibri"/>
            </a:endParaRPr>
          </a:p>
          <a:p>
            <a:pPr lvl="1" algn="just"/>
            <a:r>
              <a:rPr lang="fr" sz="1200" dirty="0">
                <a:solidFill>
                  <a:schemeClr val="tx1"/>
                </a:solidFill>
                <a:latin typeface="Calibri"/>
              </a:rPr>
              <a:t>_ Vous pouvez inclure une signature en haut ou en bas de vos articles, par exemple sous forme de mini bio.</a:t>
            </a:r>
          </a:p>
          <a:p>
            <a:pPr marL="171450" indent="-171450" algn="just">
              <a:buFont typeface="Arial"/>
              <a:buChar char="•"/>
            </a:pPr>
            <a:endParaRPr lang="fr" sz="1200" dirty="0">
              <a:solidFill>
                <a:schemeClr val="tx1"/>
              </a:solidFill>
              <a:latin typeface="Calibri"/>
            </a:endParaRPr>
          </a:p>
          <a:p>
            <a:pPr marL="171450" indent="-171450" algn="just">
              <a:buFont typeface="Arial"/>
              <a:buChar char="•"/>
            </a:pPr>
            <a:r>
              <a:rPr lang="fr" sz="1200" dirty="0">
                <a:solidFill>
                  <a:schemeClr val="tx1"/>
                </a:solidFill>
                <a:latin typeface="Calibri"/>
              </a:rPr>
              <a:t>Profil Google </a:t>
            </a:r>
            <a:r>
              <a:rPr lang="fr" sz="1200" dirty="0" err="1">
                <a:solidFill>
                  <a:schemeClr val="tx1"/>
                </a:solidFill>
                <a:latin typeface="Calibri"/>
              </a:rPr>
              <a:t>My</a:t>
            </a:r>
            <a:r>
              <a:rPr lang="fr" sz="1200" dirty="0">
                <a:solidFill>
                  <a:schemeClr val="tx1"/>
                </a:solidFill>
                <a:latin typeface="Calibri"/>
              </a:rPr>
              <a:t> Business, Twitter, LinkedIn. </a:t>
            </a:r>
            <a:r>
              <a:rPr lang="fr" sz="1200" dirty="0">
                <a:solidFill>
                  <a:schemeClr val="tx1"/>
                </a:solidFill>
                <a:latin typeface="Calibri Light"/>
              </a:rPr>
              <a:t>Ces réseaux </a:t>
            </a:r>
            <a:r>
              <a:rPr lang="fr-FR" sz="1200" dirty="0">
                <a:latin typeface="Calibri Light"/>
              </a:rPr>
              <a:t>agissent comme une extension de vos pages d'auteur, surtout si vous y accédez directement depuis votre site Web. </a:t>
            </a:r>
            <a:endParaRPr lang="en-US" sz="1200" dirty="0">
              <a:solidFill>
                <a:schemeClr val="tx1"/>
              </a:solidFill>
            </a:endParaRPr>
          </a:p>
          <a:p>
            <a:pPr lvl="1" algn="just"/>
            <a:r>
              <a:rPr lang="fr" sz="1200" dirty="0">
                <a:solidFill>
                  <a:schemeClr val="tx1"/>
                </a:solidFill>
                <a:latin typeface="Calibri"/>
                <a:cs typeface="Calibri"/>
              </a:rPr>
              <a:t>Les réseaux sociaux des auteurs doivent démontrer une certaine activité :</a:t>
            </a:r>
            <a:endParaRPr lang="en-US" sz="1200" dirty="0">
              <a:solidFill>
                <a:schemeClr val="tx1"/>
              </a:solidFill>
            </a:endParaRPr>
          </a:p>
          <a:p>
            <a:pPr lvl="1" algn="just"/>
            <a:r>
              <a:rPr lang="fr" sz="1200" dirty="0">
                <a:solidFill>
                  <a:schemeClr val="tx1"/>
                </a:solidFill>
                <a:latin typeface="Calibri"/>
                <a:cs typeface="Calibri"/>
              </a:rPr>
              <a:t>_ Publications et interactions régulières et pertinentes (plusieurs fois par semaine).</a:t>
            </a:r>
            <a:endParaRPr lang="en-US" sz="1200" dirty="0">
              <a:solidFill>
                <a:schemeClr val="tx1"/>
              </a:solidFill>
            </a:endParaRPr>
          </a:p>
          <a:p>
            <a:pPr lvl="1" algn="just"/>
            <a:r>
              <a:rPr lang="fr" sz="1200" dirty="0">
                <a:solidFill>
                  <a:schemeClr val="tx1"/>
                </a:solidFill>
                <a:latin typeface="Calibri"/>
                <a:cs typeface="Calibri"/>
              </a:rPr>
              <a:t>_ Avoir une communauté active.</a:t>
            </a:r>
            <a:endParaRPr lang="en-US" sz="1200" dirty="0">
              <a:solidFill>
                <a:schemeClr val="tx1"/>
              </a:solidFill>
            </a:endParaRPr>
          </a:p>
          <a:p>
            <a:pPr lvl="1" algn="just"/>
            <a:r>
              <a:rPr lang="fr" sz="1200" dirty="0">
                <a:solidFill>
                  <a:schemeClr val="tx1"/>
                </a:solidFill>
                <a:latin typeface="Calibri"/>
                <a:cs typeface="Calibri"/>
              </a:rPr>
              <a:t>_ Incitation à l'échange et au partage</a:t>
            </a:r>
            <a:endParaRPr lang="en-US" sz="1200" dirty="0">
              <a:solidFill>
                <a:schemeClr val="tx1"/>
              </a:solidFill>
            </a:endParaRPr>
          </a:p>
          <a:p>
            <a:pPr algn="just"/>
            <a:endParaRPr lang="fr" sz="1200" dirty="0"/>
          </a:p>
          <a:p>
            <a:pPr marL="171450" indent="-171450" algn="just">
              <a:buFont typeface="Arial"/>
              <a:buChar char="•"/>
            </a:pPr>
            <a:r>
              <a:rPr lang="fr" sz="1200" dirty="0">
                <a:solidFill>
                  <a:schemeClr val="tx1"/>
                </a:solidFill>
                <a:latin typeface="Calibri"/>
              </a:rPr>
              <a:t>Références NAP </a:t>
            </a:r>
            <a:r>
              <a:rPr lang="fr" sz="1100" dirty="0"/>
              <a:t>(</a:t>
            </a:r>
            <a:r>
              <a:rPr lang="fr-FR" sz="1100" dirty="0"/>
              <a:t>Name, </a:t>
            </a:r>
            <a:r>
              <a:rPr lang="fr-FR" sz="1100" dirty="0" err="1"/>
              <a:t>Address</a:t>
            </a:r>
            <a:r>
              <a:rPr lang="fr-FR" sz="1100" dirty="0"/>
              <a:t>, Phone </a:t>
            </a:r>
            <a:r>
              <a:rPr lang="fr-FR" sz="1100" dirty="0" err="1"/>
              <a:t>number</a:t>
            </a:r>
            <a:r>
              <a:rPr lang="fr-FR" sz="1100" dirty="0"/>
              <a:t>) </a:t>
            </a:r>
            <a:r>
              <a:rPr lang="fr" sz="1200" dirty="0">
                <a:solidFill>
                  <a:schemeClr val="tx1"/>
                </a:solidFill>
                <a:latin typeface="Calibri"/>
              </a:rPr>
              <a:t>cohérentes, page "à propos" ou "équipe", page </a:t>
            </a:r>
            <a:r>
              <a:rPr lang="fr-FR" sz="1200" dirty="0">
                <a:solidFill>
                  <a:schemeClr val="tx1"/>
                </a:solidFill>
                <a:latin typeface="Calibri"/>
              </a:rPr>
              <a:t>contact, accessibilité aux centres de service client.</a:t>
            </a:r>
            <a:endParaRPr lang="en-US" sz="1200" dirty="0">
              <a:solidFill>
                <a:schemeClr val="tx1"/>
              </a:solidFill>
              <a:latin typeface="Calibri"/>
            </a:endParaRPr>
          </a:p>
          <a:p>
            <a:pPr lvl="1" algn="just"/>
            <a:r>
              <a:rPr lang="fr-FR" sz="1200" dirty="0">
                <a:solidFill>
                  <a:schemeClr val="tx1"/>
                </a:solidFill>
                <a:latin typeface="Calibri"/>
              </a:rPr>
              <a:t>_ La page présentant l'équipe et l'entreprise doit avant tout donner des informations sur les membres de la structure, via une présentation de leurs spécialités et aspirations par exemple. Vous pouvez inclure le slogan de l'entreprise, un dicton sur le travail d'équipe, de l'interaction au survol etc.</a:t>
            </a:r>
          </a:p>
          <a:p>
            <a:pPr lvl="1" algn="just"/>
            <a:r>
              <a:rPr lang="fr-FR" sz="1200" dirty="0">
                <a:solidFill>
                  <a:schemeClr val="tx1"/>
                </a:solidFill>
                <a:latin typeface="Calibri"/>
              </a:rPr>
              <a:t>_ Ajoutez quelques visuels pour donner un meilleur rendu et montrer une transparence (photos des locaux, des activités, vidéo etc...).</a:t>
            </a:r>
            <a:endParaRPr lang="fr-FR" dirty="0">
              <a:solidFill>
                <a:schemeClr val="tx1"/>
              </a:solidFill>
            </a:endParaRPr>
          </a:p>
          <a:p>
            <a:pPr lvl="1" algn="just"/>
            <a:r>
              <a:rPr lang="fr-FR" sz="1200" dirty="0">
                <a:solidFill>
                  <a:schemeClr val="tx1"/>
                </a:solidFill>
                <a:latin typeface="Calibri"/>
              </a:rPr>
              <a:t>_ Mettez en avant les entreprises qui vous ont fait confiance en incluant leurs logos.</a:t>
            </a:r>
          </a:p>
          <a:p>
            <a:pPr lvl="1" algn="just"/>
            <a:r>
              <a:rPr lang="fr-FR" sz="1200" dirty="0">
                <a:latin typeface="Calibri"/>
              </a:rPr>
              <a:t>_ Une bonne manœuvre serait également de placer un Call-To-Action ou formulaire de contact en bas de la page équipe pour inciter l'utilisateur à l'engagement.</a:t>
            </a:r>
            <a:endParaRPr lang="fr-FR" dirty="0">
              <a:latin typeface="Calibri"/>
            </a:endParaRPr>
          </a:p>
          <a:p>
            <a:pPr algn="just"/>
            <a:endParaRPr lang="fr" sz="1200" dirty="0">
              <a:latin typeface="Calibri"/>
            </a:endParaRPr>
          </a:p>
        </p:txBody>
      </p:sp>
    </p:spTree>
    <p:extLst>
      <p:ext uri="{BB962C8B-B14F-4D97-AF65-F5344CB8AC3E}">
        <p14:creationId xmlns:p14="http://schemas.microsoft.com/office/powerpoint/2010/main" val="41693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12</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10771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INFORMATIONS SUR LES CRÉATEURS/AUTEURS DU SITE ET DES CONTENUS</a:t>
            </a:r>
            <a:endParaRPr lang="fr-FR" sz="3200" dirty="0">
              <a:solidFill>
                <a:schemeClr val="accent5">
                  <a:lumMod val="75000"/>
                </a:schemeClr>
              </a:solidFill>
            </a:endParaRPr>
          </a:p>
        </p:txBody>
      </p:sp>
      <p:pic>
        <p:nvPicPr>
          <p:cNvPr id="2" name="Image 1">
            <a:extLst>
              <a:ext uri="{FF2B5EF4-FFF2-40B4-BE49-F238E27FC236}">
                <a16:creationId xmlns:a16="http://schemas.microsoft.com/office/drawing/2014/main" id="{C145802E-4505-EC94-EBE9-2C06DD172FAB}"/>
              </a:ext>
            </a:extLst>
          </p:cNvPr>
          <p:cNvPicPr>
            <a:picLocks noChangeAspect="1"/>
          </p:cNvPicPr>
          <p:nvPr/>
        </p:nvPicPr>
        <p:blipFill>
          <a:blip r:embed="rId3"/>
          <a:stretch>
            <a:fillRect/>
          </a:stretch>
        </p:blipFill>
        <p:spPr>
          <a:xfrm>
            <a:off x="1061320" y="1992065"/>
            <a:ext cx="5758943" cy="4165067"/>
          </a:xfrm>
          <a:prstGeom prst="rect">
            <a:avLst/>
          </a:prstGeom>
        </p:spPr>
      </p:pic>
      <p:sp>
        <p:nvSpPr>
          <p:cNvPr id="3" name="ZoneTexte 2">
            <a:extLst>
              <a:ext uri="{FF2B5EF4-FFF2-40B4-BE49-F238E27FC236}">
                <a16:creationId xmlns:a16="http://schemas.microsoft.com/office/drawing/2014/main" id="{4BB9B6D2-CB90-FF9A-5DFE-9816B4E2A7C7}"/>
              </a:ext>
            </a:extLst>
          </p:cNvPr>
          <p:cNvSpPr txBox="1"/>
          <p:nvPr/>
        </p:nvSpPr>
        <p:spPr>
          <a:xfrm>
            <a:off x="2682053" y="6213741"/>
            <a:ext cx="251747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de fiche Google </a:t>
            </a:r>
            <a:r>
              <a:rPr lang="fr-FR" sz="1200" dirty="0" err="1">
                <a:cs typeface="Calibri"/>
              </a:rPr>
              <a:t>My</a:t>
            </a:r>
            <a:r>
              <a:rPr lang="fr-FR" sz="1200" dirty="0">
                <a:cs typeface="Calibri"/>
              </a:rPr>
              <a:t> Business</a:t>
            </a:r>
          </a:p>
        </p:txBody>
      </p:sp>
    </p:spTree>
    <p:extLst>
      <p:ext uri="{BB962C8B-B14F-4D97-AF65-F5344CB8AC3E}">
        <p14:creationId xmlns:p14="http://schemas.microsoft.com/office/powerpoint/2010/main" val="96682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13</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10771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INFORMATIONS SUR LES CRÉATEURS/AUTEURS DU SITE ET DES CONTENUS</a:t>
            </a:r>
            <a:endParaRPr lang="fr-FR" sz="3200" dirty="0">
              <a:solidFill>
                <a:schemeClr val="accent5">
                  <a:lumMod val="75000"/>
                </a:schemeClr>
              </a:solidFill>
            </a:endParaRPr>
          </a:p>
        </p:txBody>
      </p:sp>
      <p:pic>
        <p:nvPicPr>
          <p:cNvPr id="17" name="Image 16">
            <a:extLst>
              <a:ext uri="{FF2B5EF4-FFF2-40B4-BE49-F238E27FC236}">
                <a16:creationId xmlns:a16="http://schemas.microsoft.com/office/drawing/2014/main" id="{33BAAE21-99A8-1D9D-FBA7-450F95007C0E}"/>
              </a:ext>
            </a:extLst>
          </p:cNvPr>
          <p:cNvPicPr>
            <a:picLocks noChangeAspect="1"/>
          </p:cNvPicPr>
          <p:nvPr/>
        </p:nvPicPr>
        <p:blipFill>
          <a:blip r:embed="rId3"/>
          <a:stretch>
            <a:fillRect/>
          </a:stretch>
        </p:blipFill>
        <p:spPr>
          <a:xfrm>
            <a:off x="2346095" y="2057387"/>
            <a:ext cx="7499809" cy="3651669"/>
          </a:xfrm>
          <a:prstGeom prst="rect">
            <a:avLst/>
          </a:prstGeom>
        </p:spPr>
      </p:pic>
      <p:sp>
        <p:nvSpPr>
          <p:cNvPr id="19" name="ZoneTexte 18">
            <a:extLst>
              <a:ext uri="{FF2B5EF4-FFF2-40B4-BE49-F238E27FC236}">
                <a16:creationId xmlns:a16="http://schemas.microsoft.com/office/drawing/2014/main" id="{91997BEB-F135-B2A5-0D17-B42D6AC5EAEF}"/>
              </a:ext>
            </a:extLst>
          </p:cNvPr>
          <p:cNvSpPr txBox="1"/>
          <p:nvPr/>
        </p:nvSpPr>
        <p:spPr>
          <a:xfrm>
            <a:off x="4345022" y="5796678"/>
            <a:ext cx="34271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200" dirty="0">
                <a:cs typeface="Calibri"/>
              </a:rPr>
              <a:t>Exemple de mise en avant d’entreprises satisfaites</a:t>
            </a:r>
          </a:p>
        </p:txBody>
      </p:sp>
      <p:sp>
        <p:nvSpPr>
          <p:cNvPr id="21" name="Rectangle 20">
            <a:extLst>
              <a:ext uri="{FF2B5EF4-FFF2-40B4-BE49-F238E27FC236}">
                <a16:creationId xmlns:a16="http://schemas.microsoft.com/office/drawing/2014/main" id="{0E4D29A5-E945-2D3F-7574-E9EA649F10B7}"/>
              </a:ext>
            </a:extLst>
          </p:cNvPr>
          <p:cNvSpPr/>
          <p:nvPr/>
        </p:nvSpPr>
        <p:spPr>
          <a:xfrm>
            <a:off x="2192970" y="5391465"/>
            <a:ext cx="7731206" cy="3895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2175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14</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10771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INFORMATIONS SUR LES CRÉATEURS/AUTEURS DU SITE ET DES CONTENUS</a:t>
            </a:r>
            <a:endParaRPr lang="fr-FR" dirty="0">
              <a:solidFill>
                <a:schemeClr val="accent5">
                  <a:lumMod val="75000"/>
                </a:schemeClr>
              </a:solidFill>
            </a:endParaRPr>
          </a:p>
        </p:txBody>
      </p:sp>
      <p:pic>
        <p:nvPicPr>
          <p:cNvPr id="13" name="Image 13" descr="Une image contenant texte, personne&#10;&#10;Description générée automatiquement">
            <a:extLst>
              <a:ext uri="{FF2B5EF4-FFF2-40B4-BE49-F238E27FC236}">
                <a16:creationId xmlns:a16="http://schemas.microsoft.com/office/drawing/2014/main" id="{54D102A8-131E-5325-2C2D-CB4557A34219}"/>
              </a:ext>
            </a:extLst>
          </p:cNvPr>
          <p:cNvPicPr>
            <a:picLocks noChangeAspect="1"/>
          </p:cNvPicPr>
          <p:nvPr/>
        </p:nvPicPr>
        <p:blipFill>
          <a:blip r:embed="rId3"/>
          <a:stretch>
            <a:fillRect/>
          </a:stretch>
        </p:blipFill>
        <p:spPr>
          <a:xfrm>
            <a:off x="1033462" y="1922585"/>
            <a:ext cx="5167636" cy="3811960"/>
          </a:xfrm>
          <a:prstGeom prst="rect">
            <a:avLst/>
          </a:prstGeom>
          <a:ln>
            <a:solidFill>
              <a:srgbClr val="0070C0"/>
            </a:solidFill>
          </a:ln>
        </p:spPr>
      </p:pic>
      <p:sp>
        <p:nvSpPr>
          <p:cNvPr id="2" name="ZoneTexte 1">
            <a:extLst>
              <a:ext uri="{FF2B5EF4-FFF2-40B4-BE49-F238E27FC236}">
                <a16:creationId xmlns:a16="http://schemas.microsoft.com/office/drawing/2014/main" id="{42C350D3-CD57-F8E8-A076-B4D3D9B93D5D}"/>
              </a:ext>
            </a:extLst>
          </p:cNvPr>
          <p:cNvSpPr txBox="1"/>
          <p:nvPr/>
        </p:nvSpPr>
        <p:spPr>
          <a:xfrm>
            <a:off x="2158603" y="5849166"/>
            <a:ext cx="29164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de page de présentation d'équipe</a:t>
            </a:r>
          </a:p>
        </p:txBody>
      </p:sp>
      <p:pic>
        <p:nvPicPr>
          <p:cNvPr id="14" name="Image 14" descr="Une image contenant texte&#10;&#10;Description générée automatiquement">
            <a:extLst>
              <a:ext uri="{FF2B5EF4-FFF2-40B4-BE49-F238E27FC236}">
                <a16:creationId xmlns:a16="http://schemas.microsoft.com/office/drawing/2014/main" id="{A2EB8070-C7A0-4D0F-8A48-D4AA222777FB}"/>
              </a:ext>
            </a:extLst>
          </p:cNvPr>
          <p:cNvPicPr>
            <a:picLocks noChangeAspect="1"/>
          </p:cNvPicPr>
          <p:nvPr/>
        </p:nvPicPr>
        <p:blipFill>
          <a:blip r:embed="rId4"/>
          <a:stretch>
            <a:fillRect/>
          </a:stretch>
        </p:blipFill>
        <p:spPr>
          <a:xfrm>
            <a:off x="6712744" y="1922585"/>
            <a:ext cx="4552949" cy="1863981"/>
          </a:xfrm>
          <a:prstGeom prst="rect">
            <a:avLst/>
          </a:prstGeom>
          <a:ln>
            <a:solidFill>
              <a:srgbClr val="4472C4"/>
            </a:solidFill>
          </a:ln>
        </p:spPr>
      </p:pic>
      <p:sp>
        <p:nvSpPr>
          <p:cNvPr id="15" name="ZoneTexte 14">
            <a:extLst>
              <a:ext uri="{FF2B5EF4-FFF2-40B4-BE49-F238E27FC236}">
                <a16:creationId xmlns:a16="http://schemas.microsoft.com/office/drawing/2014/main" id="{BAE94F0A-EFE4-7947-098F-8E7EC5E6E7B6}"/>
              </a:ext>
            </a:extLst>
          </p:cNvPr>
          <p:cNvSpPr txBox="1"/>
          <p:nvPr/>
        </p:nvSpPr>
        <p:spPr>
          <a:xfrm>
            <a:off x="7653338" y="3884635"/>
            <a:ext cx="26664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de mini-bio en bas d'un article</a:t>
            </a:r>
          </a:p>
        </p:txBody>
      </p:sp>
    </p:spTree>
    <p:extLst>
      <p:ext uri="{BB962C8B-B14F-4D97-AF65-F5344CB8AC3E}">
        <p14:creationId xmlns:p14="http://schemas.microsoft.com/office/powerpoint/2010/main" val="351608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15</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INCLURE DES LIENS EXTERNES ET CITER LES SOURCES</a:t>
            </a:r>
            <a:endParaRPr lang="fr" sz="3200" b="1" dirty="0">
              <a:solidFill>
                <a:schemeClr val="accent5">
                  <a:lumMod val="75000"/>
                </a:schemeClr>
              </a:solidFill>
              <a:latin typeface="Calibri"/>
              <a:cs typeface="Calibri"/>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694264"/>
            <a:ext cx="10488819" cy="138499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1200" dirty="0">
                <a:latin typeface="Calibri Light"/>
              </a:rPr>
              <a:t>Cela aide à montrer que vous avez fait des recherches approfondies, et surtout c'est une bonne chose de donner aux lecteurs des ressources supplémentaires à explorer s'ils veulent en savoir plus.</a:t>
            </a:r>
            <a:endParaRPr lang="fr" sz="1200" dirty="0">
              <a:solidFill>
                <a:schemeClr val="tx1"/>
              </a:solidFill>
              <a:latin typeface="Calibri Light"/>
              <a:cs typeface="Calibri Light"/>
            </a:endParaRPr>
          </a:p>
          <a:p>
            <a:pPr marL="171450" indent="-171450" algn="just">
              <a:buChar char="•"/>
            </a:pPr>
            <a:r>
              <a:rPr lang="fr" sz="1200" dirty="0">
                <a:solidFill>
                  <a:schemeClr val="tx1"/>
                </a:solidFill>
                <a:latin typeface="Calibri"/>
              </a:rPr>
              <a:t>Vérifiez et citez les références/sources renvoyant à des ressources faisant autorité</a:t>
            </a:r>
            <a:r>
              <a:rPr lang="fr" sz="1100" dirty="0">
                <a:solidFill>
                  <a:schemeClr val="tx1"/>
                </a:solidFill>
                <a:latin typeface="Calibri"/>
              </a:rPr>
              <a:t> </a:t>
            </a:r>
            <a:r>
              <a:rPr lang="fr" sz="1200" dirty="0">
                <a:solidFill>
                  <a:schemeClr val="tx1"/>
                </a:solidFill>
                <a:latin typeface="Calibri"/>
              </a:rPr>
              <a:t>(ex : articles de presse écrits par d'autres experts).</a:t>
            </a:r>
          </a:p>
          <a:p>
            <a:pPr marL="171450" indent="-171450" algn="just">
              <a:buChar char="•"/>
            </a:pPr>
            <a:r>
              <a:rPr lang="fr" sz="1200" dirty="0">
                <a:solidFill>
                  <a:schemeClr val="tx1"/>
                </a:solidFill>
                <a:latin typeface="Calibri"/>
              </a:rPr>
              <a:t>Évitez la désinformation, les théories farfelues et les informations qui contredisent le consensus des experts.</a:t>
            </a:r>
          </a:p>
          <a:p>
            <a:pPr marL="171450" indent="-171450" algn="just">
              <a:buFont typeface="Arial,Sans-Serif"/>
              <a:buChar char="•"/>
            </a:pPr>
            <a:r>
              <a:rPr lang="fr-FR" sz="1200" dirty="0">
                <a:solidFill>
                  <a:schemeClr val="tx1"/>
                </a:solidFill>
                <a:latin typeface="Calibri"/>
              </a:rPr>
              <a:t>Évitez de recopier ou reformuler les sources ; apportez à la place une valeur ajoutée et une touche originale.</a:t>
            </a:r>
            <a:endParaRPr lang="en-US" sz="1200" dirty="0">
              <a:solidFill>
                <a:schemeClr val="tx1"/>
              </a:solidFill>
              <a:latin typeface="Calibri"/>
            </a:endParaRPr>
          </a:p>
          <a:p>
            <a:pPr marL="171450" indent="-171450" algn="just">
              <a:buChar char="•"/>
            </a:pPr>
            <a:endParaRPr lang="fr" sz="1200" dirty="0">
              <a:solidFill>
                <a:schemeClr val="tx1"/>
              </a:solidFill>
              <a:latin typeface="Calibri"/>
            </a:endParaRPr>
          </a:p>
          <a:p>
            <a:pPr marL="171450" indent="-171450" algn="just">
              <a:buChar char="•"/>
            </a:pPr>
            <a:endParaRPr lang="fr" sz="1200" dirty="0">
              <a:solidFill>
                <a:schemeClr val="tx1"/>
              </a:solidFill>
              <a:latin typeface="Calibri"/>
            </a:endParaRPr>
          </a:p>
        </p:txBody>
      </p:sp>
    </p:spTree>
    <p:extLst>
      <p:ext uri="{BB962C8B-B14F-4D97-AF65-F5344CB8AC3E}">
        <p14:creationId xmlns:p14="http://schemas.microsoft.com/office/powerpoint/2010/main" val="169217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16</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4631" y="563434"/>
            <a:ext cx="9787676"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accent5">
                    <a:lumMod val="75000"/>
                  </a:schemeClr>
                </a:solidFill>
                <a:latin typeface="Calibri"/>
                <a:cs typeface="Calibri"/>
                <a:sym typeface="Calibri"/>
              </a:rPr>
              <a:t>ÉQUILIBRER LA MONÉTISATION AVEC LA CONVIVIALITÉ</a:t>
            </a:r>
            <a:endParaRPr lang="fr-FR" dirty="0">
              <a:solidFill>
                <a:schemeClr val="accent5">
                  <a:lumMod val="75000"/>
                </a:schemeClr>
              </a:solidFill>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694264"/>
            <a:ext cx="10488819" cy="138499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latin typeface="Calibri Light"/>
              </a:rPr>
              <a:t>Un site fonctionnel doit satisfaire l’objectif sans distraction. Les publicités et le contenu supplémentaire ne doivent pas détourner les lecteurs du contenu principal.</a:t>
            </a:r>
            <a:endParaRPr lang="en-US" sz="1200" dirty="0">
              <a:latin typeface="Calibri Light"/>
            </a:endParaRPr>
          </a:p>
          <a:p>
            <a:pPr algn="just"/>
            <a:r>
              <a:rPr lang="fr-FR" sz="1200" dirty="0">
                <a:latin typeface="Calibri Light"/>
              </a:rPr>
              <a:t>Tester ce qui fonctionne vraiment et examiner de plus près comment est monétisé le site. Bien que certaines annonces fonctionnent bien, d’autres retiennent probablement la qualité de la page du site.</a:t>
            </a:r>
            <a:r>
              <a:rPr lang="fr-FR" sz="1200" dirty="0">
                <a:solidFill>
                  <a:schemeClr val="tx1"/>
                </a:solidFill>
                <a:latin typeface="Calibri Light"/>
              </a:rPr>
              <a:t> </a:t>
            </a:r>
            <a:endParaRPr lang="fr-FR" dirty="0">
              <a:solidFill>
                <a:schemeClr val="tx1"/>
              </a:solidFill>
              <a:latin typeface="Calibri Light"/>
            </a:endParaRPr>
          </a:p>
          <a:p>
            <a:pPr marL="171450" indent="-171450" algn="just">
              <a:buChar char="•"/>
            </a:pPr>
            <a:r>
              <a:rPr lang="fr-FR" sz="1200" dirty="0">
                <a:solidFill>
                  <a:schemeClr val="tx1"/>
                </a:solidFill>
                <a:latin typeface="Calibri"/>
              </a:rPr>
              <a:t>Le contenu sponsorisé et les liens d'affiliation doivent être clairement étiquetés/indiqués </a:t>
            </a:r>
            <a:r>
              <a:rPr lang="fr-FR" sz="1200" dirty="0">
                <a:latin typeface="Calibri Light"/>
                <a:cs typeface="Calibri Light"/>
              </a:rPr>
              <a:t>afin d'éviter d'induire les utilisateurs en erreur, quant à qui pourrait bénéficier fin</a:t>
            </a:r>
            <a:r>
              <a:rPr lang="fr-FR" sz="1200" dirty="0">
                <a:solidFill>
                  <a:schemeClr val="tx1"/>
                </a:solidFill>
                <a:latin typeface="Calibri Light"/>
                <a:cs typeface="Calibri Light"/>
              </a:rPr>
              <a:t>ancièrement s'ils cliquent sur ces pages.</a:t>
            </a:r>
            <a:endParaRPr lang="fr-FR" sz="1200" dirty="0">
              <a:solidFill>
                <a:schemeClr val="tx1"/>
              </a:solidFill>
              <a:latin typeface="Calibri"/>
            </a:endParaRPr>
          </a:p>
          <a:p>
            <a:pPr marL="171450" indent="-171450" algn="just">
              <a:buChar char="•"/>
            </a:pPr>
            <a:r>
              <a:rPr lang="fr-FR" sz="1200" dirty="0">
                <a:solidFill>
                  <a:schemeClr val="tx1"/>
                </a:solidFill>
                <a:latin typeface="Calibri"/>
              </a:rPr>
              <a:t>Objectif clair et mis en avant.</a:t>
            </a:r>
            <a:endParaRPr lang="fr" sz="1200" dirty="0">
              <a:solidFill>
                <a:schemeClr val="tx1"/>
              </a:solidFill>
              <a:latin typeface="Calibri"/>
            </a:endParaRPr>
          </a:p>
          <a:p>
            <a:pPr marL="171450" indent="-171450" algn="just">
              <a:buChar char="•"/>
            </a:pPr>
            <a:r>
              <a:rPr lang="fr-FR" sz="1200" dirty="0">
                <a:solidFill>
                  <a:schemeClr val="tx1"/>
                </a:solidFill>
                <a:latin typeface="Calibri"/>
              </a:rPr>
              <a:t>Les annonces ne sont pas excessives et n'interfèrent pas avec le contenu principal</a:t>
            </a:r>
            <a:endParaRPr lang="en-US" sz="1200" dirty="0">
              <a:solidFill>
                <a:schemeClr val="tx1"/>
              </a:solidFill>
              <a:latin typeface="Calibri"/>
            </a:endParaRPr>
          </a:p>
        </p:txBody>
      </p:sp>
    </p:spTree>
    <p:extLst>
      <p:ext uri="{BB962C8B-B14F-4D97-AF65-F5344CB8AC3E}">
        <p14:creationId xmlns:p14="http://schemas.microsoft.com/office/powerpoint/2010/main" val="2186782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17</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DEVENIR MOBILE</a:t>
            </a:r>
            <a:endParaRPr lang="fr" sz="3200" b="1" dirty="0">
              <a:solidFill>
                <a:schemeClr val="accent5">
                  <a:lumMod val="75000"/>
                </a:schemeClr>
              </a:solidFill>
              <a:latin typeface="Calibri"/>
              <a:cs typeface="Calibri"/>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795813" y="1726466"/>
            <a:ext cx="10402787" cy="1015663"/>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latin typeface="Calibri Light"/>
              </a:rPr>
              <a:t>Le mobile continue de dépasser l’utilisation du Web sur ordinateur de bureau, il faut donc en faire une priorité.</a:t>
            </a:r>
          </a:p>
          <a:p>
            <a:pPr algn="just"/>
            <a:r>
              <a:rPr lang="fr-FR" sz="1200" dirty="0">
                <a:solidFill>
                  <a:schemeClr val="tx1"/>
                </a:solidFill>
                <a:latin typeface="Calibri"/>
              </a:rPr>
              <a:t>La compatibilité mobile est indispensable pour un site performant et attirer plus de </a:t>
            </a:r>
            <a:r>
              <a:rPr lang="fr-FR" sz="1200" dirty="0" err="1">
                <a:solidFill>
                  <a:schemeClr val="tx1"/>
                </a:solidFill>
                <a:latin typeface="Calibri"/>
              </a:rPr>
              <a:t>traffic</a:t>
            </a:r>
            <a:r>
              <a:rPr lang="fr-FR" sz="1200" dirty="0">
                <a:solidFill>
                  <a:schemeClr val="tx1"/>
                </a:solidFill>
                <a:latin typeface="Calibri"/>
              </a:rPr>
              <a:t>.</a:t>
            </a:r>
            <a:endParaRPr lang="fr" sz="1200" dirty="0">
              <a:solidFill>
                <a:schemeClr val="tx1"/>
              </a:solidFill>
              <a:latin typeface="Calibri"/>
            </a:endParaRPr>
          </a:p>
          <a:p>
            <a:pPr algn="just"/>
            <a:endParaRPr lang="en-US" sz="1200" dirty="0">
              <a:latin typeface="Calibri Light"/>
            </a:endParaRPr>
          </a:p>
          <a:p>
            <a:pPr marL="171450" indent="-171450" algn="just">
              <a:buFont typeface="Arial" panose="020B0604020202020204" pitchFamily="34" charset="0"/>
              <a:buChar char="•"/>
            </a:pPr>
            <a:r>
              <a:rPr lang="fr-FR" sz="1200" dirty="0">
                <a:latin typeface="Calibri Light"/>
              </a:rPr>
              <a:t>To</a:t>
            </a:r>
            <a:r>
              <a:rPr lang="fr-FR" sz="1200" dirty="0">
                <a:solidFill>
                  <a:schemeClr val="tx1"/>
                </a:solidFill>
                <a:latin typeface="Calibri Light"/>
              </a:rPr>
              <a:t>ut le contenu doit être facilement accessible pour les visiteurs sur des appareils mobiles et d'autres plates-formes</a:t>
            </a:r>
            <a:r>
              <a:rPr lang="fr-FR" sz="1100" dirty="0">
                <a:solidFill>
                  <a:schemeClr val="tx1"/>
                </a:solidFill>
                <a:latin typeface="Calibri Light"/>
              </a:rPr>
              <a:t> (Google Chrome, Safari </a:t>
            </a:r>
            <a:r>
              <a:rPr lang="fr-FR" sz="1100" dirty="0" err="1">
                <a:solidFill>
                  <a:schemeClr val="tx1"/>
                </a:solidFill>
                <a:latin typeface="Calibri Light"/>
              </a:rPr>
              <a:t>etc</a:t>
            </a:r>
            <a:r>
              <a:rPr lang="fr-FR" sz="1100" dirty="0">
                <a:solidFill>
                  <a:schemeClr val="tx1"/>
                </a:solidFill>
                <a:latin typeface="Calibri Light"/>
              </a:rPr>
              <a:t>).</a:t>
            </a:r>
          </a:p>
          <a:p>
            <a:pPr marL="171450" indent="-171450" algn="just">
              <a:buFont typeface="Arial" panose="020B0604020202020204" pitchFamily="34" charset="0"/>
              <a:buChar char="•"/>
            </a:pPr>
            <a:r>
              <a:rPr lang="fr-FR" sz="1200" dirty="0">
                <a:solidFill>
                  <a:schemeClr val="tx1"/>
                </a:solidFill>
                <a:latin typeface="Calibri Light"/>
              </a:rPr>
              <a:t>Il faut idéalement avoir un site responsive, qui s'adapte à toutes les tailles d'écrans.</a:t>
            </a:r>
            <a:endParaRPr lang="fr" dirty="0">
              <a:solidFill>
                <a:schemeClr val="tx1"/>
              </a:solidFill>
              <a:latin typeface="+mj-lt"/>
            </a:endParaRPr>
          </a:p>
        </p:txBody>
      </p:sp>
    </p:spTree>
    <p:extLst>
      <p:ext uri="{BB962C8B-B14F-4D97-AF65-F5344CB8AC3E}">
        <p14:creationId xmlns:p14="http://schemas.microsoft.com/office/powerpoint/2010/main" val="4688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18</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accent5">
                    <a:lumMod val="75000"/>
                  </a:schemeClr>
                </a:solidFill>
                <a:latin typeface="Calibri"/>
                <a:ea typeface="Calibri"/>
                <a:cs typeface="Calibri"/>
                <a:sym typeface="Calibri"/>
              </a:rPr>
              <a:t>AUDIT – ANALYSE</a:t>
            </a:r>
            <a:endParaRPr lang="fr-FR" sz="3200" b="1" dirty="0">
              <a:solidFill>
                <a:schemeClr val="accent5">
                  <a:lumMod val="75000"/>
                </a:schemeClr>
              </a:solidFill>
              <a:latin typeface="Calibri"/>
              <a:cs typeface="Calibri"/>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642798"/>
            <a:ext cx="10488819" cy="3816429"/>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buChar char="•"/>
            </a:pPr>
            <a:r>
              <a:rPr lang="fr-FR" sz="1200" dirty="0">
                <a:solidFill>
                  <a:schemeClr val="tx1"/>
                </a:solidFill>
                <a:latin typeface="Calibri"/>
              </a:rPr>
              <a:t>Analyser le trafic de recherche organique, les mots-clés, la SERP, et faire une comparaison avec les concurrents.</a:t>
            </a:r>
            <a:endParaRPr lang="fr-FR" dirty="0"/>
          </a:p>
          <a:p>
            <a:pPr marL="171450" indent="-171450" algn="just">
              <a:buChar char="•"/>
            </a:pPr>
            <a:r>
              <a:rPr lang="fr-FR" sz="1200" dirty="0">
                <a:solidFill>
                  <a:schemeClr val="tx1"/>
                </a:solidFill>
                <a:latin typeface="Calibri"/>
                <a:cs typeface="Calibri"/>
              </a:rPr>
              <a:t>Créez du contenu qui répond à l'intention de recherche.</a:t>
            </a:r>
            <a:r>
              <a:rPr lang="fr-FR" sz="1200" dirty="0">
                <a:solidFill>
                  <a:schemeClr val="tx1"/>
                </a:solidFill>
                <a:latin typeface="Calibri Light"/>
                <a:cs typeface="Calibri Light"/>
              </a:rPr>
              <a:t> Cela peut changer en fonction de la saison, des tendances et du cycle d'actualités.</a:t>
            </a:r>
            <a:endParaRPr lang="fr-FR" sz="1200" dirty="0">
              <a:solidFill>
                <a:schemeClr val="tx1"/>
              </a:solidFill>
              <a:latin typeface="Calibri"/>
              <a:ea typeface="Arial"/>
              <a:cs typeface="Arial"/>
            </a:endParaRPr>
          </a:p>
          <a:p>
            <a:pPr algn="just"/>
            <a:endParaRPr lang="fr" sz="1200" dirty="0">
              <a:solidFill>
                <a:schemeClr val="tx1"/>
              </a:solidFill>
              <a:latin typeface="Calibri"/>
              <a:cs typeface="Calibri Light"/>
            </a:endParaRPr>
          </a:p>
          <a:p>
            <a:pPr algn="just"/>
            <a:r>
              <a:rPr lang="fr" sz="1200" dirty="0">
                <a:latin typeface="Calibri"/>
              </a:rPr>
              <a:t>Devenez digne de confiance pour les requêtes déclenchant des </a:t>
            </a:r>
            <a:r>
              <a:rPr lang="fr" sz="1200" dirty="0" err="1">
                <a:latin typeface="Calibri"/>
              </a:rPr>
              <a:t>snippets</a:t>
            </a:r>
            <a:r>
              <a:rPr lang="fr" sz="1200" dirty="0">
                <a:latin typeface="Calibri"/>
              </a:rPr>
              <a:t> :</a:t>
            </a:r>
          </a:p>
          <a:p>
            <a:r>
              <a:rPr lang="fr-FR" sz="1200" dirty="0">
                <a:latin typeface="Calibri Light"/>
                <a:cs typeface="Calibri"/>
              </a:rPr>
              <a:t>E-A-T et YMYL sont des filtres de recherche Google qui garantissent des résultats pertinents, de haute qualité et fournissent la meilleure réponse. Les résultats les mieux classés doivent se démarquer des autres par la valeur qu'ils offrent. Une fois ces filtres appliqués, ils affichent souvent des réponses rapides dans la zone  "Autres questions posées". </a:t>
            </a:r>
            <a:endParaRPr lang="fr-FR" sz="1200" dirty="0">
              <a:latin typeface="Calibri Light"/>
            </a:endParaRPr>
          </a:p>
          <a:p>
            <a:pPr marL="171450" indent="-171450">
              <a:buChar char="•"/>
            </a:pPr>
            <a:r>
              <a:rPr lang="fr-FR" sz="1200" dirty="0">
                <a:latin typeface="Calibri"/>
                <a:cs typeface="Calibri"/>
              </a:rPr>
              <a:t>Intégrez les normes d'évaluation de la qualité de Google pour améliorer la qualité de vos pages Web et de votre contenu. </a:t>
            </a:r>
          </a:p>
          <a:p>
            <a:endParaRPr lang="fr-FR" sz="1200" dirty="0">
              <a:latin typeface="Calibri Light"/>
              <a:cs typeface="Calibri"/>
            </a:endParaRPr>
          </a:p>
          <a:p>
            <a:pPr marL="171450" indent="-171450">
              <a:buChar char="•"/>
            </a:pPr>
            <a:r>
              <a:rPr lang="fr" sz="1200" dirty="0">
                <a:latin typeface="Calibri"/>
              </a:rPr>
              <a:t>Annotez votre contenu structurés </a:t>
            </a:r>
            <a:r>
              <a:rPr lang="fr" sz="1200" dirty="0">
                <a:solidFill>
                  <a:schemeClr val="tx1"/>
                </a:solidFill>
                <a:latin typeface="Calibri"/>
                <a:cs typeface="Calibri Light"/>
              </a:rPr>
              <a:t>pour aider Google (et les autres moteurs de recherche) à mieux comprendre les entités du contenu</a:t>
            </a:r>
            <a:r>
              <a:rPr lang="fr" sz="1200" dirty="0">
                <a:latin typeface="Calibri"/>
              </a:rPr>
              <a:t> : </a:t>
            </a:r>
            <a:r>
              <a:rPr lang="fr" sz="1200" dirty="0">
                <a:latin typeface="Calibri Light"/>
              </a:rPr>
              <a:t>Utilisez les </a:t>
            </a:r>
            <a:r>
              <a:rPr lang="fr" sz="1200" dirty="0" err="1">
                <a:latin typeface="Calibri Light"/>
              </a:rPr>
              <a:t>microdonnées</a:t>
            </a:r>
            <a:r>
              <a:rPr lang="fr" sz="1200" dirty="0">
                <a:latin typeface="Calibri Light"/>
              </a:rPr>
              <a:t> HTML, les microformats, </a:t>
            </a:r>
            <a:r>
              <a:rPr lang="fr" sz="1200" dirty="0" err="1">
                <a:latin typeface="Calibri Light"/>
              </a:rPr>
              <a:t>RDFa</a:t>
            </a:r>
            <a:r>
              <a:rPr lang="fr" sz="1200" dirty="0">
                <a:latin typeface="Calibri Light"/>
              </a:rPr>
              <a:t>, Schema.org, Open Graph et JSON-LD. L'annotation de vos données ne modifie pas réellement le contenu visible, mais elle donne des informations précieuses sur le type de contenu que vous hébergez sur votre site.</a:t>
            </a:r>
          </a:p>
          <a:p>
            <a:pPr marL="171450" indent="-171450">
              <a:buChar char="•"/>
            </a:pPr>
            <a:endParaRPr lang="fr" sz="1200" dirty="0">
              <a:latin typeface="Calibri Light"/>
            </a:endParaRPr>
          </a:p>
          <a:p>
            <a:pPr algn="just"/>
            <a:r>
              <a:rPr lang="fr" sz="1200" dirty="0">
                <a:latin typeface="Calibri Light"/>
                <a:cs typeface="Calibri Light"/>
              </a:rPr>
              <a:t>Le balisage spécifique </a:t>
            </a:r>
            <a:r>
              <a:rPr lang="fr" sz="1200" dirty="0" err="1">
                <a:latin typeface="Calibri"/>
                <a:cs typeface="Calibri"/>
              </a:rPr>
              <a:t>Schema</a:t>
            </a:r>
            <a:r>
              <a:rPr lang="fr" sz="1200" dirty="0">
                <a:latin typeface="Calibri"/>
                <a:cs typeface="Calibri"/>
              </a:rPr>
              <a:t> Markup</a:t>
            </a:r>
            <a:r>
              <a:rPr lang="fr" sz="1200" dirty="0">
                <a:latin typeface="Calibri Light"/>
                <a:cs typeface="Calibri Light"/>
              </a:rPr>
              <a:t> est un code que vous mettez sur votre site web pour aider les moteurs de recherche à retourner des résultats plus informatifs pour les utilisateurs. Une fois ajouté à une page Web, le balisage schema créé une description améliorée qui, le plus souvent, apparaît dans les résultats de recherche.</a:t>
            </a:r>
          </a:p>
          <a:p>
            <a:pPr algn="just"/>
            <a:endParaRPr lang="fr" sz="1200" dirty="0">
              <a:latin typeface="Calibri Light"/>
              <a:cs typeface="Calibri"/>
            </a:endParaRPr>
          </a:p>
          <a:p>
            <a:pPr algn="just"/>
            <a:r>
              <a:rPr lang="fr" sz="1200" dirty="0">
                <a:latin typeface="Calibri Light"/>
                <a:cs typeface="Calibri"/>
              </a:rPr>
              <a:t>Balisez vos produits, avis, événements etc avec des données structurées est donc très important car cela rendra votre site instantanément compréhensible par les moteurs de recherche.</a:t>
            </a:r>
            <a:endParaRPr lang="fr" sz="1200" dirty="0">
              <a:latin typeface="Calibri Light"/>
            </a:endParaRPr>
          </a:p>
          <a:p>
            <a:pPr algn="just"/>
            <a:r>
              <a:rPr lang="fr" sz="1200" dirty="0">
                <a:latin typeface="Calibri Light"/>
                <a:cs typeface="Calibri"/>
              </a:rPr>
              <a:t>Cela signifie qu’ils peuvent savoir exactement de quoi traite chaque partie de votre site, et ainsi retourner de meilleurs résultats.</a:t>
            </a:r>
            <a:endParaRPr lang="fr" dirty="0">
              <a:latin typeface="Calibri Light"/>
            </a:endParaRPr>
          </a:p>
          <a:p>
            <a:endParaRPr lang="fr" dirty="0"/>
          </a:p>
        </p:txBody>
      </p:sp>
    </p:spTree>
    <p:extLst>
      <p:ext uri="{BB962C8B-B14F-4D97-AF65-F5344CB8AC3E}">
        <p14:creationId xmlns:p14="http://schemas.microsoft.com/office/powerpoint/2010/main" val="60900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19</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accent5">
                    <a:lumMod val="75000"/>
                  </a:schemeClr>
                </a:solidFill>
                <a:latin typeface="Calibri"/>
                <a:ea typeface="Calibri"/>
                <a:cs typeface="Calibri"/>
                <a:sym typeface="Calibri"/>
              </a:rPr>
              <a:t>AUDIT – ANALYSE</a:t>
            </a:r>
            <a:endParaRPr lang="fr-FR" sz="3200" b="1" dirty="0">
              <a:solidFill>
                <a:schemeClr val="accent5">
                  <a:lumMod val="75000"/>
                </a:schemeClr>
              </a:solidFill>
              <a:latin typeface="Calibri"/>
              <a:cs typeface="Calibri"/>
            </a:endParaRPr>
          </a:p>
        </p:txBody>
      </p:sp>
      <p:pic>
        <p:nvPicPr>
          <p:cNvPr id="3" name="Image 2">
            <a:extLst>
              <a:ext uri="{FF2B5EF4-FFF2-40B4-BE49-F238E27FC236}">
                <a16:creationId xmlns:a16="http://schemas.microsoft.com/office/drawing/2014/main" id="{18EA1F83-D159-3F16-8F46-FBCF6F2ABA1C}"/>
              </a:ext>
            </a:extLst>
          </p:cNvPr>
          <p:cNvPicPr>
            <a:picLocks noChangeAspect="1"/>
          </p:cNvPicPr>
          <p:nvPr/>
        </p:nvPicPr>
        <p:blipFill>
          <a:blip r:embed="rId3"/>
          <a:stretch>
            <a:fillRect/>
          </a:stretch>
        </p:blipFill>
        <p:spPr>
          <a:xfrm>
            <a:off x="522827" y="1907038"/>
            <a:ext cx="6020425" cy="3947819"/>
          </a:xfrm>
          <a:prstGeom prst="rect">
            <a:avLst/>
          </a:prstGeom>
          <a:ln>
            <a:solidFill>
              <a:srgbClr val="0070C0"/>
            </a:solidFill>
          </a:ln>
        </p:spPr>
      </p:pic>
      <p:sp>
        <p:nvSpPr>
          <p:cNvPr id="13" name="Rectangle 12">
            <a:extLst>
              <a:ext uri="{FF2B5EF4-FFF2-40B4-BE49-F238E27FC236}">
                <a16:creationId xmlns:a16="http://schemas.microsoft.com/office/drawing/2014/main" id="{67139D1D-55D1-2BE1-71BD-593DF48C21C4}"/>
              </a:ext>
            </a:extLst>
          </p:cNvPr>
          <p:cNvSpPr/>
          <p:nvPr/>
        </p:nvSpPr>
        <p:spPr>
          <a:xfrm>
            <a:off x="4572000" y="2575420"/>
            <a:ext cx="1870745" cy="32626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FAA93B3D-1A62-E954-7791-6545CC8920C7}"/>
              </a:ext>
            </a:extLst>
          </p:cNvPr>
          <p:cNvSpPr txBox="1"/>
          <p:nvPr/>
        </p:nvSpPr>
        <p:spPr>
          <a:xfrm>
            <a:off x="2489965" y="5923763"/>
            <a:ext cx="20861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de </a:t>
            </a:r>
            <a:r>
              <a:rPr lang="fr-FR" sz="1200" dirty="0" err="1">
                <a:cs typeface="Calibri"/>
              </a:rPr>
              <a:t>Knowledge</a:t>
            </a:r>
            <a:r>
              <a:rPr lang="fr-FR" sz="1200" dirty="0">
                <a:cs typeface="Calibri"/>
              </a:rPr>
              <a:t> Graph</a:t>
            </a:r>
          </a:p>
        </p:txBody>
      </p:sp>
      <p:pic>
        <p:nvPicPr>
          <p:cNvPr id="5122" name="Picture 2">
            <a:extLst>
              <a:ext uri="{FF2B5EF4-FFF2-40B4-BE49-F238E27FC236}">
                <a16:creationId xmlns:a16="http://schemas.microsoft.com/office/drawing/2014/main" id="{3588C753-27EA-03DA-8998-CED8284DE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185" y="1907038"/>
            <a:ext cx="3955452" cy="148406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1D28F5E2-9E80-F918-F0FF-8FDD628F26F7}"/>
              </a:ext>
            </a:extLst>
          </p:cNvPr>
          <p:cNvSpPr txBox="1"/>
          <p:nvPr/>
        </p:nvSpPr>
        <p:spPr>
          <a:xfrm>
            <a:off x="8228837" y="3466902"/>
            <a:ext cx="20861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de balise schema.org</a:t>
            </a:r>
          </a:p>
        </p:txBody>
      </p:sp>
    </p:spTree>
    <p:extLst>
      <p:ext uri="{BB962C8B-B14F-4D97-AF65-F5344CB8AC3E}">
        <p14:creationId xmlns:p14="http://schemas.microsoft.com/office/powerpoint/2010/main" val="376625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2;p3">
            <a:extLst>
              <a:ext uri="{FF2B5EF4-FFF2-40B4-BE49-F238E27FC236}">
                <a16:creationId xmlns:a16="http://schemas.microsoft.com/office/drawing/2014/main" id="{88475544-F03B-4C40-1154-5F40D12FEB44}"/>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 name="Google Shape;113;p3">
            <a:extLst>
              <a:ext uri="{FF2B5EF4-FFF2-40B4-BE49-F238E27FC236}">
                <a16:creationId xmlns:a16="http://schemas.microsoft.com/office/drawing/2014/main" id="{5AA757DE-68BC-E5D1-8B1D-50F09932ADD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b="0" i="1" u="none" strike="noStrike" cap="none">
              <a:solidFill>
                <a:srgbClr val="D41E63"/>
              </a:solidFill>
              <a:latin typeface="Calibri"/>
              <a:ea typeface="Calibri"/>
              <a:cs typeface="Calibri"/>
              <a:sym typeface="Calibri"/>
            </a:endParaRPr>
          </a:p>
        </p:txBody>
      </p:sp>
      <p:pic>
        <p:nvPicPr>
          <p:cNvPr id="6" name="Google Shape;114;p3">
            <a:extLst>
              <a:ext uri="{FF2B5EF4-FFF2-40B4-BE49-F238E27FC236}">
                <a16:creationId xmlns:a16="http://schemas.microsoft.com/office/drawing/2014/main" id="{B57A2A09-9FC8-E687-01F2-F49F0925D637}"/>
              </a:ext>
            </a:extLst>
          </p:cNvPr>
          <p:cNvPicPr preferRelativeResize="0"/>
          <p:nvPr/>
        </p:nvPicPr>
        <p:blipFill rotWithShape="1">
          <a:blip r:embed="rId2">
            <a:alphaModFix/>
          </a:blip>
          <a:srcRect/>
          <a:stretch/>
        </p:blipFill>
        <p:spPr>
          <a:xfrm>
            <a:off x="692845" y="335510"/>
            <a:ext cx="984478" cy="984478"/>
          </a:xfrm>
          <a:prstGeom prst="rect">
            <a:avLst/>
          </a:prstGeom>
          <a:noFill/>
          <a:ln>
            <a:noFill/>
          </a:ln>
        </p:spPr>
      </p:pic>
      <p:sp>
        <p:nvSpPr>
          <p:cNvPr id="7" name="Google Shape;115;p3">
            <a:extLst>
              <a:ext uri="{FF2B5EF4-FFF2-40B4-BE49-F238E27FC236}">
                <a16:creationId xmlns:a16="http://schemas.microsoft.com/office/drawing/2014/main" id="{03EE3289-8A0F-CC6A-8045-5321D0EB556C}"/>
              </a:ext>
            </a:extLst>
          </p:cNvPr>
          <p:cNvSpPr txBox="1"/>
          <p:nvPr/>
        </p:nvSpPr>
        <p:spPr>
          <a:xfrm>
            <a:off x="1777687" y="503940"/>
            <a:ext cx="9513374"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3200" b="1" i="0" u="none" strike="noStrike" cap="none">
                <a:solidFill>
                  <a:schemeClr val="dk1"/>
                </a:solidFill>
                <a:latin typeface="Calibri"/>
                <a:ea typeface="Calibri"/>
                <a:cs typeface="Calibri"/>
                <a:sym typeface="Calibri"/>
              </a:rPr>
              <a:t>Quels sont les territoires de conquête &amp; visibilité SEO ?</a:t>
            </a:r>
            <a:endParaRPr sz="3200">
              <a:solidFill>
                <a:schemeClr val="dk1"/>
              </a:solidFill>
              <a:latin typeface="Calibri"/>
              <a:ea typeface="Calibri"/>
              <a:cs typeface="Calibri"/>
              <a:sym typeface="Calibri"/>
            </a:endParaRPr>
          </a:p>
        </p:txBody>
      </p:sp>
      <p:sp>
        <p:nvSpPr>
          <p:cNvPr id="8" name="Google Shape;116;p3">
            <a:extLst>
              <a:ext uri="{FF2B5EF4-FFF2-40B4-BE49-F238E27FC236}">
                <a16:creationId xmlns:a16="http://schemas.microsoft.com/office/drawing/2014/main" id="{1FF45685-1273-F36B-AD2C-97C36C9C7ED0}"/>
              </a:ext>
            </a:extLst>
          </p:cNvPr>
          <p:cNvSpPr txBox="1"/>
          <p:nvPr/>
        </p:nvSpPr>
        <p:spPr>
          <a:xfrm>
            <a:off x="1782864" y="55651"/>
            <a:ext cx="1162049"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1400">
                <a:solidFill>
                  <a:schemeClr val="dk1"/>
                </a:solidFill>
                <a:latin typeface="Calibri"/>
                <a:ea typeface="Calibri"/>
                <a:cs typeface="Calibri"/>
                <a:sym typeface="Calibri"/>
              </a:rPr>
              <a:t>Stratégie SEO</a:t>
            </a:r>
            <a:endParaRPr/>
          </a:p>
        </p:txBody>
      </p:sp>
      <p:cxnSp>
        <p:nvCxnSpPr>
          <p:cNvPr id="9" name="Google Shape;117;p3">
            <a:extLst>
              <a:ext uri="{FF2B5EF4-FFF2-40B4-BE49-F238E27FC236}">
                <a16:creationId xmlns:a16="http://schemas.microsoft.com/office/drawing/2014/main" id="{BC24FEC7-7E8A-2F80-FE17-2C183F085DE4}"/>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10" name="Google Shape;118;p3">
            <a:extLst>
              <a:ext uri="{FF2B5EF4-FFF2-40B4-BE49-F238E27FC236}">
                <a16:creationId xmlns:a16="http://schemas.microsoft.com/office/drawing/2014/main" id="{ACECDB51-497E-B5DE-A6C1-5C10078D0210}"/>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19;p3">
            <a:extLst>
              <a:ext uri="{FF2B5EF4-FFF2-40B4-BE49-F238E27FC236}">
                <a16:creationId xmlns:a16="http://schemas.microsoft.com/office/drawing/2014/main" id="{ACDC5459-FEE1-020D-897A-2464BCFF4599}"/>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pic>
        <p:nvPicPr>
          <p:cNvPr id="12" name="Google Shape;120;p3">
            <a:extLst>
              <a:ext uri="{FF2B5EF4-FFF2-40B4-BE49-F238E27FC236}">
                <a16:creationId xmlns:a16="http://schemas.microsoft.com/office/drawing/2014/main" id="{F4B18F2E-A520-F480-DA10-128DC8759942}"/>
              </a:ext>
            </a:extLst>
          </p:cNvPr>
          <p:cNvPicPr preferRelativeResize="0"/>
          <p:nvPr/>
        </p:nvPicPr>
        <p:blipFill rotWithShape="1">
          <a:blip r:embed="rId3">
            <a:alphaModFix/>
          </a:blip>
          <a:srcRect/>
          <a:stretch/>
        </p:blipFill>
        <p:spPr>
          <a:xfrm>
            <a:off x="11820307" y="6621976"/>
            <a:ext cx="356703" cy="175723"/>
          </a:xfrm>
          <a:prstGeom prst="rect">
            <a:avLst/>
          </a:prstGeom>
          <a:noFill/>
          <a:ln>
            <a:noFill/>
          </a:ln>
        </p:spPr>
      </p:pic>
      <p:sp>
        <p:nvSpPr>
          <p:cNvPr id="13" name="Google Shape;121;p3">
            <a:extLst>
              <a:ext uri="{FF2B5EF4-FFF2-40B4-BE49-F238E27FC236}">
                <a16:creationId xmlns:a16="http://schemas.microsoft.com/office/drawing/2014/main" id="{DB63C69F-6FC1-68D8-4ECD-6A41E696F511}"/>
              </a:ext>
            </a:extLst>
          </p:cNvPr>
          <p:cNvSpPr>
            <a:spLocks noGrp="1" noRot="1" noMove="1" noResize="1" noEditPoints="1" noAdjustHandles="1" noChangeArrowheads="1" noChangeShapeType="1"/>
          </p:cNvSpPr>
          <p:nvPr/>
        </p:nvSpPr>
        <p:spPr>
          <a:xfrm>
            <a:off x="-11017" y="-15212"/>
            <a:ext cx="12203017" cy="6888201"/>
          </a:xfrm>
          <a:prstGeom prst="rect">
            <a:avLst/>
          </a:prstGeom>
          <a:solidFill>
            <a:srgbClr val="363837"/>
          </a:solidFill>
          <a:ln w="12700" cap="flat" cmpd="sng">
            <a:solidFill>
              <a:srgbClr val="36383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22;p3">
            <a:extLst>
              <a:ext uri="{FF2B5EF4-FFF2-40B4-BE49-F238E27FC236}">
                <a16:creationId xmlns:a16="http://schemas.microsoft.com/office/drawing/2014/main" id="{4AB2C3B9-D999-89E3-FD7B-19EF798761C9}"/>
              </a:ext>
            </a:extLst>
          </p:cNvPr>
          <p:cNvSpPr txBox="1"/>
          <p:nvPr/>
        </p:nvSpPr>
        <p:spPr>
          <a:xfrm>
            <a:off x="6565" y="2905505"/>
            <a:ext cx="12177010" cy="101562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6000" dirty="0">
                <a:solidFill>
                  <a:schemeClr val="lt1"/>
                </a:solidFill>
                <a:latin typeface="Narkisim"/>
                <a:cs typeface="Narkisim"/>
                <a:sym typeface="Narkisim"/>
              </a:rPr>
              <a:t>Définition de YMYL</a:t>
            </a:r>
            <a:endParaRPr lang="fr-FR" dirty="0">
              <a:solidFill>
                <a:schemeClr val="lt1"/>
              </a:solidFill>
            </a:endParaRPr>
          </a:p>
        </p:txBody>
      </p:sp>
      <p:sp>
        <p:nvSpPr>
          <p:cNvPr id="16" name="Google Shape;125;p3">
            <a:extLst>
              <a:ext uri="{FF2B5EF4-FFF2-40B4-BE49-F238E27FC236}">
                <a16:creationId xmlns:a16="http://schemas.microsoft.com/office/drawing/2014/main" id="{688290D1-F618-CE8E-68EF-E735E07B91E3}"/>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a:t>
            </a:fld>
            <a:endParaRPr/>
          </a:p>
        </p:txBody>
      </p:sp>
    </p:spTree>
    <p:extLst>
      <p:ext uri="{BB962C8B-B14F-4D97-AF65-F5344CB8AC3E}">
        <p14:creationId xmlns:p14="http://schemas.microsoft.com/office/powerpoint/2010/main" val="1617366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20</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ASSURER LA SÉCURITÉ DU SITE</a:t>
            </a:r>
            <a:endParaRPr lang="fr" sz="3200" b="1" dirty="0">
              <a:solidFill>
                <a:schemeClr val="accent5">
                  <a:lumMod val="75000"/>
                </a:schemeClr>
              </a:solidFill>
              <a:latin typeface="Calibri"/>
              <a:cs typeface="Calibri"/>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706170"/>
            <a:ext cx="10420435" cy="138499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solidFill>
                  <a:schemeClr val="tx1"/>
                </a:solidFill>
                <a:latin typeface="Calibri Light"/>
              </a:rPr>
              <a:t>Tout site qui traite des données personnelles, privées ou sensibles doit disposer de coordonnées adéquates. Cela inclut les sites qui demandent aux utilisateurs de créer des mots de passe, de partager des informations personnelles ou d'effectuer des transactions financières.</a:t>
            </a:r>
            <a:endParaRPr lang="fr" sz="1200" dirty="0">
              <a:solidFill>
                <a:schemeClr val="tx1"/>
              </a:solidFill>
              <a:latin typeface="Calibri Light"/>
            </a:endParaRPr>
          </a:p>
          <a:p>
            <a:pPr marL="171450" indent="-171450" algn="just">
              <a:buFont typeface="Arial"/>
              <a:buChar char="•"/>
            </a:pPr>
            <a:endParaRPr lang="fr" sz="1200" dirty="0">
              <a:solidFill>
                <a:schemeClr val="tx1"/>
              </a:solidFill>
              <a:latin typeface="Calibri Light"/>
            </a:endParaRPr>
          </a:p>
          <a:p>
            <a:pPr marL="171450" indent="-171450" algn="just">
              <a:buFont typeface="Arial"/>
              <a:buChar char="•"/>
            </a:pPr>
            <a:r>
              <a:rPr lang="fr-FR" sz="1200" dirty="0">
                <a:solidFill>
                  <a:schemeClr val="tx1"/>
                </a:solidFill>
                <a:latin typeface="Calibri"/>
              </a:rPr>
              <a:t>Utiliser un certificat SSL (protocole HTTPS).</a:t>
            </a:r>
            <a:endParaRPr lang="fr" sz="1200" dirty="0">
              <a:solidFill>
                <a:schemeClr val="tx1"/>
              </a:solidFill>
              <a:latin typeface="Calibri"/>
            </a:endParaRPr>
          </a:p>
          <a:p>
            <a:pPr marL="171450" indent="-171450" algn="just">
              <a:buFont typeface="Arial"/>
              <a:buChar char="•"/>
            </a:pPr>
            <a:r>
              <a:rPr lang="fr-FR" sz="1200" dirty="0">
                <a:solidFill>
                  <a:schemeClr val="tx1"/>
                </a:solidFill>
                <a:latin typeface="Calibri"/>
              </a:rPr>
              <a:t>Mentions légales, politiques de confidentialité, éditoriales et de cookies.</a:t>
            </a:r>
          </a:p>
          <a:p>
            <a:pPr marL="171450" indent="-171450" algn="just">
              <a:buFont typeface="Arial"/>
              <a:buChar char="•"/>
            </a:pPr>
            <a:r>
              <a:rPr lang="fr-FR" sz="1200" dirty="0">
                <a:solidFill>
                  <a:schemeClr val="tx1"/>
                </a:solidFill>
                <a:latin typeface="Calibri"/>
              </a:rPr>
              <a:t>Textes précis attestant la sécurité du site.</a:t>
            </a:r>
            <a:endParaRPr lang="fr-FR" dirty="0">
              <a:solidFill>
                <a:schemeClr val="tx1"/>
              </a:solidFill>
              <a:latin typeface="Calibri"/>
            </a:endParaRPr>
          </a:p>
          <a:p>
            <a:pPr algn="just"/>
            <a:endParaRPr lang="fr-FR" sz="1200" dirty="0">
              <a:solidFill>
                <a:schemeClr val="tx1"/>
              </a:solidFill>
              <a:latin typeface="Calibri"/>
            </a:endParaRPr>
          </a:p>
        </p:txBody>
      </p:sp>
    </p:spTree>
    <p:extLst>
      <p:ext uri="{BB962C8B-B14F-4D97-AF65-F5344CB8AC3E}">
        <p14:creationId xmlns:p14="http://schemas.microsoft.com/office/powerpoint/2010/main" val="124964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11794" y="6654310"/>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21</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FACILITÉ DE CONTACT</a:t>
            </a:r>
            <a:endParaRPr lang="fr-FR" dirty="0">
              <a:solidFill>
                <a:schemeClr val="accent5">
                  <a:lumMod val="75000"/>
                </a:schemeClr>
              </a:solidFill>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515670"/>
            <a:ext cx="10420435" cy="46166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har char="•"/>
            </a:pPr>
            <a:r>
              <a:rPr lang="fr-FR" sz="1200" dirty="0">
                <a:solidFill>
                  <a:schemeClr val="tx1"/>
                </a:solidFill>
                <a:latin typeface="Calibri"/>
                <a:cs typeface="Calibri"/>
              </a:rPr>
              <a:t>Mentionnez les informations de contact, y compris votre adresse e-mail et votre numéro de téléphone dans le </a:t>
            </a:r>
            <a:r>
              <a:rPr lang="fr-FR" sz="1200" dirty="0" err="1">
                <a:solidFill>
                  <a:schemeClr val="tx1"/>
                </a:solidFill>
                <a:latin typeface="Calibri"/>
                <a:cs typeface="Calibri"/>
              </a:rPr>
              <a:t>footer</a:t>
            </a:r>
            <a:r>
              <a:rPr lang="fr-FR" sz="1200" dirty="0">
                <a:solidFill>
                  <a:schemeClr val="tx1"/>
                </a:solidFill>
                <a:latin typeface="Calibri"/>
                <a:cs typeface="Calibri"/>
              </a:rPr>
              <a:t> de chaque page.</a:t>
            </a:r>
            <a:endParaRPr lang="fr" sz="1200" dirty="0">
              <a:solidFill>
                <a:schemeClr val="tx1"/>
              </a:solidFill>
              <a:latin typeface="Calibri"/>
              <a:cs typeface="Calibri"/>
            </a:endParaRPr>
          </a:p>
          <a:p>
            <a:pPr marL="285750" indent="-285750" algn="just">
              <a:buFont typeface="Arial"/>
              <a:buChar char="•"/>
            </a:pPr>
            <a:r>
              <a:rPr lang="fr-FR" sz="1200" dirty="0">
                <a:solidFill>
                  <a:schemeClr val="tx1"/>
                </a:solidFill>
                <a:latin typeface="Calibri"/>
                <a:cs typeface="Calibri"/>
              </a:rPr>
              <a:t>Inclure un lien "Contactez-nous" </a:t>
            </a:r>
            <a:r>
              <a:rPr lang="fr-FR" sz="1200" dirty="0">
                <a:solidFill>
                  <a:schemeClr val="tx1"/>
                </a:solidFill>
                <a:latin typeface="Calibri Light"/>
                <a:cs typeface="Calibri Light"/>
              </a:rPr>
              <a:t>dans votre menu principal et dans les résultats de recherche Google.</a:t>
            </a:r>
          </a:p>
        </p:txBody>
      </p:sp>
      <p:pic>
        <p:nvPicPr>
          <p:cNvPr id="3" name="Image 2">
            <a:extLst>
              <a:ext uri="{FF2B5EF4-FFF2-40B4-BE49-F238E27FC236}">
                <a16:creationId xmlns:a16="http://schemas.microsoft.com/office/drawing/2014/main" id="{98F5F003-474D-4A5E-5891-8528549C9F86}"/>
              </a:ext>
            </a:extLst>
          </p:cNvPr>
          <p:cNvPicPr>
            <a:picLocks noChangeAspect="1"/>
          </p:cNvPicPr>
          <p:nvPr/>
        </p:nvPicPr>
        <p:blipFill>
          <a:blip r:embed="rId3"/>
          <a:stretch>
            <a:fillRect/>
          </a:stretch>
        </p:blipFill>
        <p:spPr>
          <a:xfrm>
            <a:off x="1079003" y="2849169"/>
            <a:ext cx="4102136" cy="2780986"/>
          </a:xfrm>
          <a:prstGeom prst="rect">
            <a:avLst/>
          </a:prstGeom>
          <a:ln>
            <a:solidFill>
              <a:srgbClr val="0070C0"/>
            </a:solidFill>
          </a:ln>
        </p:spPr>
      </p:pic>
      <p:sp>
        <p:nvSpPr>
          <p:cNvPr id="14" name="Rectangle 13">
            <a:extLst>
              <a:ext uri="{FF2B5EF4-FFF2-40B4-BE49-F238E27FC236}">
                <a16:creationId xmlns:a16="http://schemas.microsoft.com/office/drawing/2014/main" id="{821AB065-B90F-BCFF-97E3-ECB6107495DC}"/>
              </a:ext>
            </a:extLst>
          </p:cNvPr>
          <p:cNvSpPr/>
          <p:nvPr/>
        </p:nvSpPr>
        <p:spPr>
          <a:xfrm>
            <a:off x="1241571" y="4907559"/>
            <a:ext cx="2835479" cy="4104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a:extLst>
              <a:ext uri="{FF2B5EF4-FFF2-40B4-BE49-F238E27FC236}">
                <a16:creationId xmlns:a16="http://schemas.microsoft.com/office/drawing/2014/main" id="{95913787-FDFB-95FF-FC8B-7B12619946CA}"/>
              </a:ext>
            </a:extLst>
          </p:cNvPr>
          <p:cNvPicPr>
            <a:picLocks noChangeAspect="1"/>
          </p:cNvPicPr>
          <p:nvPr/>
        </p:nvPicPr>
        <p:blipFill>
          <a:blip r:embed="rId4"/>
          <a:stretch>
            <a:fillRect/>
          </a:stretch>
        </p:blipFill>
        <p:spPr>
          <a:xfrm>
            <a:off x="5872294" y="2849169"/>
            <a:ext cx="5623870" cy="1902543"/>
          </a:xfrm>
          <a:prstGeom prst="rect">
            <a:avLst/>
          </a:prstGeom>
          <a:ln>
            <a:solidFill>
              <a:srgbClr val="0070C0"/>
            </a:solidFill>
          </a:ln>
        </p:spPr>
      </p:pic>
      <p:sp>
        <p:nvSpPr>
          <p:cNvPr id="19" name="ZoneTexte 18">
            <a:extLst>
              <a:ext uri="{FF2B5EF4-FFF2-40B4-BE49-F238E27FC236}">
                <a16:creationId xmlns:a16="http://schemas.microsoft.com/office/drawing/2014/main" id="{DBEA95A9-5673-0573-B7DD-CD9C6630C0CF}"/>
              </a:ext>
            </a:extLst>
          </p:cNvPr>
          <p:cNvSpPr txBox="1"/>
          <p:nvPr/>
        </p:nvSpPr>
        <p:spPr>
          <a:xfrm>
            <a:off x="2082803" y="5647752"/>
            <a:ext cx="199424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Lien contact depuis Google</a:t>
            </a:r>
          </a:p>
        </p:txBody>
      </p:sp>
      <p:sp>
        <p:nvSpPr>
          <p:cNvPr id="21" name="ZoneTexte 20">
            <a:extLst>
              <a:ext uri="{FF2B5EF4-FFF2-40B4-BE49-F238E27FC236}">
                <a16:creationId xmlns:a16="http://schemas.microsoft.com/office/drawing/2014/main" id="{6A3810DD-F7DC-797D-28FE-7D62D5D20CF0}"/>
              </a:ext>
            </a:extLst>
          </p:cNvPr>
          <p:cNvSpPr txBox="1"/>
          <p:nvPr/>
        </p:nvSpPr>
        <p:spPr>
          <a:xfrm>
            <a:off x="7703225" y="4789542"/>
            <a:ext cx="196200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Infos contact dans le </a:t>
            </a:r>
            <a:r>
              <a:rPr lang="fr-FR" sz="1200" dirty="0" err="1">
                <a:cs typeface="Calibri"/>
              </a:rPr>
              <a:t>footer</a:t>
            </a:r>
            <a:endParaRPr lang="fr-FR" sz="1200" dirty="0">
              <a:cs typeface="Calibri"/>
            </a:endParaRPr>
          </a:p>
        </p:txBody>
      </p:sp>
    </p:spTree>
    <p:extLst>
      <p:ext uri="{BB962C8B-B14F-4D97-AF65-F5344CB8AC3E}">
        <p14:creationId xmlns:p14="http://schemas.microsoft.com/office/powerpoint/2010/main" val="124508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2;p3">
            <a:extLst>
              <a:ext uri="{FF2B5EF4-FFF2-40B4-BE49-F238E27FC236}">
                <a16:creationId xmlns:a16="http://schemas.microsoft.com/office/drawing/2014/main" id="{88475544-F03B-4C40-1154-5F40D12FEB44}"/>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 name="Google Shape;113;p3">
            <a:extLst>
              <a:ext uri="{FF2B5EF4-FFF2-40B4-BE49-F238E27FC236}">
                <a16:creationId xmlns:a16="http://schemas.microsoft.com/office/drawing/2014/main" id="{5AA757DE-68BC-E5D1-8B1D-50F09932ADD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b="0" i="1" u="none" strike="noStrike" cap="none">
              <a:solidFill>
                <a:srgbClr val="D41E63"/>
              </a:solidFill>
              <a:latin typeface="Calibri"/>
              <a:ea typeface="Calibri"/>
              <a:cs typeface="Calibri"/>
              <a:sym typeface="Calibri"/>
            </a:endParaRPr>
          </a:p>
        </p:txBody>
      </p:sp>
      <p:pic>
        <p:nvPicPr>
          <p:cNvPr id="6" name="Google Shape;114;p3">
            <a:extLst>
              <a:ext uri="{FF2B5EF4-FFF2-40B4-BE49-F238E27FC236}">
                <a16:creationId xmlns:a16="http://schemas.microsoft.com/office/drawing/2014/main" id="{B57A2A09-9FC8-E687-01F2-F49F0925D637}"/>
              </a:ext>
            </a:extLst>
          </p:cNvPr>
          <p:cNvPicPr preferRelativeResize="0"/>
          <p:nvPr/>
        </p:nvPicPr>
        <p:blipFill rotWithShape="1">
          <a:blip r:embed="rId2">
            <a:alphaModFix/>
          </a:blip>
          <a:srcRect/>
          <a:stretch/>
        </p:blipFill>
        <p:spPr>
          <a:xfrm>
            <a:off x="692845" y="335510"/>
            <a:ext cx="984478" cy="984478"/>
          </a:xfrm>
          <a:prstGeom prst="rect">
            <a:avLst/>
          </a:prstGeom>
          <a:noFill/>
          <a:ln>
            <a:noFill/>
          </a:ln>
        </p:spPr>
      </p:pic>
      <p:sp>
        <p:nvSpPr>
          <p:cNvPr id="7" name="Google Shape;115;p3">
            <a:extLst>
              <a:ext uri="{FF2B5EF4-FFF2-40B4-BE49-F238E27FC236}">
                <a16:creationId xmlns:a16="http://schemas.microsoft.com/office/drawing/2014/main" id="{03EE3289-8A0F-CC6A-8045-5321D0EB556C}"/>
              </a:ext>
            </a:extLst>
          </p:cNvPr>
          <p:cNvSpPr txBox="1"/>
          <p:nvPr/>
        </p:nvSpPr>
        <p:spPr>
          <a:xfrm>
            <a:off x="1777687" y="503940"/>
            <a:ext cx="9513374"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3200" b="1" i="0" u="none" strike="noStrike" cap="none">
                <a:solidFill>
                  <a:schemeClr val="dk1"/>
                </a:solidFill>
                <a:latin typeface="Calibri"/>
                <a:ea typeface="Calibri"/>
                <a:cs typeface="Calibri"/>
                <a:sym typeface="Calibri"/>
              </a:rPr>
              <a:t>Quels sont les territoires de conquête &amp; visibilité SEO ?</a:t>
            </a:r>
            <a:endParaRPr sz="3200">
              <a:solidFill>
                <a:schemeClr val="dk1"/>
              </a:solidFill>
              <a:latin typeface="Calibri"/>
              <a:ea typeface="Calibri"/>
              <a:cs typeface="Calibri"/>
              <a:sym typeface="Calibri"/>
            </a:endParaRPr>
          </a:p>
        </p:txBody>
      </p:sp>
      <p:sp>
        <p:nvSpPr>
          <p:cNvPr id="8" name="Google Shape;116;p3">
            <a:extLst>
              <a:ext uri="{FF2B5EF4-FFF2-40B4-BE49-F238E27FC236}">
                <a16:creationId xmlns:a16="http://schemas.microsoft.com/office/drawing/2014/main" id="{1FF45685-1273-F36B-AD2C-97C36C9C7ED0}"/>
              </a:ext>
            </a:extLst>
          </p:cNvPr>
          <p:cNvSpPr txBox="1"/>
          <p:nvPr/>
        </p:nvSpPr>
        <p:spPr>
          <a:xfrm>
            <a:off x="1782864" y="55651"/>
            <a:ext cx="1162049"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1400">
                <a:solidFill>
                  <a:schemeClr val="dk1"/>
                </a:solidFill>
                <a:latin typeface="Calibri"/>
                <a:ea typeface="Calibri"/>
                <a:cs typeface="Calibri"/>
                <a:sym typeface="Calibri"/>
              </a:rPr>
              <a:t>Stratégie SEO</a:t>
            </a:r>
            <a:endParaRPr/>
          </a:p>
        </p:txBody>
      </p:sp>
      <p:cxnSp>
        <p:nvCxnSpPr>
          <p:cNvPr id="9" name="Google Shape;117;p3">
            <a:extLst>
              <a:ext uri="{FF2B5EF4-FFF2-40B4-BE49-F238E27FC236}">
                <a16:creationId xmlns:a16="http://schemas.microsoft.com/office/drawing/2014/main" id="{BC24FEC7-7E8A-2F80-FE17-2C183F085DE4}"/>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10" name="Google Shape;118;p3">
            <a:extLst>
              <a:ext uri="{FF2B5EF4-FFF2-40B4-BE49-F238E27FC236}">
                <a16:creationId xmlns:a16="http://schemas.microsoft.com/office/drawing/2014/main" id="{ACECDB51-497E-B5DE-A6C1-5C10078D0210}"/>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19;p3">
            <a:extLst>
              <a:ext uri="{FF2B5EF4-FFF2-40B4-BE49-F238E27FC236}">
                <a16:creationId xmlns:a16="http://schemas.microsoft.com/office/drawing/2014/main" id="{ACDC5459-FEE1-020D-897A-2464BCFF4599}"/>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pic>
        <p:nvPicPr>
          <p:cNvPr id="12" name="Google Shape;120;p3">
            <a:extLst>
              <a:ext uri="{FF2B5EF4-FFF2-40B4-BE49-F238E27FC236}">
                <a16:creationId xmlns:a16="http://schemas.microsoft.com/office/drawing/2014/main" id="{F4B18F2E-A520-F480-DA10-128DC8759942}"/>
              </a:ext>
            </a:extLst>
          </p:cNvPr>
          <p:cNvPicPr preferRelativeResize="0"/>
          <p:nvPr/>
        </p:nvPicPr>
        <p:blipFill rotWithShape="1">
          <a:blip r:embed="rId3">
            <a:alphaModFix/>
          </a:blip>
          <a:srcRect/>
          <a:stretch/>
        </p:blipFill>
        <p:spPr>
          <a:xfrm>
            <a:off x="11820307" y="6621976"/>
            <a:ext cx="356703" cy="175723"/>
          </a:xfrm>
          <a:prstGeom prst="rect">
            <a:avLst/>
          </a:prstGeom>
          <a:noFill/>
          <a:ln>
            <a:noFill/>
          </a:ln>
        </p:spPr>
      </p:pic>
      <p:sp>
        <p:nvSpPr>
          <p:cNvPr id="13" name="Google Shape;121;p3">
            <a:extLst>
              <a:ext uri="{FF2B5EF4-FFF2-40B4-BE49-F238E27FC236}">
                <a16:creationId xmlns:a16="http://schemas.microsoft.com/office/drawing/2014/main" id="{DB63C69F-6FC1-68D8-4ECD-6A41E696F511}"/>
              </a:ext>
            </a:extLst>
          </p:cNvPr>
          <p:cNvSpPr>
            <a:spLocks noGrp="1" noRot="1" noMove="1" noResize="1" noEditPoints="1" noAdjustHandles="1" noChangeArrowheads="1" noChangeShapeType="1"/>
          </p:cNvSpPr>
          <p:nvPr/>
        </p:nvSpPr>
        <p:spPr>
          <a:xfrm>
            <a:off x="-11017" y="-15212"/>
            <a:ext cx="12203017" cy="6888201"/>
          </a:xfrm>
          <a:prstGeom prst="rect">
            <a:avLst/>
          </a:prstGeom>
          <a:solidFill>
            <a:srgbClr val="363837"/>
          </a:solidFill>
          <a:ln w="12700" cap="flat" cmpd="sng">
            <a:solidFill>
              <a:srgbClr val="36383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22;p3">
            <a:extLst>
              <a:ext uri="{FF2B5EF4-FFF2-40B4-BE49-F238E27FC236}">
                <a16:creationId xmlns:a16="http://schemas.microsoft.com/office/drawing/2014/main" id="{4AB2C3B9-D999-89E3-FD7B-19EF798761C9}"/>
              </a:ext>
            </a:extLst>
          </p:cNvPr>
          <p:cNvSpPr txBox="1"/>
          <p:nvPr/>
        </p:nvSpPr>
        <p:spPr>
          <a:xfrm>
            <a:off x="-11017" y="1290741"/>
            <a:ext cx="12203017" cy="101562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6000" dirty="0">
                <a:solidFill>
                  <a:schemeClr val="lt1"/>
                </a:solidFill>
                <a:latin typeface="Narkisim"/>
                <a:cs typeface="Narkisim"/>
                <a:sym typeface="Narkisim"/>
              </a:rPr>
              <a:t>Thématique santé</a:t>
            </a:r>
            <a:endParaRPr lang="fr-FR" dirty="0">
              <a:solidFill>
                <a:schemeClr val="lt1"/>
              </a:solidFill>
            </a:endParaRPr>
          </a:p>
        </p:txBody>
      </p:sp>
      <p:sp>
        <p:nvSpPr>
          <p:cNvPr id="16" name="Google Shape;125;p3">
            <a:extLst>
              <a:ext uri="{FF2B5EF4-FFF2-40B4-BE49-F238E27FC236}">
                <a16:creationId xmlns:a16="http://schemas.microsoft.com/office/drawing/2014/main" id="{688290D1-F618-CE8E-68EF-E735E07B91E3}"/>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22</a:t>
            </a:fld>
            <a:endParaRPr/>
          </a:p>
        </p:txBody>
      </p:sp>
      <p:pic>
        <p:nvPicPr>
          <p:cNvPr id="2050" name="Picture 2">
            <a:extLst>
              <a:ext uri="{FF2B5EF4-FFF2-40B4-BE49-F238E27FC236}">
                <a16:creationId xmlns:a16="http://schemas.microsoft.com/office/drawing/2014/main" id="{DEB048B8-42FC-D8DA-9C12-043279BB4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958" y="2409476"/>
            <a:ext cx="70770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5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23</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67158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rgbClr val="70AD47"/>
                </a:solidFill>
                <a:latin typeface="Calibri"/>
                <a:ea typeface="Calibri"/>
                <a:cs typeface="Calibri"/>
                <a:sym typeface="Calibri"/>
              </a:rPr>
              <a:t>YMYL : Santé/Médical</a:t>
            </a:r>
            <a:endParaRPr lang="fr-FR" sz="3200" b="1" dirty="0">
              <a:solidFill>
                <a:srgbClr val="70AD47"/>
              </a:solidFill>
              <a:latin typeface="Calibri"/>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879327" y="1534720"/>
            <a:ext cx="10423831" cy="430887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b="1" dirty="0">
                <a:solidFill>
                  <a:schemeClr val="tx1"/>
                </a:solidFill>
                <a:latin typeface="Calibri Light"/>
              </a:rPr>
              <a:t>Est considéré comme YMYL :</a:t>
            </a:r>
            <a:endParaRPr lang="fr-FR" b="1" dirty="0">
              <a:solidFill>
                <a:schemeClr val="tx1"/>
              </a:solidFill>
              <a:latin typeface="Calibri Light"/>
            </a:endParaRPr>
          </a:p>
          <a:p>
            <a:pPr algn="just"/>
            <a:r>
              <a:rPr lang="fr" sz="1200" dirty="0">
                <a:solidFill>
                  <a:schemeClr val="tx1"/>
                </a:solidFill>
                <a:latin typeface="Calibri"/>
              </a:rPr>
              <a:t>Les pages d'informations médicales suivantes :</a:t>
            </a:r>
            <a:r>
              <a:rPr lang="fr" sz="1200" dirty="0">
                <a:solidFill>
                  <a:schemeClr val="tx1"/>
                </a:solidFill>
                <a:latin typeface="Calibri Light"/>
              </a:rPr>
              <a:t> </a:t>
            </a:r>
            <a:r>
              <a:rPr lang="fr" sz="1200" dirty="0">
                <a:latin typeface="Calibri Light"/>
              </a:rPr>
              <a:t>pages Web qui fournissent des conseils ou des informations sur la santé, les médicaments, des maladies ou des conditions spécifiques, la santé mentale, la nutrition, etc.</a:t>
            </a:r>
            <a:endParaRPr lang="fr-FR" sz="1200" dirty="0">
              <a:latin typeface="Calibri Light"/>
            </a:endParaRPr>
          </a:p>
          <a:p>
            <a:pPr algn="just"/>
            <a:endParaRPr lang="fr" sz="1200" dirty="0">
              <a:latin typeface="Calibri Light"/>
            </a:endParaRPr>
          </a:p>
          <a:p>
            <a:pPr algn="just"/>
            <a:r>
              <a:rPr lang="fr" sz="1200" dirty="0">
                <a:latin typeface="Calibri Light"/>
              </a:rPr>
              <a:t>Une organisation qui opère dans le secteur de la santé est tenue à une norme de référencement plus élevée.</a:t>
            </a:r>
            <a:endParaRPr lang="fr-FR" sz="1200" dirty="0">
              <a:latin typeface="Calibri Light"/>
            </a:endParaRPr>
          </a:p>
          <a:p>
            <a:pPr algn="just"/>
            <a:r>
              <a:rPr lang="fr" sz="1200" dirty="0">
                <a:latin typeface="Calibri Light"/>
              </a:rPr>
              <a:t>Les directives EAT et YMYL sont importantes lors de la rédaction de contenus autour de ce sujet.</a:t>
            </a:r>
          </a:p>
          <a:p>
            <a:pPr marL="285750" indent="-285750" algn="just">
              <a:buChar char="•"/>
            </a:pPr>
            <a:endParaRPr lang="fr" sz="1200" dirty="0">
              <a:solidFill>
                <a:schemeClr val="accent6"/>
              </a:solidFill>
              <a:latin typeface="Calibri Light"/>
            </a:endParaRPr>
          </a:p>
          <a:p>
            <a:pPr algn="just"/>
            <a:r>
              <a:rPr lang="fr" b="1" dirty="0">
                <a:solidFill>
                  <a:schemeClr val="tx1"/>
                </a:solidFill>
                <a:latin typeface="Calibri Light"/>
              </a:rPr>
              <a:t>Pourquoi la santé et le bien-être ont besoin de YMYL </a:t>
            </a:r>
          </a:p>
          <a:p>
            <a:pPr algn="just"/>
            <a:r>
              <a:rPr lang="fr" sz="1200" dirty="0">
                <a:latin typeface="Calibri Light"/>
              </a:rPr>
              <a:t>Dans le monde hors ligne, nous savons que les médecins et les infirmières suivent une formation approfondie pour pratiquer.</a:t>
            </a:r>
          </a:p>
          <a:p>
            <a:pPr algn="just"/>
            <a:r>
              <a:rPr lang="fr" sz="1200" dirty="0">
                <a:latin typeface="Calibri Light"/>
              </a:rPr>
              <a:t>Hors ligne, les médecins doivent se conformer aux normes des autorités locales et nationales, aux directives éthiques, fournir des normes minimales de soins et être supervisés par un organisme professionnel.</a:t>
            </a:r>
          </a:p>
          <a:p>
            <a:pPr algn="just"/>
            <a:r>
              <a:rPr lang="fr" sz="1200" dirty="0">
                <a:latin typeface="Calibri Light"/>
              </a:rPr>
              <a:t>En ligne, en revanche, n'importe qui peut se présenter comme un expert, se constituer un énorme public et donner des conseils médicaux sans preuve de qualifications, de connaissances ou de savoir-faire médical.</a:t>
            </a:r>
          </a:p>
          <a:p>
            <a:pPr algn="just"/>
            <a:endParaRPr lang="fr" sz="1200" dirty="0">
              <a:latin typeface="Calibri Light"/>
            </a:endParaRPr>
          </a:p>
          <a:p>
            <a:pPr algn="ctr"/>
            <a:endParaRPr lang="fr" dirty="0">
              <a:solidFill>
                <a:srgbClr val="FF0000"/>
              </a:solidFill>
              <a:latin typeface="Calibri"/>
              <a:cs typeface="Calibri"/>
            </a:endParaRPr>
          </a:p>
          <a:p>
            <a:pPr algn="ctr"/>
            <a:endParaRPr lang="fr" dirty="0">
              <a:solidFill>
                <a:srgbClr val="FF0000"/>
              </a:solidFill>
              <a:latin typeface="Calibri"/>
              <a:cs typeface="Calibri"/>
            </a:endParaRPr>
          </a:p>
          <a:p>
            <a:pPr algn="ctr"/>
            <a:r>
              <a:rPr lang="fr" b="1" dirty="0">
                <a:solidFill>
                  <a:srgbClr val="FF0000"/>
                </a:solidFill>
                <a:latin typeface="Calibri Light"/>
              </a:rPr>
              <a:t>Vous devez appliquer les mêmes normes qualités (élevées) à votre site, qu'aux soins et traitements de vos patients. Google les considère désormais comme une seule et même chose.</a:t>
            </a:r>
            <a:endParaRPr lang="fr" dirty="0">
              <a:solidFill>
                <a:srgbClr val="FF0000"/>
              </a:solidFill>
              <a:latin typeface="Calibri Light"/>
            </a:endParaRPr>
          </a:p>
          <a:p>
            <a:pPr algn="ctr"/>
            <a:endParaRPr lang="fr" sz="1000" dirty="0">
              <a:solidFill>
                <a:srgbClr val="2E75B6"/>
              </a:solidFill>
              <a:latin typeface="Calibri"/>
              <a:cs typeface="Calibri"/>
            </a:endParaRPr>
          </a:p>
          <a:p>
            <a:pPr marL="171450" indent="-171450" algn="just">
              <a:buChar char="•"/>
            </a:pPr>
            <a:endParaRPr lang="fr" sz="1200" u="sng" dirty="0">
              <a:latin typeface="Calibri"/>
            </a:endParaRPr>
          </a:p>
          <a:p>
            <a:pPr algn="just"/>
            <a:endParaRPr lang="fr-FR" sz="1200" dirty="0"/>
          </a:p>
          <a:p>
            <a:pPr algn="just"/>
            <a:endParaRPr lang="fr" sz="1200" dirty="0"/>
          </a:p>
        </p:txBody>
      </p:sp>
    </p:spTree>
    <p:extLst>
      <p:ext uri="{BB962C8B-B14F-4D97-AF65-F5344CB8AC3E}">
        <p14:creationId xmlns:p14="http://schemas.microsoft.com/office/powerpoint/2010/main" val="396366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24</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9878762"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6"/>
                </a:solidFill>
                <a:latin typeface="Calibri"/>
              </a:rPr>
              <a:t>BÂTIR LA CONFIANCE</a:t>
            </a:r>
            <a:endParaRPr lang="fr-FR" sz="3200" b="1" dirty="0">
              <a:solidFill>
                <a:schemeClr val="accent6"/>
              </a:solidFill>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918404" y="1612874"/>
            <a:ext cx="10423831" cy="307776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latin typeface="Calibri Light"/>
              </a:rPr>
              <a:t>Établissez la confiance grâce aux avis des patients, des médecins et des consommateurs. </a:t>
            </a:r>
            <a:endParaRPr lang="fr" sz="1200" dirty="0">
              <a:latin typeface="Calibri Light"/>
            </a:endParaRPr>
          </a:p>
          <a:p>
            <a:pPr algn="just"/>
            <a:r>
              <a:rPr lang="en-US" sz="1200" dirty="0">
                <a:latin typeface="Calibri Light"/>
              </a:rPr>
              <a:t>Les acheteurs font confiance aux avis et aux témoignages, car ils sont basés sur les opinions de vraies personnes, pas seulement sur le marketing.</a:t>
            </a:r>
          </a:p>
          <a:p>
            <a:pPr algn="just"/>
            <a:endParaRPr lang="en-US" sz="1200" dirty="0">
              <a:latin typeface="Calibri Light"/>
            </a:endParaRPr>
          </a:p>
          <a:p>
            <a:pPr marL="171450" indent="-171450" algn="just">
              <a:buFont typeface="Arial,Sans-Serif"/>
              <a:buChar char="•"/>
            </a:pPr>
            <a:r>
              <a:rPr lang="fr" sz="1200" dirty="0">
                <a:solidFill>
                  <a:schemeClr val="tx1"/>
                </a:solidFill>
                <a:latin typeface="Calibri"/>
                <a:cs typeface="Calibri"/>
              </a:rPr>
              <a:t>Modérez les contenus postés par d’autres utilisateurs.</a:t>
            </a:r>
            <a:endParaRPr lang="en-US" sz="1200" dirty="0">
              <a:solidFill>
                <a:schemeClr val="tx1"/>
              </a:solidFill>
              <a:latin typeface="Calibri"/>
            </a:endParaRPr>
          </a:p>
          <a:p>
            <a:pPr marL="171450" indent="-171450" algn="just">
              <a:buFont typeface="Arial,Sans-Serif"/>
              <a:buChar char="•"/>
            </a:pPr>
            <a:r>
              <a:rPr lang="fr" sz="1200" dirty="0">
                <a:solidFill>
                  <a:schemeClr val="tx1"/>
                </a:solidFill>
                <a:latin typeface="Calibri"/>
                <a:cs typeface="Calibri"/>
              </a:rPr>
              <a:t>Supprimez vos contenus les plus faibles en termes de légitimité.</a:t>
            </a:r>
            <a:endParaRPr lang="en-US" sz="1200" dirty="0">
              <a:solidFill>
                <a:schemeClr val="tx1"/>
              </a:solidFill>
              <a:latin typeface="Calibri"/>
            </a:endParaRPr>
          </a:p>
          <a:p>
            <a:pPr marL="171450" indent="-171450" algn="just">
              <a:buFont typeface="Arial,Sans-Serif"/>
              <a:buChar char="•"/>
            </a:pPr>
            <a:r>
              <a:rPr lang="fr" sz="1200" dirty="0">
                <a:solidFill>
                  <a:schemeClr val="tx1"/>
                </a:solidFill>
                <a:latin typeface="Calibri"/>
                <a:cs typeface="Calibri"/>
              </a:rPr>
              <a:t>Mettez en avant vos avis certifiés sur vos pages de contenus.</a:t>
            </a:r>
          </a:p>
          <a:p>
            <a:pPr algn="just"/>
            <a:endParaRPr lang="fr" sz="1200" u="sng" dirty="0">
              <a:solidFill>
                <a:srgbClr val="70AD47"/>
              </a:solidFill>
              <a:latin typeface="Calibri"/>
              <a:cs typeface="Calibri"/>
            </a:endParaRPr>
          </a:p>
          <a:p>
            <a:pPr algn="just"/>
            <a:r>
              <a:rPr lang="fr" sz="1200" u="sng" dirty="0">
                <a:latin typeface="Calibri Light"/>
              </a:rPr>
              <a:t>Pour un praticien de la santé et du bien-être ou une autre petite entreprise, vous devez vous concentrer sur :</a:t>
            </a:r>
          </a:p>
          <a:p>
            <a:pPr algn="just"/>
            <a:endParaRPr lang="fr" u="sng" dirty="0"/>
          </a:p>
          <a:p>
            <a:pPr marL="171450" indent="-171450" algn="just">
              <a:buFont typeface="Arial"/>
              <a:buChar char="•"/>
            </a:pPr>
            <a:r>
              <a:rPr lang="en-US" sz="1200" dirty="0">
                <a:latin typeface="Calibri"/>
              </a:rPr>
              <a:t>Les avis Google sur les fiches Google my Business ont le plus de poids en ce qui concerne les facteurs de classement Google.</a:t>
            </a:r>
          </a:p>
          <a:p>
            <a:pPr algn="just"/>
            <a:r>
              <a:rPr lang="en-US" sz="1200" dirty="0">
                <a:latin typeface="Calibri"/>
              </a:rPr>
              <a:t>Donc, si votre objectif principal est d'améliorer vos résultats de recherche Google, vous devez d'abord viser à collecter des avis sur votre fiche Google My Business.</a:t>
            </a:r>
            <a:endParaRPr lang="en-US" dirty="0">
              <a:latin typeface="Calibri"/>
            </a:endParaRPr>
          </a:p>
          <a:p>
            <a:pPr marL="171450" indent="-171450" algn="just">
              <a:buChar char="•"/>
            </a:pPr>
            <a:r>
              <a:rPr lang="en-US" sz="1200" dirty="0">
                <a:latin typeface="Calibri"/>
              </a:rPr>
              <a:t>Les avis Yelp et Yell alimentent Amazon Alexa, donc les avis ici sont parfaits pour apparaître dans les recherches vocales. « Alexa, trouve-moi un nutritionniste… »</a:t>
            </a:r>
          </a:p>
          <a:p>
            <a:pPr marL="171450" indent="-171450" algn="just">
              <a:buFont typeface="Arial"/>
              <a:buChar char="•"/>
            </a:pPr>
            <a:r>
              <a:rPr lang="en-US" sz="1200" dirty="0">
                <a:latin typeface="Calibri"/>
              </a:rPr>
              <a:t>Facebook est également un bon endroit pour collecter des </a:t>
            </a:r>
            <a:r>
              <a:rPr lang="en-US" sz="1200" dirty="0" err="1">
                <a:latin typeface="Calibri"/>
              </a:rPr>
              <a:t>avis</a:t>
            </a:r>
            <a:r>
              <a:rPr lang="en-US" sz="1200" dirty="0">
                <a:latin typeface="Calibri"/>
              </a:rPr>
              <a:t> (</a:t>
            </a:r>
            <a:r>
              <a:rPr lang="en-US" sz="1200" dirty="0" err="1">
                <a:latin typeface="Calibri"/>
              </a:rPr>
              <a:t>si</a:t>
            </a:r>
            <a:r>
              <a:rPr lang="en-US" sz="1200" dirty="0">
                <a:latin typeface="Calibri"/>
              </a:rPr>
              <a:t> c'est là que se trouve </a:t>
            </a:r>
            <a:r>
              <a:rPr lang="en-US" sz="1200" dirty="0" err="1">
                <a:latin typeface="Calibri"/>
              </a:rPr>
              <a:t>votre</a:t>
            </a:r>
            <a:r>
              <a:rPr lang="en-US" sz="1200" dirty="0">
                <a:latin typeface="Calibri"/>
              </a:rPr>
              <a:t> public).</a:t>
            </a:r>
          </a:p>
          <a:p>
            <a:pPr algn="just"/>
            <a:r>
              <a:rPr lang="fr" sz="1200" dirty="0">
                <a:latin typeface="Calibri"/>
              </a:rPr>
              <a:t>Pour obtenir plus d'avis pour améliorer votre référencement, vous pouvez également intégrer un questionnaire dans le cadre de l'expérience client.</a:t>
            </a:r>
          </a:p>
          <a:p>
            <a:pPr algn="just"/>
            <a:endParaRPr lang="fr-FR" sz="1200" dirty="0">
              <a:latin typeface="Calibri"/>
              <a:cs typeface="Calibri Light"/>
            </a:endParaRPr>
          </a:p>
          <a:p>
            <a:pPr algn="just"/>
            <a:endParaRPr lang="fr" sz="1200" b="1" u="sng" dirty="0"/>
          </a:p>
        </p:txBody>
      </p:sp>
    </p:spTree>
    <p:extLst>
      <p:ext uri="{BB962C8B-B14F-4D97-AF65-F5344CB8AC3E}">
        <p14:creationId xmlns:p14="http://schemas.microsoft.com/office/powerpoint/2010/main" val="3203974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25</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9878762"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6"/>
                </a:solidFill>
                <a:latin typeface="Calibri"/>
              </a:rPr>
              <a:t>BÂTIR LA CONFIANCE</a:t>
            </a:r>
            <a:endParaRPr lang="fr-FR" sz="3200" b="1" dirty="0">
              <a:solidFill>
                <a:schemeClr val="accent6"/>
              </a:solidFill>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pic>
        <p:nvPicPr>
          <p:cNvPr id="2" name="Image 1">
            <a:extLst>
              <a:ext uri="{FF2B5EF4-FFF2-40B4-BE49-F238E27FC236}">
                <a16:creationId xmlns:a16="http://schemas.microsoft.com/office/drawing/2014/main" id="{2F41C8FC-2C25-B3E0-6DFD-1D20AF58C37A}"/>
              </a:ext>
            </a:extLst>
          </p:cNvPr>
          <p:cNvPicPr>
            <a:picLocks noChangeAspect="1"/>
          </p:cNvPicPr>
          <p:nvPr/>
        </p:nvPicPr>
        <p:blipFill rotWithShape="1">
          <a:blip r:embed="rId3"/>
          <a:srcRect l="40583"/>
          <a:stretch/>
        </p:blipFill>
        <p:spPr>
          <a:xfrm>
            <a:off x="1164978" y="1867300"/>
            <a:ext cx="3861638" cy="3866102"/>
          </a:xfrm>
          <a:prstGeom prst="rect">
            <a:avLst/>
          </a:prstGeom>
          <a:ln>
            <a:solidFill>
              <a:srgbClr val="0070C0"/>
            </a:solidFill>
          </a:ln>
        </p:spPr>
      </p:pic>
      <p:sp>
        <p:nvSpPr>
          <p:cNvPr id="4" name="Rectangle 3">
            <a:extLst>
              <a:ext uri="{FF2B5EF4-FFF2-40B4-BE49-F238E27FC236}">
                <a16:creationId xmlns:a16="http://schemas.microsoft.com/office/drawing/2014/main" id="{3D293433-5ABE-7ACC-A9FB-AC02124E2033}"/>
              </a:ext>
            </a:extLst>
          </p:cNvPr>
          <p:cNvSpPr/>
          <p:nvPr/>
        </p:nvSpPr>
        <p:spPr>
          <a:xfrm>
            <a:off x="1232041" y="2667699"/>
            <a:ext cx="1538878" cy="2101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D8D6CE32-81CA-6EFE-37A6-8291D975B21D}"/>
              </a:ext>
            </a:extLst>
          </p:cNvPr>
          <p:cNvSpPr txBox="1"/>
          <p:nvPr/>
        </p:nvSpPr>
        <p:spPr>
          <a:xfrm>
            <a:off x="2236638" y="5758205"/>
            <a:ext cx="17183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Avis Google </a:t>
            </a:r>
            <a:r>
              <a:rPr lang="fr-FR" sz="1200" dirty="0" err="1">
                <a:cs typeface="Calibri"/>
              </a:rPr>
              <a:t>My</a:t>
            </a:r>
            <a:r>
              <a:rPr lang="fr-FR" sz="1200" dirty="0">
                <a:cs typeface="Calibri"/>
              </a:rPr>
              <a:t> Business</a:t>
            </a:r>
          </a:p>
        </p:txBody>
      </p:sp>
      <p:sp>
        <p:nvSpPr>
          <p:cNvPr id="10" name="ZoneTexte 9">
            <a:extLst>
              <a:ext uri="{FF2B5EF4-FFF2-40B4-BE49-F238E27FC236}">
                <a16:creationId xmlns:a16="http://schemas.microsoft.com/office/drawing/2014/main" id="{480283BE-75A2-082F-874A-66B0B69988EF}"/>
              </a:ext>
            </a:extLst>
          </p:cNvPr>
          <p:cNvSpPr txBox="1"/>
          <p:nvPr/>
        </p:nvSpPr>
        <p:spPr>
          <a:xfrm>
            <a:off x="7848336" y="5758205"/>
            <a:ext cx="110840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Avis Facebook</a:t>
            </a:r>
          </a:p>
        </p:txBody>
      </p:sp>
      <p:pic>
        <p:nvPicPr>
          <p:cNvPr id="12" name="Image 11">
            <a:extLst>
              <a:ext uri="{FF2B5EF4-FFF2-40B4-BE49-F238E27FC236}">
                <a16:creationId xmlns:a16="http://schemas.microsoft.com/office/drawing/2014/main" id="{FB85D624-C1DF-242D-2550-BD2E3FB9BF7D}"/>
              </a:ext>
            </a:extLst>
          </p:cNvPr>
          <p:cNvPicPr>
            <a:picLocks noChangeAspect="1"/>
          </p:cNvPicPr>
          <p:nvPr/>
        </p:nvPicPr>
        <p:blipFill>
          <a:blip r:embed="rId4"/>
          <a:stretch>
            <a:fillRect/>
          </a:stretch>
        </p:blipFill>
        <p:spPr>
          <a:xfrm>
            <a:off x="5575289" y="1844059"/>
            <a:ext cx="5654502" cy="3866102"/>
          </a:xfrm>
          <a:prstGeom prst="rect">
            <a:avLst/>
          </a:prstGeom>
          <a:ln>
            <a:solidFill>
              <a:srgbClr val="0070C0"/>
            </a:solidFill>
          </a:ln>
        </p:spPr>
      </p:pic>
    </p:spTree>
    <p:extLst>
      <p:ext uri="{BB962C8B-B14F-4D97-AF65-F5344CB8AC3E}">
        <p14:creationId xmlns:p14="http://schemas.microsoft.com/office/powerpoint/2010/main" val="222994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dirty="0">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dirty="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26</a:t>
            </a:fld>
            <a:endParaRPr dirty="0"/>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6" y="503940"/>
            <a:ext cx="8166413"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b="1" dirty="0">
                <a:solidFill>
                  <a:schemeClr val="accent6"/>
                </a:solidFill>
                <a:latin typeface="Calibri"/>
                <a:cs typeface="Calibri"/>
              </a:rPr>
              <a:t>INFORMATIONS POUR L'INTERNAUTE</a:t>
            </a:r>
            <a:endParaRPr lang="en-US" sz="3200" b="1" dirty="0">
              <a:solidFill>
                <a:schemeClr val="accent6"/>
              </a:solidFill>
              <a:latin typeface="Calibri"/>
              <a:cs typeface="Calibri"/>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918404" y="1612874"/>
            <a:ext cx="10423831" cy="138499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buFont typeface="Arial,Sans-Serif"/>
              <a:buChar char="•"/>
            </a:pPr>
            <a:r>
              <a:rPr lang="fr-FR" sz="1200" dirty="0">
                <a:latin typeface="Calibri"/>
                <a:cs typeface="Calibri Light"/>
              </a:rPr>
              <a:t>Une section FAQ pour les questions courantes liées spécifiquement à la pratique.</a:t>
            </a:r>
            <a:endParaRPr lang="en-US" sz="1200" dirty="0">
              <a:latin typeface="Calibri"/>
            </a:endParaRPr>
          </a:p>
          <a:p>
            <a:pPr marL="171450" indent="-171450" algn="just">
              <a:buFont typeface="Arial,Sans-Serif"/>
              <a:buChar char="•"/>
            </a:pPr>
            <a:r>
              <a:rPr lang="fr-FR" sz="1200" dirty="0">
                <a:latin typeface="Calibri"/>
                <a:cs typeface="Calibri Light"/>
              </a:rPr>
              <a:t>Une page de contact pour que les gens puissent poser des questions ou demander plus d'informations.</a:t>
            </a:r>
            <a:endParaRPr lang="en-US" sz="1200" dirty="0">
              <a:latin typeface="Calibri"/>
            </a:endParaRPr>
          </a:p>
          <a:p>
            <a:pPr marL="171450" indent="-171450" algn="just">
              <a:buFont typeface="Arial,Sans-Serif"/>
              <a:buChar char="•"/>
            </a:pPr>
            <a:r>
              <a:rPr lang="fr-FR" sz="1200" dirty="0">
                <a:latin typeface="Calibri"/>
                <a:cs typeface="Calibri Light"/>
              </a:rPr>
              <a:t>Votre page à propos doit contenir un lien vers toutes les accréditations de l'industrie que vous possédez, elle doit répertorier les certifications de votre entreprise, ainsi que vos qualifications et votre formation.</a:t>
            </a:r>
            <a:endParaRPr lang="en-US" sz="1200" dirty="0">
              <a:latin typeface="Calibri"/>
            </a:endParaRPr>
          </a:p>
          <a:p>
            <a:pPr marL="171450" indent="-171450" algn="just">
              <a:buFont typeface="Arial,Sans-Serif"/>
              <a:buChar char="•"/>
            </a:pPr>
            <a:r>
              <a:rPr lang="fr-FR" sz="1200" dirty="0">
                <a:latin typeface="Calibri"/>
                <a:cs typeface="Calibri Light"/>
              </a:rPr>
              <a:t>Vous devez également inclure une page d'avertissement indiquant aux visiteurs (dans le cas où ils se trouvent sur le site Web d'un praticien individuel) qu'il n’est  affilié à aucune autre organisation médicale.</a:t>
            </a:r>
            <a:endParaRPr lang="fr-FR" dirty="0">
              <a:latin typeface="Calibri"/>
            </a:endParaRPr>
          </a:p>
          <a:p>
            <a:pPr algn="just"/>
            <a:endParaRPr lang="fr" sz="1200" b="1" u="sng" dirty="0"/>
          </a:p>
        </p:txBody>
      </p:sp>
      <p:pic>
        <p:nvPicPr>
          <p:cNvPr id="12" name="Image 11">
            <a:extLst>
              <a:ext uri="{FF2B5EF4-FFF2-40B4-BE49-F238E27FC236}">
                <a16:creationId xmlns:a16="http://schemas.microsoft.com/office/drawing/2014/main" id="{82BEC837-161C-1B67-688D-F331C20101EE}"/>
              </a:ext>
            </a:extLst>
          </p:cNvPr>
          <p:cNvPicPr>
            <a:picLocks noChangeAspect="1"/>
          </p:cNvPicPr>
          <p:nvPr/>
        </p:nvPicPr>
        <p:blipFill>
          <a:blip r:embed="rId3"/>
          <a:stretch>
            <a:fillRect/>
          </a:stretch>
        </p:blipFill>
        <p:spPr>
          <a:xfrm>
            <a:off x="1079003" y="3154177"/>
            <a:ext cx="4463474" cy="2169103"/>
          </a:xfrm>
          <a:prstGeom prst="rect">
            <a:avLst/>
          </a:prstGeom>
          <a:ln>
            <a:solidFill>
              <a:srgbClr val="0070C0"/>
            </a:solidFill>
          </a:ln>
        </p:spPr>
      </p:pic>
      <p:sp>
        <p:nvSpPr>
          <p:cNvPr id="13" name="ZoneTexte 12">
            <a:extLst>
              <a:ext uri="{FF2B5EF4-FFF2-40B4-BE49-F238E27FC236}">
                <a16:creationId xmlns:a16="http://schemas.microsoft.com/office/drawing/2014/main" id="{DF16BEC4-2B03-02D9-746A-3C9243EEBF37}"/>
              </a:ext>
            </a:extLst>
          </p:cNvPr>
          <p:cNvSpPr txBox="1"/>
          <p:nvPr/>
        </p:nvSpPr>
        <p:spPr>
          <a:xfrm>
            <a:off x="2438687" y="5334322"/>
            <a:ext cx="1744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FAQ questions courantes</a:t>
            </a:r>
          </a:p>
        </p:txBody>
      </p:sp>
    </p:spTree>
    <p:extLst>
      <p:ext uri="{BB962C8B-B14F-4D97-AF65-F5344CB8AC3E}">
        <p14:creationId xmlns:p14="http://schemas.microsoft.com/office/powerpoint/2010/main" val="3525431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dirty="0">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dirty="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27</a:t>
            </a:fld>
            <a:endParaRPr dirty="0"/>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9878762" cy="10771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b="1" dirty="0">
                <a:solidFill>
                  <a:schemeClr val="accent6"/>
                </a:solidFill>
                <a:latin typeface="Calibri"/>
              </a:rPr>
              <a:t>FOURNIR UN CONTENU DE QUALITÉ ET SPÉCIFIQUE À VOTRE DOMAINE D'EXPERTISE</a:t>
            </a:r>
            <a:endParaRPr lang="fr-FR" sz="3200" dirty="0">
              <a:solidFill>
                <a:schemeClr val="accent6"/>
              </a:solidFill>
              <a:latin typeface="Calibri"/>
            </a:endParaRPr>
          </a:p>
        </p:txBody>
      </p:sp>
      <p:sp>
        <p:nvSpPr>
          <p:cNvPr id="4" name="ZoneTexte 10">
            <a:extLst>
              <a:ext uri="{FF2B5EF4-FFF2-40B4-BE49-F238E27FC236}">
                <a16:creationId xmlns:a16="http://schemas.microsoft.com/office/drawing/2014/main" id="{65A55862-FF03-8E8D-9D62-D5B2890414A5}"/>
              </a:ext>
            </a:extLst>
          </p:cNvPr>
          <p:cNvSpPr txBox="1"/>
          <p:nvPr/>
        </p:nvSpPr>
        <p:spPr>
          <a:xfrm>
            <a:off x="850020" y="1765187"/>
            <a:ext cx="10423831" cy="400109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latin typeface="Calibri Light"/>
              </a:rPr>
              <a:t>Il est donc important de cibler votre contenu et d'être parfaitement clair sur l'importance de votre site Web, ainsi que sur l'éducation et la valeur que vous offrez.</a:t>
            </a:r>
            <a:endParaRPr lang="en-US" sz="1200" dirty="0">
              <a:latin typeface="Calibri Light"/>
            </a:endParaRPr>
          </a:p>
          <a:p>
            <a:pPr algn="just"/>
            <a:r>
              <a:rPr lang="fr-FR" sz="1200" dirty="0">
                <a:latin typeface="Calibri Light"/>
              </a:rPr>
              <a:t>Il est essentiel pour une marque de santé ou de bien-être d'avoir un contenu de haute qualité. </a:t>
            </a:r>
            <a:r>
              <a:rPr lang="fr" sz="1200" dirty="0">
                <a:latin typeface="Calibri Light"/>
              </a:rPr>
              <a:t>Chaque déclaration sur la santé, le bien-être ou la nutrition doit avoir une référence de recherche.</a:t>
            </a:r>
            <a:endParaRPr lang="fr-FR" sz="1200" dirty="0">
              <a:latin typeface="Calibri Light"/>
            </a:endParaRPr>
          </a:p>
          <a:p>
            <a:pPr algn="just"/>
            <a:endParaRPr lang="fr-FR" sz="1200" dirty="0">
              <a:latin typeface="Calibri"/>
            </a:endParaRPr>
          </a:p>
          <a:p>
            <a:pPr marL="171450" indent="-171450" algn="just">
              <a:buChar char="•"/>
            </a:pPr>
            <a:r>
              <a:rPr lang="fr-FR" sz="1200" dirty="0">
                <a:latin typeface="Calibri"/>
              </a:rPr>
              <a:t>Créez 3 à 5 catégories de piliers pour le contenu auquel vous vous en tenez pour commencer. Au fur et à mesure que vous établirez votre expertise dans un domaine spécifique, vous pourrez vous diversifier dans d'autres domaines.</a:t>
            </a:r>
          </a:p>
          <a:p>
            <a:pPr marL="171450" indent="-171450" algn="just">
              <a:buChar char="•"/>
            </a:pPr>
            <a:r>
              <a:rPr lang="fr-FR" sz="1200" dirty="0">
                <a:latin typeface="Calibri"/>
              </a:rPr>
              <a:t>Créez des hubs de contenu ou des groupes de sujets pour démontrer votre expertise.</a:t>
            </a:r>
          </a:p>
          <a:p>
            <a:pPr marL="171450" indent="-171450" algn="just">
              <a:buChar char="•"/>
            </a:pPr>
            <a:r>
              <a:rPr lang="fr" sz="1200" dirty="0">
                <a:latin typeface="Calibri"/>
              </a:rPr>
              <a:t>Contenu documenté et référencé. Proposez un</a:t>
            </a:r>
            <a:r>
              <a:rPr lang="fr-FR" sz="1200" b="1" dirty="0">
                <a:latin typeface="Calibri"/>
              </a:rPr>
              <a:t> </a:t>
            </a:r>
            <a:r>
              <a:rPr lang="fr-FR" sz="1200" dirty="0">
                <a:latin typeface="Calibri"/>
              </a:rPr>
              <a:t>blog ou une page de contenu où les gens peuvent parcourir des articles d'experts dans leur domaine de pratique</a:t>
            </a:r>
            <a:r>
              <a:rPr lang="fr-FR" dirty="0">
                <a:latin typeface="Calibri"/>
              </a:rPr>
              <a:t> </a:t>
            </a:r>
            <a:r>
              <a:rPr lang="fr-FR" sz="1200" dirty="0">
                <a:latin typeface="Calibri"/>
              </a:rPr>
              <a:t>(blogs de médecins, NHS, OMS...).</a:t>
            </a:r>
            <a:endParaRPr lang="en-US" sz="1200" dirty="0">
              <a:latin typeface="Calibri"/>
            </a:endParaRPr>
          </a:p>
          <a:p>
            <a:pPr marL="171450" indent="-171450" algn="just">
              <a:buChar char="•"/>
            </a:pPr>
            <a:r>
              <a:rPr lang="fr" sz="1200" dirty="0">
                <a:latin typeface="Calibri"/>
              </a:rPr>
              <a:t>Utilisez des liens externes et internes.</a:t>
            </a:r>
            <a:endParaRPr lang="en-US" sz="1200" dirty="0">
              <a:latin typeface="Calibri"/>
            </a:endParaRPr>
          </a:p>
          <a:p>
            <a:pPr marL="171450" indent="-171450" algn="just">
              <a:buChar char="•"/>
            </a:pPr>
            <a:r>
              <a:rPr lang="fr" sz="1200" dirty="0">
                <a:latin typeface="Calibri"/>
              </a:rPr>
              <a:t>Images, t</a:t>
            </a:r>
            <a:r>
              <a:rPr lang="fr-FR" sz="1200" dirty="0" err="1">
                <a:latin typeface="Calibri"/>
              </a:rPr>
              <a:t>émoignages</a:t>
            </a:r>
            <a:r>
              <a:rPr lang="fr-FR" sz="1200" dirty="0">
                <a:latin typeface="Calibri"/>
              </a:rPr>
              <a:t>, vidéos et études de cas montrant des clients heureux.</a:t>
            </a:r>
            <a:endParaRPr lang="fr" sz="1200" dirty="0">
              <a:latin typeface="Calibri"/>
            </a:endParaRPr>
          </a:p>
          <a:p>
            <a:pPr marL="171450" indent="-171450" algn="just">
              <a:buChar char="•"/>
            </a:pPr>
            <a:r>
              <a:rPr lang="fr" sz="1200" dirty="0">
                <a:latin typeface="Calibri"/>
                <a:cs typeface="Calibri Light"/>
              </a:rPr>
              <a:t>Signez vos contenus, afin de mettre en avant votre expertise</a:t>
            </a:r>
            <a:endParaRPr lang="en-US" sz="1200" dirty="0">
              <a:latin typeface="Calibri"/>
            </a:endParaRPr>
          </a:p>
          <a:p>
            <a:pPr marL="171450" indent="-171450" algn="just">
              <a:buChar char="•"/>
            </a:pPr>
            <a:r>
              <a:rPr lang="fr" sz="1200" dirty="0">
                <a:latin typeface="Calibri"/>
                <a:cs typeface="Calibri Light"/>
              </a:rPr>
              <a:t>Travaillez votre </a:t>
            </a:r>
            <a:r>
              <a:rPr lang="fr" sz="1200" i="1" dirty="0" err="1">
                <a:latin typeface="Calibri"/>
                <a:cs typeface="Calibri Light"/>
              </a:rPr>
              <a:t>personal</a:t>
            </a:r>
            <a:r>
              <a:rPr lang="fr" sz="1200" i="1" dirty="0">
                <a:latin typeface="Calibri"/>
                <a:cs typeface="Calibri Light"/>
              </a:rPr>
              <a:t> </a:t>
            </a:r>
            <a:r>
              <a:rPr lang="fr" sz="1200" i="1" dirty="0" err="1">
                <a:latin typeface="Calibri"/>
                <a:cs typeface="Calibri Light"/>
              </a:rPr>
              <a:t>branding</a:t>
            </a:r>
            <a:r>
              <a:rPr lang="fr" sz="1200" dirty="0">
                <a:latin typeface="Calibri"/>
                <a:cs typeface="Calibri Light"/>
              </a:rPr>
              <a:t> sur les réseaux sociaux</a:t>
            </a:r>
            <a:endParaRPr lang="fr-FR" sz="1200" dirty="0">
              <a:latin typeface="Calibri"/>
            </a:endParaRPr>
          </a:p>
          <a:p>
            <a:pPr marL="285750" indent="-285750" algn="just">
              <a:buFont typeface="Wingdings"/>
              <a:buChar char="Ø"/>
            </a:pPr>
            <a:endParaRPr lang="fr-FR" sz="1200" dirty="0">
              <a:latin typeface="Calibri Light"/>
            </a:endParaRPr>
          </a:p>
          <a:p>
            <a:pPr algn="just"/>
            <a:r>
              <a:rPr lang="fr-FR" sz="1200" b="1" u="sng" dirty="0">
                <a:solidFill>
                  <a:srgbClr val="FF0000"/>
                </a:solidFill>
                <a:latin typeface="Calibri"/>
              </a:rPr>
              <a:t>A éviter :</a:t>
            </a:r>
            <a:endParaRPr lang="fr-FR" b="1" dirty="0"/>
          </a:p>
          <a:p>
            <a:pPr marL="171450" indent="-171450" algn="just">
              <a:buChar char="•"/>
            </a:pPr>
            <a:r>
              <a:rPr lang="fr" sz="1200" dirty="0">
                <a:latin typeface="Calibri"/>
              </a:rPr>
              <a:t>N'utilisez pas d'informations génériques ou dupliquées</a:t>
            </a:r>
            <a:r>
              <a:rPr lang="fr" sz="1100" dirty="0">
                <a:latin typeface="Calibri"/>
              </a:rPr>
              <a:t> (pas de copier-coller à partir d'autres sources).</a:t>
            </a:r>
            <a:endParaRPr lang="en-US" sz="1100" dirty="0">
              <a:latin typeface="Calibri"/>
            </a:endParaRPr>
          </a:p>
          <a:p>
            <a:pPr marL="171450" indent="-171450" algn="just">
              <a:buChar char="•"/>
            </a:pPr>
            <a:r>
              <a:rPr lang="fr" sz="1200" dirty="0">
                <a:latin typeface="Calibri"/>
              </a:rPr>
              <a:t>Évitez les publicités trompeuses, fausses (ex : Le secret pour maigrir en 2 semaines) – et assurez-vous que toute publicité que vous créez sur votre site Web porte le libellé "publicité", afin que les internautes sachent qu'il s'agit d'une publicité.</a:t>
            </a:r>
          </a:p>
          <a:p>
            <a:pPr marL="171450" indent="-171450" algn="just">
              <a:buChar char="•"/>
            </a:pPr>
            <a:endParaRPr lang="fr" sz="1200" dirty="0">
              <a:latin typeface="Calibri Light"/>
            </a:endParaRPr>
          </a:p>
          <a:p>
            <a:pPr algn="just"/>
            <a:r>
              <a:rPr lang="fr-FR" sz="1200" dirty="0">
                <a:latin typeface="Calibri Light"/>
                <a:cs typeface="Calibri Light"/>
              </a:rPr>
              <a:t>Les opinions marginales et les allégations de santé non étayées seront dépriorisées au profit de sources plus crédibles et acceptées.</a:t>
            </a:r>
            <a:endParaRPr lang="en-US" sz="1200" dirty="0"/>
          </a:p>
          <a:p>
            <a:pPr algn="just"/>
            <a:r>
              <a:rPr lang="fr-FR" sz="1200" dirty="0">
                <a:latin typeface="Calibri Light"/>
                <a:cs typeface="Calibri Light"/>
              </a:rPr>
              <a:t>Pour cette raison, vous devez éviter de faire des allégations de santé non fondées et utiliser les mises en garde pertinentes dans la mesure du possible.</a:t>
            </a:r>
            <a:endParaRPr lang="fr" dirty="0"/>
          </a:p>
        </p:txBody>
      </p:sp>
    </p:spTree>
    <p:extLst>
      <p:ext uri="{BB962C8B-B14F-4D97-AF65-F5344CB8AC3E}">
        <p14:creationId xmlns:p14="http://schemas.microsoft.com/office/powerpoint/2010/main" val="65017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28</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9794620"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3200" b="1" dirty="0">
                <a:solidFill>
                  <a:schemeClr val="accent6"/>
                </a:solidFill>
                <a:latin typeface="Calibri"/>
              </a:rPr>
              <a:t>AUTEURS EXPERTS POUR PROUVER L'AUTORITÉ</a:t>
            </a:r>
            <a:endParaRPr lang="fr-FR" sz="3200" b="1" dirty="0">
              <a:solidFill>
                <a:schemeClr val="accent6"/>
              </a:solidFill>
              <a:latin typeface="Calibri"/>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879327" y="1534720"/>
            <a:ext cx="10423831" cy="3046988"/>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buFont typeface="Arial" panose="020B0604020202020204" pitchFamily="34" charset="0"/>
              <a:buChar char="•"/>
            </a:pPr>
            <a:r>
              <a:rPr lang="fr" sz="1200" dirty="0">
                <a:latin typeface="Calibri"/>
                <a:cs typeface="Calibri"/>
              </a:rPr>
              <a:t>Chaque article doit être rédigé par quelqu'un déjà considéré comme ayant l'expertise pour enseigner aux autres sur le sujet. </a:t>
            </a:r>
          </a:p>
          <a:p>
            <a:pPr algn="just"/>
            <a:endParaRPr lang="fr" sz="1200" dirty="0">
              <a:latin typeface="Calibri"/>
              <a:cs typeface="Calibri"/>
            </a:endParaRPr>
          </a:p>
          <a:p>
            <a:pPr algn="just"/>
            <a:r>
              <a:rPr lang="fr" sz="1200" dirty="0">
                <a:latin typeface="+mj-lt"/>
                <a:cs typeface="Calibri"/>
              </a:rPr>
              <a:t>John Mueller de Google exhorte vivement les entreprises de santé à demander aux médecins et docteurs de rédiger du contenu médical dans la mesure du possible. </a:t>
            </a:r>
          </a:p>
          <a:p>
            <a:pPr algn="just"/>
            <a:r>
              <a:rPr lang="fr" sz="1200" dirty="0">
                <a:latin typeface="Calibri Light"/>
              </a:rPr>
              <a:t>L'expertise de l'auteur est un facteur important pour les entreprises qui correspondent au créneau de la santé. </a:t>
            </a:r>
          </a:p>
          <a:p>
            <a:pPr algn="just"/>
            <a:endParaRPr lang="fr" sz="1200" dirty="0">
              <a:latin typeface="Calibri Light"/>
            </a:endParaRPr>
          </a:p>
          <a:p>
            <a:pPr marL="171450" indent="-171450" algn="just">
              <a:buChar char="•"/>
            </a:pPr>
            <a:r>
              <a:rPr lang="fr" sz="1200" dirty="0">
                <a:latin typeface="Calibri"/>
              </a:rPr>
              <a:t>Créez des pages de profil d'auteur professionnel.</a:t>
            </a:r>
            <a:endParaRPr lang="fr" dirty="0">
              <a:latin typeface="Calibri"/>
            </a:endParaRPr>
          </a:p>
          <a:p>
            <a:pPr marL="171450" indent="-171450" algn="just">
              <a:buChar char="•"/>
            </a:pPr>
            <a:r>
              <a:rPr lang="fr" sz="1200" dirty="0">
                <a:latin typeface="Calibri"/>
              </a:rPr>
              <a:t>Créez des boîtes biographiques ou des informations sur l'auteur pour informer les lecteurs de qui écrit : </a:t>
            </a:r>
            <a:r>
              <a:rPr lang="fr" sz="1200" dirty="0">
                <a:latin typeface="Calibri Light"/>
              </a:rPr>
              <a:t>en bas de chaque article</a:t>
            </a:r>
            <a:endParaRPr lang="fr" sz="1200" dirty="0">
              <a:latin typeface="Calibri"/>
            </a:endParaRPr>
          </a:p>
          <a:p>
            <a:pPr marL="171450" indent="-171450" algn="just">
              <a:buChar char="•"/>
            </a:pPr>
            <a:r>
              <a:rPr lang="fr" sz="1200" dirty="0">
                <a:latin typeface="Calibri"/>
              </a:rPr>
              <a:t>Ajoutez un docteur/médecin pour ajouter de la crédibilité si l'auteur est moins connu.</a:t>
            </a:r>
          </a:p>
          <a:p>
            <a:pPr marL="171450" indent="-171450" algn="just">
              <a:buChar char="•"/>
            </a:pPr>
            <a:endParaRPr lang="fr" sz="1200" dirty="0"/>
          </a:p>
          <a:p>
            <a:pPr algn="just"/>
            <a:r>
              <a:rPr lang="fr" sz="1200" dirty="0">
                <a:latin typeface="Calibri Light"/>
              </a:rPr>
              <a:t>Lors de l'évaluation de la fiabilité et de l'expertise, les évaluateurs de la qualité de Google examinent des éléments tels que qui est responsable du contenu publié, qui l'a révisé et quelle valeur unique il apporte. Les enjeux et les récompenses sont élevés pour ce type de contenu qualifié. ceci est particulièrement utile pour les stratégies marketing des sites B2B.</a:t>
            </a:r>
          </a:p>
          <a:p>
            <a:pPr algn="just"/>
            <a:endParaRPr lang="fr" sz="1200" dirty="0">
              <a:latin typeface="Calibri Light"/>
            </a:endParaRPr>
          </a:p>
          <a:p>
            <a:pPr algn="just"/>
            <a:r>
              <a:rPr lang="fr" sz="1200" dirty="0">
                <a:latin typeface="Calibri Light"/>
              </a:rPr>
              <a:t>Informez votre public et Google du médecin qui l'a écrit. Montrez leur expertise, dites depuis combien d'années ils pratiquent la médecine dans ce domaine, leur titre et quelles sont leurs réalisations. Cela évite à votre public et aux moteurs de recherche de l'évaluer comme un article d'opinion écrit par un photographe ou un chef. Leur expérience ne justifie pas le temps passé à lire ce qu'ils ont à dire sur le sujet.</a:t>
            </a:r>
          </a:p>
        </p:txBody>
      </p:sp>
    </p:spTree>
    <p:extLst>
      <p:ext uri="{BB962C8B-B14F-4D97-AF65-F5344CB8AC3E}">
        <p14:creationId xmlns:p14="http://schemas.microsoft.com/office/powerpoint/2010/main" val="275637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29</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9794620"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3200" b="1" dirty="0">
                <a:solidFill>
                  <a:schemeClr val="accent6"/>
                </a:solidFill>
                <a:latin typeface="Calibri"/>
              </a:rPr>
              <a:t>AUTEURS EXPERTS POUR PROUVER L'AUTORITÉ</a:t>
            </a:r>
            <a:endParaRPr lang="fr-FR" sz="3200" b="1" dirty="0">
              <a:solidFill>
                <a:schemeClr val="accent6"/>
              </a:solidFill>
              <a:latin typeface="Calibri"/>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pic>
        <p:nvPicPr>
          <p:cNvPr id="5" name="Image 4">
            <a:extLst>
              <a:ext uri="{FF2B5EF4-FFF2-40B4-BE49-F238E27FC236}">
                <a16:creationId xmlns:a16="http://schemas.microsoft.com/office/drawing/2014/main" id="{428024B2-CB3C-C4A9-22B4-B9B6911B6E32}"/>
              </a:ext>
            </a:extLst>
          </p:cNvPr>
          <p:cNvPicPr>
            <a:picLocks noChangeAspect="1"/>
          </p:cNvPicPr>
          <p:nvPr/>
        </p:nvPicPr>
        <p:blipFill>
          <a:blip r:embed="rId3"/>
          <a:stretch>
            <a:fillRect/>
          </a:stretch>
        </p:blipFill>
        <p:spPr>
          <a:xfrm>
            <a:off x="1182819" y="1487533"/>
            <a:ext cx="3679719" cy="4711931"/>
          </a:xfrm>
          <a:prstGeom prst="rect">
            <a:avLst/>
          </a:prstGeom>
          <a:ln>
            <a:solidFill>
              <a:srgbClr val="0070C0"/>
            </a:solidFill>
          </a:ln>
        </p:spPr>
      </p:pic>
      <p:sp>
        <p:nvSpPr>
          <p:cNvPr id="11" name="ZoneTexte 10">
            <a:extLst>
              <a:ext uri="{FF2B5EF4-FFF2-40B4-BE49-F238E27FC236}">
                <a16:creationId xmlns:a16="http://schemas.microsoft.com/office/drawing/2014/main" id="{9426C266-73DC-24FA-7D35-F6885CA632AA}"/>
              </a:ext>
            </a:extLst>
          </p:cNvPr>
          <p:cNvSpPr txBox="1"/>
          <p:nvPr/>
        </p:nvSpPr>
        <p:spPr>
          <a:xfrm>
            <a:off x="1498142" y="6199464"/>
            <a:ext cx="34271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Exemple d’infos sur l’auteur avec validation d’un expert pour plus de crédibilité</a:t>
            </a:r>
          </a:p>
        </p:txBody>
      </p:sp>
      <p:pic>
        <p:nvPicPr>
          <p:cNvPr id="2" name="Image 1">
            <a:extLst>
              <a:ext uri="{FF2B5EF4-FFF2-40B4-BE49-F238E27FC236}">
                <a16:creationId xmlns:a16="http://schemas.microsoft.com/office/drawing/2014/main" id="{4F29392E-2FA8-24E9-A762-30B2DB8B92F8}"/>
              </a:ext>
            </a:extLst>
          </p:cNvPr>
          <p:cNvPicPr>
            <a:picLocks noChangeAspect="1"/>
          </p:cNvPicPr>
          <p:nvPr/>
        </p:nvPicPr>
        <p:blipFill>
          <a:blip r:embed="rId4"/>
          <a:stretch>
            <a:fillRect/>
          </a:stretch>
        </p:blipFill>
        <p:spPr>
          <a:xfrm>
            <a:off x="5818783" y="1487533"/>
            <a:ext cx="3830487" cy="3172668"/>
          </a:xfrm>
          <a:prstGeom prst="rect">
            <a:avLst/>
          </a:prstGeom>
          <a:ln>
            <a:solidFill>
              <a:srgbClr val="0070C0"/>
            </a:solidFill>
          </a:ln>
        </p:spPr>
      </p:pic>
      <p:sp>
        <p:nvSpPr>
          <p:cNvPr id="4" name="ZoneTexte 3">
            <a:extLst>
              <a:ext uri="{FF2B5EF4-FFF2-40B4-BE49-F238E27FC236}">
                <a16:creationId xmlns:a16="http://schemas.microsoft.com/office/drawing/2014/main" id="{FFBEF211-1A4D-1954-1779-C38DED9FBA96}"/>
              </a:ext>
            </a:extLst>
          </p:cNvPr>
          <p:cNvSpPr txBox="1"/>
          <p:nvPr/>
        </p:nvSpPr>
        <p:spPr>
          <a:xfrm>
            <a:off x="6517466" y="4660201"/>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Page à propos, qualification et parcours</a:t>
            </a:r>
          </a:p>
        </p:txBody>
      </p:sp>
    </p:spTree>
    <p:extLst>
      <p:ext uri="{BB962C8B-B14F-4D97-AF65-F5344CB8AC3E}">
        <p14:creationId xmlns:p14="http://schemas.microsoft.com/office/powerpoint/2010/main" val="220334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3</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dk1"/>
                </a:solidFill>
                <a:latin typeface="Calibri"/>
                <a:cs typeface="Calibri"/>
                <a:sym typeface="Calibri"/>
              </a:rPr>
              <a:t>QU'EST-CE-QUE YMYL ?</a:t>
            </a:r>
            <a:endParaRPr lang="fr-FR" dirty="0">
              <a:solidFill>
                <a:schemeClr val="dk1"/>
              </a:solidFill>
            </a:endParaRPr>
          </a:p>
        </p:txBody>
      </p:sp>
      <p:sp>
        <p:nvSpPr>
          <p:cNvPr id="13" name="ZoneTexte 10">
            <a:extLst>
              <a:ext uri="{FF2B5EF4-FFF2-40B4-BE49-F238E27FC236}">
                <a16:creationId xmlns:a16="http://schemas.microsoft.com/office/drawing/2014/main" id="{5329AA57-207D-942F-0E7D-E79D7AEC0584}"/>
              </a:ext>
            </a:extLst>
          </p:cNvPr>
          <p:cNvSpPr txBox="1"/>
          <p:nvPr/>
        </p:nvSpPr>
        <p:spPr>
          <a:xfrm>
            <a:off x="797539" y="1534720"/>
            <a:ext cx="10426784" cy="452431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1200" b="1" dirty="0">
                <a:latin typeface="Calibri"/>
                <a:cs typeface="Calibri Light"/>
              </a:rPr>
              <a:t>« Your Money Your Life »</a:t>
            </a:r>
            <a:r>
              <a:rPr lang="fr" sz="1200" dirty="0">
                <a:latin typeface="Calibri Light"/>
                <a:cs typeface="Calibri Light"/>
              </a:rPr>
              <a:t> ou </a:t>
            </a:r>
            <a:r>
              <a:rPr lang="fr" sz="1200" b="1" dirty="0">
                <a:latin typeface="Calibri"/>
                <a:cs typeface="Calibri Light"/>
              </a:rPr>
              <a:t>« Votre Argent Votre Vie »</a:t>
            </a:r>
            <a:r>
              <a:rPr lang="fr" sz="1200" dirty="0">
                <a:latin typeface="Calibri Light"/>
                <a:cs typeface="Calibri Light"/>
              </a:rPr>
              <a:t>,  </a:t>
            </a:r>
            <a:r>
              <a:rPr lang="fr-FR" sz="1200" dirty="0">
                <a:latin typeface="Calibri Light"/>
                <a:cs typeface="Calibri Light"/>
              </a:rPr>
              <a:t>est une catégorie de pages web pouvant</a:t>
            </a:r>
            <a:r>
              <a:rPr lang="fr-FR" sz="1200" b="1" dirty="0">
                <a:latin typeface="Calibri"/>
                <a:cs typeface="Calibri Light"/>
              </a:rPr>
              <a:t> contribuer ou nuire à la vie d'un internaute</a:t>
            </a:r>
            <a:r>
              <a:rPr lang="fr-FR" sz="1200" dirty="0">
                <a:latin typeface="Calibri Light"/>
                <a:cs typeface="Calibri Light"/>
              </a:rPr>
              <a:t>. </a:t>
            </a:r>
          </a:p>
          <a:p>
            <a:pPr algn="just"/>
            <a:r>
              <a:rPr lang="fr-FR" sz="1200" dirty="0">
                <a:latin typeface="Calibri Light"/>
                <a:cs typeface="Calibri Light"/>
              </a:rPr>
              <a:t>Cette expression YMYL a été créée pour qualifier ce type de contenu qui accompagne et conseille les utilisateurs au quotidien. </a:t>
            </a:r>
          </a:p>
          <a:p>
            <a:pPr algn="just"/>
            <a:r>
              <a:rPr lang="fr-FR" sz="1200" dirty="0">
                <a:latin typeface="Calibri Light"/>
                <a:cs typeface="Calibri Light"/>
              </a:rPr>
              <a:t>Rendu populaire par Google en 2018, c'est un terme utilisé dans les recommandations à destination de leurs </a:t>
            </a:r>
            <a:r>
              <a:rPr lang="fr-FR" sz="1200" b="1" dirty="0">
                <a:latin typeface="Calibri"/>
                <a:cs typeface="Calibri Light"/>
              </a:rPr>
              <a:t>Évaluateurs de Qualité (</a:t>
            </a:r>
            <a:r>
              <a:rPr lang="fr-FR" sz="1200" b="1" u="sng" dirty="0" err="1">
                <a:solidFill>
                  <a:schemeClr val="tx1"/>
                </a:solidFill>
                <a:latin typeface="Calibri"/>
                <a:cs typeface="Calibri"/>
              </a:rPr>
              <a:t>Search</a:t>
            </a:r>
            <a:r>
              <a:rPr lang="fr-FR" sz="1200" b="1" u="sng" dirty="0">
                <a:solidFill>
                  <a:schemeClr val="tx1"/>
                </a:solidFill>
                <a:latin typeface="Calibri"/>
                <a:cs typeface="Calibri"/>
              </a:rPr>
              <a:t> </a:t>
            </a:r>
            <a:r>
              <a:rPr lang="fr-FR" sz="1200" b="1" u="sng" dirty="0" err="1">
                <a:solidFill>
                  <a:schemeClr val="tx1"/>
                </a:solidFill>
                <a:latin typeface="Calibri"/>
                <a:cs typeface="Calibri"/>
              </a:rPr>
              <a:t>Quality</a:t>
            </a:r>
            <a:r>
              <a:rPr lang="fr-FR" sz="1200" b="1" u="sng" dirty="0">
                <a:solidFill>
                  <a:schemeClr val="tx1"/>
                </a:solidFill>
                <a:latin typeface="Calibri"/>
                <a:cs typeface="Calibri"/>
              </a:rPr>
              <a:t> </a:t>
            </a:r>
            <a:r>
              <a:rPr lang="fr-FR" sz="1200" b="1" u="sng" dirty="0" err="1">
                <a:solidFill>
                  <a:schemeClr val="tx1"/>
                </a:solidFill>
                <a:latin typeface="Calibri"/>
                <a:cs typeface="Calibri"/>
              </a:rPr>
              <a:t>Raters</a:t>
            </a:r>
            <a:r>
              <a:rPr lang="fr-FR" sz="1200" b="1" u="sng" dirty="0">
                <a:solidFill>
                  <a:schemeClr val="tx1"/>
                </a:solidFill>
                <a:latin typeface="Calibri"/>
                <a:cs typeface="Calibri"/>
              </a:rPr>
              <a:t>)</a:t>
            </a:r>
            <a:r>
              <a:rPr lang="fr-FR" sz="1200" u="sng" dirty="0">
                <a:solidFill>
                  <a:schemeClr val="tx1"/>
                </a:solidFill>
                <a:latin typeface="Calibri Light"/>
                <a:cs typeface="Calibri"/>
              </a:rPr>
              <a:t>.</a:t>
            </a:r>
            <a:endParaRPr lang="fr-FR" sz="1200" b="1" u="sng" dirty="0">
              <a:solidFill>
                <a:schemeClr val="tx1"/>
              </a:solidFill>
              <a:latin typeface="Calibri"/>
              <a:cs typeface="Calibri"/>
            </a:endParaRPr>
          </a:p>
          <a:p>
            <a:pPr algn="just"/>
            <a:endParaRPr lang="fr-FR" sz="1200" dirty="0">
              <a:latin typeface="Calibri Light"/>
              <a:cs typeface="Calibri Light"/>
            </a:endParaRPr>
          </a:p>
          <a:p>
            <a:pPr algn="just"/>
            <a:r>
              <a:rPr lang="fr-FR" sz="1200" u="sng" dirty="0">
                <a:latin typeface="Calibri Light"/>
              </a:rPr>
              <a:t>Les pages YMYL regroupent les catégories suivantes :</a:t>
            </a:r>
            <a:endParaRPr lang="fr-FR" dirty="0">
              <a:latin typeface="Calibri Light"/>
            </a:endParaRPr>
          </a:p>
          <a:p>
            <a:pPr marL="171450" indent="-171450" algn="just">
              <a:buChar char="•"/>
            </a:pPr>
            <a:r>
              <a:rPr lang="fr-FR" sz="1200" dirty="0">
                <a:latin typeface="Calibri Light"/>
              </a:rPr>
              <a:t>Domaine de la finance : banque, assurance, impôt, placement en bourse</a:t>
            </a:r>
          </a:p>
          <a:p>
            <a:pPr marL="171450" indent="-171450" algn="just">
              <a:buChar char="•"/>
            </a:pPr>
            <a:r>
              <a:rPr lang="fr-FR" sz="1200" dirty="0">
                <a:latin typeface="Calibri Light"/>
              </a:rPr>
              <a:t>E-commerce &amp; Achat en ligne : achat en ligne, recherche de biens en ligne, catalogue en ligne, etc.</a:t>
            </a:r>
          </a:p>
          <a:p>
            <a:pPr marL="171450" indent="-171450" algn="just">
              <a:buChar char="•"/>
            </a:pPr>
            <a:r>
              <a:rPr lang="fr-FR" sz="1200" dirty="0">
                <a:latin typeface="Calibri Light"/>
              </a:rPr>
              <a:t>Santé &amp; Sécurité : conseil face à des situations dangereuses, réponses et informations sur des questions d’ordre médical, médication</a:t>
            </a:r>
            <a:endParaRPr lang="fr-FR" dirty="0">
              <a:latin typeface="Calibri Light"/>
            </a:endParaRPr>
          </a:p>
          <a:p>
            <a:pPr marL="171450" indent="-171450" algn="just">
              <a:buChar char="•"/>
            </a:pPr>
            <a:r>
              <a:rPr lang="fr-FR" sz="1200" dirty="0">
                <a:latin typeface="Calibri Light"/>
              </a:rPr>
              <a:t>Actualités &amp; Nouvelles : sur des sujets comme la science, la bourse ou encore la politique. ATTENTION, toutes les actualités ne sont pas considérées comme YMYL. </a:t>
            </a:r>
            <a:endParaRPr lang="fr-FR" sz="1100" dirty="0">
              <a:latin typeface="Calibri Light"/>
            </a:endParaRPr>
          </a:p>
          <a:p>
            <a:pPr marL="171450" indent="-171450" algn="just">
              <a:buChar char="•"/>
            </a:pPr>
            <a:r>
              <a:rPr lang="fr-FR" sz="1200" dirty="0">
                <a:latin typeface="Calibri Light"/>
              </a:rPr>
              <a:t>Sujets liés à une communauté / un groupe de personne : religion, orientation et identité sexuelle, </a:t>
            </a:r>
            <a:r>
              <a:rPr lang="fr-FR" sz="1200" dirty="0" err="1">
                <a:latin typeface="Calibri Light"/>
              </a:rPr>
              <a:t>etc</a:t>
            </a:r>
            <a:endParaRPr lang="fr-FR" sz="1200" dirty="0">
              <a:latin typeface="Calibri Light"/>
            </a:endParaRPr>
          </a:p>
          <a:p>
            <a:pPr marL="171450" indent="-171450" algn="just">
              <a:buChar char="•"/>
            </a:pPr>
            <a:r>
              <a:rPr lang="fr-FR" sz="1200" dirty="0">
                <a:latin typeface="Calibri Light"/>
              </a:rPr>
              <a:t>Droit, Gouvernement &amp; Civisme/Citoyenneté : qui touche à des questions telles que le mariage ou le divorce, les droits et devoirs des citoyens ou encore, de façon plus générale, à la législation</a:t>
            </a:r>
          </a:p>
          <a:p>
            <a:pPr marL="171450" indent="-171450" algn="just">
              <a:buChar char="•"/>
            </a:pPr>
            <a:r>
              <a:rPr lang="fr-FR" sz="1200" dirty="0">
                <a:latin typeface="Calibri Light"/>
              </a:rPr>
              <a:t>Autres : d’autres sujets peuvent faire partie des pages YMYL selon la façon dont ils sont traités.</a:t>
            </a:r>
            <a:endParaRPr lang="fr-FR" sz="1100" dirty="0">
              <a:latin typeface="Calibri Light"/>
            </a:endParaRPr>
          </a:p>
          <a:p>
            <a:pPr marL="171450" indent="-171450" algn="just">
              <a:buChar char="•"/>
            </a:pPr>
            <a:endParaRPr lang="fr-FR" sz="1200" dirty="0">
              <a:latin typeface="Calibri Light"/>
            </a:endParaRPr>
          </a:p>
          <a:p>
            <a:pPr algn="just"/>
            <a:endParaRPr lang="fr-FR" sz="1200" dirty="0">
              <a:latin typeface="Calibri Light"/>
            </a:endParaRPr>
          </a:p>
          <a:p>
            <a:pPr algn="just"/>
            <a:r>
              <a:rPr lang="fr-FR" sz="1200" dirty="0">
                <a:latin typeface="Calibri Light"/>
                <a:cs typeface="Calibri Light"/>
              </a:rPr>
              <a:t>Les</a:t>
            </a:r>
            <a:r>
              <a:rPr lang="fr-FR" sz="1200" b="1" dirty="0">
                <a:latin typeface="Calibri"/>
                <a:cs typeface="Calibri"/>
              </a:rPr>
              <a:t> normes de qualité de page doivent être élevées</a:t>
            </a:r>
            <a:r>
              <a:rPr lang="fr-FR" sz="1200" dirty="0">
                <a:latin typeface="Calibri Light"/>
                <a:cs typeface="Calibri Light"/>
              </a:rPr>
              <a:t> pour les contenus YMYL, car ceux de mauvaise qualité pourraient </a:t>
            </a:r>
            <a:r>
              <a:rPr lang="fr" sz="1200" dirty="0">
                <a:latin typeface="Calibri Light"/>
                <a:cs typeface="Calibri Light"/>
              </a:rPr>
              <a:t>potentiellement avoir un impact négatif sur le bonheur, la santé, la stabilité financière ou la sécurité d'une personne. </a:t>
            </a:r>
            <a:endParaRPr lang="fr" sz="1200" dirty="0"/>
          </a:p>
          <a:p>
            <a:pPr algn="just"/>
            <a:r>
              <a:rPr lang="fr" sz="1200" dirty="0">
                <a:latin typeface="Calibri Light"/>
                <a:cs typeface="Calibri Light"/>
              </a:rPr>
              <a:t>En plus d'être </a:t>
            </a:r>
            <a:r>
              <a:rPr lang="fr" sz="1200" b="1" dirty="0">
                <a:latin typeface="Calibri"/>
                <a:cs typeface="Calibri"/>
              </a:rPr>
              <a:t>conforme aux principes de bases du SEO</a:t>
            </a:r>
            <a:r>
              <a:rPr lang="fr" sz="1200" dirty="0">
                <a:latin typeface="Calibri Light"/>
                <a:cs typeface="Calibri Light"/>
              </a:rPr>
              <a:t>, ces contenus sont soumis à des examens minutieux et se doivent d'être d'une qualité irréprochable pour avoir un </a:t>
            </a:r>
            <a:r>
              <a:rPr lang="fr" sz="1200" dirty="0">
                <a:solidFill>
                  <a:schemeClr val="tx1"/>
                </a:solidFill>
                <a:latin typeface="Calibri Light"/>
                <a:cs typeface="Calibri Light"/>
              </a:rPr>
              <a:t>bon positionnement dans la </a:t>
            </a:r>
            <a:r>
              <a:rPr lang="fr" sz="1200" b="1" dirty="0">
                <a:solidFill>
                  <a:schemeClr val="tx1"/>
                </a:solidFill>
                <a:latin typeface="Calibri"/>
                <a:cs typeface="Calibri"/>
              </a:rPr>
              <a:t>p</a:t>
            </a:r>
            <a:r>
              <a:rPr lang="fr" sz="1200" b="1" dirty="0">
                <a:latin typeface="Calibri"/>
                <a:cs typeface="Calibri"/>
              </a:rPr>
              <a:t>age de résultats d'un moteur de recherche (SERP)</a:t>
            </a:r>
            <a:r>
              <a:rPr lang="fr" sz="1200" b="1" dirty="0">
                <a:latin typeface="Calibri Light"/>
                <a:cs typeface="Calibri Light"/>
              </a:rPr>
              <a:t>.</a:t>
            </a:r>
            <a:endParaRPr lang="fr" dirty="0"/>
          </a:p>
          <a:p>
            <a:pPr algn="just"/>
            <a:endParaRPr lang="fr" sz="1200" b="1" dirty="0">
              <a:latin typeface="Calibri Light"/>
              <a:cs typeface="Calibri Light"/>
            </a:endParaRPr>
          </a:p>
          <a:p>
            <a:pPr algn="just"/>
            <a:endParaRPr lang="fr" sz="1200" b="1" dirty="0">
              <a:latin typeface="Calibri Light"/>
              <a:cs typeface="Calibri Light"/>
            </a:endParaRPr>
          </a:p>
          <a:p>
            <a:pPr algn="just"/>
            <a:r>
              <a:rPr lang="fr" sz="1200" dirty="0">
                <a:latin typeface="Calibri Light"/>
                <a:cs typeface="Calibri Light"/>
              </a:rPr>
              <a:t>Il faudra donc </a:t>
            </a:r>
            <a:r>
              <a:rPr lang="fr" sz="1200" b="1" dirty="0">
                <a:latin typeface="Calibri"/>
                <a:cs typeface="Calibri Light"/>
              </a:rPr>
              <a:t>obligatoirement </a:t>
            </a:r>
            <a:r>
              <a:rPr lang="fr" sz="1200" dirty="0">
                <a:latin typeface="Calibri Light"/>
                <a:cs typeface="Calibri Light"/>
              </a:rPr>
              <a:t>: </a:t>
            </a:r>
            <a:endParaRPr lang="fr" sz="1200" b="1" dirty="0">
              <a:latin typeface="Calibri Light"/>
              <a:cs typeface="Calibri Light"/>
            </a:endParaRPr>
          </a:p>
          <a:p>
            <a:pPr marL="171450" indent="-171450" algn="just">
              <a:buChar char="•"/>
            </a:pPr>
            <a:endParaRPr lang="fr-FR" sz="1200" dirty="0">
              <a:latin typeface="Calibri Light"/>
            </a:endParaRPr>
          </a:p>
          <a:p>
            <a:pPr algn="just"/>
            <a:endParaRPr lang="fr" sz="1200" dirty="0">
              <a:latin typeface="Calibri Light"/>
              <a:cs typeface="Calibri Light"/>
            </a:endParaRPr>
          </a:p>
        </p:txBody>
      </p:sp>
      <p:sp>
        <p:nvSpPr>
          <p:cNvPr id="2" name="Rectangle 1">
            <a:extLst>
              <a:ext uri="{FF2B5EF4-FFF2-40B4-BE49-F238E27FC236}">
                <a16:creationId xmlns:a16="http://schemas.microsoft.com/office/drawing/2014/main" id="{3E8D7719-BBD7-7502-4B5F-5050EA2B7DFE}"/>
              </a:ext>
            </a:extLst>
          </p:cNvPr>
          <p:cNvSpPr/>
          <p:nvPr/>
        </p:nvSpPr>
        <p:spPr>
          <a:xfrm>
            <a:off x="3150334" y="5347250"/>
            <a:ext cx="3019425" cy="3619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ea typeface="+mn-lt"/>
                <a:cs typeface="+mn-lt"/>
              </a:rPr>
              <a:t>Respecter les consignes des SQR </a:t>
            </a:r>
            <a:endParaRPr lang="fr-FR" sz="1600" b="1">
              <a:cs typeface="Calibri"/>
            </a:endParaRPr>
          </a:p>
        </p:txBody>
      </p:sp>
      <p:sp>
        <p:nvSpPr>
          <p:cNvPr id="3" name="Rectangle 2">
            <a:extLst>
              <a:ext uri="{FF2B5EF4-FFF2-40B4-BE49-F238E27FC236}">
                <a16:creationId xmlns:a16="http://schemas.microsoft.com/office/drawing/2014/main" id="{286A0D67-4189-0A20-8B61-4303D3CA4065}"/>
              </a:ext>
            </a:extLst>
          </p:cNvPr>
          <p:cNvSpPr/>
          <p:nvPr/>
        </p:nvSpPr>
        <p:spPr>
          <a:xfrm>
            <a:off x="6535004" y="5347250"/>
            <a:ext cx="3019425" cy="3619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600" b="1" dirty="0">
                <a:ea typeface="+mn-lt"/>
                <a:cs typeface="+mn-lt"/>
              </a:rPr>
              <a:t>Respecter les critères EAT</a:t>
            </a:r>
          </a:p>
        </p:txBody>
      </p:sp>
    </p:spTree>
    <p:extLst>
      <p:ext uri="{BB962C8B-B14F-4D97-AF65-F5344CB8AC3E}">
        <p14:creationId xmlns:p14="http://schemas.microsoft.com/office/powerpoint/2010/main" val="2881909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30</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77687" y="503940"/>
            <a:ext cx="67158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b="1" dirty="0">
                <a:solidFill>
                  <a:schemeClr val="accent6"/>
                </a:solidFill>
                <a:latin typeface="Calibri"/>
              </a:rPr>
              <a:t>FRÉQUENCE DE MISE À JOUR</a:t>
            </a:r>
            <a:endParaRPr lang="en-US" sz="3200" dirty="0">
              <a:solidFill>
                <a:schemeClr val="accent6"/>
              </a:solidFill>
              <a:latin typeface="Calibri"/>
            </a:endParaRPr>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879327" y="1534720"/>
            <a:ext cx="10423831" cy="2492990"/>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dirty="0">
                <a:latin typeface="Calibri Light"/>
              </a:rPr>
              <a:t>Vous devez mettre à jour le contenu de votre site et de votre blog aussi souvent que nécessaire. Mais, une bonne règle de base est d'avoir de nouveaux articles publiés au moins toutes les semaines ou toutes les deux semaines, sinon plus fréquemment que cela, selon le type/volume que vous publiez – essayez donc toujours d'avoir du matériel frais.</a:t>
            </a:r>
          </a:p>
          <a:p>
            <a:pPr algn="just"/>
            <a:endParaRPr lang="fr-FR" sz="1200" dirty="0">
              <a:latin typeface="Calibri Light"/>
            </a:endParaRPr>
          </a:p>
          <a:p>
            <a:pPr algn="just"/>
            <a:r>
              <a:rPr lang="fr-FR" sz="1200" dirty="0">
                <a:latin typeface="Calibri Light"/>
              </a:rPr>
              <a:t>Assurez-vous de ne pas simplement ajouter de nouveaux blogs. Il est important de rafraîchir périodiquement les anciens blogs avec des informations et des recherches à jour etc.</a:t>
            </a:r>
          </a:p>
          <a:p>
            <a:pPr algn="just"/>
            <a:endParaRPr lang="fr-FR" sz="1200" dirty="0">
              <a:latin typeface="Calibri"/>
            </a:endParaRPr>
          </a:p>
          <a:p>
            <a:pPr marL="171450" indent="-171450" algn="just">
              <a:buFont typeface="Arial" panose="020B0604020202020204" pitchFamily="34" charset="0"/>
              <a:buChar char="•"/>
            </a:pPr>
            <a:r>
              <a:rPr lang="fr-FR" sz="1200" dirty="0">
                <a:latin typeface="Calibri"/>
              </a:rPr>
              <a:t>Publiez du nouveau contenu au moins toutes les semaines ou toutes les deux semaines.</a:t>
            </a:r>
          </a:p>
          <a:p>
            <a:pPr marL="171450" indent="-171450" algn="just">
              <a:buFont typeface="Arial" panose="020B0604020202020204" pitchFamily="34" charset="0"/>
              <a:buChar char="•"/>
            </a:pPr>
            <a:r>
              <a:rPr lang="fr-FR" sz="1200" dirty="0">
                <a:latin typeface="Calibri"/>
              </a:rPr>
              <a:t>Mettez à jour les anciens messages avec des informations et des recherches à jour.</a:t>
            </a:r>
          </a:p>
          <a:p>
            <a:pPr marL="171450" indent="-171450" algn="just">
              <a:buFont typeface="Arial" panose="020B0604020202020204" pitchFamily="34" charset="0"/>
              <a:buChar char="•"/>
            </a:pPr>
            <a:r>
              <a:rPr lang="fr-FR" sz="1200" dirty="0">
                <a:latin typeface="Calibri"/>
              </a:rPr>
              <a:t>Gardez un équilibre entre le contenu des articles de blog nouveaux, actuels et anciens sur votre site pour vous assurer que les visiteurs obtiennent le contenu le plus pertinent/récent.</a:t>
            </a:r>
          </a:p>
          <a:p>
            <a:pPr marL="171450" indent="-171450" algn="just">
              <a:buFont typeface="Arial" panose="020B0604020202020204" pitchFamily="34" charset="0"/>
              <a:buChar char="•"/>
            </a:pPr>
            <a:r>
              <a:rPr lang="fr-FR" sz="1200" dirty="0">
                <a:latin typeface="Calibri"/>
              </a:rPr>
              <a:t>Actualiser les images de votre site Web tous les ans environ pour que votre marque reste fraîche et pour éviter de paraître obsolète.</a:t>
            </a:r>
          </a:p>
          <a:p>
            <a:pPr algn="just"/>
            <a:endParaRPr lang="fr" sz="1200" dirty="0">
              <a:latin typeface="Calibri Light"/>
            </a:endParaRPr>
          </a:p>
        </p:txBody>
      </p:sp>
    </p:spTree>
    <p:extLst>
      <p:ext uri="{BB962C8B-B14F-4D97-AF65-F5344CB8AC3E}">
        <p14:creationId xmlns:p14="http://schemas.microsoft.com/office/powerpoint/2010/main" val="171213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14;p14">
            <a:extLst>
              <a:ext uri="{FF2B5EF4-FFF2-40B4-BE49-F238E27FC236}">
                <a16:creationId xmlns:a16="http://schemas.microsoft.com/office/drawing/2014/main" id="{9DC48AD2-C6AB-C965-CA76-77F6056631EB}"/>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5;p14">
            <a:extLst>
              <a:ext uri="{FF2B5EF4-FFF2-40B4-BE49-F238E27FC236}">
                <a16:creationId xmlns:a16="http://schemas.microsoft.com/office/drawing/2014/main" id="{56684DAA-8353-729E-F21A-92B6E9E0F56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33" name="Google Shape;317;p14">
            <a:extLst>
              <a:ext uri="{FF2B5EF4-FFF2-40B4-BE49-F238E27FC236}">
                <a16:creationId xmlns:a16="http://schemas.microsoft.com/office/drawing/2014/main" id="{23FD97EC-97F4-4447-D71D-40D945F8981D}"/>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35" name="Google Shape;318;p14">
            <a:extLst>
              <a:ext uri="{FF2B5EF4-FFF2-40B4-BE49-F238E27FC236}">
                <a16:creationId xmlns:a16="http://schemas.microsoft.com/office/drawing/2014/main" id="{79A84221-C6D3-98FC-F3B9-48C15A165C4A}"/>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19;p14">
            <a:extLst>
              <a:ext uri="{FF2B5EF4-FFF2-40B4-BE49-F238E27FC236}">
                <a16:creationId xmlns:a16="http://schemas.microsoft.com/office/drawing/2014/main" id="{813243FD-E1A0-819C-FE9B-C76FE4C81186}"/>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41" name="Google Shape;323;p14">
            <a:extLst>
              <a:ext uri="{FF2B5EF4-FFF2-40B4-BE49-F238E27FC236}">
                <a16:creationId xmlns:a16="http://schemas.microsoft.com/office/drawing/2014/main" id="{6A80348E-A08B-1C24-B9ED-50B3108C2BDF}"/>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31</a:t>
            </a:fld>
            <a:endParaRPr/>
          </a:p>
        </p:txBody>
      </p:sp>
      <p:pic>
        <p:nvPicPr>
          <p:cNvPr id="43" name="Google Shape;324;p14" descr="Une image contenant texte, clipart&#10;&#10;Description générée automatiquement">
            <a:extLst>
              <a:ext uri="{FF2B5EF4-FFF2-40B4-BE49-F238E27FC236}">
                <a16:creationId xmlns:a16="http://schemas.microsoft.com/office/drawing/2014/main" id="{E2F4A544-1B4F-E7D3-6591-7EA5E3E464F5}"/>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45" name="Google Shape;325;p14">
            <a:extLst>
              <a:ext uri="{FF2B5EF4-FFF2-40B4-BE49-F238E27FC236}">
                <a16:creationId xmlns:a16="http://schemas.microsoft.com/office/drawing/2014/main" id="{0068FA34-1FC5-91D9-AF4A-818DD0925FA1}"/>
              </a:ext>
            </a:extLst>
          </p:cNvPr>
          <p:cNvSpPr txBox="1"/>
          <p:nvPr/>
        </p:nvSpPr>
        <p:spPr>
          <a:xfrm>
            <a:off x="1730794" y="485667"/>
            <a:ext cx="9572363"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b="1" dirty="0">
                <a:solidFill>
                  <a:schemeClr val="accent6"/>
                </a:solidFill>
                <a:latin typeface="Calibri"/>
                <a:cs typeface="Calibri"/>
              </a:rPr>
              <a:t>REQUÊTES DÉCLENCHANT DES SNIPPETS</a:t>
            </a:r>
            <a:endParaRPr lang="fr-FR" sz="3200" dirty="0"/>
          </a:p>
        </p:txBody>
      </p:sp>
      <p:sp>
        <p:nvSpPr>
          <p:cNvPr id="3" name="ZoneTexte 10">
            <a:extLst>
              <a:ext uri="{FF2B5EF4-FFF2-40B4-BE49-F238E27FC236}">
                <a16:creationId xmlns:a16="http://schemas.microsoft.com/office/drawing/2014/main" id="{A75D7CB0-75D7-D798-4B28-7B9451503F91}"/>
              </a:ext>
            </a:extLst>
          </p:cNvPr>
          <p:cNvSpPr txBox="1"/>
          <p:nvPr/>
        </p:nvSpPr>
        <p:spPr>
          <a:xfrm>
            <a:off x="1709712" y="1534720"/>
            <a:ext cx="947916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fr" dirty="0"/>
          </a:p>
        </p:txBody>
      </p:sp>
      <p:sp>
        <p:nvSpPr>
          <p:cNvPr id="4" name="ZoneTexte 10">
            <a:extLst>
              <a:ext uri="{FF2B5EF4-FFF2-40B4-BE49-F238E27FC236}">
                <a16:creationId xmlns:a16="http://schemas.microsoft.com/office/drawing/2014/main" id="{65A55862-FF03-8E8D-9D62-D5B2890414A5}"/>
              </a:ext>
            </a:extLst>
          </p:cNvPr>
          <p:cNvSpPr txBox="1"/>
          <p:nvPr/>
        </p:nvSpPr>
        <p:spPr>
          <a:xfrm>
            <a:off x="879327" y="1534720"/>
            <a:ext cx="10423831" cy="1200329"/>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1200" dirty="0">
                <a:solidFill>
                  <a:schemeClr val="tx1"/>
                </a:solidFill>
                <a:latin typeface="Calibri"/>
                <a:cs typeface="Calibri"/>
              </a:rPr>
              <a:t>L</a:t>
            </a:r>
            <a:r>
              <a:rPr lang="fr-FR" sz="1200" dirty="0">
                <a:solidFill>
                  <a:schemeClr val="tx1"/>
                </a:solidFill>
                <a:latin typeface="Calibri Light"/>
                <a:cs typeface="Calibri Light"/>
              </a:rPr>
              <a:t>es </a:t>
            </a:r>
            <a:r>
              <a:rPr lang="fr-FR" sz="1200" dirty="0">
                <a:latin typeface="Calibri Light"/>
                <a:cs typeface="Calibri Light"/>
              </a:rPr>
              <a:t>sites liés à la santé qui obtiennent des </a:t>
            </a:r>
            <a:r>
              <a:rPr lang="fr-FR" sz="1200" dirty="0" err="1">
                <a:latin typeface="Calibri Light"/>
                <a:cs typeface="Calibri Light"/>
              </a:rPr>
              <a:t>snippets</a:t>
            </a:r>
            <a:r>
              <a:rPr lang="fr-FR" sz="1200" dirty="0">
                <a:latin typeface="Calibri Light"/>
                <a:cs typeface="Calibri Light"/>
              </a:rPr>
              <a:t> mis en avant dans les SERP ont une bonne chance de gagner un meilleur référencement dans Google, et donc gagner en fiabilité.</a:t>
            </a:r>
            <a:endParaRPr lang="fr-FR" sz="1200" dirty="0"/>
          </a:p>
          <a:p>
            <a:pPr algn="just"/>
            <a:endParaRPr lang="fr-FR" sz="1200" dirty="0">
              <a:latin typeface="Calibri Light"/>
              <a:cs typeface="Calibri Light"/>
            </a:endParaRPr>
          </a:p>
          <a:p>
            <a:pPr marL="171450" indent="-171450" algn="just">
              <a:buChar char="•"/>
            </a:pPr>
            <a:r>
              <a:rPr lang="fr" sz="1200" dirty="0">
                <a:latin typeface="Calibri"/>
              </a:rPr>
              <a:t>Annotez votre contenu structuré avec Shema.org :</a:t>
            </a:r>
            <a:r>
              <a:rPr lang="fr" sz="1200" dirty="0">
                <a:latin typeface="Calibri Light"/>
              </a:rPr>
              <a:t> vous pouvez utiliser MedicalCondition, MedicalTherapy, MedicalStudy, MedicalProcedure ou bien d'autres comme MedicalSpecialty pour augmenter vos chances de gagner en visibilité dans les pages de résultats des moteurs de recherche pour les requêtes liées à la médecine.</a:t>
            </a:r>
            <a:endParaRPr lang="fr" dirty="0">
              <a:latin typeface="Calibri Light"/>
            </a:endParaRPr>
          </a:p>
        </p:txBody>
      </p:sp>
      <p:pic>
        <p:nvPicPr>
          <p:cNvPr id="5" name="Image 4">
            <a:extLst>
              <a:ext uri="{FF2B5EF4-FFF2-40B4-BE49-F238E27FC236}">
                <a16:creationId xmlns:a16="http://schemas.microsoft.com/office/drawing/2014/main" id="{6D24B152-1DDD-C066-42BE-2C64C54E64AA}"/>
              </a:ext>
            </a:extLst>
          </p:cNvPr>
          <p:cNvPicPr>
            <a:picLocks noChangeAspect="1"/>
          </p:cNvPicPr>
          <p:nvPr/>
        </p:nvPicPr>
        <p:blipFill>
          <a:blip r:embed="rId3"/>
          <a:stretch>
            <a:fillRect/>
          </a:stretch>
        </p:blipFill>
        <p:spPr>
          <a:xfrm>
            <a:off x="876758" y="3385400"/>
            <a:ext cx="4834800" cy="3012490"/>
          </a:xfrm>
          <a:prstGeom prst="rect">
            <a:avLst/>
          </a:prstGeom>
        </p:spPr>
      </p:pic>
      <p:pic>
        <p:nvPicPr>
          <p:cNvPr id="7" name="Image 6">
            <a:extLst>
              <a:ext uri="{FF2B5EF4-FFF2-40B4-BE49-F238E27FC236}">
                <a16:creationId xmlns:a16="http://schemas.microsoft.com/office/drawing/2014/main" id="{93AA07CF-02BB-5037-4AAF-E3BDF3320309}"/>
              </a:ext>
            </a:extLst>
          </p:cNvPr>
          <p:cNvPicPr>
            <a:picLocks noChangeAspect="1"/>
          </p:cNvPicPr>
          <p:nvPr/>
        </p:nvPicPr>
        <p:blipFill>
          <a:blip r:embed="rId4"/>
          <a:stretch>
            <a:fillRect/>
          </a:stretch>
        </p:blipFill>
        <p:spPr>
          <a:xfrm>
            <a:off x="6449296" y="3385400"/>
            <a:ext cx="4834800" cy="2961376"/>
          </a:xfrm>
          <a:prstGeom prst="rect">
            <a:avLst/>
          </a:prstGeom>
        </p:spPr>
      </p:pic>
    </p:spTree>
    <p:extLst>
      <p:ext uri="{BB962C8B-B14F-4D97-AF65-F5344CB8AC3E}">
        <p14:creationId xmlns:p14="http://schemas.microsoft.com/office/powerpoint/2010/main" val="337067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4</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25371"/>
            <a:ext cx="10132957"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dk1"/>
                </a:solidFill>
                <a:latin typeface="Calibri"/>
                <a:cs typeface="Calibri"/>
                <a:sym typeface="Calibri"/>
              </a:rPr>
              <a:t>LES SQR ET LEURS CONSIGNES</a:t>
            </a:r>
            <a:endParaRPr lang="fr-FR" sz="3200" b="1" dirty="0">
              <a:solidFill>
                <a:schemeClr val="dk1"/>
              </a:solidFill>
              <a:latin typeface="Calibri"/>
              <a:cs typeface="Calibri"/>
            </a:endParaRPr>
          </a:p>
        </p:txBody>
      </p:sp>
      <p:sp>
        <p:nvSpPr>
          <p:cNvPr id="13" name="ZoneTexte 10">
            <a:extLst>
              <a:ext uri="{FF2B5EF4-FFF2-40B4-BE49-F238E27FC236}">
                <a16:creationId xmlns:a16="http://schemas.microsoft.com/office/drawing/2014/main" id="{5329AA57-207D-942F-0E7D-E79D7AEC0584}"/>
              </a:ext>
            </a:extLst>
          </p:cNvPr>
          <p:cNvSpPr txBox="1"/>
          <p:nvPr/>
        </p:nvSpPr>
        <p:spPr>
          <a:xfrm>
            <a:off x="890042" y="1505412"/>
            <a:ext cx="10510127" cy="3970318"/>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200" b="1" u="sng" dirty="0">
                <a:solidFill>
                  <a:schemeClr val="tx1"/>
                </a:solidFill>
                <a:latin typeface="Calibri"/>
              </a:rPr>
              <a:t>Qu'est-ce que les </a:t>
            </a:r>
            <a:r>
              <a:rPr lang="fr-FR" sz="1200" b="1" u="sng" dirty="0" err="1">
                <a:solidFill>
                  <a:schemeClr val="tx1"/>
                </a:solidFill>
                <a:latin typeface="Calibri"/>
              </a:rPr>
              <a:t>Search</a:t>
            </a:r>
            <a:r>
              <a:rPr lang="fr-FR" sz="1200" b="1" u="sng" dirty="0">
                <a:solidFill>
                  <a:schemeClr val="tx1"/>
                </a:solidFill>
                <a:latin typeface="Calibri"/>
              </a:rPr>
              <a:t> </a:t>
            </a:r>
            <a:r>
              <a:rPr lang="fr-FR" sz="1200" b="1" u="sng" dirty="0" err="1">
                <a:solidFill>
                  <a:schemeClr val="tx1"/>
                </a:solidFill>
                <a:latin typeface="Calibri"/>
              </a:rPr>
              <a:t>Quality</a:t>
            </a:r>
            <a:r>
              <a:rPr lang="fr-FR" sz="1200" b="1" u="sng" dirty="0">
                <a:solidFill>
                  <a:schemeClr val="tx1"/>
                </a:solidFill>
                <a:latin typeface="Calibri"/>
              </a:rPr>
              <a:t> </a:t>
            </a:r>
            <a:r>
              <a:rPr lang="fr-FR" sz="1200" b="1" u="sng" dirty="0" err="1">
                <a:solidFill>
                  <a:schemeClr val="tx1"/>
                </a:solidFill>
                <a:latin typeface="Calibri"/>
              </a:rPr>
              <a:t>Raters</a:t>
            </a:r>
            <a:r>
              <a:rPr lang="fr-FR" sz="1200" b="1" u="sng" dirty="0">
                <a:solidFill>
                  <a:schemeClr val="tx1"/>
                </a:solidFill>
                <a:latin typeface="Calibri"/>
              </a:rPr>
              <a:t> de Google ?</a:t>
            </a:r>
            <a:endParaRPr lang="fr-FR" sz="1200" u="sng" dirty="0">
              <a:solidFill>
                <a:schemeClr val="tx1"/>
              </a:solidFill>
              <a:latin typeface="Calibri"/>
            </a:endParaRPr>
          </a:p>
          <a:p>
            <a:pPr algn="just"/>
            <a:r>
              <a:rPr lang="fr-FR" sz="1200" dirty="0">
                <a:solidFill>
                  <a:schemeClr val="tx1"/>
                </a:solidFill>
                <a:latin typeface="Calibri Light"/>
              </a:rPr>
              <a:t>Un </a:t>
            </a:r>
            <a:r>
              <a:rPr lang="fr-FR" sz="1200" dirty="0" err="1">
                <a:solidFill>
                  <a:schemeClr val="tx1"/>
                </a:solidFill>
                <a:latin typeface="Calibri Light"/>
              </a:rPr>
              <a:t>Quality</a:t>
            </a:r>
            <a:r>
              <a:rPr lang="fr-FR" sz="1200" dirty="0">
                <a:solidFill>
                  <a:schemeClr val="tx1"/>
                </a:solidFill>
                <a:latin typeface="Calibri Light"/>
              </a:rPr>
              <a:t> Rater est personne chargée d'évaluer la qualité et la pertinence des pages de résultats. L'évaluateur ne peut pas influencer directement les résultats de recherche, mais son avis est pris en compte pour l'amélioration de l'algorithme du moteur.</a:t>
            </a:r>
          </a:p>
          <a:p>
            <a:pPr algn="just"/>
            <a:endParaRPr lang="fr-FR" sz="1200" dirty="0">
              <a:solidFill>
                <a:schemeClr val="tx1"/>
              </a:solidFill>
              <a:latin typeface="Calibri"/>
            </a:endParaRPr>
          </a:p>
          <a:p>
            <a:pPr algn="just"/>
            <a:endParaRPr lang="fr-FR" sz="1200" dirty="0">
              <a:solidFill>
                <a:schemeClr val="tx1"/>
              </a:solidFill>
              <a:latin typeface="Calibri"/>
            </a:endParaRPr>
          </a:p>
          <a:p>
            <a:pPr algn="just"/>
            <a:r>
              <a:rPr lang="fr-FR" sz="1200" b="1" u="sng" dirty="0">
                <a:solidFill>
                  <a:schemeClr val="tx1"/>
                </a:solidFill>
                <a:latin typeface="Calibri"/>
              </a:rPr>
              <a:t>Quels sont les critères évalués par les Évaluateurs de Qualité ?</a:t>
            </a:r>
            <a:endParaRPr lang="fr-FR" sz="1200" u="sng" dirty="0">
              <a:solidFill>
                <a:schemeClr val="tx1"/>
              </a:solidFill>
              <a:latin typeface="Calibri"/>
            </a:endParaRPr>
          </a:p>
          <a:p>
            <a:pPr marL="171450" indent="-171450" algn="just">
              <a:buChar char="•"/>
            </a:pPr>
            <a:r>
              <a:rPr lang="fr-FR" sz="1200" dirty="0">
                <a:latin typeface="Calibri Light"/>
              </a:rPr>
              <a:t>L'objectif de la page</a:t>
            </a:r>
          </a:p>
          <a:p>
            <a:pPr marL="171450" indent="-171450" algn="just">
              <a:buChar char="•"/>
            </a:pPr>
            <a:r>
              <a:rPr lang="fr-FR" sz="1200" b="1" dirty="0">
                <a:latin typeface="Calibri"/>
              </a:rPr>
              <a:t>L'EAT (Expertise, </a:t>
            </a:r>
            <a:r>
              <a:rPr lang="fr-FR" sz="1200" b="1" dirty="0" err="1">
                <a:latin typeface="Calibri"/>
              </a:rPr>
              <a:t>Authoritativeness</a:t>
            </a:r>
            <a:r>
              <a:rPr lang="fr-FR" sz="1200" b="1" dirty="0">
                <a:latin typeface="Calibri"/>
              </a:rPr>
              <a:t>, </a:t>
            </a:r>
            <a:r>
              <a:rPr lang="fr-FR" sz="1200" b="1" dirty="0" err="1">
                <a:latin typeface="Calibri"/>
              </a:rPr>
              <a:t>Trustworthiness</a:t>
            </a:r>
            <a:r>
              <a:rPr lang="fr-FR" sz="1200" b="1" dirty="0">
                <a:latin typeface="Calibri"/>
              </a:rPr>
              <a:t>)</a:t>
            </a:r>
          </a:p>
          <a:p>
            <a:pPr marL="171450" indent="-171450" algn="just">
              <a:buChar char="•"/>
            </a:pPr>
            <a:r>
              <a:rPr lang="fr-FR" sz="1200" dirty="0">
                <a:latin typeface="Calibri Light"/>
              </a:rPr>
              <a:t>Le contenu</a:t>
            </a:r>
          </a:p>
          <a:p>
            <a:pPr marL="171450" indent="-171450" algn="just">
              <a:buChar char="•"/>
            </a:pPr>
            <a:r>
              <a:rPr lang="fr-FR" sz="1200" dirty="0">
                <a:latin typeface="Calibri Light"/>
              </a:rPr>
              <a:t>Les informations au sujet de l'auteur et du site web</a:t>
            </a:r>
          </a:p>
          <a:p>
            <a:pPr marL="171450" indent="-171450" algn="just">
              <a:buChar char="•"/>
            </a:pPr>
            <a:r>
              <a:rPr lang="fr-FR" sz="1200" dirty="0">
                <a:latin typeface="Calibri Light"/>
              </a:rPr>
              <a:t>La réputation du site et de son éditeur</a:t>
            </a:r>
          </a:p>
          <a:p>
            <a:pPr algn="just"/>
            <a:endParaRPr lang="fr-FR" sz="1200" dirty="0">
              <a:latin typeface="Calibri Light"/>
            </a:endParaRPr>
          </a:p>
          <a:p>
            <a:pPr algn="just"/>
            <a:r>
              <a:rPr lang="fr-FR" sz="1200" dirty="0">
                <a:latin typeface="Calibri Light"/>
              </a:rPr>
              <a:t>Si le site à évaluer est une plateforme de e-commerce par exemple, le SQR peut consulter des plateformes d'avis telles que Yelp, </a:t>
            </a:r>
            <a:r>
              <a:rPr lang="fr-FR" sz="1200" dirty="0" err="1">
                <a:latin typeface="Calibri Light"/>
              </a:rPr>
              <a:t>Trustpilot</a:t>
            </a:r>
            <a:r>
              <a:rPr lang="fr-FR" sz="1200" dirty="0">
                <a:latin typeface="Calibri Light"/>
              </a:rPr>
              <a:t> et même Google </a:t>
            </a:r>
            <a:r>
              <a:rPr lang="fr-FR" sz="1200" dirty="0" err="1">
                <a:latin typeface="Calibri Light"/>
              </a:rPr>
              <a:t>My</a:t>
            </a:r>
            <a:r>
              <a:rPr lang="fr-FR" sz="1200" dirty="0">
                <a:latin typeface="Calibri Light"/>
              </a:rPr>
              <a:t> Business pour se faire une idée de la réputation de l'entreprise. Dans la plupart des cas, une réputation positive sera perçue comme un gage de qualité.</a:t>
            </a:r>
          </a:p>
          <a:p>
            <a:pPr algn="just"/>
            <a:endParaRPr lang="fr-FR" sz="1200" dirty="0">
              <a:latin typeface="Calibri Light"/>
            </a:endParaRPr>
          </a:p>
          <a:p>
            <a:pPr algn="just"/>
            <a:endParaRPr lang="fr-FR" sz="1200" dirty="0">
              <a:latin typeface="Calibri Light"/>
            </a:endParaRPr>
          </a:p>
          <a:p>
            <a:pPr algn="just"/>
            <a:r>
              <a:rPr lang="fr-FR" sz="1200" b="1" u="sng" dirty="0">
                <a:solidFill>
                  <a:schemeClr val="tx1"/>
                </a:solidFill>
                <a:latin typeface="Calibri"/>
              </a:rPr>
              <a:t>L'importance des consignes SQR pour les pages YMYL</a:t>
            </a:r>
            <a:endParaRPr lang="fr-FR" sz="1200" u="sng" dirty="0">
              <a:solidFill>
                <a:schemeClr val="tx1"/>
              </a:solidFill>
              <a:latin typeface="Calibri"/>
            </a:endParaRPr>
          </a:p>
          <a:p>
            <a:pPr algn="just"/>
            <a:r>
              <a:rPr lang="fr-FR" sz="1200" dirty="0">
                <a:solidFill>
                  <a:schemeClr val="tx1"/>
                </a:solidFill>
                <a:latin typeface="Calibri Light"/>
              </a:rPr>
              <a:t>Ces instructions fournissent des détails clairs sur ce que recherchent les robots lorsqu'il s'agit de classer les URL. </a:t>
            </a:r>
          </a:p>
          <a:p>
            <a:pPr algn="just"/>
            <a:r>
              <a:rPr lang="fr-FR" sz="1200" dirty="0">
                <a:solidFill>
                  <a:schemeClr val="tx1"/>
                </a:solidFill>
                <a:latin typeface="Calibri Light"/>
              </a:rPr>
              <a:t>Ne pas les respecter revient donc à réduire vos chances de réussite sur la toile.</a:t>
            </a:r>
          </a:p>
          <a:p>
            <a:pPr algn="just"/>
            <a:endParaRPr lang="fr-FR" sz="1200" dirty="0">
              <a:latin typeface="Calibri Light"/>
            </a:endParaRPr>
          </a:p>
          <a:p>
            <a:pPr algn="just"/>
            <a:endParaRPr lang="fr" sz="1200" dirty="0">
              <a:latin typeface="Calibri"/>
            </a:endParaRPr>
          </a:p>
        </p:txBody>
      </p:sp>
    </p:spTree>
    <p:extLst>
      <p:ext uri="{BB962C8B-B14F-4D97-AF65-F5344CB8AC3E}">
        <p14:creationId xmlns:p14="http://schemas.microsoft.com/office/powerpoint/2010/main" val="308460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5</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25371"/>
            <a:ext cx="10132957"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200" b="1" dirty="0">
                <a:solidFill>
                  <a:schemeClr val="dk1"/>
                </a:solidFill>
                <a:latin typeface="Calibri"/>
                <a:cs typeface="Calibri"/>
                <a:sym typeface="Calibri"/>
              </a:rPr>
              <a:t>LES CRITÈRES E-A-T</a:t>
            </a:r>
            <a:endParaRPr lang="fr-FR" sz="3200" b="1" dirty="0">
              <a:solidFill>
                <a:schemeClr val="dk1"/>
              </a:solidFill>
              <a:latin typeface="Calibri"/>
              <a:cs typeface="Calibri"/>
            </a:endParaRPr>
          </a:p>
        </p:txBody>
      </p:sp>
      <p:sp>
        <p:nvSpPr>
          <p:cNvPr id="13" name="ZoneTexte 10">
            <a:extLst>
              <a:ext uri="{FF2B5EF4-FFF2-40B4-BE49-F238E27FC236}">
                <a16:creationId xmlns:a16="http://schemas.microsoft.com/office/drawing/2014/main" id="{5329AA57-207D-942F-0E7D-E79D7AEC0584}"/>
              </a:ext>
            </a:extLst>
          </p:cNvPr>
          <p:cNvSpPr txBox="1"/>
          <p:nvPr/>
        </p:nvSpPr>
        <p:spPr>
          <a:xfrm>
            <a:off x="770979" y="1505412"/>
            <a:ext cx="10676814" cy="500906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300"/>
              </a:spcAft>
            </a:pPr>
            <a:r>
              <a:rPr lang="fr-FR" sz="1200" u="sng" dirty="0">
                <a:latin typeface="+mj-lt"/>
              </a:rPr>
              <a:t>L'acronyme </a:t>
            </a:r>
            <a:r>
              <a:rPr lang="fr-FR" sz="1200" u="sng" dirty="0">
                <a:latin typeface="+mj-lt"/>
                <a:hlinkClick r:id="rId3"/>
              </a:rPr>
              <a:t>E-A-T</a:t>
            </a:r>
            <a:r>
              <a:rPr lang="fr-FR" sz="1200" u="sng" dirty="0">
                <a:latin typeface="+mj-lt"/>
              </a:rPr>
              <a:t> signifie </a:t>
            </a:r>
            <a:r>
              <a:rPr lang="fr-FR" sz="1100" u="sng" dirty="0">
                <a:solidFill>
                  <a:schemeClr val="tx1"/>
                </a:solidFill>
                <a:latin typeface="+mj-lt"/>
              </a:rPr>
              <a:t>: </a:t>
            </a:r>
            <a:r>
              <a:rPr lang="fr-FR" sz="1200" b="1" i="0" u="sng" dirty="0">
                <a:solidFill>
                  <a:schemeClr val="tx1"/>
                </a:solidFill>
                <a:effectLst/>
                <a:latin typeface="+mn-lt"/>
              </a:rPr>
              <a:t> </a:t>
            </a:r>
            <a:r>
              <a:rPr lang="fr" sz="1400" b="1" dirty="0">
                <a:latin typeface="Calibri"/>
                <a:cs typeface="Calibri Light"/>
              </a:rPr>
              <a:t> « </a:t>
            </a:r>
            <a:r>
              <a:rPr lang="fr-FR" b="1" i="0" dirty="0">
                <a:solidFill>
                  <a:schemeClr val="tx1"/>
                </a:solidFill>
                <a:effectLst/>
                <a:latin typeface="+mn-lt"/>
              </a:rPr>
              <a:t>Expertise, </a:t>
            </a:r>
            <a:r>
              <a:rPr lang="fr-FR" b="1" i="0" dirty="0" err="1">
                <a:solidFill>
                  <a:schemeClr val="tx1"/>
                </a:solidFill>
                <a:effectLst/>
                <a:latin typeface="+mn-lt"/>
              </a:rPr>
              <a:t>Authoritativeness</a:t>
            </a:r>
            <a:r>
              <a:rPr lang="fr-FR" b="1" i="0" dirty="0">
                <a:solidFill>
                  <a:schemeClr val="tx1"/>
                </a:solidFill>
                <a:effectLst/>
                <a:latin typeface="+mn-lt"/>
              </a:rPr>
              <a:t>, </a:t>
            </a:r>
            <a:r>
              <a:rPr lang="fr-FR" b="1" i="0" dirty="0" err="1">
                <a:solidFill>
                  <a:schemeClr val="tx1"/>
                </a:solidFill>
                <a:effectLst/>
                <a:latin typeface="+mn-lt"/>
              </a:rPr>
              <a:t>Trustworthiness</a:t>
            </a:r>
            <a:r>
              <a:rPr lang="fr" sz="1400" b="1" dirty="0">
                <a:latin typeface="Calibri"/>
                <a:cs typeface="Calibri Light"/>
              </a:rPr>
              <a:t> »</a:t>
            </a:r>
            <a:r>
              <a:rPr lang="fr" sz="1400" dirty="0">
                <a:latin typeface="Calibri Light"/>
                <a:cs typeface="Calibri Light"/>
              </a:rPr>
              <a:t> </a:t>
            </a:r>
            <a:r>
              <a:rPr lang="fr-FR" b="1" i="0" dirty="0">
                <a:solidFill>
                  <a:schemeClr val="tx1"/>
                </a:solidFill>
                <a:effectLst/>
                <a:latin typeface="+mn-lt"/>
              </a:rPr>
              <a:t> </a:t>
            </a:r>
            <a:r>
              <a:rPr lang="fr-FR" sz="1200" b="0" i="0" dirty="0">
                <a:solidFill>
                  <a:schemeClr val="tx1"/>
                </a:solidFill>
                <a:effectLst/>
                <a:latin typeface="+mj-lt"/>
              </a:rPr>
              <a:t>; donc </a:t>
            </a:r>
            <a:r>
              <a:rPr lang="fr-FR" sz="1200" b="1" i="0" dirty="0">
                <a:solidFill>
                  <a:schemeClr val="tx1"/>
                </a:solidFill>
                <a:effectLst/>
                <a:latin typeface="+mn-lt"/>
              </a:rPr>
              <a:t>l’E</a:t>
            </a:r>
            <a:r>
              <a:rPr lang="fr-FR" b="1" i="0" dirty="0">
                <a:solidFill>
                  <a:schemeClr val="tx1"/>
                </a:solidFill>
                <a:effectLst/>
                <a:latin typeface="+mn-lt"/>
              </a:rPr>
              <a:t>xpertise, l’Autorité et la Fiabilité.</a:t>
            </a:r>
            <a:endParaRPr lang="fr-FR" b="1" dirty="0">
              <a:latin typeface="+mj-lt"/>
            </a:endParaRPr>
          </a:p>
          <a:p>
            <a:pPr>
              <a:spcAft>
                <a:spcPts val="300"/>
              </a:spcAft>
            </a:pPr>
            <a:r>
              <a:rPr lang="fr-FR" sz="1200" b="1" dirty="0">
                <a:solidFill>
                  <a:schemeClr val="tx1"/>
                </a:solidFill>
                <a:latin typeface="+mj-lt"/>
                <a:cs typeface="Calibri Light"/>
              </a:rPr>
              <a:t> </a:t>
            </a:r>
            <a:r>
              <a:rPr lang="fr-FR" sz="1200" dirty="0">
                <a:latin typeface="+mj-lt"/>
              </a:rPr>
              <a:t>Ce sont les trois critères pris en considération par Google pour évaluer la qualité et la pertinence du contenu.</a:t>
            </a:r>
          </a:p>
          <a:p>
            <a:pPr>
              <a:spcAft>
                <a:spcPts val="300"/>
              </a:spcAft>
            </a:pPr>
            <a:endParaRPr lang="fr-FR" b="1" dirty="0">
              <a:latin typeface="+mj-lt"/>
            </a:endParaRPr>
          </a:p>
          <a:p>
            <a:pPr algn="just"/>
            <a:r>
              <a:rPr lang="fr-FR" sz="1200" dirty="0">
                <a:latin typeface="+mj-lt"/>
              </a:rPr>
              <a:t>Ainsi, si vous publiez des données susceptibles d'avoir un impact sur le bonheur ou le bien-être de vos visiteurs, </a:t>
            </a:r>
            <a:r>
              <a:rPr lang="fr-FR" sz="1200" b="1" dirty="0">
                <a:latin typeface="+mj-lt"/>
              </a:rPr>
              <a:t>votre site doit témoigner de votre expertise professionnelle, avoir un certain niveau de popularité et une excellente fiabilité.</a:t>
            </a:r>
            <a:endParaRPr lang="fr-FR" b="1" dirty="0">
              <a:latin typeface="+mj-lt"/>
            </a:endParaRPr>
          </a:p>
          <a:p>
            <a:pPr algn="just"/>
            <a:endParaRPr lang="fr-FR" sz="1200" dirty="0">
              <a:latin typeface="Calibri Light"/>
            </a:endParaRPr>
          </a:p>
          <a:p>
            <a:pPr algn="just"/>
            <a:r>
              <a:rPr lang="fr-FR" u="sng" dirty="0">
                <a:latin typeface="Calibri Light"/>
              </a:rPr>
              <a:t>Expertise</a:t>
            </a:r>
          </a:p>
          <a:p>
            <a:pPr algn="just"/>
            <a:r>
              <a:rPr lang="fr-FR" sz="1200" dirty="0">
                <a:latin typeface="Calibri Light"/>
              </a:rPr>
              <a:t>Cela concerne l'auteur principal des textes publiés sur la page. Ce dernier doit être un expert dans son domaine d'activité. Son savoir-faire et ses compétences doivent être clairement mentionnés sur le site. Ceci se fait généralement à travers une description du parcours et de l'expérience professionnelle de l'auteur, prouvant qu'il est un expert du sujet qu'il traite.</a:t>
            </a:r>
            <a:endParaRPr lang="fr-FR" dirty="0">
              <a:latin typeface="Calibri Light"/>
            </a:endParaRPr>
          </a:p>
          <a:p>
            <a:pPr algn="just"/>
            <a:endParaRPr lang="fr-FR" sz="1200" dirty="0">
              <a:latin typeface="Calibri Light"/>
            </a:endParaRPr>
          </a:p>
          <a:p>
            <a:pPr algn="just"/>
            <a:r>
              <a:rPr lang="fr-FR" u="sng" dirty="0">
                <a:latin typeface="Calibri Light"/>
              </a:rPr>
              <a:t>Autorité</a:t>
            </a:r>
          </a:p>
          <a:p>
            <a:pPr algn="just"/>
            <a:r>
              <a:rPr lang="fr-FR" sz="1200" dirty="0">
                <a:latin typeface="Calibri Light"/>
              </a:rPr>
              <a:t>Cela s'applique aussi bien </a:t>
            </a:r>
            <a:r>
              <a:rPr lang="fr-FR" sz="1200" dirty="0">
                <a:latin typeface="+mj-lt"/>
              </a:rPr>
              <a:t>à la personne qui a réalisé le contenu, </a:t>
            </a:r>
            <a:r>
              <a:rPr lang="fr-FR" sz="1200" dirty="0">
                <a:latin typeface="Calibri Light"/>
              </a:rPr>
              <a:t>qu'à la plateforme elle-même. En effet, l'expert et/ou propriétaire du site doit être particulièrement réputé pour la qualité des informations qu'il propose sur son site internet. La plateforme doit être une référence dans son domaine. Google part du principe qu’une autorité s’acquiert si des personnes possédant également une notoriété parle de vous (=renvoie un lien vers votre site, mention d’un autre expert par exemple). Un score d’autorité peut également être valorisé par la qualité des discussions sur des forums d’échange.</a:t>
            </a:r>
          </a:p>
          <a:p>
            <a:pPr algn="just"/>
            <a:endParaRPr lang="fr-FR" sz="1200" dirty="0">
              <a:latin typeface="Calibri Light"/>
            </a:endParaRPr>
          </a:p>
          <a:p>
            <a:pPr algn="just"/>
            <a:r>
              <a:rPr lang="fr-FR" u="sng" dirty="0">
                <a:latin typeface="Calibri Light"/>
              </a:rPr>
              <a:t>Fiabilité</a:t>
            </a:r>
          </a:p>
          <a:p>
            <a:pPr algn="just"/>
            <a:r>
              <a:rPr lang="fr-FR" sz="1200" dirty="0">
                <a:latin typeface="Calibri Light"/>
              </a:rPr>
              <a:t>C'est en quelque sorte la garantie offerte par la plateforme en ce qui concerne sa fiabilité. En effet, pour être crédible, vous devez montrer à votre public cible qu'il peut vous faire confiance. Avis d’internautes, sécurisation… Google tient compte de certains éléments tels que : </a:t>
            </a:r>
          </a:p>
          <a:p>
            <a:pPr algn="just"/>
            <a:endParaRPr lang="fr-FR" dirty="0">
              <a:latin typeface="Calibri Light"/>
            </a:endParaRPr>
          </a:p>
          <a:p>
            <a:pPr algn="just"/>
            <a:r>
              <a:rPr lang="fr-FR" sz="1200" dirty="0">
                <a:latin typeface="Calibri Light"/>
              </a:rPr>
              <a:t>                                                 </a:t>
            </a:r>
            <a:r>
              <a:rPr lang="fr-FR" sz="1200" b="1" dirty="0">
                <a:latin typeface="Calibri"/>
              </a:rPr>
              <a:t>           Les politiques de confidentialité                                                                      Les mentions légales</a:t>
            </a:r>
            <a:endParaRPr lang="fr-FR" b="1" dirty="0">
              <a:latin typeface="Calibri"/>
            </a:endParaRPr>
          </a:p>
          <a:p>
            <a:pPr algn="ctr"/>
            <a:r>
              <a:rPr lang="fr-FR" sz="1200" b="1" dirty="0">
                <a:latin typeface="Calibri"/>
              </a:rPr>
              <a:t>                          Les politiques éditoriales</a:t>
            </a:r>
            <a:r>
              <a:rPr lang="fr-FR" sz="1200" b="1" dirty="0">
                <a:latin typeface="Calibri"/>
                <a:cs typeface="Calibri Light"/>
              </a:rPr>
              <a:t>                                                                                   </a:t>
            </a:r>
            <a:r>
              <a:rPr lang="fr-FR" sz="1200" b="1" dirty="0">
                <a:latin typeface="Calibri"/>
              </a:rPr>
              <a:t>Les textes précis attestant la sécurité du site</a:t>
            </a:r>
            <a:endParaRPr lang="fr-FR" b="1" dirty="0">
              <a:latin typeface="Calibri"/>
            </a:endParaRPr>
          </a:p>
          <a:p>
            <a:pPr algn="just"/>
            <a:endParaRPr lang="fr-FR" sz="1200" dirty="0">
              <a:latin typeface="Calibri Light"/>
            </a:endParaRPr>
          </a:p>
          <a:p>
            <a:pPr algn="just"/>
            <a:endParaRPr lang="fr" sz="1200" dirty="0">
              <a:latin typeface="Calibri Light"/>
            </a:endParaRPr>
          </a:p>
        </p:txBody>
      </p:sp>
    </p:spTree>
    <p:extLst>
      <p:ext uri="{BB962C8B-B14F-4D97-AF65-F5344CB8AC3E}">
        <p14:creationId xmlns:p14="http://schemas.microsoft.com/office/powerpoint/2010/main" val="87254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2;p3">
            <a:extLst>
              <a:ext uri="{FF2B5EF4-FFF2-40B4-BE49-F238E27FC236}">
                <a16:creationId xmlns:a16="http://schemas.microsoft.com/office/drawing/2014/main" id="{88475544-F03B-4C40-1154-5F40D12FEB44}"/>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 name="Google Shape;113;p3">
            <a:extLst>
              <a:ext uri="{FF2B5EF4-FFF2-40B4-BE49-F238E27FC236}">
                <a16:creationId xmlns:a16="http://schemas.microsoft.com/office/drawing/2014/main" id="{5AA757DE-68BC-E5D1-8B1D-50F09932ADDA}"/>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b="0" i="1" u="none" strike="noStrike" cap="none">
              <a:solidFill>
                <a:srgbClr val="D41E63"/>
              </a:solidFill>
              <a:latin typeface="Calibri"/>
              <a:ea typeface="Calibri"/>
              <a:cs typeface="Calibri"/>
              <a:sym typeface="Calibri"/>
            </a:endParaRPr>
          </a:p>
        </p:txBody>
      </p:sp>
      <p:pic>
        <p:nvPicPr>
          <p:cNvPr id="6" name="Google Shape;114;p3">
            <a:extLst>
              <a:ext uri="{FF2B5EF4-FFF2-40B4-BE49-F238E27FC236}">
                <a16:creationId xmlns:a16="http://schemas.microsoft.com/office/drawing/2014/main" id="{B57A2A09-9FC8-E687-01F2-F49F0925D637}"/>
              </a:ext>
            </a:extLst>
          </p:cNvPr>
          <p:cNvPicPr preferRelativeResize="0"/>
          <p:nvPr/>
        </p:nvPicPr>
        <p:blipFill rotWithShape="1">
          <a:blip r:embed="rId2">
            <a:alphaModFix/>
          </a:blip>
          <a:srcRect/>
          <a:stretch/>
        </p:blipFill>
        <p:spPr>
          <a:xfrm>
            <a:off x="692845" y="335510"/>
            <a:ext cx="984478" cy="984478"/>
          </a:xfrm>
          <a:prstGeom prst="rect">
            <a:avLst/>
          </a:prstGeom>
          <a:noFill/>
          <a:ln>
            <a:noFill/>
          </a:ln>
        </p:spPr>
      </p:pic>
      <p:sp>
        <p:nvSpPr>
          <p:cNvPr id="7" name="Google Shape;115;p3">
            <a:extLst>
              <a:ext uri="{FF2B5EF4-FFF2-40B4-BE49-F238E27FC236}">
                <a16:creationId xmlns:a16="http://schemas.microsoft.com/office/drawing/2014/main" id="{03EE3289-8A0F-CC6A-8045-5321D0EB556C}"/>
              </a:ext>
            </a:extLst>
          </p:cNvPr>
          <p:cNvSpPr txBox="1"/>
          <p:nvPr/>
        </p:nvSpPr>
        <p:spPr>
          <a:xfrm>
            <a:off x="1777687" y="503940"/>
            <a:ext cx="9513374"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3200" b="1" i="0" u="none" strike="noStrike" cap="none">
                <a:solidFill>
                  <a:schemeClr val="dk1"/>
                </a:solidFill>
                <a:latin typeface="Calibri"/>
                <a:ea typeface="Calibri"/>
                <a:cs typeface="Calibri"/>
                <a:sym typeface="Calibri"/>
              </a:rPr>
              <a:t>Quels sont les territoires de conquête &amp; visibilité SEO ?</a:t>
            </a:r>
            <a:endParaRPr sz="3200">
              <a:solidFill>
                <a:schemeClr val="dk1"/>
              </a:solidFill>
              <a:latin typeface="Calibri"/>
              <a:ea typeface="Calibri"/>
              <a:cs typeface="Calibri"/>
              <a:sym typeface="Calibri"/>
            </a:endParaRPr>
          </a:p>
        </p:txBody>
      </p:sp>
      <p:sp>
        <p:nvSpPr>
          <p:cNvPr id="8" name="Google Shape;116;p3">
            <a:extLst>
              <a:ext uri="{FF2B5EF4-FFF2-40B4-BE49-F238E27FC236}">
                <a16:creationId xmlns:a16="http://schemas.microsoft.com/office/drawing/2014/main" id="{1FF45685-1273-F36B-AD2C-97C36C9C7ED0}"/>
              </a:ext>
            </a:extLst>
          </p:cNvPr>
          <p:cNvSpPr txBox="1"/>
          <p:nvPr/>
        </p:nvSpPr>
        <p:spPr>
          <a:xfrm>
            <a:off x="1782864" y="55651"/>
            <a:ext cx="1162049"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fr-FR" sz="1400">
                <a:solidFill>
                  <a:schemeClr val="dk1"/>
                </a:solidFill>
                <a:latin typeface="Calibri"/>
                <a:ea typeface="Calibri"/>
                <a:cs typeface="Calibri"/>
                <a:sym typeface="Calibri"/>
              </a:rPr>
              <a:t>Stratégie SEO</a:t>
            </a:r>
            <a:endParaRPr/>
          </a:p>
        </p:txBody>
      </p:sp>
      <p:cxnSp>
        <p:nvCxnSpPr>
          <p:cNvPr id="9" name="Google Shape;117;p3">
            <a:extLst>
              <a:ext uri="{FF2B5EF4-FFF2-40B4-BE49-F238E27FC236}">
                <a16:creationId xmlns:a16="http://schemas.microsoft.com/office/drawing/2014/main" id="{BC24FEC7-7E8A-2F80-FE17-2C183F085DE4}"/>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10" name="Google Shape;118;p3">
            <a:extLst>
              <a:ext uri="{FF2B5EF4-FFF2-40B4-BE49-F238E27FC236}">
                <a16:creationId xmlns:a16="http://schemas.microsoft.com/office/drawing/2014/main" id="{ACECDB51-497E-B5DE-A6C1-5C10078D0210}"/>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19;p3">
            <a:extLst>
              <a:ext uri="{FF2B5EF4-FFF2-40B4-BE49-F238E27FC236}">
                <a16:creationId xmlns:a16="http://schemas.microsoft.com/office/drawing/2014/main" id="{ACDC5459-FEE1-020D-897A-2464BCFF4599}"/>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pic>
        <p:nvPicPr>
          <p:cNvPr id="12" name="Google Shape;120;p3">
            <a:extLst>
              <a:ext uri="{FF2B5EF4-FFF2-40B4-BE49-F238E27FC236}">
                <a16:creationId xmlns:a16="http://schemas.microsoft.com/office/drawing/2014/main" id="{F4B18F2E-A520-F480-DA10-128DC8759942}"/>
              </a:ext>
            </a:extLst>
          </p:cNvPr>
          <p:cNvPicPr preferRelativeResize="0"/>
          <p:nvPr/>
        </p:nvPicPr>
        <p:blipFill rotWithShape="1">
          <a:blip r:embed="rId3">
            <a:alphaModFix/>
          </a:blip>
          <a:srcRect/>
          <a:stretch/>
        </p:blipFill>
        <p:spPr>
          <a:xfrm>
            <a:off x="11820307" y="6621976"/>
            <a:ext cx="356703" cy="175723"/>
          </a:xfrm>
          <a:prstGeom prst="rect">
            <a:avLst/>
          </a:prstGeom>
          <a:noFill/>
          <a:ln>
            <a:noFill/>
          </a:ln>
        </p:spPr>
      </p:pic>
      <p:sp>
        <p:nvSpPr>
          <p:cNvPr id="13" name="Google Shape;121;p3">
            <a:extLst>
              <a:ext uri="{FF2B5EF4-FFF2-40B4-BE49-F238E27FC236}">
                <a16:creationId xmlns:a16="http://schemas.microsoft.com/office/drawing/2014/main" id="{DB63C69F-6FC1-68D8-4ECD-6A41E696F511}"/>
              </a:ext>
            </a:extLst>
          </p:cNvPr>
          <p:cNvSpPr>
            <a:spLocks noGrp="1" noRot="1" noMove="1" noResize="1" noEditPoints="1" noAdjustHandles="1" noChangeArrowheads="1" noChangeShapeType="1"/>
          </p:cNvSpPr>
          <p:nvPr/>
        </p:nvSpPr>
        <p:spPr>
          <a:xfrm>
            <a:off x="-11017" y="-15212"/>
            <a:ext cx="12203017" cy="6888201"/>
          </a:xfrm>
          <a:prstGeom prst="rect">
            <a:avLst/>
          </a:prstGeom>
          <a:solidFill>
            <a:srgbClr val="363837"/>
          </a:solidFill>
          <a:ln w="12700" cap="flat" cmpd="sng">
            <a:solidFill>
              <a:srgbClr val="363837"/>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25;p3">
            <a:extLst>
              <a:ext uri="{FF2B5EF4-FFF2-40B4-BE49-F238E27FC236}">
                <a16:creationId xmlns:a16="http://schemas.microsoft.com/office/drawing/2014/main" id="{688290D1-F618-CE8E-68EF-E735E07B91E3}"/>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6</a:t>
            </a:fld>
            <a:endParaRPr/>
          </a:p>
        </p:txBody>
      </p:sp>
      <p:sp>
        <p:nvSpPr>
          <p:cNvPr id="3" name="Google Shape;122;p3">
            <a:extLst>
              <a:ext uri="{FF2B5EF4-FFF2-40B4-BE49-F238E27FC236}">
                <a16:creationId xmlns:a16="http://schemas.microsoft.com/office/drawing/2014/main" id="{618D6B47-FA51-C4F0-8B3B-AA219164F31F}"/>
              </a:ext>
            </a:extLst>
          </p:cNvPr>
          <p:cNvSpPr txBox="1"/>
          <p:nvPr/>
        </p:nvSpPr>
        <p:spPr>
          <a:xfrm>
            <a:off x="-11017" y="2243695"/>
            <a:ext cx="12177010" cy="193895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6000" dirty="0">
                <a:solidFill>
                  <a:schemeClr val="lt1"/>
                </a:solidFill>
                <a:latin typeface="Narkisim"/>
                <a:cs typeface="Narkisim"/>
                <a:sym typeface="Narkisim"/>
              </a:rPr>
              <a:t>Améliorer le référencement</a:t>
            </a:r>
            <a:endParaRPr lang="fr-FR" dirty="0">
              <a:solidFill>
                <a:schemeClr val="lt1"/>
              </a:solidFill>
              <a:sym typeface="Narkisim"/>
            </a:endParaRPr>
          </a:p>
          <a:p>
            <a:pPr algn="ctr"/>
            <a:r>
              <a:rPr lang="fr-FR" sz="6000" dirty="0">
                <a:solidFill>
                  <a:schemeClr val="lt1"/>
                </a:solidFill>
                <a:latin typeface="Narkisim"/>
                <a:cs typeface="Narkisim"/>
                <a:sym typeface="Narkisim"/>
              </a:rPr>
              <a:t>des contenus YMYL</a:t>
            </a:r>
            <a:endParaRPr lang="fr-FR" dirty="0">
              <a:solidFill>
                <a:schemeClr val="lt1"/>
              </a:solidFill>
            </a:endParaRPr>
          </a:p>
        </p:txBody>
      </p:sp>
    </p:spTree>
    <p:extLst>
      <p:ext uri="{BB962C8B-B14F-4D97-AF65-F5344CB8AC3E}">
        <p14:creationId xmlns:p14="http://schemas.microsoft.com/office/powerpoint/2010/main" val="40670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7</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25371"/>
            <a:ext cx="9871019"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RÉDACTION DE QUALITÉ PAR DES EXPERTS DU DOMAINE</a:t>
            </a:r>
            <a:endParaRPr lang="fr-FR" dirty="0">
              <a:solidFill>
                <a:schemeClr val="accent5">
                  <a:lumMod val="75000"/>
                </a:schemeClr>
              </a:solidFill>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692563"/>
            <a:ext cx="10488819" cy="193899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dirty="0">
                <a:solidFill>
                  <a:schemeClr val="tx1"/>
                </a:solidFill>
                <a:latin typeface="Calibri Light"/>
              </a:rPr>
              <a:t>Les directives de Google indiquent explicitement que toute information trouvée sur un site YMYL doit provenir d’un expert ou d'un passionné qui maîtrise son sujet.</a:t>
            </a:r>
            <a:endParaRPr lang="fr" sz="1600" b="1" u="sng" dirty="0">
              <a:solidFill>
                <a:schemeClr val="tx1"/>
              </a:solidFill>
              <a:latin typeface="Calibri"/>
            </a:endParaRPr>
          </a:p>
          <a:p>
            <a:pPr algn="just"/>
            <a:r>
              <a:rPr lang="fr-FR" sz="1200" dirty="0">
                <a:solidFill>
                  <a:schemeClr val="tx1"/>
                </a:solidFill>
                <a:latin typeface="Calibri Light"/>
                <a:cs typeface="Calibri"/>
              </a:rPr>
              <a:t>Ne vous contentez pas de montrer vos connaissances, utilisez vos connaissances. Dites aux gens comment appliquer les informations que vous partagez pour améliorer leur vie. </a:t>
            </a:r>
            <a:endParaRPr lang="fr" sz="1200" dirty="0">
              <a:solidFill>
                <a:schemeClr val="tx1"/>
              </a:solidFill>
            </a:endParaRPr>
          </a:p>
          <a:p>
            <a:pPr indent="-171450" algn="just">
              <a:buChar char="•"/>
            </a:pPr>
            <a:r>
              <a:rPr lang="fr" sz="1200" dirty="0">
                <a:solidFill>
                  <a:schemeClr val="tx1"/>
                </a:solidFill>
                <a:latin typeface="Calibri"/>
              </a:rPr>
              <a:t>Ecriture professionnelle, minutieuse, et facile à lire.</a:t>
            </a:r>
            <a:endParaRPr lang="en-US" sz="1200" dirty="0">
              <a:solidFill>
                <a:schemeClr val="tx1"/>
              </a:solidFill>
              <a:latin typeface="Calibri"/>
            </a:endParaRPr>
          </a:p>
          <a:p>
            <a:pPr indent="-171450" algn="just">
              <a:buChar char="•"/>
            </a:pPr>
            <a:r>
              <a:rPr lang="fr" sz="1200" dirty="0">
                <a:solidFill>
                  <a:schemeClr val="tx1"/>
                </a:solidFill>
                <a:latin typeface="Calibri"/>
              </a:rPr>
              <a:t>Vérifiez l'orthographe, la grammaire et la structure du contenu (titres, intertitres, gras...).</a:t>
            </a:r>
            <a:endParaRPr lang="en-US" sz="1200" dirty="0">
              <a:solidFill>
                <a:schemeClr val="tx1"/>
              </a:solidFill>
              <a:latin typeface="Calibri"/>
            </a:endParaRPr>
          </a:p>
          <a:p>
            <a:pPr indent="-171450" algn="just">
              <a:buChar char="•"/>
            </a:pPr>
            <a:r>
              <a:rPr lang="fr" sz="1200" dirty="0">
                <a:solidFill>
                  <a:schemeClr val="tx1"/>
                </a:solidFill>
                <a:latin typeface="Calibri"/>
              </a:rPr>
              <a:t>Statistiques, rapports, travaux de recherches ou analyse originaux.</a:t>
            </a:r>
            <a:endParaRPr lang="en-US" sz="1200" dirty="0">
              <a:solidFill>
                <a:schemeClr val="tx1"/>
              </a:solidFill>
              <a:latin typeface="Calibri"/>
            </a:endParaRPr>
          </a:p>
          <a:p>
            <a:pPr indent="-171450" algn="just">
              <a:buChar char="•"/>
            </a:pPr>
            <a:r>
              <a:rPr lang="fr" sz="1200" dirty="0">
                <a:solidFill>
                  <a:schemeClr val="tx1"/>
                </a:solidFill>
                <a:latin typeface="Calibri"/>
              </a:rPr>
              <a:t>Description complète et compréhensive du sujet. Pas d'explication superficielle.</a:t>
            </a:r>
          </a:p>
          <a:p>
            <a:pPr indent="-171450" algn="just">
              <a:buChar char="•"/>
            </a:pPr>
            <a:r>
              <a:rPr lang="fr-FR" sz="1200" dirty="0">
                <a:solidFill>
                  <a:schemeClr val="tx1"/>
                </a:solidFill>
                <a:latin typeface="Calibri"/>
              </a:rPr>
              <a:t>Un contenu long et engageant est préférable à un article bref de 500 mots. </a:t>
            </a:r>
          </a:p>
          <a:p>
            <a:pPr indent="-171450" algn="just">
              <a:buChar char="•"/>
            </a:pPr>
            <a:r>
              <a:rPr lang="fr-FR" sz="1200" dirty="0">
                <a:solidFill>
                  <a:schemeClr val="tx1"/>
                </a:solidFill>
                <a:latin typeface="Calibri"/>
              </a:rPr>
              <a:t>Créez des hubs de contenu ou des groupes de sujets pour démontrer votre expertise.</a:t>
            </a:r>
          </a:p>
          <a:p>
            <a:pPr indent="-171450" algn="just">
              <a:buChar char="•"/>
            </a:pPr>
            <a:r>
              <a:rPr lang="fr-FR" sz="1200" dirty="0">
                <a:latin typeface="Calibri"/>
              </a:rPr>
              <a:t>Assurez-vous que chaque article est vérifié avant sa publication.</a:t>
            </a:r>
            <a:endParaRPr lang="fr-FR" dirty="0">
              <a:solidFill>
                <a:schemeClr val="tx1"/>
              </a:solidFill>
              <a:latin typeface="Calibri"/>
            </a:endParaRPr>
          </a:p>
        </p:txBody>
      </p:sp>
    </p:spTree>
    <p:extLst>
      <p:ext uri="{BB962C8B-B14F-4D97-AF65-F5344CB8AC3E}">
        <p14:creationId xmlns:p14="http://schemas.microsoft.com/office/powerpoint/2010/main" val="55854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8</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25371"/>
            <a:ext cx="9871019"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3200" b="1" dirty="0">
                <a:solidFill>
                  <a:schemeClr val="accent5">
                    <a:lumMod val="75000"/>
                  </a:schemeClr>
                </a:solidFill>
                <a:latin typeface="Calibri"/>
                <a:cs typeface="Calibri"/>
                <a:sym typeface="Calibri"/>
              </a:rPr>
              <a:t>RÉDACTION DE QUALITÉ PAR DES EXPERTS DU DOMAINE</a:t>
            </a:r>
            <a:endParaRPr lang="fr-FR">
              <a:solidFill>
                <a:schemeClr val="accent5">
                  <a:lumMod val="75000"/>
                </a:schemeClr>
              </a:solidFill>
            </a:endParaRPr>
          </a:p>
        </p:txBody>
      </p:sp>
      <p:pic>
        <p:nvPicPr>
          <p:cNvPr id="3" name="Image 2">
            <a:extLst>
              <a:ext uri="{FF2B5EF4-FFF2-40B4-BE49-F238E27FC236}">
                <a16:creationId xmlns:a16="http://schemas.microsoft.com/office/drawing/2014/main" id="{4E22FA4A-4BB6-973E-66B1-76BBE3F81025}"/>
              </a:ext>
            </a:extLst>
          </p:cNvPr>
          <p:cNvPicPr>
            <a:picLocks noChangeAspect="1"/>
          </p:cNvPicPr>
          <p:nvPr/>
        </p:nvPicPr>
        <p:blipFill>
          <a:blip r:embed="rId3"/>
          <a:stretch>
            <a:fillRect/>
          </a:stretch>
        </p:blipFill>
        <p:spPr>
          <a:xfrm>
            <a:off x="911512" y="1959132"/>
            <a:ext cx="4918838" cy="3066865"/>
          </a:xfrm>
          <a:prstGeom prst="rect">
            <a:avLst/>
          </a:prstGeom>
          <a:ln>
            <a:solidFill>
              <a:srgbClr val="0070C0"/>
            </a:solidFill>
          </a:ln>
        </p:spPr>
      </p:pic>
      <p:sp>
        <p:nvSpPr>
          <p:cNvPr id="14" name="ZoneTexte 13">
            <a:extLst>
              <a:ext uri="{FF2B5EF4-FFF2-40B4-BE49-F238E27FC236}">
                <a16:creationId xmlns:a16="http://schemas.microsoft.com/office/drawing/2014/main" id="{FBE9FA53-A087-0859-1490-C2C2137B784C}"/>
              </a:ext>
            </a:extLst>
          </p:cNvPr>
          <p:cNvSpPr txBox="1"/>
          <p:nvPr/>
        </p:nvSpPr>
        <p:spPr>
          <a:xfrm>
            <a:off x="1723100" y="5102489"/>
            <a:ext cx="340317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Hubs/groupe de sujets pour démontrer l’expertise</a:t>
            </a:r>
          </a:p>
        </p:txBody>
      </p:sp>
      <p:pic>
        <p:nvPicPr>
          <p:cNvPr id="17" name="Image 16">
            <a:extLst>
              <a:ext uri="{FF2B5EF4-FFF2-40B4-BE49-F238E27FC236}">
                <a16:creationId xmlns:a16="http://schemas.microsoft.com/office/drawing/2014/main" id="{775C1D27-3F2F-0E77-E1A3-6063748DEA07}"/>
              </a:ext>
            </a:extLst>
          </p:cNvPr>
          <p:cNvPicPr>
            <a:picLocks noChangeAspect="1"/>
          </p:cNvPicPr>
          <p:nvPr/>
        </p:nvPicPr>
        <p:blipFill>
          <a:blip r:embed="rId4"/>
          <a:stretch>
            <a:fillRect/>
          </a:stretch>
        </p:blipFill>
        <p:spPr>
          <a:xfrm>
            <a:off x="7131276" y="1959132"/>
            <a:ext cx="1782661" cy="3813345"/>
          </a:xfrm>
          <a:prstGeom prst="rect">
            <a:avLst/>
          </a:prstGeom>
          <a:ln>
            <a:solidFill>
              <a:srgbClr val="0070C0"/>
            </a:solidFill>
          </a:ln>
        </p:spPr>
      </p:pic>
      <p:sp>
        <p:nvSpPr>
          <p:cNvPr id="19" name="ZoneTexte 18">
            <a:extLst>
              <a:ext uri="{FF2B5EF4-FFF2-40B4-BE49-F238E27FC236}">
                <a16:creationId xmlns:a16="http://schemas.microsoft.com/office/drawing/2014/main" id="{7883A1A6-5BD2-DEC4-3EC7-1A5156AC3025}"/>
              </a:ext>
            </a:extLst>
          </p:cNvPr>
          <p:cNvSpPr txBox="1"/>
          <p:nvPr/>
        </p:nvSpPr>
        <p:spPr>
          <a:xfrm>
            <a:off x="8939104" y="3240286"/>
            <a:ext cx="19414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dirty="0">
                <a:cs typeface="Calibri"/>
              </a:rPr>
              <a:t>Hubs/groupe de sujets pour démontrer l’expertise</a:t>
            </a:r>
          </a:p>
        </p:txBody>
      </p:sp>
    </p:spTree>
    <p:extLst>
      <p:ext uri="{BB962C8B-B14F-4D97-AF65-F5344CB8AC3E}">
        <p14:creationId xmlns:p14="http://schemas.microsoft.com/office/powerpoint/2010/main" val="133908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4;p14">
            <a:extLst>
              <a:ext uri="{FF2B5EF4-FFF2-40B4-BE49-F238E27FC236}">
                <a16:creationId xmlns:a16="http://schemas.microsoft.com/office/drawing/2014/main" id="{070AE6EA-F548-E52D-71D8-029865035086}"/>
              </a:ext>
            </a:extLst>
          </p:cNvPr>
          <p:cNvSpPr/>
          <p:nvPr/>
        </p:nvSpPr>
        <p:spPr>
          <a:xfrm>
            <a:off x="-11017" y="-15212"/>
            <a:ext cx="1090020" cy="984477"/>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315;p14">
            <a:extLst>
              <a:ext uri="{FF2B5EF4-FFF2-40B4-BE49-F238E27FC236}">
                <a16:creationId xmlns:a16="http://schemas.microsoft.com/office/drawing/2014/main" id="{26464969-BFA5-BAFB-467E-CE3C067D4184}"/>
              </a:ext>
            </a:extLst>
          </p:cNvPr>
          <p:cNvSpPr/>
          <p:nvPr/>
        </p:nvSpPr>
        <p:spPr>
          <a:xfrm>
            <a:off x="619693" y="306034"/>
            <a:ext cx="1090019" cy="984476"/>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3200" i="1">
              <a:solidFill>
                <a:srgbClr val="D41E63"/>
              </a:solidFill>
              <a:latin typeface="Calibri"/>
              <a:ea typeface="Calibri"/>
              <a:cs typeface="Calibri"/>
              <a:sym typeface="Calibri"/>
            </a:endParaRPr>
          </a:p>
        </p:txBody>
      </p:sp>
      <p:cxnSp>
        <p:nvCxnSpPr>
          <p:cNvPr id="6" name="Google Shape;317;p14">
            <a:extLst>
              <a:ext uri="{FF2B5EF4-FFF2-40B4-BE49-F238E27FC236}">
                <a16:creationId xmlns:a16="http://schemas.microsoft.com/office/drawing/2014/main" id="{8F7CEC9F-C542-6204-C637-8F05CD3791CE}"/>
              </a:ext>
            </a:extLst>
          </p:cNvPr>
          <p:cNvCxnSpPr/>
          <p:nvPr/>
        </p:nvCxnSpPr>
        <p:spPr>
          <a:xfrm>
            <a:off x="1880130" y="468933"/>
            <a:ext cx="999548" cy="0"/>
          </a:xfrm>
          <a:prstGeom prst="straightConnector1">
            <a:avLst/>
          </a:prstGeom>
          <a:noFill/>
          <a:ln w="9525" cap="flat" cmpd="sng">
            <a:solidFill>
              <a:schemeClr val="dk1"/>
            </a:solidFill>
            <a:prstDash val="solid"/>
            <a:miter lim="800000"/>
            <a:headEnd type="none" w="sm" len="sm"/>
            <a:tailEnd type="none" w="sm" len="sm"/>
          </a:ln>
        </p:spPr>
      </p:cxnSp>
      <p:sp>
        <p:nvSpPr>
          <p:cNvPr id="7" name="Google Shape;318;p14">
            <a:extLst>
              <a:ext uri="{FF2B5EF4-FFF2-40B4-BE49-F238E27FC236}">
                <a16:creationId xmlns:a16="http://schemas.microsoft.com/office/drawing/2014/main" id="{0EAC46D9-61F4-AB00-49FA-E18D3EAB2255}"/>
              </a:ext>
            </a:extLst>
          </p:cNvPr>
          <p:cNvSpPr/>
          <p:nvPr/>
        </p:nvSpPr>
        <p:spPr>
          <a:xfrm>
            <a:off x="11745357" y="6490740"/>
            <a:ext cx="446643" cy="382249"/>
          </a:xfrm>
          <a:prstGeom prst="rect">
            <a:avLst/>
          </a:prstGeom>
          <a:solidFill>
            <a:srgbClr val="D41E63"/>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319;p14">
            <a:extLst>
              <a:ext uri="{FF2B5EF4-FFF2-40B4-BE49-F238E27FC236}">
                <a16:creationId xmlns:a16="http://schemas.microsoft.com/office/drawing/2014/main" id="{AEE139B8-4320-E40C-E57A-93D10E5E3180}"/>
              </a:ext>
            </a:extLst>
          </p:cNvPr>
          <p:cNvSpPr/>
          <p:nvPr/>
        </p:nvSpPr>
        <p:spPr>
          <a:xfrm>
            <a:off x="11656449" y="6391251"/>
            <a:ext cx="208828" cy="220031"/>
          </a:xfrm>
          <a:prstGeom prst="rect">
            <a:avLst/>
          </a:prstGeom>
          <a:solidFill>
            <a:schemeClr val="lt1"/>
          </a:solidFill>
          <a:ln w="12700" cap="flat" cmpd="sng">
            <a:solidFill>
              <a:srgbClr val="D41E63"/>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000">
              <a:solidFill>
                <a:schemeClr val="dk1"/>
              </a:solidFill>
              <a:latin typeface="Calibri"/>
              <a:ea typeface="Calibri"/>
              <a:cs typeface="Calibri"/>
              <a:sym typeface="Calibri"/>
            </a:endParaRPr>
          </a:p>
        </p:txBody>
      </p:sp>
      <p:sp>
        <p:nvSpPr>
          <p:cNvPr id="10" name="Google Shape;323;p14">
            <a:extLst>
              <a:ext uri="{FF2B5EF4-FFF2-40B4-BE49-F238E27FC236}">
                <a16:creationId xmlns:a16="http://schemas.microsoft.com/office/drawing/2014/main" id="{00D8A74C-6643-B8DE-887C-ED1F6B1128DC}"/>
              </a:ext>
            </a:extLst>
          </p:cNvPr>
          <p:cNvSpPr txBox="1">
            <a:spLocks noGrp="1"/>
          </p:cNvSpPr>
          <p:nvPr/>
        </p:nvSpPr>
        <p:spPr>
          <a:xfrm>
            <a:off x="5088727" y="6660292"/>
            <a:ext cx="2743200" cy="1977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0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9</a:t>
            </a:fld>
            <a:endParaRPr/>
          </a:p>
        </p:txBody>
      </p:sp>
      <p:pic>
        <p:nvPicPr>
          <p:cNvPr id="11" name="Google Shape;324;p14" descr="Une image contenant texte, clipart&#10;&#10;Description générée automatiquement">
            <a:extLst>
              <a:ext uri="{FF2B5EF4-FFF2-40B4-BE49-F238E27FC236}">
                <a16:creationId xmlns:a16="http://schemas.microsoft.com/office/drawing/2014/main" id="{9E3C59C1-2393-3D1F-E7BC-54DE4719ABD8}"/>
              </a:ext>
            </a:extLst>
          </p:cNvPr>
          <p:cNvPicPr preferRelativeResize="0"/>
          <p:nvPr/>
        </p:nvPicPr>
        <p:blipFill rotWithShape="1">
          <a:blip r:embed="rId2">
            <a:alphaModFix/>
          </a:blip>
          <a:srcRect/>
          <a:stretch/>
        </p:blipFill>
        <p:spPr>
          <a:xfrm>
            <a:off x="795813" y="485667"/>
            <a:ext cx="702329" cy="663396"/>
          </a:xfrm>
          <a:prstGeom prst="rect">
            <a:avLst/>
          </a:prstGeom>
          <a:noFill/>
          <a:ln>
            <a:noFill/>
          </a:ln>
        </p:spPr>
      </p:pic>
      <p:sp>
        <p:nvSpPr>
          <p:cNvPr id="12" name="Google Shape;325;p14">
            <a:extLst>
              <a:ext uri="{FF2B5EF4-FFF2-40B4-BE49-F238E27FC236}">
                <a16:creationId xmlns:a16="http://schemas.microsoft.com/office/drawing/2014/main" id="{33AE0208-155D-E1C2-45AC-425C257E5797}"/>
              </a:ext>
            </a:extLst>
          </p:cNvPr>
          <p:cNvSpPr txBox="1"/>
          <p:nvPr/>
        </p:nvSpPr>
        <p:spPr>
          <a:xfrm>
            <a:off x="1787212" y="513465"/>
            <a:ext cx="9192364" cy="5847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3200" b="1" dirty="0">
                <a:solidFill>
                  <a:schemeClr val="accent5">
                    <a:lumMod val="75000"/>
                  </a:schemeClr>
                </a:solidFill>
                <a:latin typeface="Calibri"/>
                <a:cs typeface="Calibri"/>
              </a:rPr>
              <a:t>GÉRER SOIGNEUSEMENT SA RÉPUTATION</a:t>
            </a:r>
            <a:endParaRPr lang="fr-FR" dirty="0">
              <a:solidFill>
                <a:schemeClr val="accent5">
                  <a:lumMod val="75000"/>
                </a:schemeClr>
              </a:solidFill>
            </a:endParaRPr>
          </a:p>
        </p:txBody>
      </p:sp>
      <p:sp>
        <p:nvSpPr>
          <p:cNvPr id="16" name="ZoneTexte 10">
            <a:extLst>
              <a:ext uri="{FF2B5EF4-FFF2-40B4-BE49-F238E27FC236}">
                <a16:creationId xmlns:a16="http://schemas.microsoft.com/office/drawing/2014/main" id="{E0F360D6-3088-636A-907A-BE9303D0C5B3}"/>
              </a:ext>
            </a:extLst>
          </p:cNvPr>
          <p:cNvSpPr txBox="1"/>
          <p:nvPr/>
        </p:nvSpPr>
        <p:spPr>
          <a:xfrm>
            <a:off x="849804" y="1609219"/>
            <a:ext cx="10488819" cy="323165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 sz="1200" dirty="0">
                <a:latin typeface="Calibri Light"/>
              </a:rPr>
              <a:t>Un site Web qui existe depuis 10 ans sera jugé plus fiable qu'un site qui vient d'apparaître il y a une semaine.</a:t>
            </a:r>
            <a:endParaRPr lang="fr" sz="1200" b="1" u="sng" dirty="0">
              <a:latin typeface="Calibri Light"/>
            </a:endParaRPr>
          </a:p>
          <a:p>
            <a:pPr algn="just"/>
            <a:r>
              <a:rPr lang="fr" sz="1200" dirty="0">
                <a:latin typeface="Calibri Light"/>
              </a:rPr>
              <a:t>Vous ne pouvez pas faire grand-chose à propos de l'âge de votre site Web, alors concentrez-vous sur d'autres facteurs de confiance, comme la création de clients satisfaits et la collecte d'avis.</a:t>
            </a:r>
            <a:endParaRPr lang="fr" dirty="0">
              <a:latin typeface="Calibri Light"/>
            </a:endParaRPr>
          </a:p>
          <a:p>
            <a:pPr algn="just"/>
            <a:r>
              <a:rPr lang="fr-FR" sz="1200" dirty="0">
                <a:latin typeface="Calibri Light"/>
              </a:rPr>
              <a:t>Les notes de réputation très positives sont souvent basées sur des prix prestigieux, des recommandations d’experts de l’industrie ou des affiliations avec des sociétés professionnelles. </a:t>
            </a:r>
          </a:p>
          <a:p>
            <a:pPr algn="just"/>
            <a:endParaRPr lang="fr-FR" sz="1200" dirty="0">
              <a:solidFill>
                <a:schemeClr val="tx1"/>
              </a:solidFill>
              <a:latin typeface="Calibri Light"/>
            </a:endParaRPr>
          </a:p>
          <a:p>
            <a:pPr marL="171450" indent="-171450" algn="just">
              <a:buChar char="•"/>
            </a:pPr>
            <a:r>
              <a:rPr lang="fr" sz="1200" dirty="0">
                <a:solidFill>
                  <a:schemeClr val="tx1"/>
                </a:solidFill>
                <a:latin typeface="Calibri"/>
              </a:rPr>
              <a:t>Recueillir des commentaires/recommandations positifs et crédibles : experts, lecteurs, sociétés professionnelles, articles de presse, prix... et apporter des modifications si nécessaire. </a:t>
            </a:r>
          </a:p>
          <a:p>
            <a:pPr marL="171450" indent="-171450" algn="just">
              <a:buFont typeface="Arial"/>
              <a:buChar char="•"/>
            </a:pPr>
            <a:r>
              <a:rPr lang="fr-FR" sz="1200" dirty="0">
                <a:latin typeface="Calibri"/>
                <a:cs typeface="Calibri"/>
              </a:rPr>
              <a:t>Encouragez vos clients à laisser des avis partout (ou à répondre à un questionnaire) et à répondre aux avis </a:t>
            </a:r>
            <a:r>
              <a:rPr lang="fr-FR" sz="1200">
                <a:latin typeface="Calibri"/>
                <a:cs typeface="Calibri"/>
              </a:rPr>
              <a:t>négatifs.</a:t>
            </a:r>
            <a:endParaRPr lang="fr" sz="1200" dirty="0">
              <a:solidFill>
                <a:schemeClr val="tx1"/>
              </a:solidFill>
              <a:latin typeface="Calibri"/>
            </a:endParaRPr>
          </a:p>
          <a:p>
            <a:pPr indent="-171450" algn="just">
              <a:buChar char="•"/>
            </a:pPr>
            <a:r>
              <a:rPr lang="fr-FR" sz="1200" dirty="0">
                <a:latin typeface="Calibri"/>
                <a:cs typeface="Calibri"/>
              </a:rPr>
              <a:t>Mettez à la disposition des utilisateurs de </a:t>
            </a:r>
            <a:r>
              <a:rPr lang="fr-FR" sz="1200" dirty="0">
                <a:solidFill>
                  <a:schemeClr val="tx1"/>
                </a:solidFill>
                <a:latin typeface="Calibri"/>
                <a:cs typeface="Calibri"/>
              </a:rPr>
              <a:t>votre site toutes les affiliations professionnelles, récompenses ou témoignages d’experts. </a:t>
            </a:r>
            <a:endParaRPr lang="fr-FR" sz="1200" dirty="0">
              <a:solidFill>
                <a:schemeClr val="tx1"/>
              </a:solidFill>
            </a:endParaRPr>
          </a:p>
          <a:p>
            <a:pPr indent="-171450" algn="just">
              <a:buChar char="•"/>
            </a:pPr>
            <a:r>
              <a:rPr lang="fr-FR" sz="1200" dirty="0">
                <a:solidFill>
                  <a:schemeClr val="tx1"/>
                </a:solidFill>
                <a:latin typeface="Calibri"/>
                <a:cs typeface="Calibri"/>
              </a:rPr>
              <a:t>Créez une communauté d’adeptes de la marque qui font la promotion de vos produits et services.</a:t>
            </a:r>
            <a:endParaRPr lang="en-US" sz="1200" dirty="0">
              <a:solidFill>
                <a:schemeClr val="tx1"/>
              </a:solidFill>
            </a:endParaRPr>
          </a:p>
          <a:p>
            <a:pPr indent="-171450" algn="just">
              <a:buChar char="•"/>
            </a:pPr>
            <a:r>
              <a:rPr lang="fr" sz="1200" dirty="0">
                <a:latin typeface="Calibri"/>
                <a:cs typeface="Calibri"/>
              </a:rPr>
              <a:t>Développez-vous via les médias sociaux : </a:t>
            </a:r>
            <a:r>
              <a:rPr lang="fr" sz="1200" dirty="0">
                <a:latin typeface="Calibri Light"/>
                <a:cs typeface="Calibri Light"/>
              </a:rPr>
              <a:t>pour mettre en avant ce qui distingue votre marque et partager un contenu de qualité rédigé par des experts. N'ayez pas peur de conserver du contenu qui n'a pas été créé par votre marque, comme des articles d'actualité intéressants dans votre domaine. Si c'est ce que vos abonnés souhaitent lire, cela peut quand même les transformer en clients.</a:t>
            </a:r>
            <a:endParaRPr lang="fr" sz="1200" dirty="0"/>
          </a:p>
          <a:p>
            <a:pPr indent="-171450" algn="just">
              <a:buChar char="•"/>
            </a:pPr>
            <a:r>
              <a:rPr lang="fr" sz="1200" dirty="0">
                <a:latin typeface="Calibri"/>
                <a:cs typeface="Calibri"/>
              </a:rPr>
              <a:t>Création de page Wikipédia (à voir selon le secteur).</a:t>
            </a:r>
            <a:endParaRPr lang="en-US" sz="1200" dirty="0"/>
          </a:p>
          <a:p>
            <a:pPr indent="-171450" algn="just">
              <a:buChar char="•"/>
            </a:pPr>
            <a:r>
              <a:rPr lang="fr-FR" sz="1200" dirty="0">
                <a:latin typeface="Calibri"/>
                <a:cs typeface="Calibri"/>
              </a:rPr>
              <a:t>Écrivez pour d'autres sites Web réputés pour augmenter votre autorité : </a:t>
            </a:r>
            <a:r>
              <a:rPr lang="fr-FR" sz="1200" dirty="0">
                <a:latin typeface="Calibri Light"/>
                <a:cs typeface="Calibri Light"/>
              </a:rPr>
              <a:t>Trouvez des opportunités de publier des articles sur des sites Web réputés dans votre secteur. Cela aidera à améliorer l'autorité de l'auteur et de votre entreprise. </a:t>
            </a:r>
            <a:endParaRPr lang="fr" sz="1200" dirty="0"/>
          </a:p>
        </p:txBody>
      </p:sp>
    </p:spTree>
    <p:extLst>
      <p:ext uri="{BB962C8B-B14F-4D97-AF65-F5344CB8AC3E}">
        <p14:creationId xmlns:p14="http://schemas.microsoft.com/office/powerpoint/2010/main" val="19638907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3965</Words>
  <Application>Microsoft Office PowerPoint</Application>
  <PresentationFormat>Grand écran</PresentationFormat>
  <Paragraphs>282</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Arial,Sans-Serif</vt:lpstr>
      <vt:lpstr>Calibri</vt:lpstr>
      <vt:lpstr>Calibri Light</vt:lpstr>
      <vt:lpstr>Narkisim</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Ophélie Foureur</cp:lastModifiedBy>
  <cp:revision>4680</cp:revision>
  <dcterms:created xsi:type="dcterms:W3CDTF">2012-07-30T22:21:58Z</dcterms:created>
  <dcterms:modified xsi:type="dcterms:W3CDTF">2023-02-28T18:54:22Z</dcterms:modified>
</cp:coreProperties>
</file>