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5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en-A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61C48B-1B2C-47B0-B43F-84CB175F9CEB}" type="slidenum"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5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en-A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543DEC-25C8-4F02-926A-5B2D3DB33AD8}" type="slidenum"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en-A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en-A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F96E43-7269-44D7-9E92-32AA39112427}" type="slidenum">
              <a:rPr b="0" lang="en-AU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A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8999640" cy="10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Indexer Workflow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179640"/>
            <a:ext cx="935964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High-Level Indexer Service Design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628200" y="973800"/>
            <a:ext cx="8849160" cy="37335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7B01B1-9B68-4AAD-A4AC-9A8F965F4AE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79640"/>
            <a:ext cx="935964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High-Level Query App Design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1566360" y="1507320"/>
            <a:ext cx="6972480" cy="26665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2A15C5-67D9-4AFF-82ED-4CBEB1F817D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79640"/>
            <a:ext cx="935964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Indexer Architecture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Two workflows: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Operator extracts data</a:t>
            </a:r>
            <a:endParaRPr b="0" lang="en-A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User queries data and fetches relevant documents</a:t>
            </a:r>
            <a:endParaRPr b="0" lang="en-A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Operator is a privileged role to protect data integrity.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User is a authenticated role. Access to data is granted based on role.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67733B-1234-4622-8481-0E1101738CC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79640"/>
            <a:ext cx="935964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Documents are Source of Truth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Documents are the only source of truth. All other components can be recreated from the documents.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This principle allows the system to be platform agnostic and allows to avoid portability problems of vector storage and service implementation.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All platforms (on-premise, AWS, Azure, GCP) have components of the system implemented already.</a:t>
            </a:r>
            <a:endParaRPr b="0" lang="en-A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ECD520-3A36-4DD4-811A-1FEA4687920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79640"/>
            <a:ext cx="935964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On-premise Architecture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428480" y="1198800"/>
            <a:ext cx="7248600" cy="36381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E1E5D5-E926-4DFA-B433-3905CBEE256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79640"/>
            <a:ext cx="935964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AWS Architecture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1175760" y="784440"/>
            <a:ext cx="7353720" cy="4236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ADB07C-DAFD-4B1C-A3B0-9ED03056862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67400"/>
            <a:ext cx="9359640" cy="5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Risk Factors</a:t>
            </a:r>
            <a:endParaRPr b="0" lang="en-A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3" name=""/>
          <p:cNvGraphicFramePr/>
          <p:nvPr/>
        </p:nvGraphicFramePr>
        <p:xfrm>
          <a:off x="434880" y="1290600"/>
          <a:ext cx="7767720" cy="3299400"/>
        </p:xfrm>
        <a:graphic>
          <a:graphicData uri="http://schemas.openxmlformats.org/drawingml/2006/table">
            <a:tbl>
              <a:tblPr/>
              <a:tblGrid>
                <a:gridCol w="2589120"/>
                <a:gridCol w="2154240"/>
                <a:gridCol w="2107440"/>
                <a:gridCol w="2286000"/>
              </a:tblGrid>
              <a:tr h="538560"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On-prem / IaaS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SaaS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REST API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5385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Data control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5385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Capital Expense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</a:tr>
              <a:tr h="600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Operational Expense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</a:tr>
              <a:tr h="5414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Scalability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5414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Portability</a:t>
                      </a:r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A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81d41a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57D3B-62F3-4E36-B8FA-80D5CA7BCCE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Performance Notes</a:t>
            </a:r>
            <a:endParaRPr b="0" lang="en-A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Performance of on-premise solution depends on the server configuration.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SaaS solutions allow to buy performance guarantees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REST API solutions are subject to rate limits of the vendor</a:t>
            </a:r>
            <a:endParaRPr b="0" lang="en-A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BAEEF8-DAFA-46F7-B39A-CCA74FF10F3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LibreOffice/25.2.5.2$Windows_X86_64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2025-10-19T09:40:00Z</dcterms:created>
  <dc:creator/>
  <dc:description>This work is licensed under a Creative Commons 0 License.
It makes use of the works of kka_libo_design@ashisuto.co.jp.</dc:description>
  <dc:language>en-AU</dc:language>
  <cp:lastModifiedBy/>
  <dcterms:modified xsi:type="dcterms:W3CDTF">2025-10-22T08:25:44Z</dcterms:modified>
  <cp:revision>6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