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3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11.png" ContentType="image/png"/>
  <Override PartName="/ppt/media/image1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</a:t>
            </a:r>
            <a:r>
              <a:rPr b="0" lang="en-GB" sz="4400" spc="-1" strike="noStrike">
                <a:latin typeface="Arial"/>
              </a:rPr>
              <a:t>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90720" y="1368000"/>
            <a:ext cx="809784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PR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OJ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EC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T 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PR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ES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EN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TAT</a:t>
            </a:r>
            <a:r>
              <a:rPr b="1" lang="en-GB" sz="44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ION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GB" sz="44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BY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:DA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RLSY 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LIDA 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OTIEN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COM/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B/01-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00101/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2018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SUPE</a:t>
            </a:r>
            <a:r>
              <a:rPr b="1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RVISO</a:t>
            </a:r>
            <a:r>
              <a:rPr b="1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Dr. 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JASP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ER 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ONDU</a:t>
            </a:r>
            <a:r>
              <a:rPr b="0" lang="en-GB" sz="2600" spc="-1" strike="noStrike">
                <a:solidFill>
                  <a:srgbClr val="ffffff"/>
                </a:solidFill>
                <a:latin typeface="Arial"/>
                <a:ea typeface="DejaVu Sans"/>
              </a:rPr>
              <a:t>LO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2920" y="1510920"/>
            <a:ext cx="90694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 design and implement this suggested model, following process were used: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StarSymbol"/>
              <a:buAutoNum type="arabicPlain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 preparation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StarSymbol"/>
              <a:buAutoNum type="arabicPlain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Insight on product categories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StarSymbol"/>
              <a:buAutoNum type="arabicPlain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Classifying customers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StarSymbol"/>
              <a:buAutoNum type="arabicPlain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Training and Testing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StarSymbol"/>
              <a:buAutoNum type="arabicPlain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Deploying Model.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89080" y="482760"/>
            <a:ext cx="906948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1008000" y="402480"/>
            <a:ext cx="8379720" cy="55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8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SYSTEM DESIGN AND IMPLEMENTATION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"/>
          <p:cNvGraphicFramePr/>
          <p:nvPr/>
        </p:nvGraphicFramePr>
        <p:xfrm>
          <a:off x="444600" y="952560"/>
          <a:ext cx="9118440" cy="4191840"/>
        </p:xfrm>
        <a:graphic>
          <a:graphicData uri="http://schemas.openxmlformats.org/drawingml/2006/table">
            <a:tbl>
              <a:tblPr/>
              <a:tblGrid>
                <a:gridCol w="1611360"/>
                <a:gridCol w="993600"/>
                <a:gridCol w="1303200"/>
                <a:gridCol w="1303200"/>
                <a:gridCol w="1303200"/>
                <a:gridCol w="1302120"/>
                <a:gridCol w="1301760"/>
              </a:tblGrid>
              <a:tr h="-46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1" lang="en-GB" sz="22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WEEKS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ACTIVITY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1&amp;2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a9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3&amp;4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4&amp;5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6&amp;7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8&amp;9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Data preparation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a933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00a933"/>
                      </a:solidFill>
                    </a:lnL>
                    <a:lnR w="720">
                      <a:solidFill>
                        <a:srgbClr val="00a933"/>
                      </a:solidFill>
                    </a:lnR>
                    <a:lnT w="720">
                      <a:solidFill>
                        <a:srgbClr val="00a933"/>
                      </a:solidFill>
                    </a:lnT>
                    <a:lnB w="720">
                      <a:solidFill>
                        <a:srgbClr val="00a933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00a933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1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Insight on 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product 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categories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a933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Classifying Customers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72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Training &amp;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Testing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0280"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Deploy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</a:tr>
              <a:tr h="574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Documentation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2"/>
          <p:cNvSpPr/>
          <p:nvPr/>
        </p:nvSpPr>
        <p:spPr>
          <a:xfrm>
            <a:off x="360360" y="287280"/>
            <a:ext cx="906948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3200" spc="-1" strike="noStrike">
                <a:solidFill>
                  <a:srgbClr val="ff8000"/>
                </a:solidFill>
                <a:latin typeface="Arial"/>
                <a:ea typeface="DejaVu Sans"/>
              </a:rPr>
              <a:t>PROJECT SCHEDULE</a:t>
            </a:r>
            <a:endParaRPr b="0" lang="en-GB" sz="3200" spc="-1" strike="noStrike">
              <a:solidFill>
                <a:srgbClr val="ff8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503280" y="1295280"/>
          <a:ext cx="9071640" cy="1093680"/>
        </p:xfrm>
        <a:graphic>
          <a:graphicData uri="http://schemas.openxmlformats.org/drawingml/2006/table">
            <a:tbl>
              <a:tblPr/>
              <a:tblGrid>
                <a:gridCol w="4535640"/>
                <a:gridCol w="4536360"/>
              </a:tblGrid>
              <a:tr h="36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ITEM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COST(KSh.)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Internet bundles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Laptop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48920"/>
                          <a:tab algn="l" pos="898200"/>
                          <a:tab algn="l" pos="1347480"/>
                          <a:tab algn="l" pos="1796760"/>
                          <a:tab algn="l" pos="2246040"/>
                          <a:tab algn="l" pos="2695320"/>
                          <a:tab algn="l" pos="3144600"/>
                          <a:tab algn="l" pos="3593880"/>
                          <a:tab algn="l" pos="4043160"/>
                          <a:tab algn="l" pos="4492440"/>
                          <a:tab algn="l" pos="4941720"/>
                          <a:tab algn="l" pos="5391000"/>
                          <a:tab algn="l" pos="5840280"/>
                          <a:tab algn="l" pos="6289560"/>
                          <a:tab algn="l" pos="6738840"/>
                          <a:tab algn="l" pos="7188120"/>
                          <a:tab algn="l" pos="7637400"/>
                          <a:tab algn="l" pos="8086680"/>
                          <a:tab algn="l" pos="853596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owned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2a6099"/>
                      </a:solidFill>
                    </a:lnL>
                    <a:lnR w="720">
                      <a:solidFill>
                        <a:srgbClr val="2a6099"/>
                      </a:solidFill>
                    </a:lnR>
                    <a:lnT w="720">
                      <a:solidFill>
                        <a:srgbClr val="2a6099"/>
                      </a:solidFill>
                    </a:lnT>
                    <a:lnB w="720">
                      <a:solidFill>
                        <a:srgbClr val="2a609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CustomShape 2"/>
          <p:cNvSpPr/>
          <p:nvPr/>
        </p:nvSpPr>
        <p:spPr>
          <a:xfrm>
            <a:off x="360360" y="287280"/>
            <a:ext cx="906948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3300" spc="-1" strike="noStrike">
                <a:solidFill>
                  <a:srgbClr val="ff8000"/>
                </a:solidFill>
                <a:latin typeface="Arial"/>
                <a:ea typeface="DejaVu Sans"/>
              </a:rPr>
              <a:t>PROJ</a:t>
            </a:r>
            <a:r>
              <a:rPr b="0" lang="en-GB" sz="3300" spc="-1" strike="noStrike">
                <a:solidFill>
                  <a:srgbClr val="ff8000"/>
                </a:solidFill>
                <a:latin typeface="Arial"/>
                <a:ea typeface="DejaVu Sans"/>
              </a:rPr>
              <a:t>ECT  </a:t>
            </a:r>
            <a:r>
              <a:rPr b="0" lang="en-GB" sz="3300" spc="-1" strike="noStrike">
                <a:solidFill>
                  <a:srgbClr val="ff8000"/>
                </a:solidFill>
                <a:latin typeface="Arial"/>
                <a:ea typeface="DejaVu Sans"/>
              </a:rPr>
              <a:t>BUDG</a:t>
            </a:r>
            <a:r>
              <a:rPr b="0" lang="en-GB" sz="3300" spc="-1" strike="noStrike">
                <a:solidFill>
                  <a:srgbClr val="ff8000"/>
                </a:solidFill>
                <a:latin typeface="Arial"/>
                <a:ea typeface="DejaVu Sans"/>
              </a:rPr>
              <a:t>ET</a:t>
            </a:r>
            <a:endParaRPr b="0" lang="en-GB" sz="3300" spc="-1" strike="noStrike">
              <a:solidFill>
                <a:srgbClr val="ff8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rcRect l="0" t="0" r="0" b="7499"/>
          <a:stretch/>
        </p:blipFill>
        <p:spPr>
          <a:xfrm>
            <a:off x="1479240" y="681840"/>
            <a:ext cx="7034400" cy="46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975600" y="882000"/>
            <a:ext cx="796104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17360" y="1506240"/>
            <a:ext cx="8196120" cy="33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CUS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TOM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ER </a:t>
            </a:r>
            <a:br/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SEG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ME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NTA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TIO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USI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NG 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MA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CHI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NE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LEA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RNI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2920" y="781200"/>
            <a:ext cx="906948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AB</a:t>
            </a: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ST</a:t>
            </a: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RA</a:t>
            </a: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CT</a:t>
            </a:r>
            <a:endParaRPr b="1" lang="en-GB" sz="3600" spc="-1" strike="noStrike" u="sng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2920" y="1871640"/>
            <a:ext cx="9069480" cy="36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Customer segmentation is the practice of dividing a customer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base into groups of individuals that are similar in specific ways.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Broadcasting same offer to all customers can be tiresome and waste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of resources. With the help of this project, company can broadcast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product to customers that most likely be interested.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A number of customer segmentation has been done on customer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data. However, with proper data preparation and feature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engineering, I aimed at producing a model with higher accuracy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level.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1428840"/>
            <a:ext cx="906948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40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PROBLEM STATEMENT</a:t>
            </a:r>
            <a:endParaRPr b="1" lang="en-GB" sz="4000" spc="-1" strike="noStrike" u="sng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2920" y="2592360"/>
            <a:ext cx="9069480" cy="28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Customers can get annoyed when they got disrupted with advertisement of product that they dont have interest in, company strive to make their customers happy.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It is very expensive and waste of resources broadcasting the same offer to all customers.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71520" y="388080"/>
            <a:ext cx="906948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3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OBJECTIVES</a:t>
            </a:r>
            <a:endParaRPr b="0" lang="en-GB" sz="3300" spc="-1" strike="noStrike" u="sng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2920" y="2015640"/>
            <a:ext cx="9069480" cy="34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MAIN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 come up with a more accurate model that help in predicting customers that best fit the offer.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SPECIFIC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 reduce cost of broadcasting offers and deals to customers.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 analyze and reduce the risk in deciding where, when, how and whom a product ,service or brand will be marketed.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2920" y="1871640"/>
            <a:ext cx="9069480" cy="36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Software requirements</a:t>
            </a:r>
            <a:endParaRPr b="0" lang="en-GB" sz="22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DejaVu Sans"/>
              </a:rPr>
              <a:t>Python 3.7 </a:t>
            </a:r>
            <a:endParaRPr b="0" lang="en-GB" sz="22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DejaVu Sans"/>
              </a:rPr>
              <a:t>Anaconda</a:t>
            </a:r>
            <a:endParaRPr b="0" lang="en-GB" sz="22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DejaVu Sans"/>
              </a:rPr>
              <a:t>Python Libraries-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numpy, pandas, matplotlib, sklearn, wordcloud, flask</a:t>
            </a: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Ubuntu (OS)</a:t>
            </a:r>
            <a:endParaRPr b="0" lang="en-GB" sz="20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Visual Studio Code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Hardware Requirements</a:t>
            </a:r>
            <a:endParaRPr b="0" lang="en-GB" sz="22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DejaVu Sans"/>
              </a:rPr>
              <a:t>Computer (intel corei5, ROM 500GB, RAM 4GB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6000" y="770040"/>
            <a:ext cx="906948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2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SYSTEM REQUIREMENTS</a:t>
            </a:r>
            <a:endParaRPr b="0" lang="en-GB" sz="3200" spc="-1" strike="noStrike" u="sng">
              <a:solidFill>
                <a:srgbClr val="ff8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91240" y="336600"/>
            <a:ext cx="906948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Functional Requirements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Classifying customer into segments.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The model is able to predict customer segment that best fit the offer.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Non-Functional Requirements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Reliabilty: Model is available all time in good condition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Perfomance: The model has high percentage of accuracy to give correct prediction.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Simplicity: Interractive user interface.</a:t>
            </a:r>
            <a:endParaRPr b="0" lang="en-GB" sz="24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Efficiency: Perform efficiently in short time.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6920" y="482760"/>
            <a:ext cx="9069480" cy="8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GB" sz="33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MET</a:t>
            </a:r>
            <a:r>
              <a:rPr b="1" lang="en-GB" sz="33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HOD</a:t>
            </a:r>
            <a:r>
              <a:rPr b="1" lang="en-GB" sz="33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OLO</a:t>
            </a:r>
            <a:r>
              <a:rPr b="1" lang="en-GB" sz="33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GY</a:t>
            </a:r>
            <a:endParaRPr b="0" lang="en-GB" sz="3300" spc="-1" strike="noStrike" u="sng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86920" y="1368360"/>
            <a:ext cx="9718920" cy="41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>
            <a:normAutofit/>
          </a:bodyPr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AGILE 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ME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TH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OD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OL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OG</a:t>
            </a:r>
            <a:r>
              <a:rPr b="1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Y</a:t>
            </a:r>
            <a:endParaRPr b="0" lang="en-GB" sz="22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prope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desig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 and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imple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ment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ation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of the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proje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ct,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iterati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ve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proce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ss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devel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opme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 will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be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adopt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ed,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which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enha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nces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iterati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on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with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additi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onal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featu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res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adde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d and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testin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until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there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is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fully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functi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onal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l.</a:t>
            </a: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18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ff8000"/>
                </a:solidFill>
                <a:latin typeface="Arial"/>
                <a:ea typeface="DejaVu Sans"/>
              </a:rPr>
              <a:t>Input</a:t>
            </a: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 marL="431640" indent="-322560">
              <a:lnSpc>
                <a:spcPct val="93000"/>
              </a:lnSpc>
              <a:spcAft>
                <a:spcPts val="1060"/>
              </a:spcAft>
              <a:tabLst>
                <a:tab algn="l" pos="0"/>
              </a:tabLst>
            </a:pPr>
            <a:r>
              <a:rPr b="1" lang="en-GB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3360" y="4155120"/>
            <a:ext cx="1006560" cy="501840"/>
          </a:xfrm>
          <a:prstGeom prst="rect">
            <a:avLst/>
          </a:prstGeom>
          <a:solidFill>
            <a:srgbClr val="00a933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720" bIns="4500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Custome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662480" y="4115880"/>
            <a:ext cx="1171440" cy="574200"/>
          </a:xfrm>
          <a:prstGeom prst="rect">
            <a:avLst/>
          </a:prstGeom>
          <a:solidFill>
            <a:srgbClr val="00a933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759520" y="3995280"/>
            <a:ext cx="1222200" cy="646560"/>
          </a:xfrm>
          <a:prstGeom prst="rect">
            <a:avLst/>
          </a:prstGeom>
          <a:solidFill>
            <a:srgbClr val="00a933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Deploy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6504840" y="4072320"/>
            <a:ext cx="1800720" cy="430560"/>
          </a:xfrm>
          <a:prstGeom prst="rect">
            <a:avLst/>
          </a:prstGeom>
          <a:solidFill>
            <a:srgbClr val="00a933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4695120" y="5135040"/>
            <a:ext cx="1222560" cy="430200"/>
          </a:xfrm>
          <a:prstGeom prst="rect">
            <a:avLst/>
          </a:prstGeom>
          <a:solidFill>
            <a:srgbClr val="ff8000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4608000" y="3240000"/>
            <a:ext cx="1222560" cy="430560"/>
          </a:xfrm>
          <a:prstGeom prst="rect">
            <a:avLst/>
          </a:prstGeom>
          <a:solidFill>
            <a:srgbClr val="ff8000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Line 9"/>
          <p:cNvSpPr/>
          <p:nvPr/>
        </p:nvSpPr>
        <p:spPr>
          <a:xfrm>
            <a:off x="1164240" y="4421520"/>
            <a:ext cx="517320" cy="0"/>
          </a:xfrm>
          <a:prstGeom prst="line">
            <a:avLst/>
          </a:prstGeom>
          <a:ln>
            <a:solidFill>
              <a:srgbClr val="ffb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0"/>
          <p:cNvSpPr/>
          <p:nvPr/>
        </p:nvSpPr>
        <p:spPr>
          <a:xfrm flipV="1">
            <a:off x="8278560" y="4292280"/>
            <a:ext cx="505440" cy="23760"/>
          </a:xfrm>
          <a:prstGeom prst="line">
            <a:avLst/>
          </a:prstGeom>
          <a:ln>
            <a:solidFill>
              <a:srgbClr val="ffb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3150000" y="4089600"/>
            <a:ext cx="1222200" cy="646560"/>
          </a:xfrm>
          <a:prstGeom prst="rect">
            <a:avLst/>
          </a:prstGeom>
          <a:solidFill>
            <a:srgbClr val="00a933"/>
          </a:solidFill>
          <a:ln cap="rnd" w="9360">
            <a:solidFill>
              <a:srgbClr val="808080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Line 12"/>
          <p:cNvSpPr/>
          <p:nvPr/>
        </p:nvSpPr>
        <p:spPr>
          <a:xfrm>
            <a:off x="2857680" y="4444920"/>
            <a:ext cx="293760" cy="11880"/>
          </a:xfrm>
          <a:prstGeom prst="line">
            <a:avLst/>
          </a:prstGeom>
          <a:ln>
            <a:solidFill>
              <a:srgbClr val="ffb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3"/>
          <p:cNvSpPr/>
          <p:nvPr/>
        </p:nvSpPr>
        <p:spPr>
          <a:xfrm flipV="1">
            <a:off x="3363120" y="3409920"/>
            <a:ext cx="1246680" cy="682200"/>
          </a:xfrm>
          <a:prstGeom prst="line">
            <a:avLst/>
          </a:prstGeom>
          <a:ln>
            <a:solidFill>
              <a:srgbClr val="ff8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4"/>
          <p:cNvSpPr/>
          <p:nvPr/>
        </p:nvSpPr>
        <p:spPr>
          <a:xfrm>
            <a:off x="3386880" y="4773960"/>
            <a:ext cx="1246320" cy="541080"/>
          </a:xfrm>
          <a:prstGeom prst="line">
            <a:avLst/>
          </a:prstGeom>
          <a:ln>
            <a:solidFill>
              <a:srgbClr val="ff8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5"/>
          <p:cNvSpPr/>
          <p:nvPr/>
        </p:nvSpPr>
        <p:spPr>
          <a:xfrm>
            <a:off x="5856120" y="3398400"/>
            <a:ext cx="1270080" cy="646560"/>
          </a:xfrm>
          <a:prstGeom prst="line">
            <a:avLst/>
          </a:prstGeom>
          <a:ln>
            <a:solidFill>
              <a:srgbClr val="ff8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6"/>
          <p:cNvSpPr/>
          <p:nvPr/>
        </p:nvSpPr>
        <p:spPr>
          <a:xfrm flipV="1">
            <a:off x="5915160" y="4492080"/>
            <a:ext cx="1469880" cy="834840"/>
          </a:xfrm>
          <a:prstGeom prst="line">
            <a:avLst/>
          </a:prstGeom>
          <a:ln>
            <a:solidFill>
              <a:srgbClr val="ff8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7"/>
          <p:cNvSpPr/>
          <p:nvPr/>
        </p:nvSpPr>
        <p:spPr>
          <a:xfrm>
            <a:off x="599760" y="3445200"/>
            <a:ext cx="11880" cy="729360"/>
          </a:xfrm>
          <a:prstGeom prst="line">
            <a:avLst/>
          </a:prstGeom>
          <a:ln>
            <a:solidFill>
              <a:srgbClr val="ff8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8"/>
          <p:cNvSpPr/>
          <p:nvPr/>
        </p:nvSpPr>
        <p:spPr>
          <a:xfrm>
            <a:off x="603360" y="3445200"/>
            <a:ext cx="11880" cy="729360"/>
          </a:xfrm>
          <a:prstGeom prst="line">
            <a:avLst/>
          </a:prstGeom>
          <a:ln>
            <a:solidFill>
              <a:srgbClr val="ff8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5840" y="117720"/>
            <a:ext cx="9689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SYSTEM DESIGN </a:t>
            </a: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AND </a:t>
            </a:r>
            <a:r>
              <a:rPr b="1" lang="en-GB" sz="3600" spc="-1" strike="noStrike" u="sng">
                <a:solidFill>
                  <a:srgbClr val="ff8000"/>
                </a:solidFill>
                <a:uFillTx/>
                <a:latin typeface="Arial"/>
                <a:ea typeface="DejaVu Sans"/>
              </a:rPr>
              <a:t>IMPLEMENTATION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14313" r="0" b="0"/>
          <a:stretch/>
        </p:blipFill>
        <p:spPr>
          <a:xfrm>
            <a:off x="58680" y="1069920"/>
            <a:ext cx="10014120" cy="45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2021-03-16T22:24:23Z</dcterms:created>
  <dc:creator/>
  <dc:description/>
  <dc:language>en-GB</dc:language>
  <cp:lastModifiedBy/>
  <dcterms:modified xsi:type="dcterms:W3CDTF">2021-08-16T12:56:37Z</dcterms:modified>
  <cp:revision>91</cp:revision>
  <dc:subject/>
  <dc:title>Sunset</dc:title>
</cp:coreProperties>
</file>