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Amatic SC"/>
      <p:regular r:id="rId34"/>
      <p:bold r:id="rId35"/>
    </p:embeddedFont>
    <p:embeddedFont>
      <p:font typeface="Source Code Pr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AmaticSC-bold.fntdata"/><Relationship Id="rId12" Type="http://schemas.openxmlformats.org/officeDocument/2006/relationships/slide" Target="slides/slide7.xml"/><Relationship Id="rId34" Type="http://schemas.openxmlformats.org/officeDocument/2006/relationships/font" Target="fonts/AmaticSC-regular.fntdata"/><Relationship Id="rId15" Type="http://schemas.openxmlformats.org/officeDocument/2006/relationships/slide" Target="slides/slide10.xml"/><Relationship Id="rId37" Type="http://schemas.openxmlformats.org/officeDocument/2006/relationships/font" Target="fonts/SourceCodePro-bold.fntdata"/><Relationship Id="rId14" Type="http://schemas.openxmlformats.org/officeDocument/2006/relationships/slide" Target="slides/slide9.xml"/><Relationship Id="rId36" Type="http://schemas.openxmlformats.org/officeDocument/2006/relationships/font" Target="fonts/SourceCodePro-regular.fntdata"/><Relationship Id="rId17" Type="http://schemas.openxmlformats.org/officeDocument/2006/relationships/slide" Target="slides/slide12.xml"/><Relationship Id="rId39" Type="http://schemas.openxmlformats.org/officeDocument/2006/relationships/font" Target="fonts/SourceCodePro-boldItalic.fntdata"/><Relationship Id="rId16" Type="http://schemas.openxmlformats.org/officeDocument/2006/relationships/slide" Target="slides/slide11.xml"/><Relationship Id="rId38" Type="http://schemas.openxmlformats.org/officeDocument/2006/relationships/font" Target="fonts/SourceCodePr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d9afaae2c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d9afaae2c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d99072ea5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d99072ea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d942d56cd4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d942d56cd4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d942d56cd4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d942d56cd4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d942d56cd4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d942d56cd4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d942d56cd4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d942d56cd4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d942d56cd4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d942d56cd4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d942d56cd4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d942d56cd4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d942d56cd4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d942d56cd4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d942d56cd4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d942d56cd4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d93b7dfb3b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d93b7dfb3b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d942d56cd4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d942d56cd4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d942d56cd4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d942d56cd4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d942d56cd4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d942d56cd4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d942d56cd4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d942d56cd4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d942d56cd4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d942d56cd4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d942d56cd4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d942d56cd4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d942d56cd4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d942d56cd4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d942d56cd4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d942d56cd4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d942d56cd4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d942d56cd4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d93b7dfb3b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d93b7dfb3b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d93b7dfb3b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d93b7dfb3b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d942d56cd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d942d56cd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d942d56cd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d942d56cd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d942d56cd4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d942d56cd4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d942d56cd4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d942d56cd4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d942d56cd4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d942d56cd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11.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16.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10.png"/><Relationship Id="rId4" Type="http://schemas.openxmlformats.org/officeDocument/2006/relationships/image" Target="../media/image23.png"/><Relationship Id="rId5" Type="http://schemas.openxmlformats.org/officeDocument/2006/relationships/image" Target="../media/image17.png"/><Relationship Id="rId6"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21.png"/><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image" Target="../media/image12.png"/><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mailto:Ryan.McClennen@tufts.edu"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www.clipsafari.com/clips/o203366-person-on-racing-motorcycle" TargetMode="External"/><Relationship Id="rId4" Type="http://schemas.openxmlformats.org/officeDocument/2006/relationships/hyperlink" Target="https://www.istockphoto.com/vector/top-view-of-man-riding-bicycle-aerial-shot-of-male-cartoon-character-biker-with-red-gm1158181978-316283312"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9.png"/><Relationship Id="rId7"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Inheritance (in Unity)</a:t>
            </a:r>
            <a:endParaRPr/>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Ryan McClennen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Concept 3: Abstract (cont)</a:t>
            </a:r>
            <a:endParaRPr/>
          </a:p>
        </p:txBody>
      </p:sp>
      <p:sp>
        <p:nvSpPr>
          <p:cNvPr id="120" name="Google Shape;120;p22"/>
          <p:cNvSpPr txBox="1"/>
          <p:nvPr>
            <p:ph idx="1" type="body"/>
          </p:nvPr>
        </p:nvSpPr>
        <p:spPr>
          <a:xfrm>
            <a:off x="311700" y="1228675"/>
            <a:ext cx="8520600" cy="4063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accent1"/>
              </a:buClr>
              <a:buSzPts val="1800"/>
              <a:buChar char="-"/>
            </a:pPr>
            <a:r>
              <a:rPr lang="en">
                <a:solidFill>
                  <a:schemeClr val="accent1"/>
                </a:solidFill>
              </a:rPr>
              <a:t>S</a:t>
            </a:r>
            <a:r>
              <a:rPr lang="en">
                <a:solidFill>
                  <a:schemeClr val="accent1"/>
                </a:solidFill>
              </a:rPr>
              <a:t>ome things are different!</a:t>
            </a:r>
            <a:endParaRPr>
              <a:solidFill>
                <a:schemeClr val="accent1"/>
              </a:solidFill>
            </a:endParaRPr>
          </a:p>
          <a:p>
            <a:pPr indent="-317500" lvl="1" marL="914400" rtl="0" algn="l">
              <a:spcBef>
                <a:spcPts val="0"/>
              </a:spcBef>
              <a:spcAft>
                <a:spcPts val="0"/>
              </a:spcAft>
              <a:buClr>
                <a:schemeClr val="accent1"/>
              </a:buClr>
              <a:buSzPts val="1400"/>
              <a:buChar char="-"/>
            </a:pPr>
            <a:r>
              <a:rPr lang="en">
                <a:solidFill>
                  <a:schemeClr val="accent1"/>
                </a:solidFill>
              </a:rPr>
              <a:t>methods can now be labeled </a:t>
            </a:r>
            <a:r>
              <a:rPr b="1" lang="en">
                <a:solidFill>
                  <a:schemeClr val="accent1"/>
                </a:solidFill>
              </a:rPr>
              <a:t>abstract</a:t>
            </a:r>
            <a:endParaRPr b="1">
              <a:solidFill>
                <a:schemeClr val="accent1"/>
              </a:solidFill>
            </a:endParaRPr>
          </a:p>
          <a:p>
            <a:pPr indent="-317500" lvl="1" marL="914400" rtl="0" algn="l">
              <a:spcBef>
                <a:spcPts val="0"/>
              </a:spcBef>
              <a:spcAft>
                <a:spcPts val="0"/>
              </a:spcAft>
              <a:buClr>
                <a:schemeClr val="accent1"/>
              </a:buClr>
              <a:buSzPts val="1400"/>
              <a:buChar char="-"/>
            </a:pPr>
            <a:r>
              <a:rPr lang="en">
                <a:solidFill>
                  <a:schemeClr val="accent1"/>
                </a:solidFill>
              </a:rPr>
              <a:t>Ex: </a:t>
            </a:r>
            <a:r>
              <a:rPr lang="en">
                <a:solidFill>
                  <a:srgbClr val="569CD6"/>
                </a:solidFill>
                <a:highlight>
                  <a:srgbClr val="1E1E1E"/>
                </a:highlight>
                <a:latin typeface="Courier New"/>
                <a:ea typeface="Courier New"/>
                <a:cs typeface="Courier New"/>
                <a:sym typeface="Courier New"/>
              </a:rPr>
              <a:t>public</a:t>
            </a:r>
            <a:r>
              <a:rPr lang="en">
                <a:solidFill>
                  <a:srgbClr val="D4D4D4"/>
                </a:solidFill>
                <a:highlight>
                  <a:srgbClr val="1E1E1E"/>
                </a:highlight>
                <a:latin typeface="Courier New"/>
                <a:ea typeface="Courier New"/>
                <a:cs typeface="Courier New"/>
                <a:sym typeface="Courier New"/>
              </a:rPr>
              <a:t> </a:t>
            </a:r>
            <a:r>
              <a:rPr lang="en">
                <a:solidFill>
                  <a:srgbClr val="569CD6"/>
                </a:solidFill>
                <a:highlight>
                  <a:srgbClr val="1E1E1E"/>
                </a:highlight>
                <a:latin typeface="Courier New"/>
                <a:ea typeface="Courier New"/>
                <a:cs typeface="Courier New"/>
                <a:sym typeface="Courier New"/>
              </a:rPr>
              <a:t>abstract</a:t>
            </a:r>
            <a:r>
              <a:rPr lang="en">
                <a:solidFill>
                  <a:srgbClr val="D4D4D4"/>
                </a:solidFill>
                <a:highlight>
                  <a:srgbClr val="1E1E1E"/>
                </a:highlight>
                <a:latin typeface="Courier New"/>
                <a:ea typeface="Courier New"/>
                <a:cs typeface="Courier New"/>
                <a:sym typeface="Courier New"/>
              </a:rPr>
              <a:t> </a:t>
            </a:r>
            <a:r>
              <a:rPr lang="en">
                <a:solidFill>
                  <a:srgbClr val="569CD6"/>
                </a:solidFill>
                <a:highlight>
                  <a:srgbClr val="1E1E1E"/>
                </a:highlight>
                <a:latin typeface="Courier New"/>
                <a:ea typeface="Courier New"/>
                <a:cs typeface="Courier New"/>
                <a:sym typeface="Courier New"/>
              </a:rPr>
              <a:t>void</a:t>
            </a:r>
            <a:r>
              <a:rPr lang="en">
                <a:solidFill>
                  <a:srgbClr val="D4D4D4"/>
                </a:solidFill>
                <a:highlight>
                  <a:srgbClr val="1E1E1E"/>
                </a:highlight>
                <a:latin typeface="Courier New"/>
                <a:ea typeface="Courier New"/>
                <a:cs typeface="Courier New"/>
                <a:sym typeface="Courier New"/>
              </a:rPr>
              <a:t> </a:t>
            </a:r>
            <a:r>
              <a:rPr lang="en">
                <a:solidFill>
                  <a:srgbClr val="DCDCAA"/>
                </a:solidFill>
                <a:highlight>
                  <a:srgbClr val="1E1E1E"/>
                </a:highlight>
                <a:latin typeface="Courier New"/>
                <a:ea typeface="Courier New"/>
                <a:cs typeface="Courier New"/>
                <a:sym typeface="Courier New"/>
              </a:rPr>
              <a:t>HandleAccel</a:t>
            </a:r>
            <a:r>
              <a:rPr lang="en">
                <a:solidFill>
                  <a:srgbClr val="D4D4D4"/>
                </a:solidFill>
                <a:highlight>
                  <a:srgbClr val="1E1E1E"/>
                </a:highlight>
                <a:latin typeface="Courier New"/>
                <a:ea typeface="Courier New"/>
                <a:cs typeface="Courier New"/>
                <a:sym typeface="Courier New"/>
              </a:rPr>
              <a:t>();</a:t>
            </a:r>
            <a:endParaRPr>
              <a:solidFill>
                <a:schemeClr val="accent1"/>
              </a:solidFill>
            </a:endParaRPr>
          </a:p>
          <a:p>
            <a:pPr indent="-317500" lvl="1" marL="914400" rtl="0" algn="l">
              <a:spcBef>
                <a:spcPts val="0"/>
              </a:spcBef>
              <a:spcAft>
                <a:spcPts val="0"/>
              </a:spcAft>
              <a:buClr>
                <a:schemeClr val="accent1"/>
              </a:buClr>
              <a:buSzPts val="1400"/>
              <a:buChar char="-"/>
            </a:pPr>
            <a:r>
              <a:rPr lang="en">
                <a:solidFill>
                  <a:schemeClr val="accent1"/>
                </a:solidFill>
              </a:rPr>
              <a:t>An abstract method is </a:t>
            </a:r>
            <a:r>
              <a:rPr b="1" lang="en">
                <a:solidFill>
                  <a:schemeClr val="accent1"/>
                </a:solidFill>
              </a:rPr>
              <a:t>not</a:t>
            </a:r>
            <a:r>
              <a:rPr lang="en">
                <a:solidFill>
                  <a:schemeClr val="accent1"/>
                </a:solidFill>
              </a:rPr>
              <a:t> given a definition in the parent class, it is only declared</a:t>
            </a:r>
            <a:endParaRPr>
              <a:solidFill>
                <a:schemeClr val="accent1"/>
              </a:solidFill>
            </a:endParaRPr>
          </a:p>
          <a:p>
            <a:pPr indent="-317500" lvl="1" marL="914400" rtl="0" algn="l">
              <a:spcBef>
                <a:spcPts val="0"/>
              </a:spcBef>
              <a:spcAft>
                <a:spcPts val="0"/>
              </a:spcAft>
              <a:buClr>
                <a:schemeClr val="accent1"/>
              </a:buClr>
              <a:buSzPts val="1400"/>
              <a:buChar char="-"/>
            </a:pPr>
            <a:r>
              <a:rPr lang="en">
                <a:solidFill>
                  <a:schemeClr val="accent1"/>
                </a:solidFill>
              </a:rPr>
              <a:t>Child classes </a:t>
            </a:r>
            <a:r>
              <a:rPr b="1" lang="en">
                <a:solidFill>
                  <a:schemeClr val="accent1"/>
                </a:solidFill>
              </a:rPr>
              <a:t>must</a:t>
            </a:r>
            <a:r>
              <a:rPr lang="en">
                <a:solidFill>
                  <a:schemeClr val="accent1"/>
                </a:solidFill>
              </a:rPr>
              <a:t> override an abstract class</a:t>
            </a:r>
            <a:endParaRPr>
              <a:solidFill>
                <a:schemeClr val="accent1"/>
              </a:solidFill>
            </a:endParaRPr>
          </a:p>
          <a:p>
            <a:pPr indent="-317500" lvl="1" marL="914400" rtl="0" algn="l">
              <a:spcBef>
                <a:spcPts val="0"/>
              </a:spcBef>
              <a:spcAft>
                <a:spcPts val="0"/>
              </a:spcAft>
              <a:buClr>
                <a:schemeClr val="accent1"/>
              </a:buClr>
              <a:buSzPts val="1400"/>
              <a:buChar char="-"/>
            </a:pPr>
            <a:r>
              <a:rPr lang="en">
                <a:solidFill>
                  <a:schemeClr val="accent1"/>
                </a:solidFill>
              </a:rPr>
              <a:t>In other words, child classes are “forced” to define previously abstract methods</a:t>
            </a:r>
            <a:endParaRPr>
              <a:solidFill>
                <a:schemeClr val="accent1"/>
              </a:solidFill>
            </a:endParaRPr>
          </a:p>
          <a:p>
            <a:pPr indent="-342900" lvl="0" marL="457200" rtl="0" algn="l">
              <a:spcBef>
                <a:spcPts val="0"/>
              </a:spcBef>
              <a:spcAft>
                <a:spcPts val="0"/>
              </a:spcAft>
              <a:buClr>
                <a:schemeClr val="accent1"/>
              </a:buClr>
              <a:buSzPts val="1800"/>
              <a:buChar char="-"/>
            </a:pPr>
            <a:r>
              <a:rPr lang="en">
                <a:solidFill>
                  <a:schemeClr val="accent1"/>
                </a:solidFill>
              </a:rPr>
              <a:t>Abstract classes cannot be added to GameObjects</a:t>
            </a:r>
            <a:endParaRPr>
              <a:solidFill>
                <a:schemeClr val="accent1"/>
              </a:solidFill>
            </a:endParaRPr>
          </a:p>
          <a:p>
            <a:pPr indent="-317500" lvl="1" marL="914400" rtl="0" algn="l">
              <a:spcBef>
                <a:spcPts val="0"/>
              </a:spcBef>
              <a:spcAft>
                <a:spcPts val="0"/>
              </a:spcAft>
              <a:buClr>
                <a:schemeClr val="accent1"/>
              </a:buClr>
              <a:buSzPts val="1400"/>
              <a:buChar char="-"/>
            </a:pPr>
            <a:r>
              <a:rPr lang="en">
                <a:solidFill>
                  <a:schemeClr val="accent1"/>
                </a:solidFill>
              </a:rPr>
              <a:t>Because abstract classes act like templates, they aren’t fully </a:t>
            </a:r>
            <a:r>
              <a:rPr lang="en">
                <a:solidFill>
                  <a:schemeClr val="accent1"/>
                </a:solidFill>
              </a:rPr>
              <a:t>functional</a:t>
            </a:r>
            <a:r>
              <a:rPr lang="en">
                <a:solidFill>
                  <a:schemeClr val="accent1"/>
                </a:solidFill>
              </a:rPr>
              <a:t> their own</a:t>
            </a:r>
            <a:endParaRPr>
              <a:solidFill>
                <a:schemeClr val="accent1"/>
              </a:solidFill>
            </a:endParaRPr>
          </a:p>
          <a:p>
            <a:pPr indent="-317500" lvl="1" marL="914400" rtl="0" algn="l">
              <a:spcBef>
                <a:spcPts val="0"/>
              </a:spcBef>
              <a:spcAft>
                <a:spcPts val="0"/>
              </a:spcAft>
              <a:buClr>
                <a:schemeClr val="accent1"/>
              </a:buClr>
              <a:buSzPts val="1400"/>
              <a:buChar char="-"/>
            </a:pPr>
            <a:r>
              <a:rPr lang="en">
                <a:solidFill>
                  <a:schemeClr val="accent1"/>
                </a:solidFill>
              </a:rPr>
              <a:t>That means they sit in the Scripts folder! Abstract classes help with organization and consolidating code, but can’t do anything alone</a:t>
            </a:r>
            <a:endParaRPr>
              <a:solidFill>
                <a:schemeClr val="accen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When do I Use Abstract Inheritance?</a:t>
            </a:r>
            <a:endParaRPr/>
          </a:p>
          <a:p>
            <a:pPr indent="0" lvl="0" marL="0" rtl="0" algn="l">
              <a:spcBef>
                <a:spcPts val="0"/>
              </a:spcBef>
              <a:spcAft>
                <a:spcPts val="0"/>
              </a:spcAft>
              <a:buNone/>
            </a:pPr>
            <a:r>
              <a:t/>
            </a:r>
            <a:endParaRPr/>
          </a:p>
        </p:txBody>
      </p:sp>
      <p:sp>
        <p:nvSpPr>
          <p:cNvPr id="126" name="Google Shape;126;p23"/>
          <p:cNvSpPr txBox="1"/>
          <p:nvPr>
            <p:ph idx="1" type="body"/>
          </p:nvPr>
        </p:nvSpPr>
        <p:spPr>
          <a:xfrm>
            <a:off x="311700" y="1228675"/>
            <a:ext cx="8520600" cy="3793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accent1"/>
              </a:buClr>
              <a:buSzPts val="1800"/>
              <a:buChar char="-"/>
            </a:pPr>
            <a:r>
              <a:rPr lang="en">
                <a:solidFill>
                  <a:schemeClr val="accent1"/>
                </a:solidFill>
              </a:rPr>
              <a:t>Need to make tons things of one type with different behaviours?</a:t>
            </a:r>
            <a:endParaRPr>
              <a:solidFill>
                <a:schemeClr val="accent1"/>
              </a:solidFill>
            </a:endParaRPr>
          </a:p>
          <a:p>
            <a:pPr indent="-317500" lvl="1" marL="914400" rtl="0" algn="l">
              <a:spcBef>
                <a:spcPts val="0"/>
              </a:spcBef>
              <a:spcAft>
                <a:spcPts val="0"/>
              </a:spcAft>
              <a:buClr>
                <a:schemeClr val="accent1"/>
              </a:buClr>
              <a:buSzPts val="1400"/>
              <a:buChar char="-"/>
            </a:pPr>
            <a:r>
              <a:rPr lang="en">
                <a:solidFill>
                  <a:schemeClr val="accent1"/>
                </a:solidFill>
              </a:rPr>
              <a:t>Ex: All your enemies use the same patrolling AI, but require different battle AIs because of their different weapons (bows stay back, swords get close, shields go in front, etc) </a:t>
            </a:r>
            <a:endParaRPr>
              <a:solidFill>
                <a:schemeClr val="accent1"/>
              </a:solidFill>
            </a:endParaRPr>
          </a:p>
          <a:p>
            <a:pPr indent="-317500" lvl="1" marL="914400" rtl="0" algn="l">
              <a:spcBef>
                <a:spcPts val="0"/>
              </a:spcBef>
              <a:spcAft>
                <a:spcPts val="0"/>
              </a:spcAft>
              <a:buClr>
                <a:schemeClr val="accent1"/>
              </a:buClr>
              <a:buSzPts val="1400"/>
              <a:buChar char="-"/>
            </a:pPr>
            <a:r>
              <a:rPr lang="en">
                <a:solidFill>
                  <a:schemeClr val="accent1"/>
                </a:solidFill>
              </a:rPr>
              <a:t>We have many different subclasses of enemies, so we can make an abstract Enemy class that creates a template for each subclass</a:t>
            </a:r>
            <a:endParaRPr>
              <a:solidFill>
                <a:schemeClr val="accent1"/>
              </a:solidFill>
            </a:endParaRPr>
          </a:p>
          <a:p>
            <a:pPr indent="-317500" lvl="1" marL="914400" rtl="0" algn="l">
              <a:spcBef>
                <a:spcPts val="0"/>
              </a:spcBef>
              <a:spcAft>
                <a:spcPts val="0"/>
              </a:spcAft>
              <a:buClr>
                <a:schemeClr val="accent1"/>
              </a:buClr>
              <a:buSzPts val="1400"/>
              <a:buChar char="-"/>
            </a:pPr>
            <a:r>
              <a:rPr lang="en">
                <a:solidFill>
                  <a:schemeClr val="accent1"/>
                </a:solidFill>
              </a:rPr>
              <a:t>The Enemy class would contain all the shared traits of the enemy subclasses (health, patrol AI, etc)</a:t>
            </a:r>
            <a:endParaRPr>
              <a:solidFill>
                <a:schemeClr val="accent1"/>
              </a:solidFill>
            </a:endParaRPr>
          </a:p>
          <a:p>
            <a:pPr indent="-317500" lvl="1" marL="914400" rtl="0" algn="l">
              <a:spcBef>
                <a:spcPts val="0"/>
              </a:spcBef>
              <a:spcAft>
                <a:spcPts val="0"/>
              </a:spcAft>
              <a:buClr>
                <a:schemeClr val="accent1"/>
              </a:buClr>
              <a:buSzPts val="1400"/>
              <a:buChar char="-"/>
            </a:pPr>
            <a:r>
              <a:rPr lang="en">
                <a:solidFill>
                  <a:schemeClr val="accent1"/>
                </a:solidFill>
              </a:rPr>
              <a:t>The enemy class would also create an abstract </a:t>
            </a:r>
            <a:r>
              <a:rPr lang="en">
                <a:solidFill>
                  <a:schemeClr val="accent1"/>
                </a:solidFill>
              </a:rPr>
              <a:t>method</a:t>
            </a:r>
            <a:r>
              <a:rPr lang="en">
                <a:solidFill>
                  <a:schemeClr val="accent1"/>
                </a:solidFill>
              </a:rPr>
              <a:t> for battle AI</a:t>
            </a:r>
            <a:endParaRPr>
              <a:solidFill>
                <a:schemeClr val="accent1"/>
              </a:solidFill>
            </a:endParaRPr>
          </a:p>
          <a:p>
            <a:pPr indent="-317500" lvl="1" marL="914400" rtl="0" algn="l">
              <a:spcBef>
                <a:spcPts val="0"/>
              </a:spcBef>
              <a:spcAft>
                <a:spcPts val="0"/>
              </a:spcAft>
              <a:buClr>
                <a:schemeClr val="accent1"/>
              </a:buClr>
              <a:buSzPts val="1400"/>
              <a:buChar char="-"/>
            </a:pPr>
            <a:r>
              <a:rPr lang="en">
                <a:solidFill>
                  <a:schemeClr val="accent1"/>
                </a:solidFill>
              </a:rPr>
              <a:t>All of Enemy’s children would override the battle AI </a:t>
            </a:r>
            <a:r>
              <a:rPr lang="en">
                <a:solidFill>
                  <a:schemeClr val="accent1"/>
                </a:solidFill>
              </a:rPr>
              <a:t>method</a:t>
            </a:r>
            <a:r>
              <a:rPr lang="en">
                <a:solidFill>
                  <a:schemeClr val="accent1"/>
                </a:solidFill>
              </a:rPr>
              <a:t> and provide their own code, giving each unique behaviour!</a:t>
            </a:r>
            <a:endParaRPr>
              <a:solidFill>
                <a:schemeClr val="accen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When don’t I Use Abstract Inheritance?</a:t>
            </a:r>
            <a:endParaRPr/>
          </a:p>
        </p:txBody>
      </p:sp>
      <p:sp>
        <p:nvSpPr>
          <p:cNvPr id="132" name="Google Shape;132;p24"/>
          <p:cNvSpPr txBox="1"/>
          <p:nvPr>
            <p:ph idx="1" type="body"/>
          </p:nvPr>
        </p:nvSpPr>
        <p:spPr>
          <a:xfrm>
            <a:off x="311700" y="1228675"/>
            <a:ext cx="8520600" cy="3793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accent1"/>
              </a:buClr>
              <a:buSzPts val="1800"/>
              <a:buChar char="-"/>
            </a:pPr>
            <a:r>
              <a:rPr lang="en">
                <a:solidFill>
                  <a:schemeClr val="accent1"/>
                </a:solidFill>
              </a:rPr>
              <a:t>Need a similar behaviour with slightly different functionality?</a:t>
            </a:r>
            <a:endParaRPr>
              <a:solidFill>
                <a:schemeClr val="accent1"/>
              </a:solidFill>
            </a:endParaRPr>
          </a:p>
          <a:p>
            <a:pPr indent="-317500" lvl="1" marL="914400" rtl="0" algn="l">
              <a:spcBef>
                <a:spcPts val="0"/>
              </a:spcBef>
              <a:spcAft>
                <a:spcPts val="0"/>
              </a:spcAft>
              <a:buClr>
                <a:schemeClr val="accent1"/>
              </a:buClr>
              <a:buSzPts val="1400"/>
              <a:buChar char="-"/>
            </a:pPr>
            <a:r>
              <a:rPr lang="en">
                <a:solidFill>
                  <a:schemeClr val="accent1"/>
                </a:solidFill>
              </a:rPr>
              <a:t>Ex: You already have a Sword class, and you want a </a:t>
            </a:r>
            <a:r>
              <a:rPr lang="en">
                <a:solidFill>
                  <a:schemeClr val="accent1"/>
                </a:solidFill>
              </a:rPr>
              <a:t>Dagger</a:t>
            </a:r>
            <a:r>
              <a:rPr lang="en">
                <a:solidFill>
                  <a:schemeClr val="accent1"/>
                </a:solidFill>
              </a:rPr>
              <a:t> class with the same swinging ability, but </a:t>
            </a:r>
            <a:r>
              <a:rPr lang="en">
                <a:solidFill>
                  <a:schemeClr val="accent1"/>
                </a:solidFill>
              </a:rPr>
              <a:t>throwing instead of blocking</a:t>
            </a:r>
            <a:endParaRPr>
              <a:solidFill>
                <a:schemeClr val="accent1"/>
              </a:solidFill>
            </a:endParaRPr>
          </a:p>
          <a:p>
            <a:pPr indent="-317500" lvl="1" marL="914400" rtl="0" algn="l">
              <a:spcBef>
                <a:spcPts val="0"/>
              </a:spcBef>
              <a:spcAft>
                <a:spcPts val="0"/>
              </a:spcAft>
              <a:buClr>
                <a:schemeClr val="accent1"/>
              </a:buClr>
              <a:buSzPts val="1400"/>
              <a:buChar char="-"/>
            </a:pPr>
            <a:r>
              <a:rPr lang="en">
                <a:solidFill>
                  <a:schemeClr val="accent1"/>
                </a:solidFill>
              </a:rPr>
              <a:t>Assume that, in this case, the sword and the dagger are the only weapons in your game. There will never be any other weapons, so there isn’t much of a point in setting up an Abstract class for weapons</a:t>
            </a:r>
            <a:endParaRPr>
              <a:solidFill>
                <a:schemeClr val="accent1"/>
              </a:solidFill>
            </a:endParaRPr>
          </a:p>
          <a:p>
            <a:pPr indent="-317500" lvl="1" marL="914400" rtl="0" algn="l">
              <a:spcBef>
                <a:spcPts val="0"/>
              </a:spcBef>
              <a:spcAft>
                <a:spcPts val="0"/>
              </a:spcAft>
              <a:buClr>
                <a:schemeClr val="accent1"/>
              </a:buClr>
              <a:buSzPts val="1400"/>
              <a:buChar char="-"/>
            </a:pPr>
            <a:r>
              <a:rPr lang="en">
                <a:solidFill>
                  <a:schemeClr val="accent1"/>
                </a:solidFill>
              </a:rPr>
              <a:t>So, we can make Sword the Parent and Dagger the child!</a:t>
            </a:r>
            <a:endParaRPr>
              <a:solidFill>
                <a:schemeClr val="accent1"/>
              </a:solidFill>
            </a:endParaRPr>
          </a:p>
          <a:p>
            <a:pPr indent="-317500" lvl="1" marL="914400" rtl="0" algn="l">
              <a:spcBef>
                <a:spcPts val="0"/>
              </a:spcBef>
              <a:spcAft>
                <a:spcPts val="0"/>
              </a:spcAft>
              <a:buClr>
                <a:schemeClr val="accent1"/>
              </a:buClr>
              <a:buSzPts val="1400"/>
              <a:buChar char="-"/>
            </a:pPr>
            <a:r>
              <a:rPr lang="en">
                <a:solidFill>
                  <a:schemeClr val="accent1"/>
                </a:solidFill>
              </a:rPr>
              <a:t>Make the necessary (blocking) </a:t>
            </a:r>
            <a:r>
              <a:rPr lang="en">
                <a:solidFill>
                  <a:schemeClr val="accent1"/>
                </a:solidFill>
              </a:rPr>
              <a:t>method</a:t>
            </a:r>
            <a:r>
              <a:rPr lang="en">
                <a:solidFill>
                  <a:schemeClr val="accent1"/>
                </a:solidFill>
              </a:rPr>
              <a:t>s virtual in the Sword, and make the Dagger class override those </a:t>
            </a:r>
            <a:r>
              <a:rPr lang="en">
                <a:solidFill>
                  <a:schemeClr val="accent1"/>
                </a:solidFill>
              </a:rPr>
              <a:t>method</a:t>
            </a:r>
            <a:r>
              <a:rPr lang="en">
                <a:solidFill>
                  <a:schemeClr val="accent1"/>
                </a:solidFill>
              </a:rPr>
              <a:t>s!</a:t>
            </a:r>
            <a:endParaRPr>
              <a:solidFill>
                <a:schemeClr val="accen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One More Advantage of </a:t>
            </a:r>
            <a:r>
              <a:rPr lang="en"/>
              <a:t>Inheritance</a:t>
            </a:r>
            <a:r>
              <a:rPr lang="en"/>
              <a:t>: Polymorphism!</a:t>
            </a:r>
            <a:endParaRPr/>
          </a:p>
        </p:txBody>
      </p:sp>
      <p:sp>
        <p:nvSpPr>
          <p:cNvPr id="138" name="Google Shape;138;p25"/>
          <p:cNvSpPr txBox="1"/>
          <p:nvPr>
            <p:ph idx="1" type="body"/>
          </p:nvPr>
        </p:nvSpPr>
        <p:spPr>
          <a:xfrm>
            <a:off x="311700" y="1228675"/>
            <a:ext cx="4260300" cy="3783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accent1"/>
              </a:buClr>
              <a:buSzPts val="1800"/>
              <a:buChar char="-"/>
            </a:pPr>
            <a:r>
              <a:rPr lang="en">
                <a:solidFill>
                  <a:schemeClr val="accent1"/>
                </a:solidFill>
              </a:rPr>
              <a:t>Scripts can be held in code under the type of their parent</a:t>
            </a:r>
            <a:endParaRPr>
              <a:solidFill>
                <a:schemeClr val="accent1"/>
              </a:solidFill>
            </a:endParaRPr>
          </a:p>
          <a:p>
            <a:pPr indent="-317500" lvl="1" marL="914400" rtl="0" algn="l">
              <a:spcBef>
                <a:spcPts val="0"/>
              </a:spcBef>
              <a:spcAft>
                <a:spcPts val="0"/>
              </a:spcAft>
              <a:buClr>
                <a:schemeClr val="accent1"/>
              </a:buClr>
              <a:buSzPts val="1400"/>
              <a:buChar char="-"/>
            </a:pPr>
            <a:r>
              <a:rPr lang="en">
                <a:solidFill>
                  <a:schemeClr val="accent1"/>
                </a:solidFill>
              </a:rPr>
              <a:t>This is super useful for getting scripts on other game objects!</a:t>
            </a:r>
            <a:endParaRPr>
              <a:solidFill>
                <a:schemeClr val="accent1"/>
              </a:solidFill>
            </a:endParaRPr>
          </a:p>
          <a:p>
            <a:pPr indent="-317500" lvl="1" marL="914400" rtl="0" algn="l">
              <a:spcBef>
                <a:spcPts val="0"/>
              </a:spcBef>
              <a:spcAft>
                <a:spcPts val="0"/>
              </a:spcAft>
              <a:buClr>
                <a:schemeClr val="accent1"/>
              </a:buClr>
              <a:buSzPts val="1400"/>
              <a:buChar char="-"/>
            </a:pPr>
            <a:r>
              <a:rPr lang="en">
                <a:solidFill>
                  <a:schemeClr val="accent1"/>
                </a:solidFill>
              </a:rPr>
              <a:t>For example, if enemies all act differently when hit and are all children of one script, you can get that script from them on hit and call the </a:t>
            </a:r>
            <a:r>
              <a:rPr lang="en">
                <a:solidFill>
                  <a:schemeClr val="accent1"/>
                </a:solidFill>
              </a:rPr>
              <a:t>method</a:t>
            </a:r>
            <a:r>
              <a:rPr lang="en">
                <a:solidFill>
                  <a:schemeClr val="accent1"/>
                </a:solidFill>
              </a:rPr>
              <a:t> that handles the hit movement!</a:t>
            </a:r>
            <a:endParaRPr>
              <a:solidFill>
                <a:schemeClr val="accent1"/>
              </a:solidFill>
            </a:endParaRPr>
          </a:p>
        </p:txBody>
      </p:sp>
      <p:pic>
        <p:nvPicPr>
          <p:cNvPr id="139" name="Google Shape;139;p25"/>
          <p:cNvPicPr preferRelativeResize="0"/>
          <p:nvPr/>
        </p:nvPicPr>
        <p:blipFill>
          <a:blip r:embed="rId3">
            <a:alphaModFix/>
          </a:blip>
          <a:stretch>
            <a:fillRect/>
          </a:stretch>
        </p:blipFill>
        <p:spPr>
          <a:xfrm>
            <a:off x="4650665" y="1228675"/>
            <a:ext cx="3885085" cy="3340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Any QUestions?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311700" y="1240275"/>
            <a:ext cx="8520600" cy="19818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Demo Time!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8"/>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Step 1</a:t>
            </a:r>
            <a:endParaRPr/>
          </a:p>
        </p:txBody>
      </p:sp>
      <p:sp>
        <p:nvSpPr>
          <p:cNvPr id="155" name="Google Shape;155;p28"/>
          <p:cNvSpPr txBox="1"/>
          <p:nvPr>
            <p:ph idx="1" type="body"/>
          </p:nvPr>
        </p:nvSpPr>
        <p:spPr>
          <a:xfrm>
            <a:off x="311700" y="1389600"/>
            <a:ext cx="3340800" cy="33630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chemeClr val="accent1"/>
              </a:buClr>
              <a:buSzPts val="1200"/>
              <a:buAutoNum type="arabicPeriod"/>
            </a:pPr>
            <a:r>
              <a:rPr lang="en">
                <a:solidFill>
                  <a:schemeClr val="accent1"/>
                </a:solidFill>
              </a:rPr>
              <a:t>Open your 2D tutorial (Catch a Tree)</a:t>
            </a:r>
            <a:endParaRPr>
              <a:solidFill>
                <a:schemeClr val="accent1"/>
              </a:solidFill>
            </a:endParaRPr>
          </a:p>
          <a:p>
            <a:pPr indent="-304800" lvl="0" marL="457200" rtl="0" algn="l">
              <a:spcBef>
                <a:spcPts val="0"/>
              </a:spcBef>
              <a:spcAft>
                <a:spcPts val="0"/>
              </a:spcAft>
              <a:buClr>
                <a:schemeClr val="accent1"/>
              </a:buClr>
              <a:buSzPts val="1200"/>
              <a:buAutoNum type="arabicPeriod"/>
            </a:pPr>
            <a:r>
              <a:rPr lang="en">
                <a:solidFill>
                  <a:schemeClr val="accent1"/>
                </a:solidFill>
              </a:rPr>
              <a:t>If you haven’t already, download my Unity package from the course website</a:t>
            </a:r>
            <a:endParaRPr>
              <a:solidFill>
                <a:schemeClr val="accent1"/>
              </a:solidFill>
            </a:endParaRPr>
          </a:p>
        </p:txBody>
      </p:sp>
      <p:pic>
        <p:nvPicPr>
          <p:cNvPr id="156" name="Google Shape;156;p28"/>
          <p:cNvPicPr preferRelativeResize="0"/>
          <p:nvPr/>
        </p:nvPicPr>
        <p:blipFill>
          <a:blip r:embed="rId3">
            <a:alphaModFix/>
          </a:blip>
          <a:stretch>
            <a:fillRect/>
          </a:stretch>
        </p:blipFill>
        <p:spPr>
          <a:xfrm>
            <a:off x="3804900" y="1311300"/>
            <a:ext cx="5186698" cy="304215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Step 2</a:t>
            </a:r>
            <a:endParaRPr/>
          </a:p>
        </p:txBody>
      </p:sp>
      <p:sp>
        <p:nvSpPr>
          <p:cNvPr id="162" name="Google Shape;162;p29"/>
          <p:cNvSpPr txBox="1"/>
          <p:nvPr>
            <p:ph idx="1" type="body"/>
          </p:nvPr>
        </p:nvSpPr>
        <p:spPr>
          <a:xfrm>
            <a:off x="311700" y="1389600"/>
            <a:ext cx="3360000" cy="33630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chemeClr val="accent1"/>
              </a:buClr>
              <a:buSzPts val="1200"/>
              <a:buAutoNum type="arabicPeriod"/>
            </a:pPr>
            <a:r>
              <a:rPr lang="en">
                <a:solidFill>
                  <a:schemeClr val="accent1"/>
                </a:solidFill>
              </a:rPr>
              <a:t>Import my package by right-clicking in the Project tab and choosing </a:t>
            </a:r>
            <a:r>
              <a:rPr b="1" lang="en">
                <a:solidFill>
                  <a:schemeClr val="accent1"/>
                </a:solidFill>
              </a:rPr>
              <a:t>Import Package &gt; Custom Package</a:t>
            </a:r>
            <a:r>
              <a:rPr lang="en">
                <a:solidFill>
                  <a:schemeClr val="accent1"/>
                </a:solidFill>
              </a:rPr>
              <a:t>. Choose my package in the File Explorer and hit “Open”!</a:t>
            </a:r>
            <a:endParaRPr>
              <a:solidFill>
                <a:schemeClr val="accent1"/>
              </a:solidFill>
            </a:endParaRPr>
          </a:p>
          <a:p>
            <a:pPr indent="-304800" lvl="0" marL="457200" rtl="0" algn="l">
              <a:spcBef>
                <a:spcPts val="0"/>
              </a:spcBef>
              <a:spcAft>
                <a:spcPts val="0"/>
              </a:spcAft>
              <a:buClr>
                <a:schemeClr val="accent1"/>
              </a:buClr>
              <a:buSzPts val="1200"/>
              <a:buAutoNum type="arabicPeriod"/>
            </a:pPr>
            <a:r>
              <a:rPr lang="en">
                <a:solidFill>
                  <a:schemeClr val="accent1"/>
                </a:solidFill>
              </a:rPr>
              <a:t>You should see:</a:t>
            </a:r>
            <a:endParaRPr>
              <a:solidFill>
                <a:schemeClr val="accent1"/>
              </a:solidFill>
            </a:endParaRPr>
          </a:p>
        </p:txBody>
      </p:sp>
      <p:pic>
        <p:nvPicPr>
          <p:cNvPr id="163" name="Google Shape;163;p29"/>
          <p:cNvPicPr preferRelativeResize="0"/>
          <p:nvPr/>
        </p:nvPicPr>
        <p:blipFill>
          <a:blip r:embed="rId3">
            <a:alphaModFix/>
          </a:blip>
          <a:stretch>
            <a:fillRect/>
          </a:stretch>
        </p:blipFill>
        <p:spPr>
          <a:xfrm>
            <a:off x="408000" y="3038053"/>
            <a:ext cx="9143998" cy="1899195"/>
          </a:xfrm>
          <a:prstGeom prst="rect">
            <a:avLst/>
          </a:prstGeom>
          <a:noFill/>
          <a:ln>
            <a:noFill/>
          </a:ln>
        </p:spPr>
      </p:pic>
      <p:pic>
        <p:nvPicPr>
          <p:cNvPr id="164" name="Google Shape;164;p29"/>
          <p:cNvPicPr preferRelativeResize="0"/>
          <p:nvPr/>
        </p:nvPicPr>
        <p:blipFill>
          <a:blip r:embed="rId4">
            <a:alphaModFix/>
          </a:blip>
          <a:stretch>
            <a:fillRect/>
          </a:stretch>
        </p:blipFill>
        <p:spPr>
          <a:xfrm>
            <a:off x="3949325" y="152400"/>
            <a:ext cx="4416336" cy="273325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0"/>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Step 3</a:t>
            </a:r>
            <a:endParaRPr/>
          </a:p>
        </p:txBody>
      </p:sp>
      <p:sp>
        <p:nvSpPr>
          <p:cNvPr id="170" name="Google Shape;170;p30"/>
          <p:cNvSpPr txBox="1"/>
          <p:nvPr>
            <p:ph idx="1" type="body"/>
          </p:nvPr>
        </p:nvSpPr>
        <p:spPr>
          <a:xfrm>
            <a:off x="311700" y="1389600"/>
            <a:ext cx="3321600" cy="33630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chemeClr val="accent1"/>
              </a:buClr>
              <a:buSzPts val="1200"/>
              <a:buAutoNum type="arabicPeriod"/>
            </a:pPr>
            <a:r>
              <a:rPr lang="en">
                <a:solidFill>
                  <a:schemeClr val="accent1"/>
                </a:solidFill>
              </a:rPr>
              <a:t>Open the scene called Vehicles. </a:t>
            </a:r>
            <a:r>
              <a:rPr lang="en">
                <a:solidFill>
                  <a:schemeClr val="accent1"/>
                </a:solidFill>
              </a:rPr>
              <a:t>You should see a motorcycle and a bike in a top down view</a:t>
            </a:r>
            <a:endParaRPr>
              <a:solidFill>
                <a:schemeClr val="accent1"/>
              </a:solidFill>
            </a:endParaRPr>
          </a:p>
          <a:p>
            <a:pPr indent="-304800" lvl="0" marL="457200" rtl="0" algn="l">
              <a:spcBef>
                <a:spcPts val="0"/>
              </a:spcBef>
              <a:spcAft>
                <a:spcPts val="0"/>
              </a:spcAft>
              <a:buClr>
                <a:schemeClr val="accent1"/>
              </a:buClr>
              <a:buSzPts val="1200"/>
              <a:buAutoNum type="arabicPeriod"/>
            </a:pPr>
            <a:r>
              <a:rPr lang="en">
                <a:solidFill>
                  <a:schemeClr val="accent1"/>
                </a:solidFill>
              </a:rPr>
              <a:t>Play the scene and drive the motorcycle around using W to accelerate, S to decelerate, and A/D to turn</a:t>
            </a:r>
            <a:endParaRPr>
              <a:solidFill>
                <a:schemeClr val="accent1"/>
              </a:solidFill>
            </a:endParaRPr>
          </a:p>
          <a:p>
            <a:pPr indent="-304800" lvl="0" marL="457200" rtl="0" algn="l">
              <a:spcBef>
                <a:spcPts val="0"/>
              </a:spcBef>
              <a:spcAft>
                <a:spcPts val="0"/>
              </a:spcAft>
              <a:buClr>
                <a:schemeClr val="accent1"/>
              </a:buClr>
              <a:buSzPts val="1200"/>
              <a:buAutoNum type="arabicPeriod"/>
            </a:pPr>
            <a:r>
              <a:rPr lang="en">
                <a:solidFill>
                  <a:schemeClr val="accent1"/>
                </a:solidFill>
              </a:rPr>
              <a:t>Stop the scene</a:t>
            </a:r>
            <a:endParaRPr>
              <a:solidFill>
                <a:schemeClr val="accent1"/>
              </a:solidFill>
            </a:endParaRPr>
          </a:p>
        </p:txBody>
      </p:sp>
      <p:pic>
        <p:nvPicPr>
          <p:cNvPr id="171" name="Google Shape;171;p30"/>
          <p:cNvPicPr preferRelativeResize="0"/>
          <p:nvPr/>
        </p:nvPicPr>
        <p:blipFill>
          <a:blip r:embed="rId3">
            <a:alphaModFix/>
          </a:blip>
          <a:stretch>
            <a:fillRect/>
          </a:stretch>
        </p:blipFill>
        <p:spPr>
          <a:xfrm>
            <a:off x="3779800" y="1082337"/>
            <a:ext cx="5248626" cy="29788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1"/>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Step 4</a:t>
            </a:r>
            <a:endParaRPr/>
          </a:p>
        </p:txBody>
      </p:sp>
      <p:sp>
        <p:nvSpPr>
          <p:cNvPr id="177" name="Google Shape;177;p31"/>
          <p:cNvSpPr txBox="1"/>
          <p:nvPr>
            <p:ph idx="1" type="body"/>
          </p:nvPr>
        </p:nvSpPr>
        <p:spPr>
          <a:xfrm>
            <a:off x="311700" y="1389600"/>
            <a:ext cx="3340800" cy="33630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chemeClr val="accent1"/>
              </a:buClr>
              <a:buSzPts val="1200"/>
              <a:buAutoNum type="arabicPeriod"/>
            </a:pPr>
            <a:r>
              <a:rPr lang="en">
                <a:solidFill>
                  <a:schemeClr val="accent1"/>
                </a:solidFill>
              </a:rPr>
              <a:t>Notice how bike didn’t </a:t>
            </a:r>
            <a:r>
              <a:rPr lang="en">
                <a:solidFill>
                  <a:schemeClr val="accent1"/>
                </a:solidFill>
              </a:rPr>
              <a:t>method</a:t>
            </a:r>
            <a:r>
              <a:rPr lang="en">
                <a:solidFill>
                  <a:schemeClr val="accent1"/>
                </a:solidFill>
              </a:rPr>
              <a:t>? We already have a class that works a lot like a bike, so </a:t>
            </a:r>
            <a:r>
              <a:rPr lang="en">
                <a:solidFill>
                  <a:schemeClr val="accent1"/>
                </a:solidFill>
              </a:rPr>
              <a:t>let's</a:t>
            </a:r>
            <a:r>
              <a:rPr lang="en">
                <a:solidFill>
                  <a:schemeClr val="accent1"/>
                </a:solidFill>
              </a:rPr>
              <a:t> implement Bike  using inheritance!</a:t>
            </a:r>
            <a:endParaRPr>
              <a:solidFill>
                <a:schemeClr val="accent1"/>
              </a:solidFill>
            </a:endParaRPr>
          </a:p>
          <a:p>
            <a:pPr indent="-304800" lvl="0" marL="457200" rtl="0" algn="l">
              <a:spcBef>
                <a:spcPts val="0"/>
              </a:spcBef>
              <a:spcAft>
                <a:spcPts val="0"/>
              </a:spcAft>
              <a:buClr>
                <a:schemeClr val="accent1"/>
              </a:buClr>
              <a:buSzPts val="1200"/>
              <a:buAutoNum type="arabicPeriod"/>
            </a:pPr>
            <a:r>
              <a:rPr lang="en">
                <a:solidFill>
                  <a:schemeClr val="accent1"/>
                </a:solidFill>
              </a:rPr>
              <a:t>Open Motorcycle.cs and Bike.cs. Looking at Bike.cs, </a:t>
            </a:r>
            <a:r>
              <a:rPr lang="en">
                <a:solidFill>
                  <a:schemeClr val="accent1"/>
                </a:solidFill>
              </a:rPr>
              <a:t>you will see it inherits from Motorcycle, but all of the code is currently commented out</a:t>
            </a:r>
            <a:endParaRPr>
              <a:solidFill>
                <a:schemeClr val="accent1"/>
              </a:solidFill>
            </a:endParaRPr>
          </a:p>
        </p:txBody>
      </p:sp>
      <p:pic>
        <p:nvPicPr>
          <p:cNvPr id="178" name="Google Shape;178;p31"/>
          <p:cNvPicPr preferRelativeResize="0"/>
          <p:nvPr/>
        </p:nvPicPr>
        <p:blipFill>
          <a:blip r:embed="rId3">
            <a:alphaModFix/>
          </a:blip>
          <a:stretch>
            <a:fillRect/>
          </a:stretch>
        </p:blipFill>
        <p:spPr>
          <a:xfrm>
            <a:off x="4386625" y="233200"/>
            <a:ext cx="4013224" cy="4677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Inheritance?</a:t>
            </a:r>
            <a:endParaRPr/>
          </a:p>
        </p:txBody>
      </p:sp>
      <p:sp>
        <p:nvSpPr>
          <p:cNvPr id="63" name="Google Shape;63;p14"/>
          <p:cNvSpPr txBox="1"/>
          <p:nvPr>
            <p:ph idx="1" type="body"/>
          </p:nvPr>
        </p:nvSpPr>
        <p:spPr>
          <a:xfrm>
            <a:off x="311700" y="1228675"/>
            <a:ext cx="8520600" cy="3984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accent1"/>
              </a:buClr>
              <a:buSzPts val="1800"/>
              <a:buChar char="-"/>
            </a:pPr>
            <a:r>
              <a:rPr lang="en">
                <a:solidFill>
                  <a:schemeClr val="accent1"/>
                </a:solidFill>
              </a:rPr>
              <a:t>Some background information</a:t>
            </a:r>
            <a:endParaRPr>
              <a:solidFill>
                <a:schemeClr val="accent1"/>
              </a:solidFill>
            </a:endParaRPr>
          </a:p>
          <a:p>
            <a:pPr indent="-317500" lvl="1" marL="914400" rtl="0" algn="l">
              <a:spcBef>
                <a:spcPts val="0"/>
              </a:spcBef>
              <a:spcAft>
                <a:spcPts val="0"/>
              </a:spcAft>
              <a:buClr>
                <a:schemeClr val="accent1"/>
              </a:buClr>
              <a:buSzPts val="1400"/>
              <a:buChar char="-"/>
            </a:pPr>
            <a:r>
              <a:rPr lang="en">
                <a:solidFill>
                  <a:schemeClr val="accent1"/>
                </a:solidFill>
              </a:rPr>
              <a:t>A class is a way of organizing code into a single object with properties (variables) and methods (functions)</a:t>
            </a:r>
            <a:endParaRPr>
              <a:solidFill>
                <a:schemeClr val="accent1"/>
              </a:solidFill>
            </a:endParaRPr>
          </a:p>
          <a:p>
            <a:pPr indent="-317500" lvl="1" marL="914400" rtl="0" algn="l">
              <a:spcBef>
                <a:spcPts val="0"/>
              </a:spcBef>
              <a:spcAft>
                <a:spcPts val="0"/>
              </a:spcAft>
              <a:buClr>
                <a:schemeClr val="accent1"/>
              </a:buClr>
              <a:buSzPts val="1400"/>
              <a:buChar char="-"/>
            </a:pPr>
            <a:r>
              <a:rPr lang="en">
                <a:solidFill>
                  <a:schemeClr val="accent1"/>
                </a:solidFill>
              </a:rPr>
              <a:t>Every script you have created so far is a class!</a:t>
            </a:r>
            <a:endParaRPr>
              <a:solidFill>
                <a:schemeClr val="accent1"/>
              </a:solidFill>
            </a:endParaRPr>
          </a:p>
          <a:p>
            <a:pPr indent="-317500" lvl="1" marL="914400" rtl="0" algn="l">
              <a:spcBef>
                <a:spcPts val="0"/>
              </a:spcBef>
              <a:spcAft>
                <a:spcPts val="0"/>
              </a:spcAft>
              <a:buClr>
                <a:schemeClr val="accent1"/>
              </a:buClr>
              <a:buSzPts val="1400"/>
              <a:buChar char="-"/>
            </a:pPr>
            <a:r>
              <a:rPr lang="en">
                <a:solidFill>
                  <a:schemeClr val="accent1"/>
                </a:solidFill>
              </a:rPr>
              <a:t>A function declaration/</a:t>
            </a:r>
            <a:r>
              <a:rPr lang="en">
                <a:solidFill>
                  <a:schemeClr val="accent1"/>
                </a:solidFill>
              </a:rPr>
              <a:t>signature</a:t>
            </a:r>
            <a:r>
              <a:rPr lang="en">
                <a:solidFill>
                  <a:schemeClr val="accent1"/>
                </a:solidFill>
              </a:rPr>
              <a:t> is the line containing the function’s visibility, return </a:t>
            </a:r>
            <a:r>
              <a:rPr lang="en">
                <a:solidFill>
                  <a:schemeClr val="accent1"/>
                </a:solidFill>
              </a:rPr>
              <a:t>type, and name</a:t>
            </a:r>
            <a:endParaRPr>
              <a:solidFill>
                <a:schemeClr val="accent1"/>
              </a:solidFill>
            </a:endParaRPr>
          </a:p>
          <a:p>
            <a:pPr indent="-342900" lvl="0" marL="457200" rtl="0" algn="l">
              <a:spcBef>
                <a:spcPts val="0"/>
              </a:spcBef>
              <a:spcAft>
                <a:spcPts val="0"/>
              </a:spcAft>
              <a:buClr>
                <a:schemeClr val="accent1"/>
              </a:buClr>
              <a:buSzPts val="1800"/>
              <a:buChar char="-"/>
            </a:pPr>
            <a:r>
              <a:rPr lang="en">
                <a:solidFill>
                  <a:schemeClr val="accent1"/>
                </a:solidFill>
              </a:rPr>
              <a:t>Inheritance is a</a:t>
            </a:r>
            <a:r>
              <a:rPr lang="en">
                <a:solidFill>
                  <a:schemeClr val="accent1"/>
                </a:solidFill>
              </a:rPr>
              <a:t> way of organizing classes so that classes with shared traits are related</a:t>
            </a:r>
            <a:endParaRPr>
              <a:solidFill>
                <a:schemeClr val="accent1"/>
              </a:solidFill>
            </a:endParaRPr>
          </a:p>
          <a:p>
            <a:pPr indent="-317500" lvl="1" marL="914400" rtl="0" algn="l">
              <a:spcBef>
                <a:spcPts val="0"/>
              </a:spcBef>
              <a:spcAft>
                <a:spcPts val="0"/>
              </a:spcAft>
              <a:buClr>
                <a:schemeClr val="accent1"/>
              </a:buClr>
              <a:buSzPts val="1400"/>
              <a:buChar char="-"/>
            </a:pPr>
            <a:r>
              <a:rPr lang="en">
                <a:solidFill>
                  <a:schemeClr val="accent1"/>
                </a:solidFill>
              </a:rPr>
              <a:t>Creates “parent” and “child” classes, where the “child” classes “inherit” the properties and methods of the “parent” classes</a:t>
            </a:r>
            <a:endParaRPr>
              <a:solidFill>
                <a:schemeClr val="accent1"/>
              </a:solidFill>
            </a:endParaRPr>
          </a:p>
          <a:p>
            <a:pPr indent="-317500" lvl="2" marL="1371600" rtl="0" algn="l">
              <a:spcBef>
                <a:spcPts val="0"/>
              </a:spcBef>
              <a:spcAft>
                <a:spcPts val="0"/>
              </a:spcAft>
              <a:buClr>
                <a:schemeClr val="accent1"/>
              </a:buClr>
              <a:buSzPts val="1400"/>
              <a:buChar char="-"/>
            </a:pPr>
            <a:r>
              <a:rPr lang="en">
                <a:solidFill>
                  <a:schemeClr val="accent1"/>
                </a:solidFill>
              </a:rPr>
              <a:t>The “parent” is also sometimes referred to as the “base” class</a:t>
            </a:r>
            <a:endParaRPr>
              <a:solidFill>
                <a:schemeClr val="accent1"/>
              </a:solidFill>
            </a:endParaRPr>
          </a:p>
          <a:p>
            <a:pPr indent="-317500" lvl="1" marL="914400" rtl="0" algn="l">
              <a:spcBef>
                <a:spcPts val="0"/>
              </a:spcBef>
              <a:spcAft>
                <a:spcPts val="0"/>
              </a:spcAft>
              <a:buClr>
                <a:schemeClr val="accent1"/>
              </a:buClr>
              <a:buSzPts val="1400"/>
              <a:buChar char="-"/>
            </a:pPr>
            <a:r>
              <a:rPr lang="en">
                <a:solidFill>
                  <a:schemeClr val="accent1"/>
                </a:solidFill>
              </a:rPr>
              <a:t>Code shared between children only has to be written once in the parent, while code unique to the children is written in each individually</a:t>
            </a:r>
            <a:endParaRPr>
              <a:solidFill>
                <a:schemeClr val="accen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2"/>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Step 5</a:t>
            </a:r>
            <a:endParaRPr/>
          </a:p>
        </p:txBody>
      </p:sp>
      <p:sp>
        <p:nvSpPr>
          <p:cNvPr id="184" name="Google Shape;184;p32"/>
          <p:cNvSpPr txBox="1"/>
          <p:nvPr>
            <p:ph idx="1" type="body"/>
          </p:nvPr>
        </p:nvSpPr>
        <p:spPr>
          <a:xfrm>
            <a:off x="311700" y="1389600"/>
            <a:ext cx="3340800" cy="33630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chemeClr val="accent1"/>
              </a:buClr>
              <a:buSzPts val="1200"/>
              <a:buAutoNum type="arabicPeriod"/>
            </a:pPr>
            <a:r>
              <a:rPr lang="en">
                <a:solidFill>
                  <a:schemeClr val="accent1"/>
                </a:solidFill>
              </a:rPr>
              <a:t>Uncomment the code in Bike. This should create a lot of errors because Bike is trying to inherit from Motorcycle, but Motorcycle is not set up to be a parent!</a:t>
            </a:r>
            <a:endParaRPr>
              <a:solidFill>
                <a:schemeClr val="accent1"/>
              </a:solidFill>
            </a:endParaRPr>
          </a:p>
          <a:p>
            <a:pPr indent="-304800" lvl="0" marL="457200" rtl="0" algn="l">
              <a:spcBef>
                <a:spcPts val="0"/>
              </a:spcBef>
              <a:spcAft>
                <a:spcPts val="0"/>
              </a:spcAft>
              <a:buClr>
                <a:schemeClr val="accent1"/>
              </a:buClr>
              <a:buSzPts val="1200"/>
              <a:buAutoNum type="arabicPeriod"/>
            </a:pPr>
            <a:r>
              <a:rPr lang="en">
                <a:solidFill>
                  <a:schemeClr val="accent1"/>
                </a:solidFill>
              </a:rPr>
              <a:t>There are properties and </a:t>
            </a:r>
            <a:r>
              <a:rPr lang="en">
                <a:solidFill>
                  <a:schemeClr val="accent1"/>
                </a:solidFill>
              </a:rPr>
              <a:t>method</a:t>
            </a:r>
            <a:r>
              <a:rPr lang="en">
                <a:solidFill>
                  <a:schemeClr val="accent1"/>
                </a:solidFill>
              </a:rPr>
              <a:t>s in Motorcycle that Bike needs to access, so we need to set them to be public</a:t>
            </a:r>
            <a:endParaRPr>
              <a:solidFill>
                <a:schemeClr val="accent1"/>
              </a:solidFill>
            </a:endParaRPr>
          </a:p>
          <a:p>
            <a:pPr indent="-304800" lvl="0" marL="457200" rtl="0" algn="l">
              <a:spcBef>
                <a:spcPts val="0"/>
              </a:spcBef>
              <a:spcAft>
                <a:spcPts val="0"/>
              </a:spcAft>
              <a:buClr>
                <a:schemeClr val="accent1"/>
              </a:buClr>
              <a:buSzPts val="1200"/>
              <a:buAutoNum type="arabicPeriod"/>
            </a:pPr>
            <a:r>
              <a:rPr lang="en">
                <a:solidFill>
                  <a:schemeClr val="accent1"/>
                </a:solidFill>
              </a:rPr>
              <a:t>Which </a:t>
            </a:r>
            <a:r>
              <a:rPr lang="en">
                <a:solidFill>
                  <a:schemeClr val="accent1"/>
                </a:solidFill>
              </a:rPr>
              <a:t>method</a:t>
            </a:r>
            <a:r>
              <a:rPr lang="en">
                <a:solidFill>
                  <a:schemeClr val="accent1"/>
                </a:solidFill>
              </a:rPr>
              <a:t>s and properties does Bike need access to?</a:t>
            </a:r>
            <a:endParaRPr>
              <a:solidFill>
                <a:schemeClr val="accent1"/>
              </a:solidFill>
            </a:endParaRPr>
          </a:p>
        </p:txBody>
      </p:sp>
      <p:pic>
        <p:nvPicPr>
          <p:cNvPr id="185" name="Google Shape;185;p32"/>
          <p:cNvPicPr preferRelativeResize="0"/>
          <p:nvPr/>
        </p:nvPicPr>
        <p:blipFill>
          <a:blip r:embed="rId3">
            <a:alphaModFix/>
          </a:blip>
          <a:stretch>
            <a:fillRect/>
          </a:stretch>
        </p:blipFill>
        <p:spPr>
          <a:xfrm>
            <a:off x="2456025" y="4097475"/>
            <a:ext cx="5345824" cy="924850"/>
          </a:xfrm>
          <a:prstGeom prst="rect">
            <a:avLst/>
          </a:prstGeom>
          <a:noFill/>
          <a:ln>
            <a:noFill/>
          </a:ln>
        </p:spPr>
      </p:pic>
      <p:pic>
        <p:nvPicPr>
          <p:cNvPr id="186" name="Google Shape;186;p32"/>
          <p:cNvPicPr preferRelativeResize="0"/>
          <p:nvPr/>
        </p:nvPicPr>
        <p:blipFill>
          <a:blip r:embed="rId4">
            <a:alphaModFix/>
          </a:blip>
          <a:stretch>
            <a:fillRect/>
          </a:stretch>
        </p:blipFill>
        <p:spPr>
          <a:xfrm>
            <a:off x="4993838" y="190925"/>
            <a:ext cx="2808000" cy="370192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3"/>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Step 6</a:t>
            </a:r>
            <a:endParaRPr/>
          </a:p>
        </p:txBody>
      </p:sp>
      <p:sp>
        <p:nvSpPr>
          <p:cNvPr id="192" name="Google Shape;192;p33"/>
          <p:cNvSpPr txBox="1"/>
          <p:nvPr>
            <p:ph idx="1" type="body"/>
          </p:nvPr>
        </p:nvSpPr>
        <p:spPr>
          <a:xfrm>
            <a:off x="311700" y="1389600"/>
            <a:ext cx="3340800" cy="36228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chemeClr val="accent1"/>
              </a:buClr>
              <a:buSzPts val="1200"/>
              <a:buAutoNum type="arabicPeriod"/>
            </a:pPr>
            <a:r>
              <a:rPr lang="en">
                <a:solidFill>
                  <a:schemeClr val="accent1"/>
                </a:solidFill>
              </a:rPr>
              <a:t>Open Motorcycle.cs</a:t>
            </a:r>
            <a:endParaRPr>
              <a:solidFill>
                <a:schemeClr val="accent1"/>
              </a:solidFill>
            </a:endParaRPr>
          </a:p>
          <a:p>
            <a:pPr indent="-304800" lvl="0" marL="457200" rtl="0" algn="l">
              <a:spcBef>
                <a:spcPts val="0"/>
              </a:spcBef>
              <a:spcAft>
                <a:spcPts val="0"/>
              </a:spcAft>
              <a:buClr>
                <a:schemeClr val="accent1"/>
              </a:buClr>
              <a:buSzPts val="1200"/>
              <a:buAutoNum type="arabicPeriod"/>
            </a:pPr>
            <a:r>
              <a:rPr lang="en">
                <a:solidFill>
                  <a:schemeClr val="accent1"/>
                </a:solidFill>
              </a:rPr>
              <a:t>Set the </a:t>
            </a:r>
            <a:r>
              <a:rPr b="1" lang="en">
                <a:solidFill>
                  <a:schemeClr val="accent1"/>
                </a:solidFill>
              </a:rPr>
              <a:t>accel </a:t>
            </a:r>
            <a:r>
              <a:rPr lang="en">
                <a:solidFill>
                  <a:schemeClr val="accent1"/>
                </a:solidFill>
              </a:rPr>
              <a:t>and </a:t>
            </a:r>
            <a:r>
              <a:rPr b="1" lang="en">
                <a:solidFill>
                  <a:schemeClr val="accent1"/>
                </a:solidFill>
              </a:rPr>
              <a:t>currSpeed </a:t>
            </a:r>
            <a:r>
              <a:rPr lang="en">
                <a:solidFill>
                  <a:schemeClr val="accent1"/>
                </a:solidFill>
              </a:rPr>
              <a:t>properties to be </a:t>
            </a:r>
            <a:r>
              <a:rPr b="1" lang="en">
                <a:solidFill>
                  <a:schemeClr val="accent1"/>
                </a:solidFill>
              </a:rPr>
              <a:t>public </a:t>
            </a:r>
            <a:r>
              <a:rPr lang="en">
                <a:solidFill>
                  <a:schemeClr val="accent1"/>
                </a:solidFill>
              </a:rPr>
              <a:t>instead of </a:t>
            </a:r>
            <a:r>
              <a:rPr b="1" lang="en">
                <a:solidFill>
                  <a:schemeClr val="accent1"/>
                </a:solidFill>
              </a:rPr>
              <a:t>private</a:t>
            </a:r>
            <a:endParaRPr b="1">
              <a:solidFill>
                <a:schemeClr val="accent1"/>
              </a:solidFill>
            </a:endParaRPr>
          </a:p>
          <a:p>
            <a:pPr indent="-304800" lvl="0" marL="457200" rtl="0" algn="l">
              <a:spcBef>
                <a:spcPts val="0"/>
              </a:spcBef>
              <a:spcAft>
                <a:spcPts val="0"/>
              </a:spcAft>
              <a:buClr>
                <a:schemeClr val="accent1"/>
              </a:buClr>
              <a:buSzPts val="1200"/>
              <a:buAutoNum type="arabicPeriod"/>
            </a:pPr>
            <a:r>
              <a:rPr lang="en">
                <a:solidFill>
                  <a:schemeClr val="accent1"/>
                </a:solidFill>
              </a:rPr>
              <a:t>Set the </a:t>
            </a:r>
            <a:r>
              <a:rPr b="1" lang="en">
                <a:solidFill>
                  <a:schemeClr val="accent1"/>
                </a:solidFill>
              </a:rPr>
              <a:t>Start</a:t>
            </a:r>
            <a:r>
              <a:rPr lang="en">
                <a:solidFill>
                  <a:schemeClr val="accent1"/>
                </a:solidFill>
              </a:rPr>
              <a:t>, </a:t>
            </a:r>
            <a:r>
              <a:rPr b="1" lang="en">
                <a:solidFill>
                  <a:schemeClr val="accent1"/>
                </a:solidFill>
              </a:rPr>
              <a:t>FixedUpdate</a:t>
            </a:r>
            <a:r>
              <a:rPr lang="en">
                <a:solidFill>
                  <a:schemeClr val="accent1"/>
                </a:solidFill>
              </a:rPr>
              <a:t>, and </a:t>
            </a:r>
            <a:r>
              <a:rPr b="1" lang="en">
                <a:solidFill>
                  <a:schemeClr val="accent1"/>
                </a:solidFill>
              </a:rPr>
              <a:t>HandleAccel </a:t>
            </a:r>
            <a:r>
              <a:rPr lang="en">
                <a:solidFill>
                  <a:schemeClr val="accent1"/>
                </a:solidFill>
              </a:rPr>
              <a:t>methods to be </a:t>
            </a:r>
            <a:r>
              <a:rPr b="1" lang="en">
                <a:solidFill>
                  <a:schemeClr val="accent1"/>
                </a:solidFill>
              </a:rPr>
              <a:t>public virtual</a:t>
            </a:r>
            <a:r>
              <a:rPr lang="en">
                <a:solidFill>
                  <a:schemeClr val="accent1"/>
                </a:solidFill>
              </a:rPr>
              <a:t> instead of </a:t>
            </a:r>
            <a:r>
              <a:rPr b="1" lang="en">
                <a:solidFill>
                  <a:schemeClr val="accent1"/>
                </a:solidFill>
              </a:rPr>
              <a:t>private</a:t>
            </a:r>
            <a:endParaRPr>
              <a:solidFill>
                <a:schemeClr val="accent1"/>
              </a:solidFill>
            </a:endParaRPr>
          </a:p>
          <a:p>
            <a:pPr indent="-304800" lvl="0" marL="457200" rtl="0" algn="l">
              <a:spcBef>
                <a:spcPts val="0"/>
              </a:spcBef>
              <a:spcAft>
                <a:spcPts val="0"/>
              </a:spcAft>
              <a:buClr>
                <a:schemeClr val="accent1"/>
              </a:buClr>
              <a:buSzPts val="1200"/>
              <a:buAutoNum type="arabicPeriod"/>
            </a:pPr>
            <a:r>
              <a:rPr lang="en">
                <a:solidFill>
                  <a:schemeClr val="accent1"/>
                </a:solidFill>
              </a:rPr>
              <a:t>Reload Unity. Your errors should now be gone because Bike can access and override everything it needs from Motorcycle!</a:t>
            </a:r>
            <a:endParaRPr>
              <a:solidFill>
                <a:schemeClr val="accent1"/>
              </a:solidFill>
            </a:endParaRPr>
          </a:p>
        </p:txBody>
      </p:sp>
      <p:pic>
        <p:nvPicPr>
          <p:cNvPr id="193" name="Google Shape;193;p33"/>
          <p:cNvPicPr preferRelativeResize="0"/>
          <p:nvPr/>
        </p:nvPicPr>
        <p:blipFill>
          <a:blip r:embed="rId3">
            <a:alphaModFix/>
          </a:blip>
          <a:stretch>
            <a:fillRect/>
          </a:stretch>
        </p:blipFill>
        <p:spPr>
          <a:xfrm>
            <a:off x="4758450" y="814263"/>
            <a:ext cx="2371725" cy="847725"/>
          </a:xfrm>
          <a:prstGeom prst="rect">
            <a:avLst/>
          </a:prstGeom>
          <a:noFill/>
          <a:ln>
            <a:noFill/>
          </a:ln>
        </p:spPr>
      </p:pic>
      <p:pic>
        <p:nvPicPr>
          <p:cNvPr id="194" name="Google Shape;194;p33"/>
          <p:cNvPicPr preferRelativeResize="0"/>
          <p:nvPr/>
        </p:nvPicPr>
        <p:blipFill>
          <a:blip r:embed="rId4">
            <a:alphaModFix/>
          </a:blip>
          <a:stretch>
            <a:fillRect/>
          </a:stretch>
        </p:blipFill>
        <p:spPr>
          <a:xfrm>
            <a:off x="4663188" y="2098113"/>
            <a:ext cx="2562225" cy="457200"/>
          </a:xfrm>
          <a:prstGeom prst="rect">
            <a:avLst/>
          </a:prstGeom>
          <a:noFill/>
          <a:ln>
            <a:noFill/>
          </a:ln>
        </p:spPr>
      </p:pic>
      <p:pic>
        <p:nvPicPr>
          <p:cNvPr id="195" name="Google Shape;195;p33"/>
          <p:cNvPicPr preferRelativeResize="0"/>
          <p:nvPr/>
        </p:nvPicPr>
        <p:blipFill>
          <a:blip r:embed="rId5">
            <a:alphaModFix/>
          </a:blip>
          <a:stretch>
            <a:fillRect/>
          </a:stretch>
        </p:blipFill>
        <p:spPr>
          <a:xfrm>
            <a:off x="4382200" y="2991438"/>
            <a:ext cx="3124200" cy="419100"/>
          </a:xfrm>
          <a:prstGeom prst="rect">
            <a:avLst/>
          </a:prstGeom>
          <a:noFill/>
          <a:ln>
            <a:noFill/>
          </a:ln>
        </p:spPr>
      </p:pic>
      <p:pic>
        <p:nvPicPr>
          <p:cNvPr id="196" name="Google Shape;196;p33"/>
          <p:cNvPicPr preferRelativeResize="0"/>
          <p:nvPr/>
        </p:nvPicPr>
        <p:blipFill>
          <a:blip r:embed="rId6">
            <a:alphaModFix/>
          </a:blip>
          <a:stretch>
            <a:fillRect/>
          </a:stretch>
        </p:blipFill>
        <p:spPr>
          <a:xfrm>
            <a:off x="4663200" y="3846675"/>
            <a:ext cx="2562225" cy="34476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4"/>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Step 7</a:t>
            </a:r>
            <a:endParaRPr/>
          </a:p>
        </p:txBody>
      </p:sp>
      <p:sp>
        <p:nvSpPr>
          <p:cNvPr id="202" name="Google Shape;202;p34"/>
          <p:cNvSpPr txBox="1"/>
          <p:nvPr>
            <p:ph idx="1" type="body"/>
          </p:nvPr>
        </p:nvSpPr>
        <p:spPr>
          <a:xfrm>
            <a:off x="311700" y="1389600"/>
            <a:ext cx="3340800" cy="36228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chemeClr val="accent1"/>
              </a:buClr>
              <a:buSzPts val="1200"/>
              <a:buAutoNum type="arabicPeriod"/>
            </a:pPr>
            <a:r>
              <a:rPr lang="en">
                <a:solidFill>
                  <a:schemeClr val="accent1"/>
                </a:solidFill>
              </a:rPr>
              <a:t>Disable the Motorcycle GameObject.</a:t>
            </a:r>
            <a:endParaRPr>
              <a:solidFill>
                <a:schemeClr val="accent1"/>
              </a:solidFill>
            </a:endParaRPr>
          </a:p>
          <a:p>
            <a:pPr indent="-304800" lvl="0" marL="457200" rtl="0" algn="l">
              <a:spcBef>
                <a:spcPts val="0"/>
              </a:spcBef>
              <a:spcAft>
                <a:spcPts val="0"/>
              </a:spcAft>
              <a:buClr>
                <a:schemeClr val="accent1"/>
              </a:buClr>
              <a:buSzPts val="1200"/>
              <a:buAutoNum type="arabicPeriod"/>
            </a:pPr>
            <a:r>
              <a:rPr lang="en">
                <a:solidFill>
                  <a:schemeClr val="accent1"/>
                </a:solidFill>
              </a:rPr>
              <a:t>Play the scene. Drive around the Bike using Space to “peddle” and A/D to turn.</a:t>
            </a:r>
            <a:endParaRPr>
              <a:solidFill>
                <a:schemeClr val="accent1"/>
              </a:solidFill>
            </a:endParaRPr>
          </a:p>
          <a:p>
            <a:pPr indent="-304800" lvl="0" marL="457200" rtl="0" algn="l">
              <a:spcBef>
                <a:spcPts val="0"/>
              </a:spcBef>
              <a:spcAft>
                <a:spcPts val="0"/>
              </a:spcAft>
              <a:buClr>
                <a:schemeClr val="accent1"/>
              </a:buClr>
              <a:buSzPts val="1200"/>
              <a:buAutoNum type="arabicPeriod"/>
            </a:pPr>
            <a:r>
              <a:rPr lang="en">
                <a:solidFill>
                  <a:schemeClr val="accent1"/>
                </a:solidFill>
              </a:rPr>
              <a:t>Stop the scene. You just implemented a Bike by reusing most of the functionality of a Motorcycle!</a:t>
            </a:r>
            <a:endParaRPr>
              <a:solidFill>
                <a:schemeClr val="accent1"/>
              </a:solidFill>
            </a:endParaRPr>
          </a:p>
        </p:txBody>
      </p:sp>
      <p:pic>
        <p:nvPicPr>
          <p:cNvPr id="203" name="Google Shape;203;p34"/>
          <p:cNvPicPr preferRelativeResize="0"/>
          <p:nvPr/>
        </p:nvPicPr>
        <p:blipFill>
          <a:blip r:embed="rId3">
            <a:alphaModFix/>
          </a:blip>
          <a:stretch>
            <a:fillRect/>
          </a:stretch>
        </p:blipFill>
        <p:spPr>
          <a:xfrm>
            <a:off x="4739975" y="210200"/>
            <a:ext cx="3259350" cy="2875900"/>
          </a:xfrm>
          <a:prstGeom prst="rect">
            <a:avLst/>
          </a:prstGeom>
          <a:noFill/>
          <a:ln>
            <a:noFill/>
          </a:ln>
        </p:spPr>
      </p:pic>
      <p:pic>
        <p:nvPicPr>
          <p:cNvPr id="204" name="Google Shape;204;p34"/>
          <p:cNvPicPr preferRelativeResize="0"/>
          <p:nvPr/>
        </p:nvPicPr>
        <p:blipFill>
          <a:blip r:embed="rId4">
            <a:alphaModFix/>
          </a:blip>
          <a:stretch>
            <a:fillRect/>
          </a:stretch>
        </p:blipFill>
        <p:spPr>
          <a:xfrm>
            <a:off x="4636100" y="3373350"/>
            <a:ext cx="3467100" cy="10287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5"/>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Step 8</a:t>
            </a:r>
            <a:endParaRPr/>
          </a:p>
        </p:txBody>
      </p:sp>
      <p:sp>
        <p:nvSpPr>
          <p:cNvPr id="210" name="Google Shape;210;p35"/>
          <p:cNvSpPr txBox="1"/>
          <p:nvPr>
            <p:ph idx="1" type="body"/>
          </p:nvPr>
        </p:nvSpPr>
        <p:spPr>
          <a:xfrm>
            <a:off x="311700" y="1389600"/>
            <a:ext cx="3340800" cy="36228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chemeClr val="accent1"/>
              </a:buClr>
              <a:buSzPts val="1200"/>
              <a:buAutoNum type="arabicPeriod"/>
            </a:pPr>
            <a:r>
              <a:rPr lang="en">
                <a:solidFill>
                  <a:schemeClr val="accent1"/>
                </a:solidFill>
              </a:rPr>
              <a:t>Save the Vehicles scene and open the Enemies scene. You should see blue Player and a red Enemy on screen. Both should have a circle collider and a rigidbody, and the player should have a Player script</a:t>
            </a:r>
            <a:endParaRPr>
              <a:solidFill>
                <a:schemeClr val="accent1"/>
              </a:solidFill>
            </a:endParaRPr>
          </a:p>
          <a:p>
            <a:pPr indent="-304800" lvl="0" marL="457200" rtl="0" algn="l">
              <a:spcBef>
                <a:spcPts val="0"/>
              </a:spcBef>
              <a:spcAft>
                <a:spcPts val="0"/>
              </a:spcAft>
              <a:buClr>
                <a:schemeClr val="accent1"/>
              </a:buClr>
              <a:buSzPts val="1200"/>
              <a:buAutoNum type="arabicPeriod"/>
            </a:pPr>
            <a:r>
              <a:rPr lang="en">
                <a:solidFill>
                  <a:schemeClr val="accent1"/>
                </a:solidFill>
              </a:rPr>
              <a:t>Play the scene. You can shoot at the mouse by clicking, but shooting the enemy does nothing right now</a:t>
            </a:r>
            <a:endParaRPr>
              <a:solidFill>
                <a:schemeClr val="accent1"/>
              </a:solidFill>
            </a:endParaRPr>
          </a:p>
          <a:p>
            <a:pPr indent="-304800" lvl="0" marL="457200" rtl="0" algn="l">
              <a:spcBef>
                <a:spcPts val="0"/>
              </a:spcBef>
              <a:spcAft>
                <a:spcPts val="0"/>
              </a:spcAft>
              <a:buClr>
                <a:schemeClr val="accent1"/>
              </a:buClr>
              <a:buSzPts val="1200"/>
              <a:buAutoNum type="arabicPeriod"/>
            </a:pPr>
            <a:r>
              <a:rPr lang="en">
                <a:solidFill>
                  <a:schemeClr val="accent1"/>
                </a:solidFill>
              </a:rPr>
              <a:t>Stop the scene</a:t>
            </a:r>
            <a:endParaRPr>
              <a:solidFill>
                <a:schemeClr val="accent1"/>
              </a:solidFill>
            </a:endParaRPr>
          </a:p>
        </p:txBody>
      </p:sp>
      <p:pic>
        <p:nvPicPr>
          <p:cNvPr id="211" name="Google Shape;211;p35"/>
          <p:cNvPicPr preferRelativeResize="0"/>
          <p:nvPr/>
        </p:nvPicPr>
        <p:blipFill>
          <a:blip r:embed="rId3">
            <a:alphaModFix/>
          </a:blip>
          <a:stretch>
            <a:fillRect/>
          </a:stretch>
        </p:blipFill>
        <p:spPr>
          <a:xfrm>
            <a:off x="3902875" y="1163925"/>
            <a:ext cx="5030901" cy="28156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6"/>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Step 9</a:t>
            </a:r>
            <a:endParaRPr/>
          </a:p>
        </p:txBody>
      </p:sp>
      <p:sp>
        <p:nvSpPr>
          <p:cNvPr id="217" name="Google Shape;217;p36"/>
          <p:cNvSpPr txBox="1"/>
          <p:nvPr>
            <p:ph idx="1" type="body"/>
          </p:nvPr>
        </p:nvSpPr>
        <p:spPr>
          <a:xfrm>
            <a:off x="311700" y="1389600"/>
            <a:ext cx="3340800" cy="36228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chemeClr val="accent1"/>
              </a:buClr>
              <a:buSzPts val="1200"/>
              <a:buAutoNum type="arabicPeriod"/>
            </a:pPr>
            <a:r>
              <a:rPr lang="en">
                <a:solidFill>
                  <a:schemeClr val="accent1"/>
                </a:solidFill>
              </a:rPr>
              <a:t>Open the Enemy.cs script. This abstract class holds the basic Layout for an enemy. Notice that everything is implemented except for the abstract Move </a:t>
            </a:r>
            <a:r>
              <a:rPr lang="en">
                <a:solidFill>
                  <a:schemeClr val="accent1"/>
                </a:solidFill>
              </a:rPr>
              <a:t>method</a:t>
            </a:r>
            <a:endParaRPr>
              <a:solidFill>
                <a:schemeClr val="accent1"/>
              </a:solidFill>
            </a:endParaRPr>
          </a:p>
          <a:p>
            <a:pPr indent="-304800" lvl="0" marL="457200" rtl="0" algn="l">
              <a:spcBef>
                <a:spcPts val="0"/>
              </a:spcBef>
              <a:spcAft>
                <a:spcPts val="0"/>
              </a:spcAft>
              <a:buClr>
                <a:schemeClr val="accent1"/>
              </a:buClr>
              <a:buSzPts val="1200"/>
              <a:buAutoNum type="arabicPeriod"/>
            </a:pPr>
            <a:r>
              <a:rPr lang="en">
                <a:solidFill>
                  <a:schemeClr val="accent1"/>
                </a:solidFill>
              </a:rPr>
              <a:t>Open the Enemy_Basic.cs script, a child of Enemy. Try commenting out the Move method and returning to Unity. You should get and error!</a:t>
            </a:r>
            <a:endParaRPr>
              <a:solidFill>
                <a:schemeClr val="accent1"/>
              </a:solidFill>
            </a:endParaRPr>
          </a:p>
          <a:p>
            <a:pPr indent="-304800" lvl="0" marL="457200" rtl="0" algn="l">
              <a:spcBef>
                <a:spcPts val="0"/>
              </a:spcBef>
              <a:spcAft>
                <a:spcPts val="0"/>
              </a:spcAft>
              <a:buClr>
                <a:schemeClr val="accent1"/>
              </a:buClr>
              <a:buSzPts val="1200"/>
              <a:buAutoNum type="arabicPeriod"/>
            </a:pPr>
            <a:r>
              <a:rPr lang="en">
                <a:solidFill>
                  <a:schemeClr val="accent1"/>
                </a:solidFill>
              </a:rPr>
              <a:t>Uncomment the Move method in Enemy_Basic and return to Unity</a:t>
            </a:r>
            <a:endParaRPr>
              <a:solidFill>
                <a:schemeClr val="accent1"/>
              </a:solidFill>
            </a:endParaRPr>
          </a:p>
        </p:txBody>
      </p:sp>
      <p:pic>
        <p:nvPicPr>
          <p:cNvPr id="218" name="Google Shape;218;p36"/>
          <p:cNvPicPr preferRelativeResize="0"/>
          <p:nvPr/>
        </p:nvPicPr>
        <p:blipFill>
          <a:blip r:embed="rId3">
            <a:alphaModFix/>
          </a:blip>
          <a:stretch>
            <a:fillRect/>
          </a:stretch>
        </p:blipFill>
        <p:spPr>
          <a:xfrm>
            <a:off x="3694225" y="1670200"/>
            <a:ext cx="5347250" cy="1728975"/>
          </a:xfrm>
          <a:prstGeom prst="rect">
            <a:avLst/>
          </a:prstGeom>
          <a:noFill/>
          <a:ln>
            <a:noFill/>
          </a:ln>
        </p:spPr>
      </p:pic>
      <p:pic>
        <p:nvPicPr>
          <p:cNvPr id="219" name="Google Shape;219;p36"/>
          <p:cNvPicPr preferRelativeResize="0"/>
          <p:nvPr/>
        </p:nvPicPr>
        <p:blipFill>
          <a:blip r:embed="rId4">
            <a:alphaModFix/>
          </a:blip>
          <a:stretch>
            <a:fillRect/>
          </a:stretch>
        </p:blipFill>
        <p:spPr>
          <a:xfrm>
            <a:off x="3397524" y="3606225"/>
            <a:ext cx="5643951" cy="2837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Step 10</a:t>
            </a:r>
            <a:endParaRPr/>
          </a:p>
        </p:txBody>
      </p:sp>
      <p:sp>
        <p:nvSpPr>
          <p:cNvPr id="225" name="Google Shape;225;p37"/>
          <p:cNvSpPr txBox="1"/>
          <p:nvPr>
            <p:ph idx="1" type="body"/>
          </p:nvPr>
        </p:nvSpPr>
        <p:spPr>
          <a:xfrm>
            <a:off x="311700" y="1389600"/>
            <a:ext cx="3340800" cy="36228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chemeClr val="accent1"/>
              </a:buClr>
              <a:buSzPts val="1200"/>
              <a:buAutoNum type="arabicPeriod"/>
            </a:pPr>
            <a:r>
              <a:rPr lang="en">
                <a:solidFill>
                  <a:schemeClr val="accent1"/>
                </a:solidFill>
              </a:rPr>
              <a:t>Try adding the Enemy script to the Enemy GameObject.</a:t>
            </a:r>
            <a:endParaRPr>
              <a:solidFill>
                <a:schemeClr val="accent1"/>
              </a:solidFill>
            </a:endParaRPr>
          </a:p>
          <a:p>
            <a:pPr indent="-304800" lvl="0" marL="457200" rtl="0" algn="l">
              <a:spcBef>
                <a:spcPts val="0"/>
              </a:spcBef>
              <a:spcAft>
                <a:spcPts val="0"/>
              </a:spcAft>
              <a:buClr>
                <a:schemeClr val="accent1"/>
              </a:buClr>
              <a:buSzPts val="1200"/>
              <a:buAutoNum type="arabicPeriod"/>
            </a:pPr>
            <a:r>
              <a:rPr lang="en">
                <a:solidFill>
                  <a:schemeClr val="accent1"/>
                </a:solidFill>
              </a:rPr>
              <a:t>If you search for the script in AddComponent, you won’t be able to find it! If you try to drag the script into the GameObject, you will get an error from Unity! Because Enemy is an abstract class, Unity won’t let us add it to a GameObject</a:t>
            </a:r>
            <a:endParaRPr>
              <a:solidFill>
                <a:schemeClr val="accent1"/>
              </a:solidFill>
            </a:endParaRPr>
          </a:p>
          <a:p>
            <a:pPr indent="0" lvl="0" marL="0" rtl="0" algn="l">
              <a:spcBef>
                <a:spcPts val="1200"/>
              </a:spcBef>
              <a:spcAft>
                <a:spcPts val="1200"/>
              </a:spcAft>
              <a:buNone/>
            </a:pPr>
            <a:r>
              <a:t/>
            </a:r>
            <a:endParaRPr>
              <a:solidFill>
                <a:schemeClr val="accent1"/>
              </a:solidFill>
            </a:endParaRPr>
          </a:p>
        </p:txBody>
      </p:sp>
      <p:pic>
        <p:nvPicPr>
          <p:cNvPr id="226" name="Google Shape;226;p37"/>
          <p:cNvPicPr preferRelativeResize="0"/>
          <p:nvPr/>
        </p:nvPicPr>
        <p:blipFill>
          <a:blip r:embed="rId3">
            <a:alphaModFix/>
          </a:blip>
          <a:stretch>
            <a:fillRect/>
          </a:stretch>
        </p:blipFill>
        <p:spPr>
          <a:xfrm>
            <a:off x="3987900" y="1719263"/>
            <a:ext cx="4267200" cy="17049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8"/>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Step 11</a:t>
            </a:r>
            <a:endParaRPr/>
          </a:p>
        </p:txBody>
      </p:sp>
      <p:sp>
        <p:nvSpPr>
          <p:cNvPr id="232" name="Google Shape;232;p38"/>
          <p:cNvSpPr txBox="1"/>
          <p:nvPr>
            <p:ph idx="1" type="body"/>
          </p:nvPr>
        </p:nvSpPr>
        <p:spPr>
          <a:xfrm>
            <a:off x="311700" y="1389600"/>
            <a:ext cx="3340800" cy="36228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chemeClr val="accent1"/>
              </a:buClr>
              <a:buSzPts val="1200"/>
              <a:buAutoNum type="arabicPeriod"/>
            </a:pPr>
            <a:r>
              <a:rPr lang="en">
                <a:solidFill>
                  <a:schemeClr val="accent1"/>
                </a:solidFill>
              </a:rPr>
              <a:t>Try adding the </a:t>
            </a:r>
            <a:r>
              <a:rPr lang="en">
                <a:solidFill>
                  <a:schemeClr val="accent1"/>
                </a:solidFill>
              </a:rPr>
              <a:t>different children of</a:t>
            </a:r>
            <a:r>
              <a:rPr lang="en">
                <a:solidFill>
                  <a:schemeClr val="accent1"/>
                </a:solidFill>
              </a:rPr>
              <a:t> Enemy (Enemy_Basic, Enemy_Sin, and Enemy_Arc) to the Enemy GameObject.</a:t>
            </a:r>
            <a:endParaRPr>
              <a:solidFill>
                <a:schemeClr val="accent1"/>
              </a:solidFill>
            </a:endParaRPr>
          </a:p>
          <a:p>
            <a:pPr indent="-304800" lvl="0" marL="457200" rtl="0" algn="l">
              <a:spcBef>
                <a:spcPts val="0"/>
              </a:spcBef>
              <a:spcAft>
                <a:spcPts val="0"/>
              </a:spcAft>
              <a:buClr>
                <a:schemeClr val="accent1"/>
              </a:buClr>
              <a:buSzPts val="1200"/>
              <a:buAutoNum type="arabicPeriod"/>
            </a:pPr>
            <a:r>
              <a:rPr lang="en">
                <a:solidFill>
                  <a:schemeClr val="accent1"/>
                </a:solidFill>
              </a:rPr>
              <a:t>Notice that each Enemy variant has a different movement pattern</a:t>
            </a:r>
            <a:r>
              <a:rPr lang="en">
                <a:solidFill>
                  <a:schemeClr val="accent1"/>
                </a:solidFill>
              </a:rPr>
              <a:t>,</a:t>
            </a:r>
            <a:r>
              <a:rPr lang="en">
                <a:solidFill>
                  <a:schemeClr val="accent1"/>
                </a:solidFill>
              </a:rPr>
              <a:t> but they all have the same health system with three lives and they all delete the player upon reaching it</a:t>
            </a:r>
            <a:endParaRPr>
              <a:solidFill>
                <a:schemeClr val="accent1"/>
              </a:solidFill>
            </a:endParaRPr>
          </a:p>
          <a:p>
            <a:pPr indent="-304800" lvl="0" marL="457200" rtl="0" algn="l">
              <a:spcBef>
                <a:spcPts val="0"/>
              </a:spcBef>
              <a:spcAft>
                <a:spcPts val="0"/>
              </a:spcAft>
              <a:buClr>
                <a:schemeClr val="accent1"/>
              </a:buClr>
              <a:buSzPts val="1200"/>
              <a:buAutoNum type="arabicPeriod"/>
            </a:pPr>
            <a:r>
              <a:rPr lang="en">
                <a:solidFill>
                  <a:schemeClr val="accent1"/>
                </a:solidFill>
              </a:rPr>
              <a:t>So, all of these different Enemy variants come from one abstract class, but have Unique movement!</a:t>
            </a:r>
            <a:endParaRPr>
              <a:solidFill>
                <a:schemeClr val="accent1"/>
              </a:solidFill>
            </a:endParaRPr>
          </a:p>
        </p:txBody>
      </p:sp>
      <p:pic>
        <p:nvPicPr>
          <p:cNvPr id="233" name="Google Shape;233;p38"/>
          <p:cNvPicPr preferRelativeResize="0"/>
          <p:nvPr/>
        </p:nvPicPr>
        <p:blipFill>
          <a:blip r:embed="rId3">
            <a:alphaModFix/>
          </a:blip>
          <a:stretch>
            <a:fillRect/>
          </a:stretch>
        </p:blipFill>
        <p:spPr>
          <a:xfrm>
            <a:off x="3988675" y="1314125"/>
            <a:ext cx="4482775" cy="25152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And We’re Done!</a:t>
            </a:r>
            <a:endParaRPr/>
          </a:p>
        </p:txBody>
      </p:sp>
      <p:sp>
        <p:nvSpPr>
          <p:cNvPr id="239" name="Google Shape;239;p39"/>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solidFill>
                  <a:schemeClr val="accent1"/>
                </a:solidFill>
              </a:rPr>
              <a:t>If you have any questions, feel free to ask on Piazza, during office hours, after class, or by emailing me at </a:t>
            </a:r>
            <a:r>
              <a:rPr lang="en" u="sng">
                <a:solidFill>
                  <a:schemeClr val="hlink"/>
                </a:solidFill>
                <a:hlinkClick r:id="rId3"/>
              </a:rPr>
              <a:t>Ryan.McClennen@tufts.edu</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Credits</a:t>
            </a:r>
            <a:endParaRPr/>
          </a:p>
        </p:txBody>
      </p:sp>
      <p:sp>
        <p:nvSpPr>
          <p:cNvPr id="245" name="Google Shape;245;p40"/>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solidFill>
                  <a:schemeClr val="accent1"/>
                </a:solidFill>
              </a:rPr>
              <a:t>Motorcycle image: </a:t>
            </a:r>
            <a:r>
              <a:rPr lang="en" u="sng">
                <a:solidFill>
                  <a:schemeClr val="hlink"/>
                </a:solidFill>
                <a:hlinkClick r:id="rId3"/>
              </a:rPr>
              <a:t>https://www.clipsafari.com/clips/o203366-person-on-racing-motorcycle</a:t>
            </a:r>
            <a:endParaRPr/>
          </a:p>
          <a:p>
            <a:pPr indent="-342900" lvl="0" marL="457200" rtl="0" algn="l">
              <a:spcBef>
                <a:spcPts val="0"/>
              </a:spcBef>
              <a:spcAft>
                <a:spcPts val="0"/>
              </a:spcAft>
              <a:buSzPts val="1800"/>
              <a:buChar char="-"/>
            </a:pPr>
            <a:r>
              <a:rPr lang="en">
                <a:solidFill>
                  <a:schemeClr val="accent1"/>
                </a:solidFill>
              </a:rPr>
              <a:t>Bike image: </a:t>
            </a:r>
            <a:r>
              <a:rPr lang="en" u="sng">
                <a:solidFill>
                  <a:schemeClr val="hlink"/>
                </a:solidFill>
                <a:hlinkClick r:id="rId4"/>
              </a:rPr>
              <a:t>https://www.istockphoto.com/vector/top-view-of-man-riding-bicycle-aerial-shot-of-male-cartoon-character-biker-with-red-gm1158181978-316283312</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 Example (Pseudocode):</a:t>
            </a:r>
            <a:endParaRPr/>
          </a:p>
        </p:txBody>
      </p:sp>
      <p:sp>
        <p:nvSpPr>
          <p:cNvPr id="69" name="Google Shape;69;p15"/>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accent1"/>
              </a:buClr>
              <a:buSzPts val="1800"/>
              <a:buChar char="-"/>
            </a:pPr>
            <a:r>
              <a:rPr lang="en">
                <a:solidFill>
                  <a:schemeClr val="accent1"/>
                </a:solidFill>
              </a:rPr>
              <a:t>Animal (Parent Class)</a:t>
            </a:r>
            <a:endParaRPr>
              <a:solidFill>
                <a:schemeClr val="accent1"/>
              </a:solidFill>
            </a:endParaRPr>
          </a:p>
          <a:p>
            <a:pPr indent="-317500" lvl="1" marL="914400" rtl="0" algn="l">
              <a:spcBef>
                <a:spcPts val="0"/>
              </a:spcBef>
              <a:spcAft>
                <a:spcPts val="0"/>
              </a:spcAft>
              <a:buClr>
                <a:schemeClr val="accent1"/>
              </a:buClr>
              <a:buSzPts val="1400"/>
              <a:buChar char="-"/>
            </a:pPr>
            <a:r>
              <a:rPr lang="en">
                <a:solidFill>
                  <a:schemeClr val="accent1"/>
                </a:solidFill>
              </a:rPr>
              <a:t>Walk() { Debug.Log(“The animal walks around!”) }</a:t>
            </a:r>
            <a:endParaRPr>
              <a:solidFill>
                <a:schemeClr val="accent1"/>
              </a:solidFill>
            </a:endParaRPr>
          </a:p>
          <a:p>
            <a:pPr indent="-317500" lvl="1" marL="914400" rtl="0" algn="l">
              <a:spcBef>
                <a:spcPts val="0"/>
              </a:spcBef>
              <a:spcAft>
                <a:spcPts val="0"/>
              </a:spcAft>
              <a:buClr>
                <a:schemeClr val="accent1"/>
              </a:buClr>
              <a:buSzPts val="1400"/>
              <a:buChar char="-"/>
            </a:pPr>
            <a:r>
              <a:rPr lang="en">
                <a:solidFill>
                  <a:schemeClr val="accent1"/>
                </a:solidFill>
              </a:rPr>
              <a:t>Talk() </a:t>
            </a:r>
            <a:r>
              <a:rPr lang="en">
                <a:solidFill>
                  <a:schemeClr val="accent1"/>
                </a:solidFill>
              </a:rPr>
              <a:t>{ Debug.Log(“GENERIC ANIMAL NOISE”) }</a:t>
            </a:r>
            <a:endParaRPr>
              <a:solidFill>
                <a:schemeClr val="accent1"/>
              </a:solidFill>
            </a:endParaRPr>
          </a:p>
          <a:p>
            <a:pPr indent="-342900" lvl="0" marL="457200" rtl="0" algn="l">
              <a:spcBef>
                <a:spcPts val="0"/>
              </a:spcBef>
              <a:spcAft>
                <a:spcPts val="0"/>
              </a:spcAft>
              <a:buClr>
                <a:schemeClr val="accent1"/>
              </a:buClr>
              <a:buSzPts val="1800"/>
              <a:buChar char="-"/>
            </a:pPr>
            <a:r>
              <a:rPr lang="en">
                <a:solidFill>
                  <a:schemeClr val="accent1"/>
                </a:solidFill>
              </a:rPr>
              <a:t>Cat : Animal (Child Class)</a:t>
            </a:r>
            <a:endParaRPr>
              <a:solidFill>
                <a:schemeClr val="accent1"/>
              </a:solidFill>
            </a:endParaRPr>
          </a:p>
          <a:p>
            <a:pPr indent="-317500" lvl="1" marL="914400" rtl="0" algn="l">
              <a:spcBef>
                <a:spcPts val="0"/>
              </a:spcBef>
              <a:spcAft>
                <a:spcPts val="0"/>
              </a:spcAft>
              <a:buClr>
                <a:schemeClr val="accent1"/>
              </a:buClr>
              <a:buSzPts val="1400"/>
              <a:buChar char="-"/>
            </a:pPr>
            <a:r>
              <a:rPr lang="en">
                <a:solidFill>
                  <a:schemeClr val="accent1"/>
                </a:solidFill>
              </a:rPr>
              <a:t>Talk() { Debug.Log(“MEOW”) }</a:t>
            </a:r>
            <a:endParaRPr>
              <a:solidFill>
                <a:schemeClr val="accent1"/>
              </a:solidFill>
            </a:endParaRPr>
          </a:p>
          <a:p>
            <a:pPr indent="-342900" lvl="0" marL="457200" rtl="0" algn="l">
              <a:spcBef>
                <a:spcPts val="0"/>
              </a:spcBef>
              <a:spcAft>
                <a:spcPts val="0"/>
              </a:spcAft>
              <a:buClr>
                <a:schemeClr val="accent1"/>
              </a:buClr>
              <a:buSzPts val="1800"/>
              <a:buChar char="-"/>
            </a:pPr>
            <a:r>
              <a:rPr lang="en">
                <a:solidFill>
                  <a:schemeClr val="accent1"/>
                </a:solidFill>
              </a:rPr>
              <a:t>The Result:</a:t>
            </a:r>
            <a:endParaRPr>
              <a:solidFill>
                <a:schemeClr val="accent1"/>
              </a:solidFill>
            </a:endParaRPr>
          </a:p>
          <a:p>
            <a:pPr indent="-317500" lvl="1" marL="914400" rtl="0" algn="l">
              <a:spcBef>
                <a:spcPts val="0"/>
              </a:spcBef>
              <a:spcAft>
                <a:spcPts val="0"/>
              </a:spcAft>
              <a:buClr>
                <a:schemeClr val="accent1"/>
              </a:buClr>
              <a:buSzPts val="1400"/>
              <a:buChar char="-"/>
            </a:pPr>
            <a:r>
              <a:rPr lang="en">
                <a:solidFill>
                  <a:schemeClr val="accent1"/>
                </a:solidFill>
              </a:rPr>
              <a:t>animal.Walk() // Outputs “The animal walks around!”</a:t>
            </a:r>
            <a:br>
              <a:rPr lang="en">
                <a:solidFill>
                  <a:schemeClr val="accent1"/>
                </a:solidFill>
              </a:rPr>
            </a:br>
            <a:r>
              <a:rPr lang="en">
                <a:solidFill>
                  <a:schemeClr val="accent1"/>
                </a:solidFill>
              </a:rPr>
              <a:t>animal.Talk() // Outputs “GENERIC ANIMAL NOISE”</a:t>
            </a:r>
            <a:endParaRPr>
              <a:solidFill>
                <a:schemeClr val="accent1"/>
              </a:solidFill>
            </a:endParaRPr>
          </a:p>
          <a:p>
            <a:pPr indent="-317500" lvl="1" marL="914400" rtl="0" algn="l">
              <a:spcBef>
                <a:spcPts val="0"/>
              </a:spcBef>
              <a:spcAft>
                <a:spcPts val="0"/>
              </a:spcAft>
              <a:buClr>
                <a:schemeClr val="accent1"/>
              </a:buClr>
              <a:buSzPts val="1400"/>
              <a:buChar char="-"/>
            </a:pPr>
            <a:r>
              <a:rPr lang="en">
                <a:solidFill>
                  <a:schemeClr val="accent1"/>
                </a:solidFill>
              </a:rPr>
              <a:t>cat.Walk() // Outputs “The animal walks around!”</a:t>
            </a:r>
            <a:br>
              <a:rPr lang="en">
                <a:solidFill>
                  <a:schemeClr val="accent1"/>
                </a:solidFill>
              </a:rPr>
            </a:br>
            <a:r>
              <a:rPr lang="en">
                <a:solidFill>
                  <a:schemeClr val="accent1"/>
                </a:solidFill>
              </a:rPr>
              <a:t>cat.Talk() // Outputs “MEOW”</a:t>
            </a:r>
            <a:endParaRPr>
              <a:solidFill>
                <a:schemeClr val="accen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does that mean for Unity?</a:t>
            </a:r>
            <a:endParaRPr/>
          </a:p>
        </p:txBody>
      </p:sp>
      <p:sp>
        <p:nvSpPr>
          <p:cNvPr id="75" name="Google Shape;75;p16"/>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accent1"/>
              </a:buClr>
              <a:buSzPts val="1800"/>
              <a:buChar char="-"/>
            </a:pPr>
            <a:r>
              <a:rPr lang="en">
                <a:solidFill>
                  <a:schemeClr val="accent1"/>
                </a:solidFill>
              </a:rPr>
              <a:t>Easy organization of a </a:t>
            </a:r>
            <a:r>
              <a:rPr lang="en">
                <a:solidFill>
                  <a:schemeClr val="accent1"/>
                </a:solidFill>
              </a:rPr>
              <a:t>variety</a:t>
            </a:r>
            <a:r>
              <a:rPr lang="en">
                <a:solidFill>
                  <a:schemeClr val="accent1"/>
                </a:solidFill>
              </a:rPr>
              <a:t> of enemies, projectiles, weapons, obstacles, interactables, etc</a:t>
            </a:r>
            <a:endParaRPr>
              <a:solidFill>
                <a:schemeClr val="accent1"/>
              </a:solidFill>
            </a:endParaRPr>
          </a:p>
          <a:p>
            <a:pPr indent="-317500" lvl="1" marL="914400" rtl="0" algn="l">
              <a:spcBef>
                <a:spcPts val="0"/>
              </a:spcBef>
              <a:spcAft>
                <a:spcPts val="0"/>
              </a:spcAft>
              <a:buClr>
                <a:schemeClr val="accent1"/>
              </a:buClr>
              <a:buSzPts val="1400"/>
              <a:buChar char="-"/>
            </a:pPr>
            <a:r>
              <a:rPr lang="en">
                <a:solidFill>
                  <a:schemeClr val="accent1"/>
                </a:solidFill>
              </a:rPr>
              <a:t>Create a “template” class which contains the basic components of one type of thing (Ex: projectiles)</a:t>
            </a:r>
            <a:endParaRPr>
              <a:solidFill>
                <a:schemeClr val="accent1"/>
              </a:solidFill>
            </a:endParaRPr>
          </a:p>
          <a:p>
            <a:pPr indent="-317500" lvl="1" marL="914400" rtl="0" algn="l">
              <a:spcBef>
                <a:spcPts val="0"/>
              </a:spcBef>
              <a:spcAft>
                <a:spcPts val="0"/>
              </a:spcAft>
              <a:buClr>
                <a:schemeClr val="accent1"/>
              </a:buClr>
              <a:buSzPts val="1400"/>
              <a:buChar char="-"/>
            </a:pPr>
            <a:r>
              <a:rPr lang="en">
                <a:solidFill>
                  <a:schemeClr val="accent1"/>
                </a:solidFill>
              </a:rPr>
              <a:t>Create all the child classes as children of that</a:t>
            </a:r>
            <a:endParaRPr>
              <a:solidFill>
                <a:schemeClr val="accent1"/>
              </a:solidFill>
            </a:endParaRPr>
          </a:p>
          <a:p>
            <a:pPr indent="-342900" lvl="0" marL="457200" rtl="0" algn="l">
              <a:spcBef>
                <a:spcPts val="0"/>
              </a:spcBef>
              <a:spcAft>
                <a:spcPts val="0"/>
              </a:spcAft>
              <a:buClr>
                <a:schemeClr val="accent1"/>
              </a:buClr>
              <a:buSzPts val="1800"/>
              <a:buChar char="-"/>
            </a:pPr>
            <a:r>
              <a:rPr lang="en">
                <a:solidFill>
                  <a:schemeClr val="accent1"/>
                </a:solidFill>
              </a:rPr>
              <a:t>Need a slight variation of an existing script?</a:t>
            </a:r>
            <a:endParaRPr>
              <a:solidFill>
                <a:schemeClr val="accent1"/>
              </a:solidFill>
            </a:endParaRPr>
          </a:p>
          <a:p>
            <a:pPr indent="-317500" lvl="1" marL="914400" rtl="0" algn="l">
              <a:spcBef>
                <a:spcPts val="0"/>
              </a:spcBef>
              <a:spcAft>
                <a:spcPts val="0"/>
              </a:spcAft>
              <a:buClr>
                <a:schemeClr val="accent1"/>
              </a:buClr>
              <a:buSzPts val="1400"/>
              <a:buChar char="-"/>
            </a:pPr>
            <a:r>
              <a:rPr lang="en">
                <a:solidFill>
                  <a:schemeClr val="accent1"/>
                </a:solidFill>
              </a:rPr>
              <a:t>Create a child class!</a:t>
            </a:r>
            <a:endParaRPr>
              <a:solidFill>
                <a:schemeClr val="accen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292850"/>
            <a:ext cx="498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is Inheritance Implemented?</a:t>
            </a:r>
            <a:endParaRPr/>
          </a:p>
        </p:txBody>
      </p:sp>
      <p:sp>
        <p:nvSpPr>
          <p:cNvPr id="81" name="Google Shape;81;p17"/>
          <p:cNvSpPr txBox="1"/>
          <p:nvPr>
            <p:ph idx="1" type="body"/>
          </p:nvPr>
        </p:nvSpPr>
        <p:spPr>
          <a:xfrm>
            <a:off x="311700" y="1228675"/>
            <a:ext cx="4708500" cy="3340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accent1"/>
              </a:buClr>
              <a:buSzPts val="1400"/>
              <a:buChar char="-"/>
            </a:pPr>
            <a:r>
              <a:rPr lang="en">
                <a:solidFill>
                  <a:schemeClr val="accent1"/>
                </a:solidFill>
              </a:rPr>
              <a:t>Remember</a:t>
            </a:r>
            <a:r>
              <a:rPr lang="en">
                <a:solidFill>
                  <a:schemeClr val="accent1"/>
                </a:solidFill>
              </a:rPr>
              <a:t> where it says ClassName : Monobehaviour at the top of a script?</a:t>
            </a:r>
            <a:endParaRPr>
              <a:solidFill>
                <a:schemeClr val="accent1"/>
              </a:solidFill>
            </a:endParaRPr>
          </a:p>
          <a:p>
            <a:pPr indent="-304800" lvl="1" marL="914400" rtl="0" algn="l">
              <a:spcBef>
                <a:spcPts val="0"/>
              </a:spcBef>
              <a:spcAft>
                <a:spcPts val="0"/>
              </a:spcAft>
              <a:buClr>
                <a:schemeClr val="accent1"/>
              </a:buClr>
              <a:buSzPts val="1200"/>
              <a:buChar char="-"/>
            </a:pPr>
            <a:r>
              <a:rPr lang="en">
                <a:solidFill>
                  <a:schemeClr val="accent1"/>
                </a:solidFill>
              </a:rPr>
              <a:t>Switch</a:t>
            </a:r>
            <a:r>
              <a:rPr lang="en">
                <a:solidFill>
                  <a:schemeClr val="accent1"/>
                </a:solidFill>
              </a:rPr>
              <a:t> </a:t>
            </a:r>
            <a:r>
              <a:rPr lang="en">
                <a:solidFill>
                  <a:schemeClr val="accent1"/>
                </a:solidFill>
              </a:rPr>
              <a:t>MonoBehaviour </a:t>
            </a:r>
            <a:r>
              <a:rPr lang="en">
                <a:solidFill>
                  <a:schemeClr val="accent1"/>
                </a:solidFill>
              </a:rPr>
              <a:t>to the name of your parent!</a:t>
            </a:r>
            <a:endParaRPr>
              <a:solidFill>
                <a:schemeClr val="accent1"/>
              </a:solidFill>
            </a:endParaRPr>
          </a:p>
          <a:p>
            <a:pPr indent="-304800" lvl="1" marL="914400" rtl="0" algn="l">
              <a:spcBef>
                <a:spcPts val="0"/>
              </a:spcBef>
              <a:spcAft>
                <a:spcPts val="0"/>
              </a:spcAft>
              <a:buClr>
                <a:schemeClr val="accent1"/>
              </a:buClr>
              <a:buSzPts val="1200"/>
              <a:buChar char="-"/>
            </a:pPr>
            <a:r>
              <a:rPr lang="en">
                <a:solidFill>
                  <a:schemeClr val="accent1"/>
                </a:solidFill>
              </a:rPr>
              <a:t>Should be:</a:t>
            </a:r>
            <a:br>
              <a:rPr lang="en">
                <a:solidFill>
                  <a:schemeClr val="accent1"/>
                </a:solidFill>
              </a:rPr>
            </a:br>
            <a:r>
              <a:rPr lang="en">
                <a:solidFill>
                  <a:schemeClr val="accent1"/>
                </a:solidFill>
              </a:rPr>
              <a:t>Child : Parent</a:t>
            </a:r>
            <a:endParaRPr>
              <a:solidFill>
                <a:schemeClr val="accent1"/>
              </a:solidFill>
            </a:endParaRPr>
          </a:p>
          <a:p>
            <a:pPr indent="-304800" lvl="1" marL="914400" rtl="0" algn="l">
              <a:spcBef>
                <a:spcPts val="0"/>
              </a:spcBef>
              <a:spcAft>
                <a:spcPts val="0"/>
              </a:spcAft>
              <a:buClr>
                <a:schemeClr val="accent1"/>
              </a:buClr>
              <a:buSzPts val="1200"/>
              <a:buChar char="-"/>
            </a:pPr>
            <a:r>
              <a:rPr lang="en">
                <a:solidFill>
                  <a:schemeClr val="accent1"/>
                </a:solidFill>
              </a:rPr>
              <a:t>And that’s all! Child now inherits from parent!</a:t>
            </a:r>
            <a:endParaRPr>
              <a:solidFill>
                <a:schemeClr val="accent1"/>
              </a:solidFill>
            </a:endParaRPr>
          </a:p>
          <a:p>
            <a:pPr indent="-317500" lvl="0" marL="457200" rtl="0" algn="l">
              <a:spcBef>
                <a:spcPts val="0"/>
              </a:spcBef>
              <a:spcAft>
                <a:spcPts val="0"/>
              </a:spcAft>
              <a:buClr>
                <a:schemeClr val="accent1"/>
              </a:buClr>
              <a:buSzPts val="1400"/>
              <a:buChar char="-"/>
            </a:pPr>
            <a:r>
              <a:rPr lang="en">
                <a:solidFill>
                  <a:schemeClr val="accent1"/>
                </a:solidFill>
              </a:rPr>
              <a:t>Some notes…</a:t>
            </a:r>
            <a:endParaRPr>
              <a:solidFill>
                <a:schemeClr val="accent1"/>
              </a:solidFill>
            </a:endParaRPr>
          </a:p>
          <a:p>
            <a:pPr indent="-304800" lvl="1" marL="914400" rtl="0" algn="l">
              <a:spcBef>
                <a:spcPts val="0"/>
              </a:spcBef>
              <a:spcAft>
                <a:spcPts val="0"/>
              </a:spcAft>
              <a:buClr>
                <a:schemeClr val="accent1"/>
              </a:buClr>
              <a:buSzPts val="1200"/>
              <a:buChar char="-"/>
            </a:pPr>
            <a:r>
              <a:rPr lang="en">
                <a:solidFill>
                  <a:schemeClr val="accent1"/>
                </a:solidFill>
              </a:rPr>
              <a:t>Any properties in Parent </a:t>
            </a:r>
            <a:r>
              <a:rPr b="1" lang="en">
                <a:solidFill>
                  <a:schemeClr val="accent1"/>
                </a:solidFill>
              </a:rPr>
              <a:t>MUST</a:t>
            </a:r>
            <a:r>
              <a:rPr lang="en">
                <a:solidFill>
                  <a:schemeClr val="accent1"/>
                </a:solidFill>
              </a:rPr>
              <a:t> be public for Child to access them</a:t>
            </a:r>
            <a:endParaRPr>
              <a:solidFill>
                <a:schemeClr val="accent1"/>
              </a:solidFill>
            </a:endParaRPr>
          </a:p>
          <a:p>
            <a:pPr indent="-304800" lvl="1" marL="914400" rtl="0" algn="l">
              <a:spcBef>
                <a:spcPts val="0"/>
              </a:spcBef>
              <a:spcAft>
                <a:spcPts val="0"/>
              </a:spcAft>
              <a:buClr>
                <a:schemeClr val="accent1"/>
              </a:buClr>
              <a:buSzPts val="1200"/>
              <a:buChar char="-"/>
            </a:pPr>
            <a:r>
              <a:rPr lang="en">
                <a:solidFill>
                  <a:schemeClr val="accent1"/>
                </a:solidFill>
              </a:rPr>
              <a:t>The public properties for both Parent and Child will show in the inspector for a Child script</a:t>
            </a:r>
            <a:endParaRPr>
              <a:solidFill>
                <a:schemeClr val="accent1"/>
              </a:solidFill>
            </a:endParaRPr>
          </a:p>
        </p:txBody>
      </p:sp>
      <p:pic>
        <p:nvPicPr>
          <p:cNvPr id="82" name="Google Shape;82;p17"/>
          <p:cNvPicPr preferRelativeResize="0"/>
          <p:nvPr/>
        </p:nvPicPr>
        <p:blipFill>
          <a:blip r:embed="rId3">
            <a:alphaModFix/>
          </a:blip>
          <a:stretch>
            <a:fillRect/>
          </a:stretch>
        </p:blipFill>
        <p:spPr>
          <a:xfrm>
            <a:off x="5292303" y="951150"/>
            <a:ext cx="3148400" cy="277800"/>
          </a:xfrm>
          <a:prstGeom prst="rect">
            <a:avLst/>
          </a:prstGeom>
          <a:noFill/>
          <a:ln>
            <a:noFill/>
          </a:ln>
        </p:spPr>
      </p:pic>
      <p:cxnSp>
        <p:nvCxnSpPr>
          <p:cNvPr id="83" name="Google Shape;83;p17"/>
          <p:cNvCxnSpPr/>
          <p:nvPr/>
        </p:nvCxnSpPr>
        <p:spPr>
          <a:xfrm flipH="1">
            <a:off x="6739463" y="597400"/>
            <a:ext cx="3600" cy="277800"/>
          </a:xfrm>
          <a:prstGeom prst="straightConnector1">
            <a:avLst/>
          </a:prstGeom>
          <a:noFill/>
          <a:ln cap="flat" cmpd="sng" w="28575">
            <a:solidFill>
              <a:schemeClr val="accent1"/>
            </a:solidFill>
            <a:prstDash val="solid"/>
            <a:round/>
            <a:headEnd len="med" w="med" type="none"/>
            <a:tailEnd len="med" w="med" type="triangle"/>
          </a:ln>
        </p:spPr>
      </p:cxnSp>
      <p:pic>
        <p:nvPicPr>
          <p:cNvPr id="84" name="Google Shape;84;p17"/>
          <p:cNvPicPr preferRelativeResize="0"/>
          <p:nvPr/>
        </p:nvPicPr>
        <p:blipFill>
          <a:blip r:embed="rId4">
            <a:alphaModFix/>
          </a:blip>
          <a:stretch>
            <a:fillRect/>
          </a:stretch>
        </p:blipFill>
        <p:spPr>
          <a:xfrm>
            <a:off x="5292300" y="292850"/>
            <a:ext cx="3614076" cy="228600"/>
          </a:xfrm>
          <a:prstGeom prst="rect">
            <a:avLst/>
          </a:prstGeom>
          <a:noFill/>
          <a:ln>
            <a:noFill/>
          </a:ln>
        </p:spPr>
      </p:pic>
      <p:pic>
        <p:nvPicPr>
          <p:cNvPr id="85" name="Google Shape;85;p17"/>
          <p:cNvPicPr preferRelativeResize="0"/>
          <p:nvPr/>
        </p:nvPicPr>
        <p:blipFill>
          <a:blip r:embed="rId5">
            <a:alphaModFix/>
          </a:blip>
          <a:stretch>
            <a:fillRect/>
          </a:stretch>
        </p:blipFill>
        <p:spPr>
          <a:xfrm>
            <a:off x="5292301" y="1406650"/>
            <a:ext cx="2363250" cy="1144400"/>
          </a:xfrm>
          <a:prstGeom prst="rect">
            <a:avLst/>
          </a:prstGeom>
          <a:noFill/>
          <a:ln>
            <a:noFill/>
          </a:ln>
        </p:spPr>
      </p:pic>
      <p:pic>
        <p:nvPicPr>
          <p:cNvPr id="86" name="Google Shape;86;p17"/>
          <p:cNvPicPr preferRelativeResize="0"/>
          <p:nvPr/>
        </p:nvPicPr>
        <p:blipFill>
          <a:blip r:embed="rId6">
            <a:alphaModFix/>
          </a:blip>
          <a:stretch>
            <a:fillRect/>
          </a:stretch>
        </p:blipFill>
        <p:spPr>
          <a:xfrm>
            <a:off x="6360550" y="2672775"/>
            <a:ext cx="2363250" cy="856746"/>
          </a:xfrm>
          <a:prstGeom prst="rect">
            <a:avLst/>
          </a:prstGeom>
          <a:noFill/>
          <a:ln>
            <a:noFill/>
          </a:ln>
        </p:spPr>
      </p:pic>
      <p:pic>
        <p:nvPicPr>
          <p:cNvPr id="87" name="Google Shape;87;p17"/>
          <p:cNvPicPr preferRelativeResize="0"/>
          <p:nvPr/>
        </p:nvPicPr>
        <p:blipFill>
          <a:blip r:embed="rId7">
            <a:alphaModFix/>
          </a:blip>
          <a:stretch>
            <a:fillRect/>
          </a:stretch>
        </p:blipFill>
        <p:spPr>
          <a:xfrm>
            <a:off x="6360550" y="3651259"/>
            <a:ext cx="2590800" cy="149224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Concept 1: Virtual</a:t>
            </a:r>
            <a:endParaRPr/>
          </a:p>
        </p:txBody>
      </p:sp>
      <p:sp>
        <p:nvSpPr>
          <p:cNvPr id="93" name="Google Shape;93;p18"/>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accent1"/>
              </a:buClr>
              <a:buSzPts val="1800"/>
              <a:buChar char="-"/>
            </a:pPr>
            <a:r>
              <a:rPr lang="en">
                <a:solidFill>
                  <a:schemeClr val="accent1"/>
                </a:solidFill>
              </a:rPr>
              <a:t>In the parent class: t</a:t>
            </a:r>
            <a:r>
              <a:rPr lang="en">
                <a:solidFill>
                  <a:schemeClr val="accent1"/>
                </a:solidFill>
              </a:rPr>
              <a:t>he keyword </a:t>
            </a:r>
            <a:r>
              <a:rPr b="1" lang="en">
                <a:solidFill>
                  <a:schemeClr val="accent1"/>
                </a:solidFill>
              </a:rPr>
              <a:t>virtual </a:t>
            </a:r>
            <a:r>
              <a:rPr lang="en">
                <a:solidFill>
                  <a:schemeClr val="accent1"/>
                </a:solidFill>
              </a:rPr>
              <a:t>means </a:t>
            </a:r>
            <a:r>
              <a:rPr lang="en">
                <a:solidFill>
                  <a:schemeClr val="accent1"/>
                </a:solidFill>
              </a:rPr>
              <a:t>that a </a:t>
            </a:r>
            <a:r>
              <a:rPr lang="en">
                <a:solidFill>
                  <a:schemeClr val="accent1"/>
                </a:solidFill>
              </a:rPr>
              <a:t>method</a:t>
            </a:r>
            <a:r>
              <a:rPr lang="en">
                <a:solidFill>
                  <a:schemeClr val="accent1"/>
                </a:solidFill>
              </a:rPr>
              <a:t> can be overridden by a child class</a:t>
            </a:r>
            <a:endParaRPr>
              <a:solidFill>
                <a:schemeClr val="accent1"/>
              </a:solidFill>
            </a:endParaRPr>
          </a:p>
          <a:p>
            <a:pPr indent="-317500" lvl="1" marL="914400" rtl="0" algn="l">
              <a:spcBef>
                <a:spcPts val="0"/>
              </a:spcBef>
              <a:spcAft>
                <a:spcPts val="0"/>
              </a:spcAft>
              <a:buClr>
                <a:schemeClr val="accent1"/>
              </a:buClr>
              <a:buSzPts val="1400"/>
              <a:buChar char="-"/>
            </a:pPr>
            <a:r>
              <a:rPr lang="en">
                <a:solidFill>
                  <a:schemeClr val="accent1"/>
                </a:solidFill>
              </a:rPr>
              <a:t>Comes after private/public and before the return type when defining a method</a:t>
            </a:r>
            <a:endParaRPr>
              <a:solidFill>
                <a:schemeClr val="accent1"/>
              </a:solidFill>
            </a:endParaRPr>
          </a:p>
          <a:p>
            <a:pPr indent="-317500" lvl="1" marL="914400" rtl="0" algn="l">
              <a:spcBef>
                <a:spcPts val="0"/>
              </a:spcBef>
              <a:spcAft>
                <a:spcPts val="0"/>
              </a:spcAft>
              <a:buClr>
                <a:schemeClr val="accent1"/>
              </a:buClr>
              <a:buSzPts val="1400"/>
              <a:buChar char="-"/>
            </a:pPr>
            <a:r>
              <a:rPr lang="en">
                <a:solidFill>
                  <a:schemeClr val="accent1"/>
                </a:solidFill>
              </a:rPr>
              <a:t>Ex: </a:t>
            </a:r>
            <a:r>
              <a:rPr lang="en">
                <a:solidFill>
                  <a:srgbClr val="569CD6"/>
                </a:solidFill>
                <a:highlight>
                  <a:srgbClr val="1E1E1E"/>
                </a:highlight>
                <a:latin typeface="Courier New"/>
                <a:ea typeface="Courier New"/>
                <a:cs typeface="Courier New"/>
                <a:sym typeface="Courier New"/>
              </a:rPr>
              <a:t>public</a:t>
            </a:r>
            <a:r>
              <a:rPr lang="en">
                <a:solidFill>
                  <a:srgbClr val="D4D4D4"/>
                </a:solidFill>
                <a:highlight>
                  <a:srgbClr val="1E1E1E"/>
                </a:highlight>
                <a:latin typeface="Courier New"/>
                <a:ea typeface="Courier New"/>
                <a:cs typeface="Courier New"/>
                <a:sym typeface="Courier New"/>
              </a:rPr>
              <a:t> </a:t>
            </a:r>
            <a:r>
              <a:rPr lang="en">
                <a:solidFill>
                  <a:srgbClr val="569CD6"/>
                </a:solidFill>
                <a:highlight>
                  <a:srgbClr val="1E1E1E"/>
                </a:highlight>
                <a:latin typeface="Courier New"/>
                <a:ea typeface="Courier New"/>
                <a:cs typeface="Courier New"/>
                <a:sym typeface="Courier New"/>
              </a:rPr>
              <a:t>virtual</a:t>
            </a:r>
            <a:r>
              <a:rPr lang="en">
                <a:solidFill>
                  <a:srgbClr val="D4D4D4"/>
                </a:solidFill>
                <a:highlight>
                  <a:srgbClr val="1E1E1E"/>
                </a:highlight>
                <a:latin typeface="Courier New"/>
                <a:ea typeface="Courier New"/>
                <a:cs typeface="Courier New"/>
                <a:sym typeface="Courier New"/>
              </a:rPr>
              <a:t> </a:t>
            </a:r>
            <a:r>
              <a:rPr lang="en">
                <a:solidFill>
                  <a:srgbClr val="569CD6"/>
                </a:solidFill>
                <a:highlight>
                  <a:srgbClr val="1E1E1E"/>
                </a:highlight>
                <a:latin typeface="Courier New"/>
                <a:ea typeface="Courier New"/>
                <a:cs typeface="Courier New"/>
                <a:sym typeface="Courier New"/>
              </a:rPr>
              <a:t>void</a:t>
            </a:r>
            <a:r>
              <a:rPr lang="en">
                <a:solidFill>
                  <a:srgbClr val="D4D4D4"/>
                </a:solidFill>
                <a:highlight>
                  <a:srgbClr val="1E1E1E"/>
                </a:highlight>
                <a:latin typeface="Courier New"/>
                <a:ea typeface="Courier New"/>
                <a:cs typeface="Courier New"/>
                <a:sym typeface="Courier New"/>
              </a:rPr>
              <a:t> </a:t>
            </a:r>
            <a:r>
              <a:rPr lang="en">
                <a:solidFill>
                  <a:srgbClr val="DCDCAA"/>
                </a:solidFill>
                <a:highlight>
                  <a:srgbClr val="1E1E1E"/>
                </a:highlight>
                <a:latin typeface="Courier New"/>
                <a:ea typeface="Courier New"/>
                <a:cs typeface="Courier New"/>
                <a:sym typeface="Courier New"/>
              </a:rPr>
              <a:t>Update</a:t>
            </a:r>
            <a:r>
              <a:rPr lang="en">
                <a:solidFill>
                  <a:srgbClr val="D4D4D4"/>
                </a:solidFill>
                <a:highlight>
                  <a:srgbClr val="1E1E1E"/>
                </a:highlight>
                <a:latin typeface="Courier New"/>
                <a:ea typeface="Courier New"/>
                <a:cs typeface="Courier New"/>
                <a:sym typeface="Courier New"/>
              </a:rPr>
              <a:t>()</a:t>
            </a:r>
            <a:endParaRPr>
              <a:solidFill>
                <a:schemeClr val="accent1"/>
              </a:solidFill>
            </a:endParaRPr>
          </a:p>
          <a:p>
            <a:pPr indent="-317500" lvl="1" marL="914400" rtl="0" algn="l">
              <a:spcBef>
                <a:spcPts val="0"/>
              </a:spcBef>
              <a:spcAft>
                <a:spcPts val="0"/>
              </a:spcAft>
              <a:buClr>
                <a:schemeClr val="accent1"/>
              </a:buClr>
              <a:buSzPts val="1400"/>
              <a:buChar char="-"/>
            </a:pPr>
            <a:r>
              <a:rPr lang="en">
                <a:solidFill>
                  <a:schemeClr val="accent1"/>
                </a:solidFill>
              </a:rPr>
              <a:t>A method </a:t>
            </a:r>
            <a:r>
              <a:rPr b="1" lang="en">
                <a:solidFill>
                  <a:schemeClr val="accent1"/>
                </a:solidFill>
              </a:rPr>
              <a:t>MUST</a:t>
            </a:r>
            <a:r>
              <a:rPr lang="en">
                <a:solidFill>
                  <a:schemeClr val="accent1"/>
                </a:solidFill>
              </a:rPr>
              <a:t> be public to be overridden, so all virtual methods must be virtual</a:t>
            </a:r>
            <a:endParaRPr>
              <a:solidFill>
                <a:schemeClr val="accent1"/>
              </a:solidFill>
            </a:endParaRPr>
          </a:p>
          <a:p>
            <a:pPr indent="-317500" lvl="1" marL="914400" rtl="0" algn="l">
              <a:spcBef>
                <a:spcPts val="0"/>
              </a:spcBef>
              <a:spcAft>
                <a:spcPts val="0"/>
              </a:spcAft>
              <a:buClr>
                <a:schemeClr val="accent1"/>
              </a:buClr>
              <a:buSzPts val="1400"/>
              <a:buChar char="-"/>
            </a:pPr>
            <a:r>
              <a:rPr lang="en">
                <a:solidFill>
                  <a:schemeClr val="accent1"/>
                </a:solidFill>
              </a:rPr>
              <a:t>All virtual </a:t>
            </a:r>
            <a:r>
              <a:rPr lang="en">
                <a:solidFill>
                  <a:schemeClr val="accent1"/>
                </a:solidFill>
              </a:rPr>
              <a:t>method</a:t>
            </a:r>
            <a:r>
              <a:rPr lang="en">
                <a:solidFill>
                  <a:schemeClr val="accent1"/>
                </a:solidFill>
              </a:rPr>
              <a:t>s act as normal </a:t>
            </a:r>
            <a:r>
              <a:rPr lang="en">
                <a:solidFill>
                  <a:schemeClr val="accent1"/>
                </a:solidFill>
              </a:rPr>
              <a:t>method</a:t>
            </a:r>
            <a:r>
              <a:rPr lang="en">
                <a:solidFill>
                  <a:schemeClr val="accent1"/>
                </a:solidFill>
              </a:rPr>
              <a:t>s in the child class unless they are overridden</a:t>
            </a:r>
            <a:endParaRPr>
              <a:solidFill>
                <a:schemeClr val="accen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Concept 2: Override</a:t>
            </a:r>
            <a:endParaRPr/>
          </a:p>
        </p:txBody>
      </p:sp>
      <p:sp>
        <p:nvSpPr>
          <p:cNvPr id="99" name="Google Shape;99;p19"/>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accent1"/>
              </a:buClr>
              <a:buSzPts val="1800"/>
              <a:buChar char="-"/>
            </a:pPr>
            <a:r>
              <a:rPr lang="en">
                <a:solidFill>
                  <a:schemeClr val="accent1"/>
                </a:solidFill>
              </a:rPr>
              <a:t>In the child class: t</a:t>
            </a:r>
            <a:r>
              <a:rPr lang="en">
                <a:solidFill>
                  <a:schemeClr val="accent1"/>
                </a:solidFill>
              </a:rPr>
              <a:t>he </a:t>
            </a:r>
            <a:r>
              <a:rPr b="1" lang="en">
                <a:solidFill>
                  <a:schemeClr val="accent1"/>
                </a:solidFill>
              </a:rPr>
              <a:t>override </a:t>
            </a:r>
            <a:r>
              <a:rPr lang="en">
                <a:solidFill>
                  <a:schemeClr val="accent1"/>
                </a:solidFill>
              </a:rPr>
              <a:t>keyword allows a child class to replace a virtual </a:t>
            </a:r>
            <a:r>
              <a:rPr lang="en">
                <a:solidFill>
                  <a:schemeClr val="accent1"/>
                </a:solidFill>
              </a:rPr>
              <a:t>method</a:t>
            </a:r>
            <a:r>
              <a:rPr lang="en">
                <a:solidFill>
                  <a:schemeClr val="accent1"/>
                </a:solidFill>
              </a:rPr>
              <a:t> in its parent class</a:t>
            </a:r>
            <a:endParaRPr>
              <a:solidFill>
                <a:schemeClr val="accent1"/>
              </a:solidFill>
            </a:endParaRPr>
          </a:p>
          <a:p>
            <a:pPr indent="-317500" lvl="1" marL="914400" rtl="0" algn="l">
              <a:spcBef>
                <a:spcPts val="0"/>
              </a:spcBef>
              <a:spcAft>
                <a:spcPts val="0"/>
              </a:spcAft>
              <a:buClr>
                <a:schemeClr val="accent1"/>
              </a:buClr>
              <a:buSzPts val="1400"/>
              <a:buChar char="-"/>
            </a:pPr>
            <a:r>
              <a:rPr lang="en">
                <a:solidFill>
                  <a:schemeClr val="accent1"/>
                </a:solidFill>
              </a:rPr>
              <a:t>Comes after private/public and before the return type when defining a method</a:t>
            </a:r>
            <a:endParaRPr>
              <a:solidFill>
                <a:schemeClr val="accent1"/>
              </a:solidFill>
            </a:endParaRPr>
          </a:p>
          <a:p>
            <a:pPr indent="-317500" lvl="1" marL="914400" rtl="0" algn="l">
              <a:spcBef>
                <a:spcPts val="0"/>
              </a:spcBef>
              <a:spcAft>
                <a:spcPts val="0"/>
              </a:spcAft>
              <a:buClr>
                <a:schemeClr val="accent1"/>
              </a:buClr>
              <a:buSzPts val="1400"/>
              <a:buChar char="-"/>
            </a:pPr>
            <a:r>
              <a:rPr lang="en">
                <a:solidFill>
                  <a:schemeClr val="accent1"/>
                </a:solidFill>
              </a:rPr>
              <a:t>Ex: </a:t>
            </a:r>
            <a:r>
              <a:rPr lang="en">
                <a:solidFill>
                  <a:srgbClr val="569CD6"/>
                </a:solidFill>
                <a:highlight>
                  <a:srgbClr val="1E1E1E"/>
                </a:highlight>
                <a:latin typeface="Courier New"/>
                <a:ea typeface="Courier New"/>
                <a:cs typeface="Courier New"/>
                <a:sym typeface="Courier New"/>
              </a:rPr>
              <a:t>public</a:t>
            </a:r>
            <a:r>
              <a:rPr lang="en">
                <a:solidFill>
                  <a:srgbClr val="D4D4D4"/>
                </a:solidFill>
                <a:highlight>
                  <a:srgbClr val="1E1E1E"/>
                </a:highlight>
                <a:latin typeface="Courier New"/>
                <a:ea typeface="Courier New"/>
                <a:cs typeface="Courier New"/>
                <a:sym typeface="Courier New"/>
              </a:rPr>
              <a:t> </a:t>
            </a:r>
            <a:r>
              <a:rPr lang="en">
                <a:solidFill>
                  <a:srgbClr val="569CD6"/>
                </a:solidFill>
                <a:highlight>
                  <a:srgbClr val="1E1E1E"/>
                </a:highlight>
                <a:latin typeface="Courier New"/>
                <a:ea typeface="Courier New"/>
                <a:cs typeface="Courier New"/>
                <a:sym typeface="Courier New"/>
              </a:rPr>
              <a:t>override</a:t>
            </a:r>
            <a:r>
              <a:rPr lang="en">
                <a:solidFill>
                  <a:srgbClr val="D4D4D4"/>
                </a:solidFill>
                <a:highlight>
                  <a:srgbClr val="1E1E1E"/>
                </a:highlight>
                <a:latin typeface="Courier New"/>
                <a:ea typeface="Courier New"/>
                <a:cs typeface="Courier New"/>
                <a:sym typeface="Courier New"/>
              </a:rPr>
              <a:t> </a:t>
            </a:r>
            <a:r>
              <a:rPr lang="en">
                <a:solidFill>
                  <a:srgbClr val="569CD6"/>
                </a:solidFill>
                <a:highlight>
                  <a:srgbClr val="1E1E1E"/>
                </a:highlight>
                <a:latin typeface="Courier New"/>
                <a:ea typeface="Courier New"/>
                <a:cs typeface="Courier New"/>
                <a:sym typeface="Courier New"/>
              </a:rPr>
              <a:t>void</a:t>
            </a:r>
            <a:r>
              <a:rPr lang="en">
                <a:solidFill>
                  <a:srgbClr val="D4D4D4"/>
                </a:solidFill>
                <a:highlight>
                  <a:srgbClr val="1E1E1E"/>
                </a:highlight>
                <a:latin typeface="Courier New"/>
                <a:ea typeface="Courier New"/>
                <a:cs typeface="Courier New"/>
                <a:sym typeface="Courier New"/>
              </a:rPr>
              <a:t> </a:t>
            </a:r>
            <a:r>
              <a:rPr lang="en">
                <a:solidFill>
                  <a:srgbClr val="DCDCAA"/>
                </a:solidFill>
                <a:highlight>
                  <a:srgbClr val="1E1E1E"/>
                </a:highlight>
                <a:latin typeface="Courier New"/>
                <a:ea typeface="Courier New"/>
                <a:cs typeface="Courier New"/>
                <a:sym typeface="Courier New"/>
              </a:rPr>
              <a:t>Update</a:t>
            </a:r>
            <a:r>
              <a:rPr lang="en">
                <a:solidFill>
                  <a:srgbClr val="D4D4D4"/>
                </a:solidFill>
                <a:highlight>
                  <a:srgbClr val="1E1E1E"/>
                </a:highlight>
                <a:latin typeface="Courier New"/>
                <a:ea typeface="Courier New"/>
                <a:cs typeface="Courier New"/>
                <a:sym typeface="Courier New"/>
              </a:rPr>
              <a:t>()</a:t>
            </a:r>
            <a:endParaRPr>
              <a:solidFill>
                <a:schemeClr val="accent1"/>
              </a:solidFill>
            </a:endParaRPr>
          </a:p>
          <a:p>
            <a:pPr indent="-317500" lvl="1" marL="914400" rtl="0" algn="l">
              <a:spcBef>
                <a:spcPts val="0"/>
              </a:spcBef>
              <a:spcAft>
                <a:spcPts val="0"/>
              </a:spcAft>
              <a:buClr>
                <a:schemeClr val="accent1"/>
              </a:buClr>
              <a:buSzPts val="1400"/>
              <a:buChar char="-"/>
            </a:pPr>
            <a:r>
              <a:rPr lang="en">
                <a:solidFill>
                  <a:schemeClr val="accent1"/>
                </a:solidFill>
              </a:rPr>
              <a:t>The overriding method </a:t>
            </a:r>
            <a:r>
              <a:rPr b="1" lang="en">
                <a:solidFill>
                  <a:schemeClr val="accent1"/>
                </a:solidFill>
              </a:rPr>
              <a:t>MUST</a:t>
            </a:r>
            <a:r>
              <a:rPr lang="en">
                <a:solidFill>
                  <a:schemeClr val="accent1"/>
                </a:solidFill>
              </a:rPr>
              <a:t> have the same method declaration as the virtual method, other than replacing virtual with override</a:t>
            </a:r>
            <a:endParaRPr>
              <a:solidFill>
                <a:schemeClr val="accent1"/>
              </a:solidFill>
            </a:endParaRPr>
          </a:p>
          <a:p>
            <a:pPr indent="-317500" lvl="1" marL="914400" rtl="0" algn="l">
              <a:spcBef>
                <a:spcPts val="0"/>
              </a:spcBef>
              <a:spcAft>
                <a:spcPts val="0"/>
              </a:spcAft>
              <a:buClr>
                <a:schemeClr val="accent1"/>
              </a:buClr>
              <a:buSzPts val="1400"/>
              <a:buChar char="-"/>
            </a:pPr>
            <a:r>
              <a:rPr lang="en">
                <a:solidFill>
                  <a:schemeClr val="accent1"/>
                </a:solidFill>
              </a:rPr>
              <a:t>If you need to use the code written in the parent for the method that you are overriding, you can use base.methodName()</a:t>
            </a:r>
            <a:endParaRPr>
              <a:solidFill>
                <a:schemeClr val="accen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p:nvPr/>
        </p:nvSpPr>
        <p:spPr>
          <a:xfrm>
            <a:off x="4942800" y="196500"/>
            <a:ext cx="3805200" cy="4947000"/>
          </a:xfrm>
          <a:prstGeom prst="rect">
            <a:avLst/>
          </a:prstGeom>
          <a:solidFill>
            <a:srgbClr val="1E1E1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05" name="Google Shape;105;p20"/>
          <p:cNvSpPr/>
          <p:nvPr/>
        </p:nvSpPr>
        <p:spPr>
          <a:xfrm>
            <a:off x="464275" y="793675"/>
            <a:ext cx="4107600" cy="4305600"/>
          </a:xfrm>
          <a:prstGeom prst="rect">
            <a:avLst/>
          </a:prstGeom>
          <a:solidFill>
            <a:srgbClr val="1E1E1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06" name="Google Shape;106;p20"/>
          <p:cNvSpPr txBox="1"/>
          <p:nvPr>
            <p:ph type="title"/>
          </p:nvPr>
        </p:nvSpPr>
        <p:spPr>
          <a:xfrm>
            <a:off x="311700" y="10020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 Example: Parent and Child</a:t>
            </a:r>
            <a:endParaRPr/>
          </a:p>
        </p:txBody>
      </p:sp>
      <p:sp>
        <p:nvSpPr>
          <p:cNvPr id="107" name="Google Shape;107;p20"/>
          <p:cNvSpPr txBox="1"/>
          <p:nvPr/>
        </p:nvSpPr>
        <p:spPr>
          <a:xfrm>
            <a:off x="464275" y="793675"/>
            <a:ext cx="4107600" cy="4433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200">
                <a:solidFill>
                  <a:srgbClr val="569CD6"/>
                </a:solidFill>
                <a:latin typeface="Courier New"/>
                <a:ea typeface="Courier New"/>
                <a:cs typeface="Courier New"/>
                <a:sym typeface="Courier New"/>
              </a:rPr>
              <a:t>using</a:t>
            </a:r>
            <a:r>
              <a:rPr lang="en" sz="1200">
                <a:solidFill>
                  <a:srgbClr val="D4D4D4"/>
                </a:solidFill>
                <a:latin typeface="Courier New"/>
                <a:ea typeface="Courier New"/>
                <a:cs typeface="Courier New"/>
                <a:sym typeface="Courier New"/>
              </a:rPr>
              <a:t> UnityEngine;</a:t>
            </a:r>
            <a:endParaRPr sz="12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200">
                <a:solidFill>
                  <a:srgbClr val="569CD6"/>
                </a:solidFill>
                <a:latin typeface="Courier New"/>
                <a:ea typeface="Courier New"/>
                <a:cs typeface="Courier New"/>
                <a:sym typeface="Courier New"/>
              </a:rPr>
              <a:t>public</a:t>
            </a:r>
            <a:r>
              <a:rPr lang="en" sz="1200">
                <a:solidFill>
                  <a:srgbClr val="D4D4D4"/>
                </a:solidFill>
                <a:latin typeface="Courier New"/>
                <a:ea typeface="Courier New"/>
                <a:cs typeface="Courier New"/>
                <a:sym typeface="Courier New"/>
              </a:rPr>
              <a:t> </a:t>
            </a:r>
            <a:r>
              <a:rPr lang="en" sz="1200">
                <a:solidFill>
                  <a:srgbClr val="569CD6"/>
                </a:solidFill>
                <a:latin typeface="Courier New"/>
                <a:ea typeface="Courier New"/>
                <a:cs typeface="Courier New"/>
                <a:sym typeface="Courier New"/>
              </a:rPr>
              <a:t>class</a:t>
            </a:r>
            <a:r>
              <a:rPr lang="en" sz="1200">
                <a:solidFill>
                  <a:srgbClr val="D4D4D4"/>
                </a:solidFill>
                <a:latin typeface="Courier New"/>
                <a:ea typeface="Courier New"/>
                <a:cs typeface="Courier New"/>
                <a:sym typeface="Courier New"/>
              </a:rPr>
              <a:t> </a:t>
            </a:r>
            <a:r>
              <a:rPr lang="en" sz="1200">
                <a:solidFill>
                  <a:srgbClr val="4EC9B0"/>
                </a:solidFill>
                <a:latin typeface="Courier New"/>
                <a:ea typeface="Courier New"/>
                <a:cs typeface="Courier New"/>
                <a:sym typeface="Courier New"/>
              </a:rPr>
              <a:t>Parent</a:t>
            </a:r>
            <a:r>
              <a:rPr lang="en" sz="1200">
                <a:solidFill>
                  <a:srgbClr val="D4D4D4"/>
                </a:solidFill>
                <a:latin typeface="Courier New"/>
                <a:ea typeface="Courier New"/>
                <a:cs typeface="Courier New"/>
                <a:sym typeface="Courier New"/>
              </a:rPr>
              <a:t> : </a:t>
            </a:r>
            <a:r>
              <a:rPr lang="en" sz="1200">
                <a:solidFill>
                  <a:srgbClr val="4EC9B0"/>
                </a:solidFill>
                <a:latin typeface="Courier New"/>
                <a:ea typeface="Courier New"/>
                <a:cs typeface="Courier New"/>
                <a:sym typeface="Courier New"/>
              </a:rPr>
              <a:t>MonoBehaviour </a:t>
            </a:r>
            <a:r>
              <a:rPr lang="en" sz="1200">
                <a:solidFill>
                  <a:srgbClr val="D4D4D4"/>
                </a:solidFill>
                <a:latin typeface="Courier New"/>
                <a:ea typeface="Courier New"/>
                <a:cs typeface="Courier New"/>
                <a:sym typeface="Courier New"/>
              </a:rPr>
              <a:t>{</a:t>
            </a:r>
            <a:endParaRPr sz="12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200">
                <a:solidFill>
                  <a:srgbClr val="D4D4D4"/>
                </a:solidFill>
                <a:latin typeface="Courier New"/>
                <a:ea typeface="Courier New"/>
                <a:cs typeface="Courier New"/>
                <a:sym typeface="Courier New"/>
              </a:rPr>
              <a:t>    </a:t>
            </a:r>
            <a:r>
              <a:rPr lang="en" sz="1200">
                <a:solidFill>
                  <a:srgbClr val="569CD6"/>
                </a:solidFill>
                <a:latin typeface="Courier New"/>
                <a:ea typeface="Courier New"/>
                <a:cs typeface="Courier New"/>
                <a:sym typeface="Courier New"/>
              </a:rPr>
              <a:t>public</a:t>
            </a:r>
            <a:r>
              <a:rPr lang="en" sz="1200">
                <a:solidFill>
                  <a:srgbClr val="D4D4D4"/>
                </a:solidFill>
                <a:latin typeface="Courier New"/>
                <a:ea typeface="Courier New"/>
                <a:cs typeface="Courier New"/>
                <a:sym typeface="Courier New"/>
              </a:rPr>
              <a:t> </a:t>
            </a:r>
            <a:r>
              <a:rPr lang="en" sz="1200">
                <a:solidFill>
                  <a:srgbClr val="569CD6"/>
                </a:solidFill>
                <a:latin typeface="Courier New"/>
                <a:ea typeface="Courier New"/>
                <a:cs typeface="Courier New"/>
                <a:sym typeface="Courier New"/>
              </a:rPr>
              <a:t>int</a:t>
            </a:r>
            <a:r>
              <a:rPr lang="en" sz="1200">
                <a:solidFill>
                  <a:srgbClr val="D4D4D4"/>
                </a:solidFill>
                <a:latin typeface="Courier New"/>
                <a:ea typeface="Courier New"/>
                <a:cs typeface="Courier New"/>
                <a:sym typeface="Courier New"/>
              </a:rPr>
              <a:t> parentNum;</a:t>
            </a:r>
            <a:endParaRPr sz="12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200">
                <a:solidFill>
                  <a:srgbClr val="D4D4D4"/>
                </a:solidFill>
                <a:latin typeface="Courier New"/>
                <a:ea typeface="Courier New"/>
                <a:cs typeface="Courier New"/>
                <a:sym typeface="Courier New"/>
              </a:rPr>
              <a:t>    </a:t>
            </a:r>
            <a:r>
              <a:rPr lang="en" sz="1200">
                <a:solidFill>
                  <a:srgbClr val="569CD6"/>
                </a:solidFill>
                <a:latin typeface="Courier New"/>
                <a:ea typeface="Courier New"/>
                <a:cs typeface="Courier New"/>
                <a:sym typeface="Courier New"/>
              </a:rPr>
              <a:t>public</a:t>
            </a:r>
            <a:r>
              <a:rPr lang="en" sz="1200">
                <a:solidFill>
                  <a:srgbClr val="D4D4D4"/>
                </a:solidFill>
                <a:latin typeface="Courier New"/>
                <a:ea typeface="Courier New"/>
                <a:cs typeface="Courier New"/>
                <a:sym typeface="Courier New"/>
              </a:rPr>
              <a:t> </a:t>
            </a:r>
            <a:r>
              <a:rPr lang="en" sz="1200">
                <a:solidFill>
                  <a:srgbClr val="569CD6"/>
                </a:solidFill>
                <a:latin typeface="Courier New"/>
                <a:ea typeface="Courier New"/>
                <a:cs typeface="Courier New"/>
                <a:sym typeface="Courier New"/>
              </a:rPr>
              <a:t>string</a:t>
            </a:r>
            <a:r>
              <a:rPr lang="en" sz="1200">
                <a:solidFill>
                  <a:srgbClr val="D4D4D4"/>
                </a:solidFill>
                <a:latin typeface="Courier New"/>
                <a:ea typeface="Courier New"/>
                <a:cs typeface="Courier New"/>
                <a:sym typeface="Courier New"/>
              </a:rPr>
              <a:t> parentString;</a:t>
            </a:r>
            <a:endParaRPr sz="12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200">
                <a:solidFill>
                  <a:srgbClr val="D4D4D4"/>
                </a:solidFill>
                <a:latin typeface="Courier New"/>
                <a:ea typeface="Courier New"/>
                <a:cs typeface="Courier New"/>
                <a:sym typeface="Courier New"/>
              </a:rPr>
              <a:t>    </a:t>
            </a:r>
            <a:r>
              <a:rPr lang="en" sz="1200">
                <a:solidFill>
                  <a:srgbClr val="569CD6"/>
                </a:solidFill>
                <a:latin typeface="Courier New"/>
                <a:ea typeface="Courier New"/>
                <a:cs typeface="Courier New"/>
                <a:sym typeface="Courier New"/>
              </a:rPr>
              <a:t>public</a:t>
            </a:r>
            <a:r>
              <a:rPr lang="en" sz="1200">
                <a:solidFill>
                  <a:srgbClr val="D4D4D4"/>
                </a:solidFill>
                <a:latin typeface="Courier New"/>
                <a:ea typeface="Courier New"/>
                <a:cs typeface="Courier New"/>
                <a:sym typeface="Courier New"/>
              </a:rPr>
              <a:t> </a:t>
            </a:r>
            <a:r>
              <a:rPr lang="en" sz="1200">
                <a:solidFill>
                  <a:srgbClr val="569CD6"/>
                </a:solidFill>
                <a:latin typeface="Courier New"/>
                <a:ea typeface="Courier New"/>
                <a:cs typeface="Courier New"/>
                <a:sym typeface="Courier New"/>
              </a:rPr>
              <a:t>float</a:t>
            </a:r>
            <a:r>
              <a:rPr lang="en" sz="1200">
                <a:solidFill>
                  <a:srgbClr val="D4D4D4"/>
                </a:solidFill>
                <a:latin typeface="Courier New"/>
                <a:ea typeface="Courier New"/>
                <a:cs typeface="Courier New"/>
                <a:sym typeface="Courier New"/>
              </a:rPr>
              <a:t> lastChange = </a:t>
            </a:r>
            <a:r>
              <a:rPr lang="en" sz="1200">
                <a:solidFill>
                  <a:srgbClr val="B5CEA8"/>
                </a:solidFill>
                <a:latin typeface="Courier New"/>
                <a:ea typeface="Courier New"/>
                <a:cs typeface="Courier New"/>
                <a:sym typeface="Courier New"/>
              </a:rPr>
              <a:t>0</a:t>
            </a:r>
            <a:r>
              <a:rPr lang="en" sz="1200">
                <a:solidFill>
                  <a:srgbClr val="D4D4D4"/>
                </a:solidFill>
                <a:latin typeface="Courier New"/>
                <a:ea typeface="Courier New"/>
                <a:cs typeface="Courier New"/>
                <a:sym typeface="Courier New"/>
              </a:rPr>
              <a:t>;</a:t>
            </a:r>
            <a:endParaRPr sz="12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2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200">
                <a:solidFill>
                  <a:srgbClr val="D4D4D4"/>
                </a:solidFill>
                <a:latin typeface="Courier New"/>
                <a:ea typeface="Courier New"/>
                <a:cs typeface="Courier New"/>
                <a:sym typeface="Courier New"/>
              </a:rPr>
              <a:t>    </a:t>
            </a:r>
            <a:r>
              <a:rPr lang="en" sz="1200">
                <a:solidFill>
                  <a:srgbClr val="569CD6"/>
                </a:solidFill>
                <a:latin typeface="Courier New"/>
                <a:ea typeface="Courier New"/>
                <a:cs typeface="Courier New"/>
                <a:sym typeface="Courier New"/>
              </a:rPr>
              <a:t>public</a:t>
            </a:r>
            <a:r>
              <a:rPr lang="en" sz="1200">
                <a:solidFill>
                  <a:srgbClr val="D4D4D4"/>
                </a:solidFill>
                <a:latin typeface="Courier New"/>
                <a:ea typeface="Courier New"/>
                <a:cs typeface="Courier New"/>
                <a:sym typeface="Courier New"/>
              </a:rPr>
              <a:t> </a:t>
            </a:r>
            <a:r>
              <a:rPr lang="en" sz="1200">
                <a:solidFill>
                  <a:srgbClr val="569CD6"/>
                </a:solidFill>
                <a:latin typeface="Courier New"/>
                <a:ea typeface="Courier New"/>
                <a:cs typeface="Courier New"/>
                <a:sym typeface="Courier New"/>
              </a:rPr>
              <a:t>virtual</a:t>
            </a:r>
            <a:r>
              <a:rPr lang="en" sz="1200">
                <a:solidFill>
                  <a:srgbClr val="D4D4D4"/>
                </a:solidFill>
                <a:latin typeface="Courier New"/>
                <a:ea typeface="Courier New"/>
                <a:cs typeface="Courier New"/>
                <a:sym typeface="Courier New"/>
              </a:rPr>
              <a:t> </a:t>
            </a:r>
            <a:r>
              <a:rPr lang="en" sz="1200">
                <a:solidFill>
                  <a:srgbClr val="569CD6"/>
                </a:solidFill>
                <a:latin typeface="Courier New"/>
                <a:ea typeface="Courier New"/>
                <a:cs typeface="Courier New"/>
                <a:sym typeface="Courier New"/>
              </a:rPr>
              <a:t>void</a:t>
            </a:r>
            <a:r>
              <a:rPr lang="en" sz="1200">
                <a:solidFill>
                  <a:srgbClr val="D4D4D4"/>
                </a:solidFill>
                <a:latin typeface="Courier New"/>
                <a:ea typeface="Courier New"/>
                <a:cs typeface="Courier New"/>
                <a:sym typeface="Courier New"/>
              </a:rPr>
              <a:t> </a:t>
            </a:r>
            <a:r>
              <a:rPr lang="en" sz="1200">
                <a:solidFill>
                  <a:srgbClr val="DCDCAA"/>
                </a:solidFill>
                <a:latin typeface="Courier New"/>
                <a:ea typeface="Courier New"/>
                <a:cs typeface="Courier New"/>
                <a:sym typeface="Courier New"/>
              </a:rPr>
              <a:t>Start</a:t>
            </a:r>
            <a:r>
              <a:rPr lang="en" sz="1200">
                <a:solidFill>
                  <a:srgbClr val="D4D4D4"/>
                </a:solidFill>
                <a:latin typeface="Courier New"/>
                <a:ea typeface="Courier New"/>
                <a:cs typeface="Courier New"/>
                <a:sym typeface="Courier New"/>
              </a:rPr>
              <a:t>(){</a:t>
            </a:r>
            <a:endParaRPr sz="12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200">
                <a:solidFill>
                  <a:srgbClr val="D4D4D4"/>
                </a:solidFill>
                <a:latin typeface="Courier New"/>
                <a:ea typeface="Courier New"/>
                <a:cs typeface="Courier New"/>
                <a:sym typeface="Courier New"/>
              </a:rPr>
              <a:t>        lastChange = </a:t>
            </a:r>
            <a:r>
              <a:rPr lang="en" sz="1200">
                <a:solidFill>
                  <a:srgbClr val="4EC9B0"/>
                </a:solidFill>
                <a:latin typeface="Courier New"/>
                <a:ea typeface="Courier New"/>
                <a:cs typeface="Courier New"/>
                <a:sym typeface="Courier New"/>
              </a:rPr>
              <a:t>Time</a:t>
            </a:r>
            <a:r>
              <a:rPr lang="en" sz="1200">
                <a:solidFill>
                  <a:srgbClr val="D4D4D4"/>
                </a:solidFill>
                <a:latin typeface="Courier New"/>
                <a:ea typeface="Courier New"/>
                <a:cs typeface="Courier New"/>
                <a:sym typeface="Courier New"/>
              </a:rPr>
              <a:t>.time;</a:t>
            </a:r>
            <a:endParaRPr sz="12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200">
                <a:solidFill>
                  <a:srgbClr val="D4D4D4"/>
                </a:solidFill>
                <a:latin typeface="Courier New"/>
                <a:ea typeface="Courier New"/>
                <a:cs typeface="Courier New"/>
                <a:sym typeface="Courier New"/>
              </a:rPr>
              <a:t>    }</a:t>
            </a:r>
            <a:endParaRPr sz="12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200">
                <a:solidFill>
                  <a:srgbClr val="D4D4D4"/>
                </a:solidFill>
                <a:latin typeface="Courier New"/>
                <a:ea typeface="Courier New"/>
                <a:cs typeface="Courier New"/>
                <a:sym typeface="Courier New"/>
              </a:rPr>
              <a:t>    </a:t>
            </a:r>
            <a:r>
              <a:rPr lang="en" sz="1200">
                <a:solidFill>
                  <a:srgbClr val="569CD6"/>
                </a:solidFill>
                <a:latin typeface="Courier New"/>
                <a:ea typeface="Courier New"/>
                <a:cs typeface="Courier New"/>
                <a:sym typeface="Courier New"/>
              </a:rPr>
              <a:t>public</a:t>
            </a:r>
            <a:r>
              <a:rPr lang="en" sz="1200">
                <a:solidFill>
                  <a:srgbClr val="D4D4D4"/>
                </a:solidFill>
                <a:latin typeface="Courier New"/>
                <a:ea typeface="Courier New"/>
                <a:cs typeface="Courier New"/>
                <a:sym typeface="Courier New"/>
              </a:rPr>
              <a:t> </a:t>
            </a:r>
            <a:r>
              <a:rPr lang="en" sz="1200">
                <a:solidFill>
                  <a:srgbClr val="569CD6"/>
                </a:solidFill>
                <a:latin typeface="Courier New"/>
                <a:ea typeface="Courier New"/>
                <a:cs typeface="Courier New"/>
                <a:sym typeface="Courier New"/>
              </a:rPr>
              <a:t>virtual</a:t>
            </a:r>
            <a:r>
              <a:rPr lang="en" sz="1200">
                <a:solidFill>
                  <a:srgbClr val="D4D4D4"/>
                </a:solidFill>
                <a:latin typeface="Courier New"/>
                <a:ea typeface="Courier New"/>
                <a:cs typeface="Courier New"/>
                <a:sym typeface="Courier New"/>
              </a:rPr>
              <a:t> </a:t>
            </a:r>
            <a:r>
              <a:rPr lang="en" sz="1200">
                <a:solidFill>
                  <a:srgbClr val="569CD6"/>
                </a:solidFill>
                <a:latin typeface="Courier New"/>
                <a:ea typeface="Courier New"/>
                <a:cs typeface="Courier New"/>
                <a:sym typeface="Courier New"/>
              </a:rPr>
              <a:t>void</a:t>
            </a:r>
            <a:r>
              <a:rPr lang="en" sz="1200">
                <a:solidFill>
                  <a:srgbClr val="D4D4D4"/>
                </a:solidFill>
                <a:latin typeface="Courier New"/>
                <a:ea typeface="Courier New"/>
                <a:cs typeface="Courier New"/>
                <a:sym typeface="Courier New"/>
              </a:rPr>
              <a:t> </a:t>
            </a:r>
            <a:r>
              <a:rPr lang="en" sz="1200">
                <a:solidFill>
                  <a:srgbClr val="DCDCAA"/>
                </a:solidFill>
                <a:latin typeface="Courier New"/>
                <a:ea typeface="Courier New"/>
                <a:cs typeface="Courier New"/>
                <a:sym typeface="Courier New"/>
              </a:rPr>
              <a:t>Update</a:t>
            </a:r>
            <a:r>
              <a:rPr lang="en" sz="1200">
                <a:solidFill>
                  <a:srgbClr val="D4D4D4"/>
                </a:solidFill>
                <a:latin typeface="Courier New"/>
                <a:ea typeface="Courier New"/>
                <a:cs typeface="Courier New"/>
                <a:sym typeface="Courier New"/>
              </a:rPr>
              <a:t>(){</a:t>
            </a:r>
            <a:endParaRPr sz="12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200">
                <a:solidFill>
                  <a:srgbClr val="D4D4D4"/>
                </a:solidFill>
                <a:latin typeface="Courier New"/>
                <a:ea typeface="Courier New"/>
                <a:cs typeface="Courier New"/>
                <a:sym typeface="Courier New"/>
              </a:rPr>
              <a:t>        </a:t>
            </a:r>
            <a:r>
              <a:rPr lang="en" sz="1200">
                <a:solidFill>
                  <a:srgbClr val="C586C0"/>
                </a:solidFill>
                <a:latin typeface="Courier New"/>
                <a:ea typeface="Courier New"/>
                <a:cs typeface="Courier New"/>
                <a:sym typeface="Courier New"/>
              </a:rPr>
              <a:t>if</a:t>
            </a:r>
            <a:r>
              <a:rPr lang="en" sz="1200">
                <a:solidFill>
                  <a:srgbClr val="D4D4D4"/>
                </a:solidFill>
                <a:latin typeface="Courier New"/>
                <a:ea typeface="Courier New"/>
                <a:cs typeface="Courier New"/>
                <a:sym typeface="Courier New"/>
              </a:rPr>
              <a:t> (</a:t>
            </a:r>
            <a:r>
              <a:rPr lang="en" sz="1200">
                <a:solidFill>
                  <a:srgbClr val="4EC9B0"/>
                </a:solidFill>
                <a:latin typeface="Courier New"/>
                <a:ea typeface="Courier New"/>
                <a:cs typeface="Courier New"/>
                <a:sym typeface="Courier New"/>
              </a:rPr>
              <a:t>Time</a:t>
            </a:r>
            <a:r>
              <a:rPr lang="en" sz="1200">
                <a:solidFill>
                  <a:srgbClr val="D4D4D4"/>
                </a:solidFill>
                <a:latin typeface="Courier New"/>
                <a:ea typeface="Courier New"/>
                <a:cs typeface="Courier New"/>
                <a:sym typeface="Courier New"/>
              </a:rPr>
              <a:t>.time &gt; lastChange + </a:t>
            </a:r>
            <a:r>
              <a:rPr lang="en" sz="1200">
                <a:solidFill>
                  <a:srgbClr val="B5CEA8"/>
                </a:solidFill>
                <a:latin typeface="Courier New"/>
                <a:ea typeface="Courier New"/>
                <a:cs typeface="Courier New"/>
                <a:sym typeface="Courier New"/>
              </a:rPr>
              <a:t>1f</a:t>
            </a:r>
            <a:r>
              <a:rPr lang="en" sz="1200">
                <a:solidFill>
                  <a:srgbClr val="D4D4D4"/>
                </a:solidFill>
                <a:latin typeface="Courier New"/>
                <a:ea typeface="Courier New"/>
                <a:cs typeface="Courier New"/>
                <a:sym typeface="Courier New"/>
              </a:rPr>
              <a:t>) {</a:t>
            </a:r>
            <a:endParaRPr sz="12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200">
                <a:solidFill>
                  <a:srgbClr val="D4D4D4"/>
                </a:solidFill>
                <a:latin typeface="Courier New"/>
                <a:ea typeface="Courier New"/>
                <a:cs typeface="Courier New"/>
                <a:sym typeface="Courier New"/>
              </a:rPr>
              <a:t>            lastChange = </a:t>
            </a:r>
            <a:r>
              <a:rPr lang="en" sz="1200">
                <a:solidFill>
                  <a:srgbClr val="4EC9B0"/>
                </a:solidFill>
                <a:latin typeface="Courier New"/>
                <a:ea typeface="Courier New"/>
                <a:cs typeface="Courier New"/>
                <a:sym typeface="Courier New"/>
              </a:rPr>
              <a:t>Time</a:t>
            </a:r>
            <a:r>
              <a:rPr lang="en" sz="1200">
                <a:solidFill>
                  <a:srgbClr val="D4D4D4"/>
                </a:solidFill>
                <a:latin typeface="Courier New"/>
                <a:ea typeface="Courier New"/>
                <a:cs typeface="Courier New"/>
                <a:sym typeface="Courier New"/>
              </a:rPr>
              <a:t>.time;</a:t>
            </a:r>
            <a:endParaRPr sz="12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2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200">
                <a:solidFill>
                  <a:srgbClr val="D4D4D4"/>
                </a:solidFill>
                <a:latin typeface="Courier New"/>
                <a:ea typeface="Courier New"/>
                <a:cs typeface="Courier New"/>
                <a:sym typeface="Courier New"/>
              </a:rPr>
              <a:t>            </a:t>
            </a:r>
            <a:r>
              <a:rPr lang="en" sz="1200">
                <a:solidFill>
                  <a:srgbClr val="C586C0"/>
                </a:solidFill>
                <a:latin typeface="Courier New"/>
                <a:ea typeface="Courier New"/>
                <a:cs typeface="Courier New"/>
                <a:sym typeface="Courier New"/>
              </a:rPr>
              <a:t>if</a:t>
            </a:r>
            <a:r>
              <a:rPr lang="en" sz="1200">
                <a:solidFill>
                  <a:srgbClr val="D4D4D4"/>
                </a:solidFill>
                <a:latin typeface="Courier New"/>
                <a:ea typeface="Courier New"/>
                <a:cs typeface="Courier New"/>
                <a:sym typeface="Courier New"/>
              </a:rPr>
              <a:t> (parentNum &lt; </a:t>
            </a:r>
            <a:r>
              <a:rPr lang="en" sz="1200">
                <a:solidFill>
                  <a:srgbClr val="B5CEA8"/>
                </a:solidFill>
                <a:latin typeface="Courier New"/>
                <a:ea typeface="Courier New"/>
                <a:cs typeface="Courier New"/>
                <a:sym typeface="Courier New"/>
              </a:rPr>
              <a:t>8</a:t>
            </a:r>
            <a:r>
              <a:rPr lang="en" sz="1200">
                <a:solidFill>
                  <a:srgbClr val="D4D4D4"/>
                </a:solidFill>
                <a:latin typeface="Courier New"/>
                <a:ea typeface="Courier New"/>
                <a:cs typeface="Courier New"/>
                <a:sym typeface="Courier New"/>
              </a:rPr>
              <a:t>) {</a:t>
            </a:r>
            <a:endParaRPr sz="12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200">
                <a:solidFill>
                  <a:srgbClr val="D4D4D4"/>
                </a:solidFill>
                <a:latin typeface="Courier New"/>
                <a:ea typeface="Courier New"/>
                <a:cs typeface="Courier New"/>
                <a:sym typeface="Courier New"/>
              </a:rPr>
              <a:t>                parentNum++;</a:t>
            </a:r>
            <a:endParaRPr sz="12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200">
                <a:solidFill>
                  <a:srgbClr val="D4D4D4"/>
                </a:solidFill>
                <a:latin typeface="Courier New"/>
                <a:ea typeface="Courier New"/>
                <a:cs typeface="Courier New"/>
                <a:sym typeface="Courier New"/>
              </a:rPr>
              <a:t>                </a:t>
            </a:r>
            <a:r>
              <a:rPr lang="en" sz="1200">
                <a:solidFill>
                  <a:srgbClr val="4EC9B0"/>
                </a:solidFill>
                <a:latin typeface="Courier New"/>
                <a:ea typeface="Courier New"/>
                <a:cs typeface="Courier New"/>
                <a:sym typeface="Courier New"/>
              </a:rPr>
              <a:t>Debug</a:t>
            </a:r>
            <a:r>
              <a:rPr lang="en" sz="1200">
                <a:solidFill>
                  <a:srgbClr val="D4D4D4"/>
                </a:solidFill>
                <a:latin typeface="Courier New"/>
                <a:ea typeface="Courier New"/>
                <a:cs typeface="Courier New"/>
                <a:sym typeface="Courier New"/>
              </a:rPr>
              <a:t>.</a:t>
            </a:r>
            <a:r>
              <a:rPr lang="en" sz="1200">
                <a:solidFill>
                  <a:srgbClr val="DCDCAA"/>
                </a:solidFill>
                <a:latin typeface="Courier New"/>
                <a:ea typeface="Courier New"/>
                <a:cs typeface="Courier New"/>
                <a:sym typeface="Courier New"/>
              </a:rPr>
              <a:t>Log</a:t>
            </a:r>
            <a:r>
              <a:rPr lang="en" sz="1200">
                <a:solidFill>
                  <a:srgbClr val="D4D4D4"/>
                </a:solidFill>
                <a:latin typeface="Courier New"/>
                <a:ea typeface="Courier New"/>
                <a:cs typeface="Courier New"/>
                <a:sym typeface="Courier New"/>
              </a:rPr>
              <a:t>(parentNum);</a:t>
            </a:r>
            <a:endParaRPr sz="12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200">
                <a:solidFill>
                  <a:srgbClr val="D4D4D4"/>
                </a:solidFill>
                <a:latin typeface="Courier New"/>
                <a:ea typeface="Courier New"/>
                <a:cs typeface="Courier New"/>
                <a:sym typeface="Courier New"/>
              </a:rPr>
              <a:t>            } </a:t>
            </a:r>
            <a:r>
              <a:rPr lang="en" sz="1200">
                <a:solidFill>
                  <a:srgbClr val="C586C0"/>
                </a:solidFill>
                <a:latin typeface="Courier New"/>
                <a:ea typeface="Courier New"/>
                <a:cs typeface="Courier New"/>
                <a:sym typeface="Courier New"/>
              </a:rPr>
              <a:t>else</a:t>
            </a:r>
            <a:r>
              <a:rPr lang="en" sz="1200">
                <a:solidFill>
                  <a:srgbClr val="D4D4D4"/>
                </a:solidFill>
                <a:latin typeface="Courier New"/>
                <a:ea typeface="Courier New"/>
                <a:cs typeface="Courier New"/>
                <a:sym typeface="Courier New"/>
              </a:rPr>
              <a:t> {</a:t>
            </a:r>
            <a:endParaRPr sz="12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200">
                <a:solidFill>
                  <a:srgbClr val="D4D4D4"/>
                </a:solidFill>
                <a:latin typeface="Courier New"/>
                <a:ea typeface="Courier New"/>
                <a:cs typeface="Courier New"/>
                <a:sym typeface="Courier New"/>
              </a:rPr>
              <a:t>                </a:t>
            </a:r>
            <a:r>
              <a:rPr lang="en" sz="1200">
                <a:solidFill>
                  <a:srgbClr val="4EC9B0"/>
                </a:solidFill>
                <a:latin typeface="Courier New"/>
                <a:ea typeface="Courier New"/>
                <a:cs typeface="Courier New"/>
                <a:sym typeface="Courier New"/>
              </a:rPr>
              <a:t>Debug</a:t>
            </a:r>
            <a:r>
              <a:rPr lang="en" sz="1200">
                <a:solidFill>
                  <a:srgbClr val="D4D4D4"/>
                </a:solidFill>
                <a:latin typeface="Courier New"/>
                <a:ea typeface="Courier New"/>
                <a:cs typeface="Courier New"/>
                <a:sym typeface="Courier New"/>
              </a:rPr>
              <a:t>.</a:t>
            </a:r>
            <a:r>
              <a:rPr lang="en" sz="1200">
                <a:solidFill>
                  <a:srgbClr val="DCDCAA"/>
                </a:solidFill>
                <a:latin typeface="Courier New"/>
                <a:ea typeface="Courier New"/>
                <a:cs typeface="Courier New"/>
                <a:sym typeface="Courier New"/>
              </a:rPr>
              <a:t>Log</a:t>
            </a:r>
            <a:r>
              <a:rPr lang="en" sz="1200">
                <a:solidFill>
                  <a:srgbClr val="D4D4D4"/>
                </a:solidFill>
                <a:latin typeface="Courier New"/>
                <a:ea typeface="Courier New"/>
                <a:cs typeface="Courier New"/>
                <a:sym typeface="Courier New"/>
              </a:rPr>
              <a:t>(parentString);</a:t>
            </a:r>
            <a:endParaRPr sz="12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200">
                <a:solidFill>
                  <a:srgbClr val="D4D4D4"/>
                </a:solidFill>
                <a:latin typeface="Courier New"/>
                <a:ea typeface="Courier New"/>
                <a:cs typeface="Courier New"/>
                <a:sym typeface="Courier New"/>
              </a:rPr>
              <a:t>                parentNum = </a:t>
            </a:r>
            <a:r>
              <a:rPr lang="en" sz="1200">
                <a:solidFill>
                  <a:srgbClr val="B5CEA8"/>
                </a:solidFill>
                <a:latin typeface="Courier New"/>
                <a:ea typeface="Courier New"/>
                <a:cs typeface="Courier New"/>
                <a:sym typeface="Courier New"/>
              </a:rPr>
              <a:t>0</a:t>
            </a:r>
            <a:r>
              <a:rPr lang="en" sz="1200">
                <a:solidFill>
                  <a:srgbClr val="D4D4D4"/>
                </a:solidFill>
                <a:latin typeface="Courier New"/>
                <a:ea typeface="Courier New"/>
                <a:cs typeface="Courier New"/>
                <a:sym typeface="Courier New"/>
              </a:rPr>
              <a:t>;</a:t>
            </a:r>
            <a:endParaRPr sz="12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200">
                <a:solidFill>
                  <a:srgbClr val="D4D4D4"/>
                </a:solidFill>
                <a:latin typeface="Courier New"/>
                <a:ea typeface="Courier New"/>
                <a:cs typeface="Courier New"/>
                <a:sym typeface="Courier New"/>
              </a:rPr>
              <a:t>            }</a:t>
            </a:r>
            <a:endParaRPr sz="12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200">
                <a:solidFill>
                  <a:srgbClr val="D4D4D4"/>
                </a:solidFill>
                <a:latin typeface="Courier New"/>
                <a:ea typeface="Courier New"/>
                <a:cs typeface="Courier New"/>
                <a:sym typeface="Courier New"/>
              </a:rPr>
              <a:t>        }</a:t>
            </a:r>
            <a:endParaRPr sz="12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200">
                <a:solidFill>
                  <a:srgbClr val="D4D4D4"/>
                </a:solidFill>
                <a:latin typeface="Courier New"/>
                <a:ea typeface="Courier New"/>
                <a:cs typeface="Courier New"/>
                <a:sym typeface="Courier New"/>
              </a:rPr>
              <a:t>    }</a:t>
            </a:r>
            <a:endParaRPr sz="1200">
              <a:solidFill>
                <a:srgbClr val="D4D4D4"/>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1200">
                <a:solidFill>
                  <a:srgbClr val="D4D4D4"/>
                </a:solidFill>
                <a:latin typeface="Courier New"/>
                <a:ea typeface="Courier New"/>
                <a:cs typeface="Courier New"/>
                <a:sym typeface="Courier New"/>
              </a:rPr>
              <a:t>}</a:t>
            </a:r>
            <a:endParaRPr sz="1200">
              <a:solidFill>
                <a:srgbClr val="D4D4D4"/>
              </a:solidFill>
              <a:latin typeface="Courier New"/>
              <a:ea typeface="Courier New"/>
              <a:cs typeface="Courier New"/>
              <a:sym typeface="Courier New"/>
            </a:endParaRPr>
          </a:p>
        </p:txBody>
      </p:sp>
      <p:sp>
        <p:nvSpPr>
          <p:cNvPr id="108" name="Google Shape;108;p20"/>
          <p:cNvSpPr txBox="1"/>
          <p:nvPr/>
        </p:nvSpPr>
        <p:spPr>
          <a:xfrm>
            <a:off x="4942800" y="129625"/>
            <a:ext cx="3889500" cy="56337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200">
                <a:solidFill>
                  <a:srgbClr val="569CD6"/>
                </a:solidFill>
                <a:latin typeface="Courier New"/>
                <a:ea typeface="Courier New"/>
                <a:cs typeface="Courier New"/>
                <a:sym typeface="Courier New"/>
              </a:rPr>
              <a:t>using</a:t>
            </a:r>
            <a:r>
              <a:rPr lang="en" sz="1200">
                <a:solidFill>
                  <a:srgbClr val="D4D4D4"/>
                </a:solidFill>
                <a:latin typeface="Courier New"/>
                <a:ea typeface="Courier New"/>
                <a:cs typeface="Courier New"/>
                <a:sym typeface="Courier New"/>
              </a:rPr>
              <a:t> UnityEngine;</a:t>
            </a:r>
            <a:endParaRPr sz="12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rgbClr val="569CD6"/>
                </a:solidFill>
                <a:latin typeface="Courier New"/>
                <a:ea typeface="Courier New"/>
                <a:cs typeface="Courier New"/>
                <a:sym typeface="Courier New"/>
              </a:rPr>
              <a:t>public</a:t>
            </a:r>
            <a:r>
              <a:rPr lang="en" sz="1200">
                <a:solidFill>
                  <a:srgbClr val="D4D4D4"/>
                </a:solidFill>
                <a:latin typeface="Courier New"/>
                <a:ea typeface="Courier New"/>
                <a:cs typeface="Courier New"/>
                <a:sym typeface="Courier New"/>
              </a:rPr>
              <a:t> </a:t>
            </a:r>
            <a:r>
              <a:rPr lang="en" sz="1200">
                <a:solidFill>
                  <a:srgbClr val="569CD6"/>
                </a:solidFill>
                <a:latin typeface="Courier New"/>
                <a:ea typeface="Courier New"/>
                <a:cs typeface="Courier New"/>
                <a:sym typeface="Courier New"/>
              </a:rPr>
              <a:t>class</a:t>
            </a:r>
            <a:r>
              <a:rPr lang="en" sz="1200">
                <a:solidFill>
                  <a:srgbClr val="D4D4D4"/>
                </a:solidFill>
                <a:latin typeface="Courier New"/>
                <a:ea typeface="Courier New"/>
                <a:cs typeface="Courier New"/>
                <a:sym typeface="Courier New"/>
              </a:rPr>
              <a:t> </a:t>
            </a:r>
            <a:r>
              <a:rPr lang="en" sz="1200">
                <a:solidFill>
                  <a:srgbClr val="4EC9B0"/>
                </a:solidFill>
                <a:latin typeface="Courier New"/>
                <a:ea typeface="Courier New"/>
                <a:cs typeface="Courier New"/>
                <a:sym typeface="Courier New"/>
              </a:rPr>
              <a:t>Child</a:t>
            </a:r>
            <a:r>
              <a:rPr lang="en" sz="1200">
                <a:solidFill>
                  <a:srgbClr val="D4D4D4"/>
                </a:solidFill>
                <a:latin typeface="Courier New"/>
                <a:ea typeface="Courier New"/>
                <a:cs typeface="Courier New"/>
                <a:sym typeface="Courier New"/>
              </a:rPr>
              <a:t> : </a:t>
            </a:r>
            <a:r>
              <a:rPr lang="en" sz="1200">
                <a:solidFill>
                  <a:srgbClr val="4EC9B0"/>
                </a:solidFill>
                <a:latin typeface="Courier New"/>
                <a:ea typeface="Courier New"/>
                <a:cs typeface="Courier New"/>
                <a:sym typeface="Courier New"/>
              </a:rPr>
              <a:t>Parent </a:t>
            </a:r>
            <a:r>
              <a:rPr lang="en" sz="1200">
                <a:solidFill>
                  <a:srgbClr val="D4D4D4"/>
                </a:solidFill>
                <a:latin typeface="Courier New"/>
                <a:ea typeface="Courier New"/>
                <a:cs typeface="Courier New"/>
                <a:sym typeface="Courier New"/>
              </a:rPr>
              <a:t>{</a:t>
            </a:r>
            <a:endParaRPr sz="12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rgbClr val="D4D4D4"/>
                </a:solidFill>
                <a:latin typeface="Courier New"/>
                <a:ea typeface="Courier New"/>
                <a:cs typeface="Courier New"/>
                <a:sym typeface="Courier New"/>
              </a:rPr>
              <a:t>    </a:t>
            </a:r>
            <a:r>
              <a:rPr lang="en" sz="1200">
                <a:solidFill>
                  <a:srgbClr val="569CD6"/>
                </a:solidFill>
                <a:latin typeface="Courier New"/>
                <a:ea typeface="Courier New"/>
                <a:cs typeface="Courier New"/>
                <a:sym typeface="Courier New"/>
              </a:rPr>
              <a:t>public</a:t>
            </a:r>
            <a:r>
              <a:rPr lang="en" sz="1200">
                <a:solidFill>
                  <a:srgbClr val="D4D4D4"/>
                </a:solidFill>
                <a:latin typeface="Courier New"/>
                <a:ea typeface="Courier New"/>
                <a:cs typeface="Courier New"/>
                <a:sym typeface="Courier New"/>
              </a:rPr>
              <a:t> </a:t>
            </a:r>
            <a:r>
              <a:rPr lang="en" sz="1200">
                <a:solidFill>
                  <a:srgbClr val="569CD6"/>
                </a:solidFill>
                <a:latin typeface="Courier New"/>
                <a:ea typeface="Courier New"/>
                <a:cs typeface="Courier New"/>
                <a:sym typeface="Courier New"/>
              </a:rPr>
              <a:t>int</a:t>
            </a:r>
            <a:r>
              <a:rPr lang="en" sz="1200">
                <a:solidFill>
                  <a:srgbClr val="D4D4D4"/>
                </a:solidFill>
                <a:latin typeface="Courier New"/>
                <a:ea typeface="Courier New"/>
                <a:cs typeface="Courier New"/>
                <a:sym typeface="Courier New"/>
              </a:rPr>
              <a:t> childNum;</a:t>
            </a:r>
            <a:endParaRPr sz="12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rgbClr val="D4D4D4"/>
                </a:solidFill>
                <a:latin typeface="Courier New"/>
                <a:ea typeface="Courier New"/>
                <a:cs typeface="Courier New"/>
                <a:sym typeface="Courier New"/>
              </a:rPr>
              <a:t>    </a:t>
            </a:r>
            <a:r>
              <a:rPr lang="en" sz="1200">
                <a:solidFill>
                  <a:srgbClr val="569CD6"/>
                </a:solidFill>
                <a:latin typeface="Courier New"/>
                <a:ea typeface="Courier New"/>
                <a:cs typeface="Courier New"/>
                <a:sym typeface="Courier New"/>
              </a:rPr>
              <a:t>public</a:t>
            </a:r>
            <a:r>
              <a:rPr lang="en" sz="1200">
                <a:solidFill>
                  <a:srgbClr val="D4D4D4"/>
                </a:solidFill>
                <a:latin typeface="Courier New"/>
                <a:ea typeface="Courier New"/>
                <a:cs typeface="Courier New"/>
                <a:sym typeface="Courier New"/>
              </a:rPr>
              <a:t> </a:t>
            </a:r>
            <a:r>
              <a:rPr lang="en" sz="1200">
                <a:solidFill>
                  <a:srgbClr val="569CD6"/>
                </a:solidFill>
                <a:latin typeface="Courier New"/>
                <a:ea typeface="Courier New"/>
                <a:cs typeface="Courier New"/>
                <a:sym typeface="Courier New"/>
              </a:rPr>
              <a:t>string</a:t>
            </a:r>
            <a:r>
              <a:rPr lang="en" sz="1200">
                <a:solidFill>
                  <a:srgbClr val="D4D4D4"/>
                </a:solidFill>
                <a:latin typeface="Courier New"/>
                <a:ea typeface="Courier New"/>
                <a:cs typeface="Courier New"/>
                <a:sym typeface="Courier New"/>
              </a:rPr>
              <a:t> childString;</a:t>
            </a:r>
            <a:endParaRPr sz="12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2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rgbClr val="D4D4D4"/>
                </a:solidFill>
                <a:latin typeface="Courier New"/>
                <a:ea typeface="Courier New"/>
                <a:cs typeface="Courier New"/>
                <a:sym typeface="Courier New"/>
              </a:rPr>
              <a:t>    </a:t>
            </a:r>
            <a:r>
              <a:rPr lang="en" sz="1200">
                <a:solidFill>
                  <a:srgbClr val="569CD6"/>
                </a:solidFill>
                <a:latin typeface="Courier New"/>
                <a:ea typeface="Courier New"/>
                <a:cs typeface="Courier New"/>
                <a:sym typeface="Courier New"/>
              </a:rPr>
              <a:t>public</a:t>
            </a:r>
            <a:r>
              <a:rPr lang="en" sz="1200">
                <a:solidFill>
                  <a:srgbClr val="D4D4D4"/>
                </a:solidFill>
                <a:latin typeface="Courier New"/>
                <a:ea typeface="Courier New"/>
                <a:cs typeface="Courier New"/>
                <a:sym typeface="Courier New"/>
              </a:rPr>
              <a:t> </a:t>
            </a:r>
            <a:r>
              <a:rPr lang="en" sz="1200">
                <a:solidFill>
                  <a:srgbClr val="569CD6"/>
                </a:solidFill>
                <a:latin typeface="Courier New"/>
                <a:ea typeface="Courier New"/>
                <a:cs typeface="Courier New"/>
                <a:sym typeface="Courier New"/>
              </a:rPr>
              <a:t>override</a:t>
            </a:r>
            <a:r>
              <a:rPr lang="en" sz="1200">
                <a:solidFill>
                  <a:srgbClr val="D4D4D4"/>
                </a:solidFill>
                <a:latin typeface="Courier New"/>
                <a:ea typeface="Courier New"/>
                <a:cs typeface="Courier New"/>
                <a:sym typeface="Courier New"/>
              </a:rPr>
              <a:t> </a:t>
            </a:r>
            <a:r>
              <a:rPr lang="en" sz="1200">
                <a:solidFill>
                  <a:srgbClr val="569CD6"/>
                </a:solidFill>
                <a:latin typeface="Courier New"/>
                <a:ea typeface="Courier New"/>
                <a:cs typeface="Courier New"/>
                <a:sym typeface="Courier New"/>
              </a:rPr>
              <a:t>void</a:t>
            </a:r>
            <a:r>
              <a:rPr lang="en" sz="1200">
                <a:solidFill>
                  <a:srgbClr val="D4D4D4"/>
                </a:solidFill>
                <a:latin typeface="Courier New"/>
                <a:ea typeface="Courier New"/>
                <a:cs typeface="Courier New"/>
                <a:sym typeface="Courier New"/>
              </a:rPr>
              <a:t> </a:t>
            </a:r>
            <a:r>
              <a:rPr lang="en" sz="1200">
                <a:solidFill>
                  <a:srgbClr val="DCDCAA"/>
                </a:solidFill>
                <a:latin typeface="Courier New"/>
                <a:ea typeface="Courier New"/>
                <a:cs typeface="Courier New"/>
                <a:sym typeface="Courier New"/>
              </a:rPr>
              <a:t>Start</a:t>
            </a:r>
            <a:r>
              <a:rPr lang="en" sz="1200">
                <a:solidFill>
                  <a:srgbClr val="D4D4D4"/>
                </a:solidFill>
                <a:latin typeface="Courier New"/>
                <a:ea typeface="Courier New"/>
                <a:cs typeface="Courier New"/>
                <a:sym typeface="Courier New"/>
              </a:rPr>
              <a:t>(){</a:t>
            </a:r>
            <a:endParaRPr sz="12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rgbClr val="D4D4D4"/>
                </a:solidFill>
                <a:latin typeface="Courier New"/>
                <a:ea typeface="Courier New"/>
                <a:cs typeface="Courier New"/>
                <a:sym typeface="Courier New"/>
              </a:rPr>
              <a:t>        </a:t>
            </a:r>
            <a:r>
              <a:rPr lang="en" sz="1200">
                <a:solidFill>
                  <a:srgbClr val="569CD6"/>
                </a:solidFill>
                <a:latin typeface="Courier New"/>
                <a:ea typeface="Courier New"/>
                <a:cs typeface="Courier New"/>
                <a:sym typeface="Courier New"/>
              </a:rPr>
              <a:t>base</a:t>
            </a:r>
            <a:r>
              <a:rPr lang="en" sz="1200">
                <a:solidFill>
                  <a:srgbClr val="D4D4D4"/>
                </a:solidFill>
                <a:latin typeface="Courier New"/>
                <a:ea typeface="Courier New"/>
                <a:cs typeface="Courier New"/>
                <a:sym typeface="Courier New"/>
              </a:rPr>
              <a:t>.</a:t>
            </a:r>
            <a:r>
              <a:rPr lang="en" sz="1200">
                <a:solidFill>
                  <a:srgbClr val="DCDCAA"/>
                </a:solidFill>
                <a:latin typeface="Courier New"/>
                <a:ea typeface="Courier New"/>
                <a:cs typeface="Courier New"/>
                <a:sym typeface="Courier New"/>
              </a:rPr>
              <a:t>Start</a:t>
            </a:r>
            <a:r>
              <a:rPr lang="en" sz="1200">
                <a:solidFill>
                  <a:srgbClr val="D4D4D4"/>
                </a:solidFill>
                <a:latin typeface="Courier New"/>
                <a:ea typeface="Courier New"/>
                <a:cs typeface="Courier New"/>
                <a:sym typeface="Courier New"/>
              </a:rPr>
              <a:t>();</a:t>
            </a:r>
            <a:endParaRPr sz="12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rgbClr val="D4D4D4"/>
                </a:solidFill>
                <a:latin typeface="Courier New"/>
                <a:ea typeface="Courier New"/>
                <a:cs typeface="Courier New"/>
                <a:sym typeface="Courier New"/>
              </a:rPr>
              <a:t>        childNum = parentNum - </a:t>
            </a:r>
            <a:r>
              <a:rPr lang="en" sz="1200">
                <a:solidFill>
                  <a:srgbClr val="B5CEA8"/>
                </a:solidFill>
                <a:latin typeface="Courier New"/>
                <a:ea typeface="Courier New"/>
                <a:cs typeface="Courier New"/>
                <a:sym typeface="Courier New"/>
              </a:rPr>
              <a:t>3</a:t>
            </a:r>
            <a:r>
              <a:rPr lang="en" sz="1200">
                <a:solidFill>
                  <a:srgbClr val="D4D4D4"/>
                </a:solidFill>
                <a:latin typeface="Courier New"/>
                <a:ea typeface="Courier New"/>
                <a:cs typeface="Courier New"/>
                <a:sym typeface="Courier New"/>
              </a:rPr>
              <a:t>;</a:t>
            </a:r>
            <a:endParaRPr sz="12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rgbClr val="D4D4D4"/>
                </a:solidFill>
                <a:latin typeface="Courier New"/>
                <a:ea typeface="Courier New"/>
                <a:cs typeface="Courier New"/>
                <a:sym typeface="Courier New"/>
              </a:rPr>
              <a:t>    }</a:t>
            </a:r>
            <a:endParaRPr sz="12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rgbClr val="D4D4D4"/>
                </a:solidFill>
                <a:latin typeface="Courier New"/>
                <a:ea typeface="Courier New"/>
                <a:cs typeface="Courier New"/>
                <a:sym typeface="Courier New"/>
              </a:rPr>
              <a:t>    </a:t>
            </a:r>
            <a:r>
              <a:rPr lang="en" sz="1200">
                <a:solidFill>
                  <a:srgbClr val="569CD6"/>
                </a:solidFill>
                <a:latin typeface="Courier New"/>
                <a:ea typeface="Courier New"/>
                <a:cs typeface="Courier New"/>
                <a:sym typeface="Courier New"/>
              </a:rPr>
              <a:t>public</a:t>
            </a:r>
            <a:r>
              <a:rPr lang="en" sz="1200">
                <a:solidFill>
                  <a:srgbClr val="D4D4D4"/>
                </a:solidFill>
                <a:latin typeface="Courier New"/>
                <a:ea typeface="Courier New"/>
                <a:cs typeface="Courier New"/>
                <a:sym typeface="Courier New"/>
              </a:rPr>
              <a:t> </a:t>
            </a:r>
            <a:r>
              <a:rPr lang="en" sz="1200">
                <a:solidFill>
                  <a:srgbClr val="569CD6"/>
                </a:solidFill>
                <a:latin typeface="Courier New"/>
                <a:ea typeface="Courier New"/>
                <a:cs typeface="Courier New"/>
                <a:sym typeface="Courier New"/>
              </a:rPr>
              <a:t>override</a:t>
            </a:r>
            <a:r>
              <a:rPr lang="en" sz="1200">
                <a:solidFill>
                  <a:srgbClr val="D4D4D4"/>
                </a:solidFill>
                <a:latin typeface="Courier New"/>
                <a:ea typeface="Courier New"/>
                <a:cs typeface="Courier New"/>
                <a:sym typeface="Courier New"/>
              </a:rPr>
              <a:t> </a:t>
            </a:r>
            <a:r>
              <a:rPr lang="en" sz="1200">
                <a:solidFill>
                  <a:srgbClr val="569CD6"/>
                </a:solidFill>
                <a:latin typeface="Courier New"/>
                <a:ea typeface="Courier New"/>
                <a:cs typeface="Courier New"/>
                <a:sym typeface="Courier New"/>
              </a:rPr>
              <a:t>void</a:t>
            </a:r>
            <a:r>
              <a:rPr lang="en" sz="1200">
                <a:solidFill>
                  <a:srgbClr val="D4D4D4"/>
                </a:solidFill>
                <a:latin typeface="Courier New"/>
                <a:ea typeface="Courier New"/>
                <a:cs typeface="Courier New"/>
                <a:sym typeface="Courier New"/>
              </a:rPr>
              <a:t> </a:t>
            </a:r>
            <a:r>
              <a:rPr lang="en" sz="1200">
                <a:solidFill>
                  <a:srgbClr val="DCDCAA"/>
                </a:solidFill>
                <a:latin typeface="Courier New"/>
                <a:ea typeface="Courier New"/>
                <a:cs typeface="Courier New"/>
                <a:sym typeface="Courier New"/>
              </a:rPr>
              <a:t>Update</a:t>
            </a:r>
            <a:r>
              <a:rPr lang="en" sz="1200">
                <a:solidFill>
                  <a:srgbClr val="D4D4D4"/>
                </a:solidFill>
                <a:latin typeface="Courier New"/>
                <a:ea typeface="Courier New"/>
                <a:cs typeface="Courier New"/>
                <a:sym typeface="Courier New"/>
              </a:rPr>
              <a:t>(){</a:t>
            </a:r>
            <a:endParaRPr sz="12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rgbClr val="D4D4D4"/>
                </a:solidFill>
                <a:latin typeface="Courier New"/>
                <a:ea typeface="Courier New"/>
                <a:cs typeface="Courier New"/>
                <a:sym typeface="Courier New"/>
              </a:rPr>
              <a:t>        </a:t>
            </a:r>
            <a:r>
              <a:rPr lang="en" sz="1200">
                <a:solidFill>
                  <a:srgbClr val="569CD6"/>
                </a:solidFill>
                <a:latin typeface="Courier New"/>
                <a:ea typeface="Courier New"/>
                <a:cs typeface="Courier New"/>
                <a:sym typeface="Courier New"/>
              </a:rPr>
              <a:t>base</a:t>
            </a:r>
            <a:r>
              <a:rPr lang="en" sz="1200">
                <a:solidFill>
                  <a:srgbClr val="D4D4D4"/>
                </a:solidFill>
                <a:latin typeface="Courier New"/>
                <a:ea typeface="Courier New"/>
                <a:cs typeface="Courier New"/>
                <a:sym typeface="Courier New"/>
              </a:rPr>
              <a:t>.</a:t>
            </a:r>
            <a:r>
              <a:rPr lang="en" sz="1200">
                <a:solidFill>
                  <a:srgbClr val="DCDCAA"/>
                </a:solidFill>
                <a:latin typeface="Courier New"/>
                <a:ea typeface="Courier New"/>
                <a:cs typeface="Courier New"/>
                <a:sym typeface="Courier New"/>
              </a:rPr>
              <a:t>Update</a:t>
            </a:r>
            <a:r>
              <a:rPr lang="en" sz="1200">
                <a:solidFill>
                  <a:srgbClr val="D4D4D4"/>
                </a:solidFill>
                <a:latin typeface="Courier New"/>
                <a:ea typeface="Courier New"/>
                <a:cs typeface="Courier New"/>
                <a:sym typeface="Courier New"/>
              </a:rPr>
              <a:t>();</a:t>
            </a:r>
            <a:endParaRPr sz="12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rgbClr val="D4D4D4"/>
                </a:solidFill>
                <a:latin typeface="Courier New"/>
                <a:ea typeface="Courier New"/>
                <a:cs typeface="Courier New"/>
                <a:sym typeface="Courier New"/>
              </a:rPr>
              <a:t>        </a:t>
            </a:r>
            <a:r>
              <a:rPr lang="en" sz="1200">
                <a:solidFill>
                  <a:srgbClr val="C586C0"/>
                </a:solidFill>
                <a:latin typeface="Courier New"/>
                <a:ea typeface="Courier New"/>
                <a:cs typeface="Courier New"/>
                <a:sym typeface="Courier New"/>
              </a:rPr>
              <a:t>if</a:t>
            </a:r>
            <a:r>
              <a:rPr lang="en" sz="1200">
                <a:solidFill>
                  <a:srgbClr val="D4D4D4"/>
                </a:solidFill>
                <a:latin typeface="Courier New"/>
                <a:ea typeface="Courier New"/>
                <a:cs typeface="Courier New"/>
                <a:sym typeface="Courier New"/>
              </a:rPr>
              <a:t> (</a:t>
            </a:r>
            <a:r>
              <a:rPr lang="en" sz="1200">
                <a:solidFill>
                  <a:srgbClr val="4EC9B0"/>
                </a:solidFill>
                <a:latin typeface="Courier New"/>
                <a:ea typeface="Courier New"/>
                <a:cs typeface="Courier New"/>
                <a:sym typeface="Courier New"/>
              </a:rPr>
              <a:t>Time</a:t>
            </a:r>
            <a:r>
              <a:rPr lang="en" sz="1200">
                <a:solidFill>
                  <a:srgbClr val="D4D4D4"/>
                </a:solidFill>
                <a:latin typeface="Courier New"/>
                <a:ea typeface="Courier New"/>
                <a:cs typeface="Courier New"/>
                <a:sym typeface="Courier New"/>
              </a:rPr>
              <a:t>.time == lastChange &amp;&amp; </a:t>
            </a:r>
            <a:endParaRPr sz="1200">
              <a:solidFill>
                <a:srgbClr val="D4D4D4"/>
              </a:solidFill>
              <a:latin typeface="Courier New"/>
              <a:ea typeface="Courier New"/>
              <a:cs typeface="Courier New"/>
              <a:sym typeface="Courier New"/>
            </a:endParaRPr>
          </a:p>
          <a:p>
            <a:pPr indent="0" lvl="0" marL="914400" rtl="0" algn="l">
              <a:lnSpc>
                <a:spcPct val="135714"/>
              </a:lnSpc>
              <a:spcBef>
                <a:spcPts val="0"/>
              </a:spcBef>
              <a:spcAft>
                <a:spcPts val="0"/>
              </a:spcAft>
              <a:buNone/>
            </a:pPr>
            <a:r>
              <a:rPr lang="en" sz="1200">
                <a:solidFill>
                  <a:srgbClr val="D4D4D4"/>
                </a:solidFill>
                <a:latin typeface="Courier New"/>
                <a:ea typeface="Courier New"/>
                <a:cs typeface="Courier New"/>
                <a:sym typeface="Courier New"/>
              </a:rPr>
              <a:t>  parentNum == </a:t>
            </a:r>
            <a:r>
              <a:rPr lang="en" sz="1200">
                <a:solidFill>
                  <a:srgbClr val="B5CEA8"/>
                </a:solidFill>
                <a:latin typeface="Courier New"/>
                <a:ea typeface="Courier New"/>
                <a:cs typeface="Courier New"/>
                <a:sym typeface="Courier New"/>
              </a:rPr>
              <a:t>8</a:t>
            </a:r>
            <a:r>
              <a:rPr lang="en" sz="1200">
                <a:solidFill>
                  <a:srgbClr val="D4D4D4"/>
                </a:solidFill>
                <a:latin typeface="Courier New"/>
                <a:ea typeface="Courier New"/>
                <a:cs typeface="Courier New"/>
                <a:sym typeface="Courier New"/>
              </a:rPr>
              <a:t>) {</a:t>
            </a:r>
            <a:endParaRPr sz="12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rgbClr val="D4D4D4"/>
                </a:solidFill>
                <a:latin typeface="Courier New"/>
                <a:ea typeface="Courier New"/>
                <a:cs typeface="Courier New"/>
                <a:sym typeface="Courier New"/>
              </a:rPr>
              <a:t>            childNum++;</a:t>
            </a:r>
            <a:endParaRPr sz="12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rgbClr val="D4D4D4"/>
                </a:solidFill>
                <a:latin typeface="Courier New"/>
                <a:ea typeface="Courier New"/>
                <a:cs typeface="Courier New"/>
                <a:sym typeface="Courier New"/>
              </a:rPr>
              <a:t>            </a:t>
            </a:r>
            <a:r>
              <a:rPr lang="en" sz="1200">
                <a:solidFill>
                  <a:srgbClr val="C586C0"/>
                </a:solidFill>
                <a:latin typeface="Courier New"/>
                <a:ea typeface="Courier New"/>
                <a:cs typeface="Courier New"/>
                <a:sym typeface="Courier New"/>
              </a:rPr>
              <a:t>if</a:t>
            </a:r>
            <a:r>
              <a:rPr lang="en" sz="1200">
                <a:solidFill>
                  <a:srgbClr val="D4D4D4"/>
                </a:solidFill>
                <a:latin typeface="Courier New"/>
                <a:ea typeface="Courier New"/>
                <a:cs typeface="Courier New"/>
                <a:sym typeface="Courier New"/>
              </a:rPr>
              <a:t> (childNum % </a:t>
            </a:r>
            <a:r>
              <a:rPr lang="en" sz="1200">
                <a:solidFill>
                  <a:srgbClr val="B5CEA8"/>
                </a:solidFill>
                <a:latin typeface="Courier New"/>
                <a:ea typeface="Courier New"/>
                <a:cs typeface="Courier New"/>
                <a:sym typeface="Courier New"/>
              </a:rPr>
              <a:t>2</a:t>
            </a:r>
            <a:r>
              <a:rPr lang="en" sz="1200">
                <a:solidFill>
                  <a:srgbClr val="D4D4D4"/>
                </a:solidFill>
                <a:latin typeface="Courier New"/>
                <a:ea typeface="Courier New"/>
                <a:cs typeface="Courier New"/>
                <a:sym typeface="Courier New"/>
              </a:rPr>
              <a:t> == </a:t>
            </a:r>
            <a:r>
              <a:rPr lang="en" sz="1200">
                <a:solidFill>
                  <a:srgbClr val="B5CEA8"/>
                </a:solidFill>
                <a:latin typeface="Courier New"/>
                <a:ea typeface="Courier New"/>
                <a:cs typeface="Courier New"/>
                <a:sym typeface="Courier New"/>
              </a:rPr>
              <a:t>0</a:t>
            </a:r>
            <a:r>
              <a:rPr lang="en" sz="1200">
                <a:solidFill>
                  <a:srgbClr val="D4D4D4"/>
                </a:solidFill>
                <a:latin typeface="Courier New"/>
                <a:ea typeface="Courier New"/>
                <a:cs typeface="Courier New"/>
                <a:sym typeface="Courier New"/>
              </a:rPr>
              <a:t>) {</a:t>
            </a:r>
            <a:endParaRPr sz="12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rgbClr val="D4D4D4"/>
                </a:solidFill>
                <a:latin typeface="Courier New"/>
                <a:ea typeface="Courier New"/>
                <a:cs typeface="Courier New"/>
                <a:sym typeface="Courier New"/>
              </a:rPr>
              <a:t>                </a:t>
            </a:r>
            <a:r>
              <a:rPr lang="en" sz="1200">
                <a:solidFill>
                  <a:srgbClr val="4EC9B0"/>
                </a:solidFill>
                <a:latin typeface="Courier New"/>
                <a:ea typeface="Courier New"/>
                <a:cs typeface="Courier New"/>
                <a:sym typeface="Courier New"/>
              </a:rPr>
              <a:t>Debug</a:t>
            </a:r>
            <a:r>
              <a:rPr lang="en" sz="1200">
                <a:solidFill>
                  <a:srgbClr val="D4D4D4"/>
                </a:solidFill>
                <a:latin typeface="Courier New"/>
                <a:ea typeface="Courier New"/>
                <a:cs typeface="Courier New"/>
                <a:sym typeface="Courier New"/>
              </a:rPr>
              <a:t>.</a:t>
            </a:r>
            <a:r>
              <a:rPr lang="en" sz="1200">
                <a:solidFill>
                  <a:srgbClr val="DCDCAA"/>
                </a:solidFill>
                <a:latin typeface="Courier New"/>
                <a:ea typeface="Courier New"/>
                <a:cs typeface="Courier New"/>
                <a:sym typeface="Courier New"/>
              </a:rPr>
              <a:t>Log</a:t>
            </a:r>
            <a:r>
              <a:rPr lang="en" sz="1200">
                <a:solidFill>
                  <a:srgbClr val="D4D4D4"/>
                </a:solidFill>
                <a:latin typeface="Courier New"/>
                <a:ea typeface="Courier New"/>
                <a:cs typeface="Courier New"/>
                <a:sym typeface="Courier New"/>
              </a:rPr>
              <a:t>(childString);</a:t>
            </a:r>
            <a:endParaRPr sz="12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rgbClr val="D4D4D4"/>
                </a:solidFill>
                <a:latin typeface="Courier New"/>
                <a:ea typeface="Courier New"/>
                <a:cs typeface="Courier New"/>
                <a:sym typeface="Courier New"/>
              </a:rPr>
              <a:t>            }</a:t>
            </a:r>
            <a:endParaRPr sz="12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rgbClr val="D4D4D4"/>
                </a:solidFill>
                <a:latin typeface="Courier New"/>
                <a:ea typeface="Courier New"/>
                <a:cs typeface="Courier New"/>
                <a:sym typeface="Courier New"/>
              </a:rPr>
              <a:t>        }</a:t>
            </a:r>
            <a:endParaRPr sz="12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rgbClr val="D4D4D4"/>
                </a:solidFill>
                <a:latin typeface="Courier New"/>
                <a:ea typeface="Courier New"/>
                <a:cs typeface="Courier New"/>
                <a:sym typeface="Courier New"/>
              </a:rPr>
              <a:t>    }</a:t>
            </a:r>
            <a:endParaRPr sz="12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00">
                <a:solidFill>
                  <a:srgbClr val="D4D4D4"/>
                </a:solidFill>
                <a:latin typeface="Courier New"/>
                <a:ea typeface="Courier New"/>
                <a:cs typeface="Courier New"/>
                <a:sym typeface="Courier New"/>
              </a:rPr>
              <a:t>}</a:t>
            </a:r>
            <a:endParaRPr sz="12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200">
              <a:solidFill>
                <a:srgbClr val="D4D4D4"/>
              </a:solidFill>
              <a:latin typeface="Courier New"/>
              <a:ea typeface="Courier New"/>
              <a:cs typeface="Courier New"/>
              <a:sym typeface="Courier New"/>
            </a:endParaRPr>
          </a:p>
          <a:p>
            <a:pPr indent="0" lvl="0" marL="0" rtl="0" algn="l">
              <a:spcBef>
                <a:spcPts val="0"/>
              </a:spcBef>
              <a:spcAft>
                <a:spcPts val="0"/>
              </a:spcAft>
              <a:buNone/>
            </a:pPr>
            <a:r>
              <a:t/>
            </a:r>
            <a:endParaRPr sz="1200">
              <a:solidFill>
                <a:schemeClr val="dk2"/>
              </a:solidFill>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Concept 3: Abstract</a:t>
            </a:r>
            <a:endParaRPr/>
          </a:p>
        </p:txBody>
      </p:sp>
      <p:sp>
        <p:nvSpPr>
          <p:cNvPr id="114" name="Google Shape;114;p21"/>
          <p:cNvSpPr txBox="1"/>
          <p:nvPr>
            <p:ph idx="1" type="body"/>
          </p:nvPr>
        </p:nvSpPr>
        <p:spPr>
          <a:xfrm>
            <a:off x="311700" y="1228675"/>
            <a:ext cx="8520600" cy="4063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accent1"/>
              </a:buClr>
              <a:buSzPts val="1800"/>
              <a:buChar char="-"/>
            </a:pPr>
            <a:r>
              <a:rPr lang="en">
                <a:solidFill>
                  <a:schemeClr val="accent1"/>
                </a:solidFill>
              </a:rPr>
              <a:t>In the parent class: the </a:t>
            </a:r>
            <a:r>
              <a:rPr b="1" lang="en">
                <a:solidFill>
                  <a:schemeClr val="accent1"/>
                </a:solidFill>
              </a:rPr>
              <a:t>abstract </a:t>
            </a:r>
            <a:r>
              <a:rPr lang="en">
                <a:solidFill>
                  <a:schemeClr val="accent1"/>
                </a:solidFill>
              </a:rPr>
              <a:t>keyword makes a class a common interface, or </a:t>
            </a:r>
            <a:r>
              <a:rPr b="1" lang="en">
                <a:solidFill>
                  <a:schemeClr val="accent1"/>
                </a:solidFill>
              </a:rPr>
              <a:t>template</a:t>
            </a:r>
            <a:r>
              <a:rPr lang="en">
                <a:solidFill>
                  <a:schemeClr val="accent1"/>
                </a:solidFill>
              </a:rPr>
              <a:t>, for its child classes </a:t>
            </a:r>
            <a:endParaRPr>
              <a:solidFill>
                <a:schemeClr val="accent1"/>
              </a:solidFill>
            </a:endParaRPr>
          </a:p>
          <a:p>
            <a:pPr indent="-317500" lvl="1" marL="914400" rtl="0" algn="l">
              <a:spcBef>
                <a:spcPts val="0"/>
              </a:spcBef>
              <a:spcAft>
                <a:spcPts val="0"/>
              </a:spcAft>
              <a:buClr>
                <a:schemeClr val="accent1"/>
              </a:buClr>
              <a:buSzPts val="1400"/>
              <a:buChar char="-"/>
            </a:pPr>
            <a:r>
              <a:rPr lang="en">
                <a:solidFill>
                  <a:schemeClr val="accent1"/>
                </a:solidFill>
              </a:rPr>
              <a:t>Abstract classes force all of their child classes to define certain methods</a:t>
            </a:r>
            <a:endParaRPr>
              <a:solidFill>
                <a:schemeClr val="accent1"/>
              </a:solidFill>
            </a:endParaRPr>
          </a:p>
          <a:p>
            <a:pPr indent="-317500" lvl="1" marL="914400" rtl="0" algn="l">
              <a:spcBef>
                <a:spcPts val="0"/>
              </a:spcBef>
              <a:spcAft>
                <a:spcPts val="0"/>
              </a:spcAft>
              <a:buClr>
                <a:schemeClr val="accent1"/>
              </a:buClr>
              <a:buSzPts val="1400"/>
              <a:buChar char="-"/>
            </a:pPr>
            <a:r>
              <a:rPr lang="en">
                <a:solidFill>
                  <a:schemeClr val="accent1"/>
                </a:solidFill>
              </a:rPr>
              <a:t>The keyword abstract is added in the class declaration</a:t>
            </a:r>
            <a:endParaRPr>
              <a:solidFill>
                <a:schemeClr val="accent1"/>
              </a:solidFill>
            </a:endParaRPr>
          </a:p>
          <a:p>
            <a:pPr indent="-317500" lvl="1" marL="914400" rtl="0" algn="l">
              <a:spcBef>
                <a:spcPts val="0"/>
              </a:spcBef>
              <a:spcAft>
                <a:spcPts val="0"/>
              </a:spcAft>
              <a:buClr>
                <a:schemeClr val="accent1"/>
              </a:buClr>
              <a:buSzPts val="1400"/>
              <a:buChar char="-"/>
            </a:pPr>
            <a:r>
              <a:rPr lang="en">
                <a:solidFill>
                  <a:schemeClr val="accent1"/>
                </a:solidFill>
              </a:rPr>
              <a:t>Ex: </a:t>
            </a:r>
            <a:r>
              <a:rPr lang="en">
                <a:solidFill>
                  <a:srgbClr val="569CD6"/>
                </a:solidFill>
                <a:highlight>
                  <a:srgbClr val="1E1E1E"/>
                </a:highlight>
                <a:latin typeface="Courier New"/>
                <a:ea typeface="Courier New"/>
                <a:cs typeface="Courier New"/>
                <a:sym typeface="Courier New"/>
              </a:rPr>
              <a:t>public</a:t>
            </a:r>
            <a:r>
              <a:rPr lang="en">
                <a:solidFill>
                  <a:srgbClr val="D4D4D4"/>
                </a:solidFill>
                <a:highlight>
                  <a:srgbClr val="1E1E1E"/>
                </a:highlight>
                <a:latin typeface="Courier New"/>
                <a:ea typeface="Courier New"/>
                <a:cs typeface="Courier New"/>
                <a:sym typeface="Courier New"/>
              </a:rPr>
              <a:t> </a:t>
            </a:r>
            <a:r>
              <a:rPr lang="en">
                <a:solidFill>
                  <a:srgbClr val="569CD6"/>
                </a:solidFill>
                <a:highlight>
                  <a:srgbClr val="1E1E1E"/>
                </a:highlight>
                <a:latin typeface="Courier New"/>
                <a:ea typeface="Courier New"/>
                <a:cs typeface="Courier New"/>
                <a:sym typeface="Courier New"/>
              </a:rPr>
              <a:t>abstract</a:t>
            </a:r>
            <a:r>
              <a:rPr lang="en">
                <a:solidFill>
                  <a:srgbClr val="D4D4D4"/>
                </a:solidFill>
                <a:highlight>
                  <a:srgbClr val="1E1E1E"/>
                </a:highlight>
                <a:latin typeface="Courier New"/>
                <a:ea typeface="Courier New"/>
                <a:cs typeface="Courier New"/>
                <a:sym typeface="Courier New"/>
              </a:rPr>
              <a:t> </a:t>
            </a:r>
            <a:r>
              <a:rPr lang="en">
                <a:solidFill>
                  <a:srgbClr val="569CD6"/>
                </a:solidFill>
                <a:highlight>
                  <a:srgbClr val="1E1E1E"/>
                </a:highlight>
                <a:latin typeface="Courier New"/>
                <a:ea typeface="Courier New"/>
                <a:cs typeface="Courier New"/>
                <a:sym typeface="Courier New"/>
              </a:rPr>
              <a:t>class</a:t>
            </a:r>
            <a:r>
              <a:rPr lang="en">
                <a:solidFill>
                  <a:srgbClr val="D4D4D4"/>
                </a:solidFill>
                <a:highlight>
                  <a:srgbClr val="1E1E1E"/>
                </a:highlight>
                <a:latin typeface="Courier New"/>
                <a:ea typeface="Courier New"/>
                <a:cs typeface="Courier New"/>
                <a:sym typeface="Courier New"/>
              </a:rPr>
              <a:t> </a:t>
            </a:r>
            <a:r>
              <a:rPr lang="en">
                <a:solidFill>
                  <a:srgbClr val="4EC9B0"/>
                </a:solidFill>
                <a:highlight>
                  <a:srgbClr val="1E1E1E"/>
                </a:highlight>
                <a:latin typeface="Courier New"/>
                <a:ea typeface="Courier New"/>
                <a:cs typeface="Courier New"/>
                <a:sym typeface="Courier New"/>
              </a:rPr>
              <a:t>Vehicle</a:t>
            </a:r>
            <a:r>
              <a:rPr lang="en">
                <a:solidFill>
                  <a:srgbClr val="D4D4D4"/>
                </a:solidFill>
                <a:highlight>
                  <a:srgbClr val="1E1E1E"/>
                </a:highlight>
                <a:latin typeface="Courier New"/>
                <a:ea typeface="Courier New"/>
                <a:cs typeface="Courier New"/>
                <a:sym typeface="Courier New"/>
              </a:rPr>
              <a:t> : </a:t>
            </a:r>
            <a:r>
              <a:rPr lang="en">
                <a:solidFill>
                  <a:srgbClr val="4EC9B0"/>
                </a:solidFill>
                <a:highlight>
                  <a:srgbClr val="1E1E1E"/>
                </a:highlight>
                <a:latin typeface="Courier New"/>
                <a:ea typeface="Courier New"/>
                <a:cs typeface="Courier New"/>
                <a:sym typeface="Courier New"/>
              </a:rPr>
              <a:t>MonoBehaviour</a:t>
            </a:r>
            <a:endParaRPr>
              <a:solidFill>
                <a:schemeClr val="accent1"/>
              </a:solidFill>
            </a:endParaRPr>
          </a:p>
          <a:p>
            <a:pPr indent="-317500" lvl="1" marL="914400" rtl="0" algn="l">
              <a:spcBef>
                <a:spcPts val="0"/>
              </a:spcBef>
              <a:spcAft>
                <a:spcPts val="0"/>
              </a:spcAft>
              <a:buClr>
                <a:schemeClr val="accent1"/>
              </a:buClr>
              <a:buSzPts val="1400"/>
              <a:buChar char="-"/>
            </a:pPr>
            <a:r>
              <a:rPr lang="en">
                <a:solidFill>
                  <a:schemeClr val="accent1"/>
                </a:solidFill>
              </a:rPr>
              <a:t>Best used when there is </a:t>
            </a:r>
            <a:r>
              <a:rPr b="1" lang="en">
                <a:solidFill>
                  <a:schemeClr val="accent1"/>
                </a:solidFill>
              </a:rPr>
              <a:t>no base behaviour</a:t>
            </a:r>
            <a:r>
              <a:rPr lang="en">
                <a:solidFill>
                  <a:schemeClr val="accent1"/>
                </a:solidFill>
              </a:rPr>
              <a:t> to put in the parent (every child requires its own unique code) for a certain method</a:t>
            </a:r>
            <a:endParaRPr>
              <a:solidFill>
                <a:schemeClr val="accent1"/>
              </a:solidFill>
            </a:endParaRPr>
          </a:p>
          <a:p>
            <a:pPr indent="-342900" lvl="0" marL="457200" rtl="0" algn="l">
              <a:spcBef>
                <a:spcPts val="0"/>
              </a:spcBef>
              <a:spcAft>
                <a:spcPts val="0"/>
              </a:spcAft>
              <a:buClr>
                <a:schemeClr val="accent1"/>
              </a:buClr>
              <a:buSzPts val="1800"/>
              <a:buChar char="-"/>
            </a:pPr>
            <a:r>
              <a:rPr lang="en">
                <a:solidFill>
                  <a:schemeClr val="accent1"/>
                </a:solidFill>
              </a:rPr>
              <a:t>Some things are the same!</a:t>
            </a:r>
            <a:endParaRPr>
              <a:solidFill>
                <a:schemeClr val="accent1"/>
              </a:solidFill>
            </a:endParaRPr>
          </a:p>
          <a:p>
            <a:pPr indent="-317500" lvl="1" marL="914400" rtl="0" algn="l">
              <a:spcBef>
                <a:spcPts val="0"/>
              </a:spcBef>
              <a:spcAft>
                <a:spcPts val="0"/>
              </a:spcAft>
              <a:buClr>
                <a:schemeClr val="accent1"/>
              </a:buClr>
              <a:buSzPts val="1400"/>
              <a:buChar char="-"/>
            </a:pPr>
            <a:r>
              <a:rPr lang="en">
                <a:solidFill>
                  <a:schemeClr val="accent1"/>
                </a:solidFill>
              </a:rPr>
              <a:t>Properties and </a:t>
            </a:r>
            <a:r>
              <a:rPr lang="en">
                <a:solidFill>
                  <a:schemeClr val="accent1"/>
                </a:solidFill>
              </a:rPr>
              <a:t>method</a:t>
            </a:r>
            <a:r>
              <a:rPr lang="en">
                <a:solidFill>
                  <a:schemeClr val="accent1"/>
                </a:solidFill>
              </a:rPr>
              <a:t>s still need to be public for child classes to access them</a:t>
            </a:r>
            <a:endParaRPr>
              <a:solidFill>
                <a:schemeClr val="accent1"/>
              </a:solidFill>
            </a:endParaRPr>
          </a:p>
          <a:p>
            <a:pPr indent="-317500" lvl="1" marL="914400" rtl="0" algn="l">
              <a:spcBef>
                <a:spcPts val="0"/>
              </a:spcBef>
              <a:spcAft>
                <a:spcPts val="0"/>
              </a:spcAft>
              <a:buClr>
                <a:schemeClr val="accent1"/>
              </a:buClr>
              <a:buSzPts val="1400"/>
              <a:buChar char="-"/>
            </a:pPr>
            <a:r>
              <a:rPr lang="en">
                <a:solidFill>
                  <a:schemeClr val="accent1"/>
                </a:solidFill>
              </a:rPr>
              <a:t>Virtual </a:t>
            </a:r>
            <a:r>
              <a:rPr lang="en">
                <a:solidFill>
                  <a:schemeClr val="accent1"/>
                </a:solidFill>
              </a:rPr>
              <a:t>method</a:t>
            </a:r>
            <a:r>
              <a:rPr lang="en">
                <a:solidFill>
                  <a:schemeClr val="accent1"/>
                </a:solidFill>
              </a:rPr>
              <a:t>s can still be overridden</a:t>
            </a:r>
            <a:endParaRPr>
              <a:solidFill>
                <a:schemeClr val="accent1"/>
              </a:solidFill>
            </a:endParaRPr>
          </a:p>
          <a:p>
            <a:pPr indent="-317500" lvl="1" marL="914400" rtl="0" algn="l">
              <a:spcBef>
                <a:spcPts val="0"/>
              </a:spcBef>
              <a:spcAft>
                <a:spcPts val="0"/>
              </a:spcAft>
              <a:buClr>
                <a:schemeClr val="accent1"/>
              </a:buClr>
              <a:buSzPts val="1400"/>
              <a:buChar char="-"/>
            </a:pPr>
            <a:r>
              <a:rPr lang="en">
                <a:solidFill>
                  <a:schemeClr val="accent1"/>
                </a:solidFill>
              </a:rPr>
              <a:t>In other words, most of the code in abstract classes works</a:t>
            </a:r>
            <a:r>
              <a:rPr b="1" lang="en">
                <a:solidFill>
                  <a:schemeClr val="accent1"/>
                </a:solidFill>
              </a:rPr>
              <a:t> exactly the same</a:t>
            </a:r>
            <a:r>
              <a:rPr lang="en">
                <a:solidFill>
                  <a:schemeClr val="accent1"/>
                </a:solidFill>
              </a:rPr>
              <a:t> as it does in normal inheritance</a:t>
            </a:r>
            <a:endParaRPr>
              <a:solidFill>
                <a:schemeClr val="accen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