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9afaae2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9afaae2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99072e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99072e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42d56c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42d56c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942d56c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942d56c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942d56c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942d56c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942d56c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942d56c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942d56c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942d56c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942d56c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942d56c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942d56cd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942d56cd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942d56cd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942d56cd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93b7dfb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93b7dfb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942d56cd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942d56cd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942d56cd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942d56cd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942d56cd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942d56c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942d56c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942d56cd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942d56cd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942d56cd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942d56cd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942d56cd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942d56cd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942d56cd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942d56cd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942d56cd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942d56cd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942d56cd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93b7dfb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93b7dfb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93b7dfb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93b7dfb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942d56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942d56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42d56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942d56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942d56c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942d56c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942d56c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942d56c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942d56c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942d56c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Ryan.McClennen@tufts.ed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lipsafari.com/clips/o203366-person-on-racing-motorcycle" TargetMode="External"/><Relationship Id="rId4" Type="http://schemas.openxmlformats.org/officeDocument/2006/relationships/hyperlink" Target="https://www.istockphoto.com/vector/top-view-of-man-riding-bicycle-aerial-shot-of-male-cartoon-character-biker-with-red-gm1158181978-3162833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Inheritance (in Unity)</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Ryan McClennen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3: Abstract (cont)</a:t>
            </a:r>
            <a:endParaRPr/>
          </a:p>
        </p:txBody>
      </p:sp>
      <p:sp>
        <p:nvSpPr>
          <p:cNvPr id="120" name="Google Shape;120;p22"/>
          <p:cNvSpPr txBox="1"/>
          <p:nvPr>
            <p:ph idx="1" type="body"/>
          </p:nvPr>
        </p:nvSpPr>
        <p:spPr>
          <a:xfrm>
            <a:off x="311700" y="1228675"/>
            <a:ext cx="8520600" cy="406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a:t>
            </a:r>
            <a:r>
              <a:rPr lang="en">
                <a:solidFill>
                  <a:schemeClr val="accent1"/>
                </a:solidFill>
              </a:rPr>
              <a:t>ome things are different!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methods can now be labeled </a:t>
            </a:r>
            <a:r>
              <a:rPr b="1" lang="en">
                <a:solidFill>
                  <a:schemeClr val="accent1"/>
                </a:solidFill>
              </a:rPr>
              <a:t>abstract</a:t>
            </a:r>
            <a:endParaRPr b="1">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abstract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HandleAccel</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An abstract method is </a:t>
            </a:r>
            <a:r>
              <a:rPr b="1" lang="en">
                <a:solidFill>
                  <a:schemeClr val="accent1"/>
                </a:solidFill>
              </a:rPr>
              <a:t>not</a:t>
            </a:r>
            <a:r>
              <a:rPr lang="en">
                <a:solidFill>
                  <a:schemeClr val="accent1"/>
                </a:solidFill>
              </a:rPr>
              <a:t> given a definition in the parent class, it is only declared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Child classes </a:t>
            </a:r>
            <a:r>
              <a:rPr b="1" lang="en">
                <a:solidFill>
                  <a:schemeClr val="accent1"/>
                </a:solidFill>
              </a:rPr>
              <a:t>must</a:t>
            </a:r>
            <a:r>
              <a:rPr lang="en">
                <a:solidFill>
                  <a:schemeClr val="accent1"/>
                </a:solidFill>
              </a:rPr>
              <a:t> override an abstract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In other words, child classes are “forced” to define previously abstract methods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Abstract classes cannot be added to GameObjects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Because abstract classes act like templates, they aren’t fully </a:t>
            </a:r>
            <a:r>
              <a:rPr lang="en">
                <a:solidFill>
                  <a:schemeClr val="accent1"/>
                </a:solidFill>
              </a:rPr>
              <a:t>functional</a:t>
            </a:r>
            <a:r>
              <a:rPr lang="en">
                <a:solidFill>
                  <a:schemeClr val="accent1"/>
                </a:solidFill>
              </a:rPr>
              <a:t> their own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That means they sit in the Scripts folder! Abstract classes help with organization and consolidating code, but can’t do anything alone</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 I Use Abstract Inheritance?</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228675"/>
            <a:ext cx="8520600" cy="37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Need to make tons things of one type with different behaviours?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All your enemies use the same patrolling AI, but require different battle AIs because of their different weapons (bows stay back, swords get close, shields go in front, etc)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We have many different subclasses of enemies, so we can make an abstract Enemy class that creates a template for each subclass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Enemy class would contain all the shared traits of the enemy subclasses (health, patrol AI, etc)</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enemy class would also create an abstract </a:t>
            </a:r>
            <a:r>
              <a:rPr lang="en">
                <a:solidFill>
                  <a:schemeClr val="accent1"/>
                </a:solidFill>
              </a:rPr>
              <a:t>method</a:t>
            </a:r>
            <a:r>
              <a:rPr lang="en">
                <a:solidFill>
                  <a:schemeClr val="accent1"/>
                </a:solidFill>
              </a:rPr>
              <a:t> for battle AI</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All of Enemy’s children would override the battle AI </a:t>
            </a:r>
            <a:r>
              <a:rPr lang="en">
                <a:solidFill>
                  <a:schemeClr val="accent1"/>
                </a:solidFill>
              </a:rPr>
              <a:t>method</a:t>
            </a:r>
            <a:r>
              <a:rPr lang="en">
                <a:solidFill>
                  <a:schemeClr val="accent1"/>
                </a:solidFill>
              </a:rPr>
              <a:t> and provide their own code, giving each unique behaviour!</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don’t I Use Abstract Inheritance?</a:t>
            </a:r>
            <a:endParaRPr/>
          </a:p>
        </p:txBody>
      </p:sp>
      <p:sp>
        <p:nvSpPr>
          <p:cNvPr id="132" name="Google Shape;132;p24"/>
          <p:cNvSpPr txBox="1"/>
          <p:nvPr>
            <p:ph idx="1" type="body"/>
          </p:nvPr>
        </p:nvSpPr>
        <p:spPr>
          <a:xfrm>
            <a:off x="311700" y="1228675"/>
            <a:ext cx="8520600" cy="37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Need a similar behaviour with slightly different functionality?</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You already have a Sword class, and you want a </a:t>
            </a:r>
            <a:r>
              <a:rPr lang="en">
                <a:solidFill>
                  <a:schemeClr val="accent1"/>
                </a:solidFill>
              </a:rPr>
              <a:t>Dagger</a:t>
            </a:r>
            <a:r>
              <a:rPr lang="en">
                <a:solidFill>
                  <a:schemeClr val="accent1"/>
                </a:solidFill>
              </a:rPr>
              <a:t> class with the same swinging ability, but </a:t>
            </a:r>
            <a:r>
              <a:rPr lang="en">
                <a:solidFill>
                  <a:schemeClr val="accent1"/>
                </a:solidFill>
              </a:rPr>
              <a:t>throwing instead of blocking</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Assume that, in this case, the sword and the dagger are the only weapons in your game. There will never be any other weapons, so there isn’t much of a point in setting up an Abstract class for weapons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So, we can make Sword the Parent and Dagger the child!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Make the necessary (blocking) </a:t>
            </a:r>
            <a:r>
              <a:rPr lang="en">
                <a:solidFill>
                  <a:schemeClr val="accent1"/>
                </a:solidFill>
              </a:rPr>
              <a:t>method</a:t>
            </a:r>
            <a:r>
              <a:rPr lang="en">
                <a:solidFill>
                  <a:schemeClr val="accent1"/>
                </a:solidFill>
              </a:rPr>
              <a:t>s virtual in the Sword, and make the Dagger class override those </a:t>
            </a:r>
            <a:r>
              <a:rPr lang="en">
                <a:solidFill>
                  <a:schemeClr val="accent1"/>
                </a:solidFill>
              </a:rPr>
              <a:t>method</a:t>
            </a:r>
            <a:r>
              <a:rPr lang="en">
                <a:solidFill>
                  <a:schemeClr val="accent1"/>
                </a:solidFill>
              </a:rPr>
              <a:t>s!</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Advantage of </a:t>
            </a:r>
            <a:r>
              <a:rPr lang="en"/>
              <a:t>Inheritance</a:t>
            </a:r>
            <a:r>
              <a:rPr lang="en"/>
              <a:t>: Polymorphism!</a:t>
            </a:r>
            <a:endParaRPr/>
          </a:p>
        </p:txBody>
      </p:sp>
      <p:sp>
        <p:nvSpPr>
          <p:cNvPr id="138" name="Google Shape;138;p25"/>
          <p:cNvSpPr txBox="1"/>
          <p:nvPr>
            <p:ph idx="1" type="body"/>
          </p:nvPr>
        </p:nvSpPr>
        <p:spPr>
          <a:xfrm>
            <a:off x="311700" y="1228675"/>
            <a:ext cx="4260300" cy="378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Scripts can be held in code under the type of their parent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This is super useful for getting scripts on other game objects!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For example, if enemies all act differently when hit and are all children of one script, you can get that script from them on hit and call the </a:t>
            </a:r>
            <a:r>
              <a:rPr lang="en">
                <a:solidFill>
                  <a:schemeClr val="accent1"/>
                </a:solidFill>
              </a:rPr>
              <a:t>method</a:t>
            </a:r>
            <a:r>
              <a:rPr lang="en">
                <a:solidFill>
                  <a:schemeClr val="accent1"/>
                </a:solidFill>
              </a:rPr>
              <a:t> that handles the hit movement!</a:t>
            </a:r>
            <a:endParaRPr>
              <a:solidFill>
                <a:schemeClr val="accent1"/>
              </a:solidFill>
            </a:endParaRPr>
          </a:p>
        </p:txBody>
      </p:sp>
      <p:pic>
        <p:nvPicPr>
          <p:cNvPr id="139" name="Google Shape;139;p25"/>
          <p:cNvPicPr preferRelativeResize="0"/>
          <p:nvPr/>
        </p:nvPicPr>
        <p:blipFill>
          <a:blip r:embed="rId3">
            <a:alphaModFix/>
          </a:blip>
          <a:stretch>
            <a:fillRect/>
          </a:stretch>
        </p:blipFill>
        <p:spPr>
          <a:xfrm>
            <a:off x="4650665" y="1228675"/>
            <a:ext cx="3885085" cy="334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1240275"/>
            <a:ext cx="8520600" cy="198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a:t>
            </a:r>
            <a:endParaRPr/>
          </a:p>
        </p:txBody>
      </p:sp>
      <p:sp>
        <p:nvSpPr>
          <p:cNvPr id="155" name="Google Shape;155;p28"/>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your 2D tutorial (Catch a Tree)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If you haven’t already, download my Unity package from the course website</a:t>
            </a:r>
            <a:endParaRPr>
              <a:solidFill>
                <a:schemeClr val="accent1"/>
              </a:solidFill>
            </a:endParaRPr>
          </a:p>
        </p:txBody>
      </p:sp>
      <p:pic>
        <p:nvPicPr>
          <p:cNvPr id="156" name="Google Shape;156;p28"/>
          <p:cNvPicPr preferRelativeResize="0"/>
          <p:nvPr/>
        </p:nvPicPr>
        <p:blipFill>
          <a:blip r:embed="rId3">
            <a:alphaModFix/>
          </a:blip>
          <a:stretch>
            <a:fillRect/>
          </a:stretch>
        </p:blipFill>
        <p:spPr>
          <a:xfrm>
            <a:off x="3804900" y="1311300"/>
            <a:ext cx="5186698" cy="30421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2</a:t>
            </a:r>
            <a:endParaRPr/>
          </a:p>
        </p:txBody>
      </p:sp>
      <p:sp>
        <p:nvSpPr>
          <p:cNvPr id="162" name="Google Shape;162;p29"/>
          <p:cNvSpPr txBox="1"/>
          <p:nvPr>
            <p:ph idx="1" type="body"/>
          </p:nvPr>
        </p:nvSpPr>
        <p:spPr>
          <a:xfrm>
            <a:off x="311700" y="1389600"/>
            <a:ext cx="33600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Import my package by right-clicking in the Project tab and choosing </a:t>
            </a:r>
            <a:r>
              <a:rPr b="1" lang="en">
                <a:solidFill>
                  <a:schemeClr val="accent1"/>
                </a:solidFill>
              </a:rPr>
              <a:t>Import Package &gt; Custom Package</a:t>
            </a:r>
            <a:r>
              <a:rPr lang="en">
                <a:solidFill>
                  <a:schemeClr val="accent1"/>
                </a:solidFill>
              </a:rPr>
              <a:t>. Choose my package in the File Explorer and hit “Open”!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You should see:</a:t>
            </a:r>
            <a:endParaRPr>
              <a:solidFill>
                <a:schemeClr val="accent1"/>
              </a:solidFill>
            </a:endParaRPr>
          </a:p>
        </p:txBody>
      </p:sp>
      <p:pic>
        <p:nvPicPr>
          <p:cNvPr id="163" name="Google Shape;163;p29"/>
          <p:cNvPicPr preferRelativeResize="0"/>
          <p:nvPr/>
        </p:nvPicPr>
        <p:blipFill>
          <a:blip r:embed="rId3">
            <a:alphaModFix/>
          </a:blip>
          <a:stretch>
            <a:fillRect/>
          </a:stretch>
        </p:blipFill>
        <p:spPr>
          <a:xfrm>
            <a:off x="408000" y="3038053"/>
            <a:ext cx="9143998" cy="1899195"/>
          </a:xfrm>
          <a:prstGeom prst="rect">
            <a:avLst/>
          </a:prstGeom>
          <a:noFill/>
          <a:ln>
            <a:noFill/>
          </a:ln>
        </p:spPr>
      </p:pic>
      <p:pic>
        <p:nvPicPr>
          <p:cNvPr id="164" name="Google Shape;164;p29"/>
          <p:cNvPicPr preferRelativeResize="0"/>
          <p:nvPr/>
        </p:nvPicPr>
        <p:blipFill>
          <a:blip r:embed="rId4">
            <a:alphaModFix/>
          </a:blip>
          <a:stretch>
            <a:fillRect/>
          </a:stretch>
        </p:blipFill>
        <p:spPr>
          <a:xfrm>
            <a:off x="3949325" y="152400"/>
            <a:ext cx="4416336" cy="2733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3</a:t>
            </a:r>
            <a:endParaRPr/>
          </a:p>
        </p:txBody>
      </p:sp>
      <p:sp>
        <p:nvSpPr>
          <p:cNvPr id="170" name="Google Shape;170;p30"/>
          <p:cNvSpPr txBox="1"/>
          <p:nvPr>
            <p:ph idx="1" type="body"/>
          </p:nvPr>
        </p:nvSpPr>
        <p:spPr>
          <a:xfrm>
            <a:off x="311700" y="1389600"/>
            <a:ext cx="33216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the scene called Vehicles. </a:t>
            </a:r>
            <a:r>
              <a:rPr lang="en">
                <a:solidFill>
                  <a:schemeClr val="accent1"/>
                </a:solidFill>
              </a:rPr>
              <a:t>You should see a motorcycle and a bike in a top down view</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and drive the motorcycle around using W to accelerate, S to decelerate, and A/D to turn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a:t>
            </a:r>
            <a:endParaRPr>
              <a:solidFill>
                <a:schemeClr val="accent1"/>
              </a:solidFill>
            </a:endParaRPr>
          </a:p>
        </p:txBody>
      </p:sp>
      <p:pic>
        <p:nvPicPr>
          <p:cNvPr id="171" name="Google Shape;171;p30"/>
          <p:cNvPicPr preferRelativeResize="0"/>
          <p:nvPr/>
        </p:nvPicPr>
        <p:blipFill>
          <a:blip r:embed="rId3">
            <a:alphaModFix/>
          </a:blip>
          <a:stretch>
            <a:fillRect/>
          </a:stretch>
        </p:blipFill>
        <p:spPr>
          <a:xfrm>
            <a:off x="3779800" y="1082337"/>
            <a:ext cx="5248626" cy="2978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4</a:t>
            </a:r>
            <a:endParaRPr/>
          </a:p>
        </p:txBody>
      </p:sp>
      <p:sp>
        <p:nvSpPr>
          <p:cNvPr id="177" name="Google Shape;177;p31"/>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Notice how bike didn’t </a:t>
            </a:r>
            <a:r>
              <a:rPr lang="en">
                <a:solidFill>
                  <a:schemeClr val="accent1"/>
                </a:solidFill>
              </a:rPr>
              <a:t>method</a:t>
            </a:r>
            <a:r>
              <a:rPr lang="en">
                <a:solidFill>
                  <a:schemeClr val="accent1"/>
                </a:solidFill>
              </a:rPr>
              <a:t>? We already have a class that works a lot like a bike, so </a:t>
            </a:r>
            <a:r>
              <a:rPr lang="en">
                <a:solidFill>
                  <a:schemeClr val="accent1"/>
                </a:solidFill>
              </a:rPr>
              <a:t>let's</a:t>
            </a:r>
            <a:r>
              <a:rPr lang="en">
                <a:solidFill>
                  <a:schemeClr val="accent1"/>
                </a:solidFill>
              </a:rPr>
              <a:t> implement Bike  using inheritance!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Open Motorcycle.cs and Bike.cs. Looking at Bike.cs, </a:t>
            </a:r>
            <a:r>
              <a:rPr lang="en">
                <a:solidFill>
                  <a:schemeClr val="accent1"/>
                </a:solidFill>
              </a:rPr>
              <a:t>you will see it inherits from Motorcycle, but all of the code is currently commented out</a:t>
            </a:r>
            <a:endParaRPr>
              <a:solidFill>
                <a:schemeClr val="accent1"/>
              </a:solidFill>
            </a:endParaRPr>
          </a:p>
        </p:txBody>
      </p:sp>
      <p:pic>
        <p:nvPicPr>
          <p:cNvPr id="178" name="Google Shape;178;p31"/>
          <p:cNvPicPr preferRelativeResize="0"/>
          <p:nvPr/>
        </p:nvPicPr>
        <p:blipFill>
          <a:blip r:embed="rId3">
            <a:alphaModFix/>
          </a:blip>
          <a:stretch>
            <a:fillRect/>
          </a:stretch>
        </p:blipFill>
        <p:spPr>
          <a:xfrm>
            <a:off x="4386625" y="233200"/>
            <a:ext cx="4013224" cy="467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Inheritance?</a:t>
            </a:r>
            <a:endParaRPr/>
          </a:p>
        </p:txBody>
      </p:sp>
      <p:sp>
        <p:nvSpPr>
          <p:cNvPr id="63" name="Google Shape;63;p14"/>
          <p:cNvSpPr txBox="1"/>
          <p:nvPr>
            <p:ph idx="1" type="body"/>
          </p:nvPr>
        </p:nvSpPr>
        <p:spPr>
          <a:xfrm>
            <a:off x="311700" y="1228675"/>
            <a:ext cx="8520600" cy="374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Some background information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class is a way of organizing code into a single object with properties (variables) and methods (functions)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Every script you have created so far is a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function declaration/</a:t>
            </a:r>
            <a:r>
              <a:rPr lang="en">
                <a:solidFill>
                  <a:schemeClr val="accent1"/>
                </a:solidFill>
              </a:rPr>
              <a:t>signature</a:t>
            </a:r>
            <a:r>
              <a:rPr lang="en">
                <a:solidFill>
                  <a:schemeClr val="accent1"/>
                </a:solidFill>
              </a:rPr>
              <a:t> is the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Inheritance is a</a:t>
            </a:r>
            <a:r>
              <a:rPr lang="en">
                <a:solidFill>
                  <a:schemeClr val="accent1"/>
                </a:solidFill>
              </a:rPr>
              <a:t> way of organizing classes so that classes with shared traits are related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Creates “parent” and “child” classes, where the “child” classes “inherit” the properties and methods of the “parent” classes</a:t>
            </a:r>
            <a:endParaRPr>
              <a:solidFill>
                <a:schemeClr val="accent1"/>
              </a:solidFill>
            </a:endParaRPr>
          </a:p>
          <a:p>
            <a:pPr indent="-317500" lvl="2" marL="1371600" rtl="0" algn="l">
              <a:spcBef>
                <a:spcPts val="0"/>
              </a:spcBef>
              <a:spcAft>
                <a:spcPts val="0"/>
              </a:spcAft>
              <a:buClr>
                <a:schemeClr val="accent1"/>
              </a:buClr>
              <a:buSzPts val="1400"/>
              <a:buChar char="-"/>
            </a:pPr>
            <a:r>
              <a:rPr lang="en">
                <a:solidFill>
                  <a:schemeClr val="accent1"/>
                </a:solidFill>
              </a:rPr>
              <a:t>The “parent” is also sometimes referred to as the “base”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Code shared between children only has to be written once in the parent, while code unique to the children is written in each individually</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5</a:t>
            </a:r>
            <a:endParaRPr/>
          </a:p>
        </p:txBody>
      </p:sp>
      <p:sp>
        <p:nvSpPr>
          <p:cNvPr id="184" name="Google Shape;184;p32"/>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Uncomment the code in Bike. This should create a lot of errors because Bike is trying to inherit from Motorcycle, but Motorcycle is not set up to be a parent!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There are properties and </a:t>
            </a:r>
            <a:r>
              <a:rPr lang="en">
                <a:solidFill>
                  <a:schemeClr val="accent1"/>
                </a:solidFill>
              </a:rPr>
              <a:t>method</a:t>
            </a:r>
            <a:r>
              <a:rPr lang="en">
                <a:solidFill>
                  <a:schemeClr val="accent1"/>
                </a:solidFill>
              </a:rPr>
              <a:t>s in Motorcycle that Bike needs to access, so we need to set them to be public</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Which </a:t>
            </a:r>
            <a:r>
              <a:rPr lang="en">
                <a:solidFill>
                  <a:schemeClr val="accent1"/>
                </a:solidFill>
              </a:rPr>
              <a:t>method</a:t>
            </a:r>
            <a:r>
              <a:rPr lang="en">
                <a:solidFill>
                  <a:schemeClr val="accent1"/>
                </a:solidFill>
              </a:rPr>
              <a:t>s and properties does Bike need access to?</a:t>
            </a:r>
            <a:endParaRPr>
              <a:solidFill>
                <a:schemeClr val="accent1"/>
              </a:solidFill>
            </a:endParaRPr>
          </a:p>
        </p:txBody>
      </p:sp>
      <p:pic>
        <p:nvPicPr>
          <p:cNvPr id="185" name="Google Shape;185;p32"/>
          <p:cNvPicPr preferRelativeResize="0"/>
          <p:nvPr/>
        </p:nvPicPr>
        <p:blipFill>
          <a:blip r:embed="rId3">
            <a:alphaModFix/>
          </a:blip>
          <a:stretch>
            <a:fillRect/>
          </a:stretch>
        </p:blipFill>
        <p:spPr>
          <a:xfrm>
            <a:off x="2456025" y="4097475"/>
            <a:ext cx="5345824" cy="924850"/>
          </a:xfrm>
          <a:prstGeom prst="rect">
            <a:avLst/>
          </a:prstGeom>
          <a:noFill/>
          <a:ln>
            <a:noFill/>
          </a:ln>
        </p:spPr>
      </p:pic>
      <p:pic>
        <p:nvPicPr>
          <p:cNvPr id="186" name="Google Shape;186;p32"/>
          <p:cNvPicPr preferRelativeResize="0"/>
          <p:nvPr/>
        </p:nvPicPr>
        <p:blipFill>
          <a:blip r:embed="rId4">
            <a:alphaModFix/>
          </a:blip>
          <a:stretch>
            <a:fillRect/>
          </a:stretch>
        </p:blipFill>
        <p:spPr>
          <a:xfrm>
            <a:off x="4993838" y="190925"/>
            <a:ext cx="2808000" cy="37019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6</a:t>
            </a:r>
            <a:endParaRPr/>
          </a:p>
        </p:txBody>
      </p:sp>
      <p:sp>
        <p:nvSpPr>
          <p:cNvPr id="192" name="Google Shape;192;p33"/>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Motorcycle.cs</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Set the </a:t>
            </a:r>
            <a:r>
              <a:rPr b="1" lang="en">
                <a:solidFill>
                  <a:schemeClr val="accent1"/>
                </a:solidFill>
              </a:rPr>
              <a:t>accel </a:t>
            </a:r>
            <a:r>
              <a:rPr lang="en">
                <a:solidFill>
                  <a:schemeClr val="accent1"/>
                </a:solidFill>
              </a:rPr>
              <a:t>and </a:t>
            </a:r>
            <a:r>
              <a:rPr b="1" lang="en">
                <a:solidFill>
                  <a:schemeClr val="accent1"/>
                </a:solidFill>
              </a:rPr>
              <a:t>currSpeed </a:t>
            </a:r>
            <a:r>
              <a:rPr lang="en">
                <a:solidFill>
                  <a:schemeClr val="accent1"/>
                </a:solidFill>
              </a:rPr>
              <a:t>properties to be </a:t>
            </a:r>
            <a:r>
              <a:rPr b="1" lang="en">
                <a:solidFill>
                  <a:schemeClr val="accent1"/>
                </a:solidFill>
              </a:rPr>
              <a:t>public </a:t>
            </a:r>
            <a:r>
              <a:rPr lang="en">
                <a:solidFill>
                  <a:schemeClr val="accent1"/>
                </a:solidFill>
              </a:rPr>
              <a:t>instead of </a:t>
            </a:r>
            <a:r>
              <a:rPr b="1" lang="en">
                <a:solidFill>
                  <a:schemeClr val="accent1"/>
                </a:solidFill>
              </a:rPr>
              <a:t>private</a:t>
            </a:r>
            <a:endParaRPr b="1">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Set the </a:t>
            </a:r>
            <a:r>
              <a:rPr b="1" lang="en">
                <a:solidFill>
                  <a:schemeClr val="accent1"/>
                </a:solidFill>
              </a:rPr>
              <a:t>Start</a:t>
            </a:r>
            <a:r>
              <a:rPr lang="en">
                <a:solidFill>
                  <a:schemeClr val="accent1"/>
                </a:solidFill>
              </a:rPr>
              <a:t>, </a:t>
            </a:r>
            <a:r>
              <a:rPr b="1" lang="en">
                <a:solidFill>
                  <a:schemeClr val="accent1"/>
                </a:solidFill>
              </a:rPr>
              <a:t>FixedUpdate</a:t>
            </a:r>
            <a:r>
              <a:rPr lang="en">
                <a:solidFill>
                  <a:schemeClr val="accent1"/>
                </a:solidFill>
              </a:rPr>
              <a:t>, and </a:t>
            </a:r>
            <a:r>
              <a:rPr b="1" lang="en">
                <a:solidFill>
                  <a:schemeClr val="accent1"/>
                </a:solidFill>
              </a:rPr>
              <a:t>HandleAccel </a:t>
            </a:r>
            <a:r>
              <a:rPr lang="en">
                <a:solidFill>
                  <a:schemeClr val="accent1"/>
                </a:solidFill>
              </a:rPr>
              <a:t>methods to be </a:t>
            </a:r>
            <a:r>
              <a:rPr b="1" lang="en">
                <a:solidFill>
                  <a:schemeClr val="accent1"/>
                </a:solidFill>
              </a:rPr>
              <a:t>public virtual</a:t>
            </a:r>
            <a:r>
              <a:rPr lang="en">
                <a:solidFill>
                  <a:schemeClr val="accent1"/>
                </a:solidFill>
              </a:rPr>
              <a:t> instead of </a:t>
            </a:r>
            <a:r>
              <a:rPr b="1" lang="en">
                <a:solidFill>
                  <a:schemeClr val="accent1"/>
                </a:solidFill>
              </a:rPr>
              <a:t>private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Reload Unity. Your errors should now be gone because Bike can access and override everything it needs from Motorcycle!</a:t>
            </a:r>
            <a:endParaRPr>
              <a:solidFill>
                <a:schemeClr val="accent1"/>
              </a:solidFill>
            </a:endParaRPr>
          </a:p>
        </p:txBody>
      </p:sp>
      <p:pic>
        <p:nvPicPr>
          <p:cNvPr id="193" name="Google Shape;193;p33"/>
          <p:cNvPicPr preferRelativeResize="0"/>
          <p:nvPr/>
        </p:nvPicPr>
        <p:blipFill>
          <a:blip r:embed="rId3">
            <a:alphaModFix/>
          </a:blip>
          <a:stretch>
            <a:fillRect/>
          </a:stretch>
        </p:blipFill>
        <p:spPr>
          <a:xfrm>
            <a:off x="4758450" y="814263"/>
            <a:ext cx="2371725" cy="847725"/>
          </a:xfrm>
          <a:prstGeom prst="rect">
            <a:avLst/>
          </a:prstGeom>
          <a:noFill/>
          <a:ln>
            <a:noFill/>
          </a:ln>
        </p:spPr>
      </p:pic>
      <p:pic>
        <p:nvPicPr>
          <p:cNvPr id="194" name="Google Shape;194;p33"/>
          <p:cNvPicPr preferRelativeResize="0"/>
          <p:nvPr/>
        </p:nvPicPr>
        <p:blipFill>
          <a:blip r:embed="rId4">
            <a:alphaModFix/>
          </a:blip>
          <a:stretch>
            <a:fillRect/>
          </a:stretch>
        </p:blipFill>
        <p:spPr>
          <a:xfrm>
            <a:off x="4663188" y="2098113"/>
            <a:ext cx="2562225" cy="457200"/>
          </a:xfrm>
          <a:prstGeom prst="rect">
            <a:avLst/>
          </a:prstGeom>
          <a:noFill/>
          <a:ln>
            <a:noFill/>
          </a:ln>
        </p:spPr>
      </p:pic>
      <p:pic>
        <p:nvPicPr>
          <p:cNvPr id="195" name="Google Shape;195;p33"/>
          <p:cNvPicPr preferRelativeResize="0"/>
          <p:nvPr/>
        </p:nvPicPr>
        <p:blipFill>
          <a:blip r:embed="rId5">
            <a:alphaModFix/>
          </a:blip>
          <a:stretch>
            <a:fillRect/>
          </a:stretch>
        </p:blipFill>
        <p:spPr>
          <a:xfrm>
            <a:off x="4382200" y="2991438"/>
            <a:ext cx="3124200" cy="419100"/>
          </a:xfrm>
          <a:prstGeom prst="rect">
            <a:avLst/>
          </a:prstGeom>
          <a:noFill/>
          <a:ln>
            <a:noFill/>
          </a:ln>
        </p:spPr>
      </p:pic>
      <p:pic>
        <p:nvPicPr>
          <p:cNvPr id="196" name="Google Shape;196;p33"/>
          <p:cNvPicPr preferRelativeResize="0"/>
          <p:nvPr/>
        </p:nvPicPr>
        <p:blipFill>
          <a:blip r:embed="rId6">
            <a:alphaModFix/>
          </a:blip>
          <a:stretch>
            <a:fillRect/>
          </a:stretch>
        </p:blipFill>
        <p:spPr>
          <a:xfrm>
            <a:off x="4663200" y="3846675"/>
            <a:ext cx="2562225" cy="3447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7</a:t>
            </a:r>
            <a:endParaRPr/>
          </a:p>
        </p:txBody>
      </p:sp>
      <p:sp>
        <p:nvSpPr>
          <p:cNvPr id="202" name="Google Shape;202;p34"/>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Disable the Motorcycle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Drive around the Bike using Space to “peddle” and A/D to turn.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 You just implemented a Bike by reusing most of the functionality of a Motorcycle!</a:t>
            </a:r>
            <a:endParaRPr>
              <a:solidFill>
                <a:schemeClr val="accent1"/>
              </a:solidFill>
            </a:endParaRPr>
          </a:p>
        </p:txBody>
      </p:sp>
      <p:pic>
        <p:nvPicPr>
          <p:cNvPr id="203" name="Google Shape;203;p34"/>
          <p:cNvPicPr preferRelativeResize="0"/>
          <p:nvPr/>
        </p:nvPicPr>
        <p:blipFill>
          <a:blip r:embed="rId3">
            <a:alphaModFix/>
          </a:blip>
          <a:stretch>
            <a:fillRect/>
          </a:stretch>
        </p:blipFill>
        <p:spPr>
          <a:xfrm>
            <a:off x="4739975" y="210200"/>
            <a:ext cx="3259350" cy="2875900"/>
          </a:xfrm>
          <a:prstGeom prst="rect">
            <a:avLst/>
          </a:prstGeom>
          <a:noFill/>
          <a:ln>
            <a:noFill/>
          </a:ln>
        </p:spPr>
      </p:pic>
      <p:pic>
        <p:nvPicPr>
          <p:cNvPr id="204" name="Google Shape;204;p34"/>
          <p:cNvPicPr preferRelativeResize="0"/>
          <p:nvPr/>
        </p:nvPicPr>
        <p:blipFill>
          <a:blip r:embed="rId4">
            <a:alphaModFix/>
          </a:blip>
          <a:stretch>
            <a:fillRect/>
          </a:stretch>
        </p:blipFill>
        <p:spPr>
          <a:xfrm>
            <a:off x="4636100" y="3373350"/>
            <a:ext cx="3467100" cy="102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8</a:t>
            </a:r>
            <a:endParaRPr/>
          </a:p>
        </p:txBody>
      </p:sp>
      <p:sp>
        <p:nvSpPr>
          <p:cNvPr id="210" name="Google Shape;210;p35"/>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Save the Vehicles scene and open the Enemies scene. You should see blue Player and a red Enemy on screen. Both should have a circle collider and a rigidbody, and the player should have a Player script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You can shoot at the mouse by clicking, but shooting the enemy does nothing right now</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a:t>
            </a:r>
            <a:endParaRPr>
              <a:solidFill>
                <a:schemeClr val="accent1"/>
              </a:solidFill>
            </a:endParaRPr>
          </a:p>
        </p:txBody>
      </p:sp>
      <p:pic>
        <p:nvPicPr>
          <p:cNvPr id="211" name="Google Shape;211;p35"/>
          <p:cNvPicPr preferRelativeResize="0"/>
          <p:nvPr/>
        </p:nvPicPr>
        <p:blipFill>
          <a:blip r:embed="rId3">
            <a:alphaModFix/>
          </a:blip>
          <a:stretch>
            <a:fillRect/>
          </a:stretch>
        </p:blipFill>
        <p:spPr>
          <a:xfrm>
            <a:off x="3902875" y="1163925"/>
            <a:ext cx="5030901" cy="281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9</a:t>
            </a:r>
            <a:endParaRPr/>
          </a:p>
        </p:txBody>
      </p:sp>
      <p:sp>
        <p:nvSpPr>
          <p:cNvPr id="217" name="Google Shape;217;p36"/>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the Enemy.cs script. This abstract class holds the basic Layout for an enemy. Notice that everything is implemented except for the abstract Move </a:t>
            </a:r>
            <a:r>
              <a:rPr lang="en">
                <a:solidFill>
                  <a:schemeClr val="accent1"/>
                </a:solidFill>
              </a:rPr>
              <a:t>method</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Open the Enemy_Basic.cs script, a child of Enemy. Try commenting out the Move method and returning to Unity. You should get and error!</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Uncomment the Move method in Enemy_Basic and return to Unity</a:t>
            </a:r>
            <a:endParaRPr>
              <a:solidFill>
                <a:schemeClr val="accent1"/>
              </a:solidFill>
            </a:endParaRPr>
          </a:p>
        </p:txBody>
      </p:sp>
      <p:pic>
        <p:nvPicPr>
          <p:cNvPr id="218" name="Google Shape;218;p36"/>
          <p:cNvPicPr preferRelativeResize="0"/>
          <p:nvPr/>
        </p:nvPicPr>
        <p:blipFill>
          <a:blip r:embed="rId3">
            <a:alphaModFix/>
          </a:blip>
          <a:stretch>
            <a:fillRect/>
          </a:stretch>
        </p:blipFill>
        <p:spPr>
          <a:xfrm>
            <a:off x="3694225" y="1670200"/>
            <a:ext cx="5347250" cy="1728975"/>
          </a:xfrm>
          <a:prstGeom prst="rect">
            <a:avLst/>
          </a:prstGeom>
          <a:noFill/>
          <a:ln>
            <a:noFill/>
          </a:ln>
        </p:spPr>
      </p:pic>
      <p:pic>
        <p:nvPicPr>
          <p:cNvPr id="219" name="Google Shape;219;p36"/>
          <p:cNvPicPr preferRelativeResize="0"/>
          <p:nvPr/>
        </p:nvPicPr>
        <p:blipFill>
          <a:blip r:embed="rId4">
            <a:alphaModFix/>
          </a:blip>
          <a:stretch>
            <a:fillRect/>
          </a:stretch>
        </p:blipFill>
        <p:spPr>
          <a:xfrm>
            <a:off x="3397524" y="3606225"/>
            <a:ext cx="5643951" cy="283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10</a:t>
            </a:r>
            <a:endParaRPr/>
          </a:p>
        </p:txBody>
      </p:sp>
      <p:sp>
        <p:nvSpPr>
          <p:cNvPr id="225" name="Google Shape;225;p37"/>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Try adding the Enemy script to the Enemy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If you search for the script in AddComponent, you won’t be able to find it! If you try to drag the script into the GameObject, you will get an error from Unity! Because Enemy is an abstract class, Unity won’t let us add it to a GameObject</a:t>
            </a:r>
            <a:endParaRPr>
              <a:solidFill>
                <a:schemeClr val="accent1"/>
              </a:solidFill>
            </a:endParaRPr>
          </a:p>
          <a:p>
            <a:pPr indent="0" lvl="0" marL="0" rtl="0" algn="l">
              <a:spcBef>
                <a:spcPts val="1200"/>
              </a:spcBef>
              <a:spcAft>
                <a:spcPts val="1200"/>
              </a:spcAft>
              <a:buNone/>
            </a:pPr>
            <a:r>
              <a:t/>
            </a:r>
            <a:endParaRPr>
              <a:solidFill>
                <a:schemeClr val="accent1"/>
              </a:solidFill>
            </a:endParaRPr>
          </a:p>
        </p:txBody>
      </p:sp>
      <p:pic>
        <p:nvPicPr>
          <p:cNvPr id="226" name="Google Shape;226;p37"/>
          <p:cNvPicPr preferRelativeResize="0"/>
          <p:nvPr/>
        </p:nvPicPr>
        <p:blipFill>
          <a:blip r:embed="rId3">
            <a:alphaModFix/>
          </a:blip>
          <a:stretch>
            <a:fillRect/>
          </a:stretch>
        </p:blipFill>
        <p:spPr>
          <a:xfrm>
            <a:off x="3987900" y="1719263"/>
            <a:ext cx="4267200" cy="170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11</a:t>
            </a:r>
            <a:endParaRPr/>
          </a:p>
        </p:txBody>
      </p:sp>
      <p:sp>
        <p:nvSpPr>
          <p:cNvPr id="232" name="Google Shape;232;p38"/>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Try adding the </a:t>
            </a:r>
            <a:r>
              <a:rPr lang="en">
                <a:solidFill>
                  <a:schemeClr val="accent1"/>
                </a:solidFill>
              </a:rPr>
              <a:t>different children of</a:t>
            </a:r>
            <a:r>
              <a:rPr lang="en">
                <a:solidFill>
                  <a:schemeClr val="accent1"/>
                </a:solidFill>
              </a:rPr>
              <a:t> Enemy (Enemy_Basic, Enemy_Sin, and Enemy_Arc) to the Enemy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Notice that each Enemy variant has a different movement pattern</a:t>
            </a:r>
            <a:r>
              <a:rPr lang="en">
                <a:solidFill>
                  <a:schemeClr val="accent1"/>
                </a:solidFill>
              </a:rPr>
              <a:t>,</a:t>
            </a:r>
            <a:r>
              <a:rPr lang="en">
                <a:solidFill>
                  <a:schemeClr val="accent1"/>
                </a:solidFill>
              </a:rPr>
              <a:t> but they all have the same health system with three lives and they all delete the player upon reaching it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So, all of these different Enemy variants come from one abstract class, but have Unique movement!</a:t>
            </a:r>
            <a:endParaRPr>
              <a:solidFill>
                <a:schemeClr val="accent1"/>
              </a:solidFill>
            </a:endParaRPr>
          </a:p>
        </p:txBody>
      </p:sp>
      <p:pic>
        <p:nvPicPr>
          <p:cNvPr id="233" name="Google Shape;233;p38"/>
          <p:cNvPicPr preferRelativeResize="0"/>
          <p:nvPr/>
        </p:nvPicPr>
        <p:blipFill>
          <a:blip r:embed="rId3">
            <a:alphaModFix/>
          </a:blip>
          <a:stretch>
            <a:fillRect/>
          </a:stretch>
        </p:blipFill>
        <p:spPr>
          <a:xfrm>
            <a:off x="3988675" y="1314125"/>
            <a:ext cx="4482775" cy="251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We’re Done!</a:t>
            </a:r>
            <a:endParaRPr/>
          </a:p>
        </p:txBody>
      </p:sp>
      <p:sp>
        <p:nvSpPr>
          <p:cNvPr id="239" name="Google Shape;239;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accent1"/>
                </a:solidFill>
              </a:rPr>
              <a:t>If you have any questions, feel free to ask on Piazza, during office hours, after class, or by emailing me at </a:t>
            </a:r>
            <a:r>
              <a:rPr lang="en" u="sng">
                <a:solidFill>
                  <a:schemeClr val="hlink"/>
                </a:solidFill>
                <a:hlinkClick r:id="rId3"/>
              </a:rPr>
              <a:t>Ryan.McClennen@tufts.edu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a:t>
            </a:r>
            <a:endParaRPr/>
          </a:p>
        </p:txBody>
      </p:sp>
      <p:sp>
        <p:nvSpPr>
          <p:cNvPr id="245" name="Google Shape;245;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accent1"/>
                </a:solidFill>
              </a:rPr>
              <a:t>Motorcycle image: </a:t>
            </a:r>
            <a:r>
              <a:rPr lang="en" u="sng">
                <a:solidFill>
                  <a:schemeClr val="hlink"/>
                </a:solidFill>
                <a:hlinkClick r:id="rId3"/>
              </a:rPr>
              <a:t>https://www.clipsafari.com/clips/o203366-person-on-racing-motorcycle</a:t>
            </a:r>
            <a:endParaRPr/>
          </a:p>
          <a:p>
            <a:pPr indent="-342900" lvl="0" marL="457200" rtl="0" algn="l">
              <a:spcBef>
                <a:spcPts val="0"/>
              </a:spcBef>
              <a:spcAft>
                <a:spcPts val="0"/>
              </a:spcAft>
              <a:buSzPts val="1800"/>
              <a:buChar char="-"/>
            </a:pPr>
            <a:r>
              <a:rPr lang="en">
                <a:solidFill>
                  <a:schemeClr val="accent1"/>
                </a:solidFill>
              </a:rPr>
              <a:t>Bike image: </a:t>
            </a:r>
            <a:r>
              <a:rPr lang="en" u="sng">
                <a:solidFill>
                  <a:schemeClr val="hlink"/>
                </a:solidFill>
                <a:hlinkClick r:id="rId4"/>
              </a:rPr>
              <a:t>https://www.istockphoto.com/vector/top-view-of-man-riding-bicycle-aerial-shot-of-male-cartoon-character-biker-with-red-gm1158181978-316283312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 (Pseudocode):</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Animal (Parent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Walk() { Debug.Log(“The animal walks around!”)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Talk() </a:t>
            </a:r>
            <a:r>
              <a:rPr lang="en">
                <a:solidFill>
                  <a:schemeClr val="accent1"/>
                </a:solidFill>
              </a:rPr>
              <a:t>{ Debug.Log(“GENERIC ANIMAL NOISE”)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Cat : Animal (Child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Talk() { Debug.Log(“MEOW”)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The Result: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animal.Walk() // Outputs “The animal walks around!”</a:t>
            </a:r>
            <a:br>
              <a:rPr lang="en">
                <a:solidFill>
                  <a:schemeClr val="accent1"/>
                </a:solidFill>
              </a:rPr>
            </a:br>
            <a:r>
              <a:rPr lang="en">
                <a:solidFill>
                  <a:schemeClr val="accent1"/>
                </a:solidFill>
              </a:rPr>
              <a:t>animal.Talk() // Outputs “GENERIC ANIMAL NOISE”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cat.Walk() // Outputs “The animal walks around!”</a:t>
            </a:r>
            <a:br>
              <a:rPr lang="en">
                <a:solidFill>
                  <a:schemeClr val="accent1"/>
                </a:solidFill>
              </a:rPr>
            </a:br>
            <a:r>
              <a:rPr lang="en">
                <a:solidFill>
                  <a:schemeClr val="accent1"/>
                </a:solidFill>
              </a:rPr>
              <a:t>cat.Talk() // Outputs “MEOW”</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that mean for Unity?</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Easy organization of a </a:t>
            </a:r>
            <a:r>
              <a:rPr lang="en">
                <a:solidFill>
                  <a:schemeClr val="accent1"/>
                </a:solidFill>
              </a:rPr>
              <a:t>variety</a:t>
            </a:r>
            <a:r>
              <a:rPr lang="en">
                <a:solidFill>
                  <a:schemeClr val="accent1"/>
                </a:solidFill>
              </a:rPr>
              <a:t> of enemies, projectiles, weapons, obstacles, interactables, etc</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 “template” class which contains the basic components of one type of thing (Ex: projectiles)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all the child classes as children of that</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Need a slight variation of an existing script?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 child class!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498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Inheritance Implemented?</a:t>
            </a:r>
            <a:endParaRPr/>
          </a:p>
        </p:txBody>
      </p:sp>
      <p:sp>
        <p:nvSpPr>
          <p:cNvPr id="81" name="Google Shape;81;p17"/>
          <p:cNvSpPr txBox="1"/>
          <p:nvPr>
            <p:ph idx="1" type="body"/>
          </p:nvPr>
        </p:nvSpPr>
        <p:spPr>
          <a:xfrm>
            <a:off x="311700" y="1228675"/>
            <a:ext cx="47085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Char char="-"/>
            </a:pPr>
            <a:r>
              <a:rPr lang="en">
                <a:solidFill>
                  <a:schemeClr val="accent1"/>
                </a:solidFill>
              </a:rPr>
              <a:t>Remember</a:t>
            </a:r>
            <a:r>
              <a:rPr lang="en">
                <a:solidFill>
                  <a:schemeClr val="accent1"/>
                </a:solidFill>
              </a:rPr>
              <a:t> where it says ClassName : Monobehaviour at the top of a script?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Switch</a:t>
            </a:r>
            <a:r>
              <a:rPr lang="en">
                <a:solidFill>
                  <a:schemeClr val="accent1"/>
                </a:solidFill>
              </a:rPr>
              <a:t> </a:t>
            </a:r>
            <a:r>
              <a:rPr lang="en">
                <a:solidFill>
                  <a:schemeClr val="accent1"/>
                </a:solidFill>
              </a:rPr>
              <a:t>MonoBehaviour </a:t>
            </a:r>
            <a:r>
              <a:rPr lang="en">
                <a:solidFill>
                  <a:schemeClr val="accent1"/>
                </a:solidFill>
              </a:rPr>
              <a:t>to the name of your parent!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Should be:</a:t>
            </a:r>
            <a:br>
              <a:rPr lang="en">
                <a:solidFill>
                  <a:schemeClr val="accent1"/>
                </a:solidFill>
              </a:rPr>
            </a:br>
            <a:r>
              <a:rPr lang="en">
                <a:solidFill>
                  <a:schemeClr val="accent1"/>
                </a:solidFill>
              </a:rPr>
              <a:t>Child : Parent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And that’s all! Child now inherits from parent!</a:t>
            </a:r>
            <a:endParaRPr>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Some notes…</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Any properties in Parent </a:t>
            </a:r>
            <a:r>
              <a:rPr b="1" lang="en">
                <a:solidFill>
                  <a:schemeClr val="accent1"/>
                </a:solidFill>
              </a:rPr>
              <a:t>MUST</a:t>
            </a:r>
            <a:r>
              <a:rPr lang="en">
                <a:solidFill>
                  <a:schemeClr val="accent1"/>
                </a:solidFill>
              </a:rPr>
              <a:t> be public for Child to access them</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The public properties for both Parent and Child will show in the inspector for a Child script</a:t>
            </a:r>
            <a:endParaRPr>
              <a:solidFill>
                <a:schemeClr val="accent1"/>
              </a:solidFill>
            </a:endParaRPr>
          </a:p>
        </p:txBody>
      </p:sp>
      <p:pic>
        <p:nvPicPr>
          <p:cNvPr id="82" name="Google Shape;82;p17"/>
          <p:cNvPicPr preferRelativeResize="0"/>
          <p:nvPr/>
        </p:nvPicPr>
        <p:blipFill>
          <a:blip r:embed="rId3">
            <a:alphaModFix/>
          </a:blip>
          <a:stretch>
            <a:fillRect/>
          </a:stretch>
        </p:blipFill>
        <p:spPr>
          <a:xfrm>
            <a:off x="5292303" y="951150"/>
            <a:ext cx="3148400" cy="277800"/>
          </a:xfrm>
          <a:prstGeom prst="rect">
            <a:avLst/>
          </a:prstGeom>
          <a:noFill/>
          <a:ln>
            <a:noFill/>
          </a:ln>
        </p:spPr>
      </p:pic>
      <p:cxnSp>
        <p:nvCxnSpPr>
          <p:cNvPr id="83" name="Google Shape;83;p17"/>
          <p:cNvCxnSpPr/>
          <p:nvPr/>
        </p:nvCxnSpPr>
        <p:spPr>
          <a:xfrm flipH="1">
            <a:off x="6739463" y="597400"/>
            <a:ext cx="3600" cy="277800"/>
          </a:xfrm>
          <a:prstGeom prst="straightConnector1">
            <a:avLst/>
          </a:prstGeom>
          <a:noFill/>
          <a:ln cap="flat" cmpd="sng" w="28575">
            <a:solidFill>
              <a:schemeClr val="accent1"/>
            </a:solidFill>
            <a:prstDash val="solid"/>
            <a:round/>
            <a:headEnd len="med" w="med" type="none"/>
            <a:tailEnd len="med" w="med" type="triangle"/>
          </a:ln>
        </p:spPr>
      </p:cxnSp>
      <p:pic>
        <p:nvPicPr>
          <p:cNvPr id="84" name="Google Shape;84;p17"/>
          <p:cNvPicPr preferRelativeResize="0"/>
          <p:nvPr/>
        </p:nvPicPr>
        <p:blipFill>
          <a:blip r:embed="rId4">
            <a:alphaModFix/>
          </a:blip>
          <a:stretch>
            <a:fillRect/>
          </a:stretch>
        </p:blipFill>
        <p:spPr>
          <a:xfrm>
            <a:off x="5292300" y="292850"/>
            <a:ext cx="3614076" cy="228600"/>
          </a:xfrm>
          <a:prstGeom prst="rect">
            <a:avLst/>
          </a:prstGeom>
          <a:noFill/>
          <a:ln>
            <a:noFill/>
          </a:ln>
        </p:spPr>
      </p:pic>
      <p:pic>
        <p:nvPicPr>
          <p:cNvPr id="85" name="Google Shape;85;p17"/>
          <p:cNvPicPr preferRelativeResize="0"/>
          <p:nvPr/>
        </p:nvPicPr>
        <p:blipFill>
          <a:blip r:embed="rId5">
            <a:alphaModFix/>
          </a:blip>
          <a:stretch>
            <a:fillRect/>
          </a:stretch>
        </p:blipFill>
        <p:spPr>
          <a:xfrm>
            <a:off x="5292301" y="1406650"/>
            <a:ext cx="2363250" cy="1144400"/>
          </a:xfrm>
          <a:prstGeom prst="rect">
            <a:avLst/>
          </a:prstGeom>
          <a:noFill/>
          <a:ln>
            <a:noFill/>
          </a:ln>
        </p:spPr>
      </p:pic>
      <p:pic>
        <p:nvPicPr>
          <p:cNvPr id="86" name="Google Shape;86;p17"/>
          <p:cNvPicPr preferRelativeResize="0"/>
          <p:nvPr/>
        </p:nvPicPr>
        <p:blipFill>
          <a:blip r:embed="rId6">
            <a:alphaModFix/>
          </a:blip>
          <a:stretch>
            <a:fillRect/>
          </a:stretch>
        </p:blipFill>
        <p:spPr>
          <a:xfrm>
            <a:off x="6360550" y="2672775"/>
            <a:ext cx="2363250" cy="856746"/>
          </a:xfrm>
          <a:prstGeom prst="rect">
            <a:avLst/>
          </a:prstGeom>
          <a:noFill/>
          <a:ln>
            <a:noFill/>
          </a:ln>
        </p:spPr>
      </p:pic>
      <p:pic>
        <p:nvPicPr>
          <p:cNvPr id="87" name="Google Shape;87;p17"/>
          <p:cNvPicPr preferRelativeResize="0"/>
          <p:nvPr/>
        </p:nvPicPr>
        <p:blipFill>
          <a:blip r:embed="rId7">
            <a:alphaModFix/>
          </a:blip>
          <a:stretch>
            <a:fillRect/>
          </a:stretch>
        </p:blipFill>
        <p:spPr>
          <a:xfrm>
            <a:off x="6360550" y="3651259"/>
            <a:ext cx="2590800" cy="14922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1: Virtual</a:t>
            </a:r>
            <a:endParaRPr/>
          </a:p>
        </p:txBody>
      </p:sp>
      <p:sp>
        <p:nvSpPr>
          <p:cNvPr id="93" name="Google Shape;93;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parent class: t</a:t>
            </a:r>
            <a:r>
              <a:rPr lang="en">
                <a:solidFill>
                  <a:schemeClr val="accent1"/>
                </a:solidFill>
              </a:rPr>
              <a:t>he keyword </a:t>
            </a:r>
            <a:r>
              <a:rPr b="1" lang="en">
                <a:solidFill>
                  <a:schemeClr val="accent1"/>
                </a:solidFill>
              </a:rPr>
              <a:t>virtual </a:t>
            </a:r>
            <a:r>
              <a:rPr lang="en">
                <a:solidFill>
                  <a:schemeClr val="accent1"/>
                </a:solidFill>
              </a:rPr>
              <a:t>means </a:t>
            </a:r>
            <a:r>
              <a:rPr lang="en">
                <a:solidFill>
                  <a:schemeClr val="accent1"/>
                </a:solidFill>
              </a:rPr>
              <a:t>that a </a:t>
            </a:r>
            <a:r>
              <a:rPr lang="en">
                <a:solidFill>
                  <a:schemeClr val="accent1"/>
                </a:solidFill>
              </a:rPr>
              <a:t>method</a:t>
            </a:r>
            <a:r>
              <a:rPr lang="en">
                <a:solidFill>
                  <a:schemeClr val="accent1"/>
                </a:solidFill>
              </a:rPr>
              <a:t> can be overridden by a child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Comes after private/public and before the return type when defining a method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virtual</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Update</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method </a:t>
            </a:r>
            <a:r>
              <a:rPr b="1" lang="en">
                <a:solidFill>
                  <a:schemeClr val="accent1"/>
                </a:solidFill>
              </a:rPr>
              <a:t>MUST</a:t>
            </a:r>
            <a:r>
              <a:rPr lang="en">
                <a:solidFill>
                  <a:schemeClr val="accent1"/>
                </a:solidFill>
              </a:rPr>
              <a:t> be public to be overridden, so all virtual methods must be virtual</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All virtual </a:t>
            </a:r>
            <a:r>
              <a:rPr lang="en">
                <a:solidFill>
                  <a:schemeClr val="accent1"/>
                </a:solidFill>
              </a:rPr>
              <a:t>method</a:t>
            </a:r>
            <a:r>
              <a:rPr lang="en">
                <a:solidFill>
                  <a:schemeClr val="accent1"/>
                </a:solidFill>
              </a:rPr>
              <a:t>s act as normal </a:t>
            </a:r>
            <a:r>
              <a:rPr lang="en">
                <a:solidFill>
                  <a:schemeClr val="accent1"/>
                </a:solidFill>
              </a:rPr>
              <a:t>method</a:t>
            </a:r>
            <a:r>
              <a:rPr lang="en">
                <a:solidFill>
                  <a:schemeClr val="accent1"/>
                </a:solidFill>
              </a:rPr>
              <a:t>s in the child class unless they are overridden</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2: Override</a:t>
            </a:r>
            <a:endParaRPr/>
          </a:p>
        </p:txBody>
      </p:sp>
      <p:sp>
        <p:nvSpPr>
          <p:cNvPr id="99" name="Google Shape;99;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child class: t</a:t>
            </a:r>
            <a:r>
              <a:rPr lang="en">
                <a:solidFill>
                  <a:schemeClr val="accent1"/>
                </a:solidFill>
              </a:rPr>
              <a:t>he </a:t>
            </a:r>
            <a:r>
              <a:rPr b="1" lang="en">
                <a:solidFill>
                  <a:schemeClr val="accent1"/>
                </a:solidFill>
              </a:rPr>
              <a:t>override </a:t>
            </a:r>
            <a:r>
              <a:rPr lang="en">
                <a:solidFill>
                  <a:schemeClr val="accent1"/>
                </a:solidFill>
              </a:rPr>
              <a:t>keyword allows a child class to replace a virtual </a:t>
            </a:r>
            <a:r>
              <a:rPr lang="en">
                <a:solidFill>
                  <a:schemeClr val="accent1"/>
                </a:solidFill>
              </a:rPr>
              <a:t>method</a:t>
            </a:r>
            <a:r>
              <a:rPr lang="en">
                <a:solidFill>
                  <a:schemeClr val="accent1"/>
                </a:solidFill>
              </a:rPr>
              <a:t> in its parent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Comes after private/public and before the return type when defining a method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override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Update</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overriding method </a:t>
            </a:r>
            <a:r>
              <a:rPr b="1" lang="en">
                <a:solidFill>
                  <a:schemeClr val="accent1"/>
                </a:solidFill>
              </a:rPr>
              <a:t>MUST</a:t>
            </a:r>
            <a:r>
              <a:rPr lang="en">
                <a:solidFill>
                  <a:schemeClr val="accent1"/>
                </a:solidFill>
              </a:rPr>
              <a:t> have the same method declaration as the virtual method, other than replacing virtual with override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If you need to use the code written in the parent for the method that you are overriding, you can use base.methodName()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4942800" y="196500"/>
            <a:ext cx="3805200" cy="49470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5" name="Google Shape;105;p20"/>
          <p:cNvSpPr/>
          <p:nvPr/>
        </p:nvSpPr>
        <p:spPr>
          <a:xfrm>
            <a:off x="464275" y="793675"/>
            <a:ext cx="4107600" cy="43056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6" name="Google Shape;106;p20"/>
          <p:cNvSpPr txBox="1"/>
          <p:nvPr>
            <p:ph type="title"/>
          </p:nvPr>
        </p:nvSpPr>
        <p:spPr>
          <a:xfrm>
            <a:off x="311700" y="1002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Parent and Child</a:t>
            </a:r>
            <a:endParaRPr/>
          </a:p>
        </p:txBody>
      </p:sp>
      <p:sp>
        <p:nvSpPr>
          <p:cNvPr id="107" name="Google Shape;107;p20"/>
          <p:cNvSpPr txBox="1"/>
          <p:nvPr/>
        </p:nvSpPr>
        <p:spPr>
          <a:xfrm>
            <a:off x="464275" y="793675"/>
            <a:ext cx="4107600" cy="443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569CD6"/>
                </a:solidFill>
                <a:latin typeface="Courier New"/>
                <a:ea typeface="Courier New"/>
                <a:cs typeface="Courier New"/>
                <a:sym typeface="Courier New"/>
              </a:rPr>
              <a:t>using</a:t>
            </a:r>
            <a:r>
              <a:rPr lang="en" sz="1200">
                <a:solidFill>
                  <a:srgbClr val="D4D4D4"/>
                </a:solidFill>
                <a:latin typeface="Courier New"/>
                <a:ea typeface="Courier New"/>
                <a:cs typeface="Courier New"/>
                <a:sym typeface="Courier New"/>
              </a:rPr>
              <a:t> UnityEngine;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class</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Parent</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MonoBehaviour </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string</a:t>
            </a:r>
            <a:r>
              <a:rPr lang="en" sz="1200">
                <a:solidFill>
                  <a:srgbClr val="D4D4D4"/>
                </a:solidFill>
                <a:latin typeface="Courier New"/>
                <a:ea typeface="Courier New"/>
                <a:cs typeface="Courier New"/>
                <a:sym typeface="Courier New"/>
              </a:rPr>
              <a:t> parentString;</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float</a:t>
            </a:r>
            <a:r>
              <a:rPr lang="en" sz="1200">
                <a:solidFill>
                  <a:srgbClr val="D4D4D4"/>
                </a:solidFill>
                <a:latin typeface="Courier New"/>
                <a:ea typeface="Courier New"/>
                <a:cs typeface="Courier New"/>
                <a:sym typeface="Courier New"/>
              </a:rPr>
              <a:t> lastChange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virtual</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lastChange =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virtual</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 &gt; lastChange + </a:t>
            </a:r>
            <a:r>
              <a:rPr lang="en" sz="1200">
                <a:solidFill>
                  <a:srgbClr val="B5CEA8"/>
                </a:solidFill>
                <a:latin typeface="Courier New"/>
                <a:ea typeface="Courier New"/>
                <a:cs typeface="Courier New"/>
                <a:sym typeface="Courier New"/>
              </a:rPr>
              <a:t>1f</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lastChange =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(parentNum &lt; </a:t>
            </a:r>
            <a:r>
              <a:rPr lang="en" sz="1200">
                <a:solidFill>
                  <a:srgbClr val="B5CEA8"/>
                </a:solidFill>
                <a:latin typeface="Courier New"/>
                <a:ea typeface="Courier New"/>
                <a:cs typeface="Courier New"/>
                <a:sym typeface="Courier New"/>
              </a:rPr>
              <a:t>8</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 </a:t>
            </a:r>
            <a:r>
              <a:rPr lang="en" sz="1200">
                <a:solidFill>
                  <a:srgbClr val="C586C0"/>
                </a:solidFill>
                <a:latin typeface="Courier New"/>
                <a:ea typeface="Courier New"/>
                <a:cs typeface="Courier New"/>
                <a:sym typeface="Courier New"/>
              </a:rPr>
              <a:t>else</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(parentString);</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parentNum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p:txBody>
      </p:sp>
      <p:sp>
        <p:nvSpPr>
          <p:cNvPr id="108" name="Google Shape;108;p20"/>
          <p:cNvSpPr txBox="1"/>
          <p:nvPr/>
        </p:nvSpPr>
        <p:spPr>
          <a:xfrm>
            <a:off x="4942800" y="129625"/>
            <a:ext cx="3889500" cy="563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569CD6"/>
                </a:solidFill>
                <a:latin typeface="Courier New"/>
                <a:ea typeface="Courier New"/>
                <a:cs typeface="Courier New"/>
                <a:sym typeface="Courier New"/>
              </a:rPr>
              <a:t>using</a:t>
            </a:r>
            <a:r>
              <a:rPr lang="en" sz="1200">
                <a:solidFill>
                  <a:srgbClr val="D4D4D4"/>
                </a:solidFill>
                <a:latin typeface="Courier New"/>
                <a:ea typeface="Courier New"/>
                <a:cs typeface="Courier New"/>
                <a:sym typeface="Courier New"/>
              </a:rPr>
              <a:t> UnityEngine;</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class</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Child</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Parent </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childNum;</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string</a:t>
            </a:r>
            <a:r>
              <a:rPr lang="en" sz="1200">
                <a:solidFill>
                  <a:srgbClr val="D4D4D4"/>
                </a:solidFill>
                <a:latin typeface="Courier New"/>
                <a:ea typeface="Courier New"/>
                <a:cs typeface="Courier New"/>
                <a:sym typeface="Courier New"/>
              </a:rPr>
              <a:t> childString;</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override</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base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childNum = parentNum - </a:t>
            </a:r>
            <a:r>
              <a:rPr lang="en" sz="1200">
                <a:solidFill>
                  <a:srgbClr val="B5CEA8"/>
                </a:solidFill>
                <a:latin typeface="Courier New"/>
                <a:ea typeface="Courier New"/>
                <a:cs typeface="Courier New"/>
                <a:sym typeface="Courier New"/>
              </a:rPr>
              <a:t>3</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override</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base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 == lastChange &amp;&amp; </a:t>
            </a:r>
            <a:endParaRPr sz="1200">
              <a:solidFill>
                <a:srgbClr val="D4D4D4"/>
              </a:solidFill>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parentNum == </a:t>
            </a:r>
            <a:r>
              <a:rPr lang="en" sz="1200">
                <a:solidFill>
                  <a:srgbClr val="B5CEA8"/>
                </a:solidFill>
                <a:latin typeface="Courier New"/>
                <a:ea typeface="Courier New"/>
                <a:cs typeface="Courier New"/>
                <a:sym typeface="Courier New"/>
              </a:rPr>
              <a:t>8</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childNum++;</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(childNum % </a:t>
            </a:r>
            <a:r>
              <a:rPr lang="en" sz="1200">
                <a:solidFill>
                  <a:srgbClr val="B5CEA8"/>
                </a:solidFill>
                <a:latin typeface="Courier New"/>
                <a:ea typeface="Courier New"/>
                <a:cs typeface="Courier New"/>
                <a:sym typeface="Courier New"/>
              </a:rPr>
              <a:t>2</a:t>
            </a:r>
            <a:r>
              <a:rPr lang="en" sz="1200">
                <a:solidFill>
                  <a:srgbClr val="D4D4D4"/>
                </a:solidFill>
                <a:latin typeface="Courier New"/>
                <a:ea typeface="Courier New"/>
                <a:cs typeface="Courier New"/>
                <a:sym typeface="Courier New"/>
              </a:rPr>
              <a:t>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(childString);</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3: Abstract</a:t>
            </a:r>
            <a:endParaRPr/>
          </a:p>
        </p:txBody>
      </p:sp>
      <p:sp>
        <p:nvSpPr>
          <p:cNvPr id="114" name="Google Shape;114;p21"/>
          <p:cNvSpPr txBox="1"/>
          <p:nvPr>
            <p:ph idx="1" type="body"/>
          </p:nvPr>
        </p:nvSpPr>
        <p:spPr>
          <a:xfrm>
            <a:off x="311700" y="1228675"/>
            <a:ext cx="8520600" cy="406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parent class: the </a:t>
            </a:r>
            <a:r>
              <a:rPr b="1" lang="en">
                <a:solidFill>
                  <a:schemeClr val="accent1"/>
                </a:solidFill>
              </a:rPr>
              <a:t>abstract </a:t>
            </a:r>
            <a:r>
              <a:rPr lang="en">
                <a:solidFill>
                  <a:schemeClr val="accent1"/>
                </a:solidFill>
              </a:rPr>
              <a:t>keyword makes a class a common interface, or </a:t>
            </a:r>
            <a:r>
              <a:rPr b="1" lang="en">
                <a:solidFill>
                  <a:schemeClr val="accent1"/>
                </a:solidFill>
              </a:rPr>
              <a:t>template</a:t>
            </a:r>
            <a:r>
              <a:rPr lang="en">
                <a:solidFill>
                  <a:schemeClr val="accent1"/>
                </a:solidFill>
              </a:rPr>
              <a:t>, for its child classes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Abstract classes force all of their child classes to define certain methods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keyword abstract is added in the class declaration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abstract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class</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Vehicle</a:t>
            </a:r>
            <a:r>
              <a:rPr lang="en">
                <a:solidFill>
                  <a:srgbClr val="D4D4D4"/>
                </a:solidFill>
                <a:highlight>
                  <a:srgbClr val="1E1E1E"/>
                </a:highlight>
                <a:latin typeface="Courier New"/>
                <a:ea typeface="Courier New"/>
                <a:cs typeface="Courier New"/>
                <a:sym typeface="Courier New"/>
              </a:rPr>
              <a:t> : </a:t>
            </a:r>
            <a:r>
              <a:rPr lang="en">
                <a:solidFill>
                  <a:srgbClr val="4EC9B0"/>
                </a:solidFill>
                <a:highlight>
                  <a:srgbClr val="1E1E1E"/>
                </a:highlight>
                <a:latin typeface="Courier New"/>
                <a:ea typeface="Courier New"/>
                <a:cs typeface="Courier New"/>
                <a:sym typeface="Courier New"/>
              </a:rPr>
              <a:t>MonoBehaviour</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Best used when there is </a:t>
            </a:r>
            <a:r>
              <a:rPr b="1" lang="en">
                <a:solidFill>
                  <a:schemeClr val="accent1"/>
                </a:solidFill>
              </a:rPr>
              <a:t>no base behaviour</a:t>
            </a:r>
            <a:r>
              <a:rPr lang="en">
                <a:solidFill>
                  <a:schemeClr val="accent1"/>
                </a:solidFill>
              </a:rPr>
              <a:t> to put in the parent (every child requires its own unique code) for a certain method</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Some things are the same!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Properties and </a:t>
            </a:r>
            <a:r>
              <a:rPr lang="en">
                <a:solidFill>
                  <a:schemeClr val="accent1"/>
                </a:solidFill>
              </a:rPr>
              <a:t>method</a:t>
            </a:r>
            <a:r>
              <a:rPr lang="en">
                <a:solidFill>
                  <a:schemeClr val="accent1"/>
                </a:solidFill>
              </a:rPr>
              <a:t>s still need to be public for child classes to access them</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Virtual </a:t>
            </a:r>
            <a:r>
              <a:rPr lang="en">
                <a:solidFill>
                  <a:schemeClr val="accent1"/>
                </a:solidFill>
              </a:rPr>
              <a:t>method</a:t>
            </a:r>
            <a:r>
              <a:rPr lang="en">
                <a:solidFill>
                  <a:schemeClr val="accent1"/>
                </a:solidFill>
              </a:rPr>
              <a:t>s can still be overridden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In other words, most of the code in abstract classes works</a:t>
            </a:r>
            <a:r>
              <a:rPr b="1" lang="en">
                <a:solidFill>
                  <a:schemeClr val="accent1"/>
                </a:solidFill>
              </a:rPr>
              <a:t> exactly the same</a:t>
            </a:r>
            <a:r>
              <a:rPr lang="en">
                <a:solidFill>
                  <a:schemeClr val="accent1"/>
                </a:solidFill>
              </a:rPr>
              <a:t> as it does in normal inheritance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