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57" r:id="rId3"/>
    <p:sldId id="278" r:id="rId4"/>
    <p:sldId id="259" r:id="rId5"/>
    <p:sldId id="270" r:id="rId6"/>
    <p:sldId id="279" r:id="rId7"/>
    <p:sldId id="269" r:id="rId8"/>
    <p:sldId id="263" r:id="rId9"/>
    <p:sldId id="260" r:id="rId10"/>
    <p:sldId id="271" r:id="rId11"/>
    <p:sldId id="262" r:id="rId12"/>
    <p:sldId id="261" r:id="rId13"/>
    <p:sldId id="266" r:id="rId14"/>
    <p:sldId id="264" r:id="rId15"/>
    <p:sldId id="265" r:id="rId16"/>
    <p:sldId id="281" r:id="rId17"/>
    <p:sldId id="268" r:id="rId18"/>
    <p:sldId id="277" r:id="rId19"/>
    <p:sldId id="272" r:id="rId20"/>
    <p:sldId id="267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990"/>
    <a:srgbClr val="FEF7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5" d="100"/>
          <a:sy n="85" d="100"/>
        </p:scale>
        <p:origin x="-72" y="-6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16358-299D-4A9F-8C3C-897D401335CB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48392-6A30-457F-BB12-2455BDB11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7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1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1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9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64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68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7D75-96D7-4663-B583-8455DFE2F04E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7E97-C754-492D-AB52-0D6CA28C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990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304812" y="1374503"/>
            <a:ext cx="8222100" cy="21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Simple AI in Unity：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chemeClr val="bg1"/>
                </a:solidFill>
              </a:rPr>
              <a:t>Using Mecanim to manage NPC behavior </a:t>
            </a:r>
            <a:endParaRPr sz="2900" dirty="0">
              <a:solidFill>
                <a:schemeClr val="bg1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04800" y="3621216"/>
            <a:ext cx="8698312" cy="25509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Tutorial Steps </a:t>
            </a:r>
            <a:r>
              <a:rPr lang="en" dirty="0"/>
              <a:t>based on Jo Chung’s CS23 Game Design TA demo, 2/2023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Includes </a:t>
            </a:r>
            <a:r>
              <a:rPr lang="en"/>
              <a:t>all 6 scripts </a:t>
            </a:r>
            <a:r>
              <a:rPr lang="en" dirty="0"/>
              <a:t>and the character spritesheet.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1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PART 1b: </a:t>
            </a:r>
            <a:r>
              <a:rPr lang="en-US" sz="3600" dirty="0"/>
              <a:t>Duplicate </a:t>
            </a:r>
            <a:r>
              <a:rPr lang="en-US" sz="3600" dirty="0" err="1"/>
              <a:t>CharBase</a:t>
            </a:r>
            <a:r>
              <a:rPr lang="en-US" sz="3600" dirty="0"/>
              <a:t> for NPC and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2578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[7]. Duplicate the Animator, for the Player: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000" dirty="0"/>
          </a:p>
          <a:p>
            <a:pPr marL="0" indent="0">
              <a:buNone/>
            </a:pPr>
            <a:r>
              <a:rPr lang="en-US" sz="1800" b="1" dirty="0"/>
              <a:t>b. Define and complete the PLAYER: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In the Project panel, </a:t>
            </a:r>
            <a:r>
              <a:rPr lang="en-US" sz="1800" b="1" dirty="0"/>
              <a:t>duplicate</a:t>
            </a:r>
            <a:r>
              <a:rPr lang="en-US" sz="1800" dirty="0"/>
              <a:t> the </a:t>
            </a:r>
            <a:r>
              <a:rPr lang="en-US" sz="1800" b="1" dirty="0" err="1"/>
              <a:t>Animator_NPC</a:t>
            </a:r>
            <a:r>
              <a:rPr lang="en-US" sz="1800" b="1" dirty="0"/>
              <a:t> Controller </a:t>
            </a:r>
            <a:r>
              <a:rPr lang="en-US" sz="1800" dirty="0"/>
              <a:t>([Ctrl / </a:t>
            </a:r>
            <a:r>
              <a:rPr lang="en-US" sz="1800" dirty="0" err="1"/>
              <a:t>Cmd</a:t>
            </a:r>
            <a:r>
              <a:rPr lang="en-US" sz="1800" dirty="0"/>
              <a:t>] +[d])</a:t>
            </a:r>
            <a:r>
              <a:rPr lang="en-US" sz="1800" b="1" dirty="0"/>
              <a:t> </a:t>
            </a:r>
            <a:r>
              <a:rPr lang="en-US" sz="1800" dirty="0"/>
              <a:t>and name the copy "</a:t>
            </a:r>
            <a:r>
              <a:rPr lang="en-US" sz="1800" b="1" dirty="0" err="1"/>
              <a:t>Animator_Player</a:t>
            </a:r>
            <a:r>
              <a:rPr lang="en-US" sz="1800" dirty="0"/>
              <a:t>".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In the Hierarchy Select the </a:t>
            </a:r>
            <a:r>
              <a:rPr lang="en-US" sz="1800" dirty="0" err="1"/>
              <a:t>CharBase</a:t>
            </a:r>
            <a:r>
              <a:rPr lang="en-US" sz="1800" dirty="0"/>
              <a:t> original. </a:t>
            </a:r>
          </a:p>
          <a:p>
            <a:pPr marL="400050" lvl="1" indent="0">
              <a:buNone/>
            </a:pPr>
            <a:r>
              <a:rPr lang="en-US" sz="1800" dirty="0"/>
              <a:t>In the Inspector name it “</a:t>
            </a:r>
            <a:r>
              <a:rPr lang="en-US" sz="1800" b="1" dirty="0"/>
              <a:t>Player</a:t>
            </a:r>
            <a:r>
              <a:rPr lang="en-US" sz="1800" dirty="0"/>
              <a:t>” and add the </a:t>
            </a:r>
            <a:r>
              <a:rPr lang="en-US" sz="1800" b="1" dirty="0"/>
              <a:t>tag</a:t>
            </a:r>
            <a:r>
              <a:rPr lang="en-US" sz="1800" dirty="0"/>
              <a:t> “</a:t>
            </a:r>
            <a:r>
              <a:rPr lang="en-US" sz="1800" b="1" dirty="0"/>
              <a:t>Player</a:t>
            </a:r>
            <a:r>
              <a:rPr lang="en-US" sz="1800" dirty="0"/>
              <a:t>”.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Select the child </a:t>
            </a:r>
            <a:r>
              <a:rPr lang="en-US" sz="1800" b="1" dirty="0" err="1"/>
              <a:t>char_art</a:t>
            </a:r>
            <a:r>
              <a:rPr lang="en-US" sz="1800" dirty="0"/>
              <a:t>. </a:t>
            </a:r>
          </a:p>
          <a:p>
            <a:pPr marL="400050" lvl="1" indent="0">
              <a:buNone/>
            </a:pPr>
            <a:r>
              <a:rPr lang="en-US" sz="1800" dirty="0"/>
              <a:t>In the Inspector, rename it “</a:t>
            </a:r>
            <a:r>
              <a:rPr lang="en-US" sz="1800" b="1" dirty="0" err="1"/>
              <a:t>player_art</a:t>
            </a:r>
            <a:r>
              <a:rPr lang="en-US" sz="1800" dirty="0"/>
              <a:t>” and change the </a:t>
            </a:r>
            <a:r>
              <a:rPr lang="en-US" sz="1800" b="1" dirty="0"/>
              <a:t>color</a:t>
            </a:r>
            <a:r>
              <a:rPr lang="en-US" sz="1800" dirty="0"/>
              <a:t> to green.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With </a:t>
            </a:r>
            <a:r>
              <a:rPr lang="en-US" sz="1800" dirty="0" err="1"/>
              <a:t>player_art</a:t>
            </a:r>
            <a:r>
              <a:rPr lang="en-US" sz="1800" dirty="0"/>
              <a:t> still selected, drag </a:t>
            </a:r>
            <a:r>
              <a:rPr lang="en-US" sz="1800" b="1" dirty="0" err="1"/>
              <a:t>Animator_Player</a:t>
            </a:r>
            <a:r>
              <a:rPr lang="en-US" sz="1800" dirty="0"/>
              <a:t> into the </a:t>
            </a:r>
            <a:r>
              <a:rPr lang="en-US" sz="1800" b="1" dirty="0"/>
              <a:t>Animator &gt; Controller slot</a:t>
            </a:r>
            <a:r>
              <a:rPr lang="en-US" sz="1800" dirty="0"/>
              <a:t>. 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Add a new</a:t>
            </a:r>
            <a:r>
              <a:rPr lang="en-US" sz="1800" b="1" dirty="0"/>
              <a:t> C# </a:t>
            </a:r>
            <a:r>
              <a:rPr lang="en-US" sz="1800" dirty="0"/>
              <a:t>script </a:t>
            </a:r>
            <a:r>
              <a:rPr lang="en-US" sz="1800" b="1" dirty="0" err="1"/>
              <a:t>PlayerMoveAround.cs</a:t>
            </a:r>
            <a:r>
              <a:rPr lang="en-US" sz="1800" dirty="0"/>
              <a:t> to the project and drag it onto the </a:t>
            </a:r>
            <a:r>
              <a:rPr lang="en-US" sz="1800" b="1" dirty="0"/>
              <a:t>Player </a:t>
            </a:r>
            <a:r>
              <a:rPr lang="en-US" sz="1800" dirty="0"/>
              <a:t>parent. (See script provided in the next slide of this tutorial).</a:t>
            </a:r>
          </a:p>
          <a:p>
            <a:pPr marL="0" indent="0" algn="ctr">
              <a:buNone/>
            </a:pPr>
            <a:r>
              <a:rPr lang="en-US" sz="1800" dirty="0"/>
              <a:t>Optionally, hit [Play] to test player input. </a:t>
            </a:r>
          </a:p>
        </p:txBody>
      </p:sp>
    </p:spTree>
    <p:extLst>
      <p:ext uri="{BB962C8B-B14F-4D97-AF65-F5344CB8AC3E}">
        <p14:creationId xmlns:p14="http://schemas.microsoft.com/office/powerpoint/2010/main" val="567999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PART 1c: </a:t>
            </a:r>
            <a:r>
              <a:rPr lang="en-US" sz="3600" dirty="0"/>
              <a:t>Player Movement Script (copy/paste):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6096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using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/>
              <a:t>System.Collections.Generic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b="1" dirty="0">
                <a:solidFill>
                  <a:srgbClr val="00B050"/>
                </a:solidFill>
              </a:rPr>
              <a:t>using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/>
              <a:t>System.Collections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b="1" dirty="0">
                <a:solidFill>
                  <a:srgbClr val="00B050"/>
                </a:solidFill>
              </a:rPr>
              <a:t>using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/>
              <a:t>UnityEngine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public class </a:t>
            </a:r>
            <a:r>
              <a:rPr lang="en-US" sz="1800" b="1" dirty="0" err="1">
                <a:solidFill>
                  <a:srgbClr val="002060"/>
                </a:solidFill>
              </a:rPr>
              <a:t>PlayerMoveAround</a:t>
            </a:r>
            <a:r>
              <a:rPr lang="en-US" sz="1800" b="1" dirty="0">
                <a:solidFill>
                  <a:srgbClr val="002060"/>
                </a:solidFill>
              </a:rPr>
              <a:t> 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b="1" dirty="0" err="1">
                <a:solidFill>
                  <a:srgbClr val="002060"/>
                </a:solidFill>
              </a:rPr>
              <a:t>MonoBehaviour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/>
              <a:t>{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public Animator </a:t>
            </a:r>
            <a:r>
              <a:rPr lang="en-US" sz="1800" dirty="0" err="1"/>
              <a:t>anim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>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/>
              <a:t>Rigidbody2D rb2D;</a:t>
            </a:r>
            <a:br>
              <a:rPr lang="en-US" sz="1800" dirty="0"/>
            </a:br>
            <a:r>
              <a:rPr lang="en-US" sz="1800" dirty="0"/>
              <a:t>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private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bool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/>
              <a:t>FaceRight</a:t>
            </a:r>
            <a:r>
              <a:rPr lang="en-US" sz="1800" dirty="0"/>
              <a:t> =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2060"/>
                </a:solidFill>
              </a:rPr>
              <a:t>true</a:t>
            </a:r>
            <a:r>
              <a:rPr lang="en-US" sz="1800" dirty="0"/>
              <a:t>;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determine which way player is facing.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public static float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/>
              <a:t>runSpeed</a:t>
            </a:r>
            <a:r>
              <a:rPr lang="en-US" sz="1800" dirty="0"/>
              <a:t> =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10f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>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public float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/>
              <a:t>startSpeed</a:t>
            </a:r>
            <a:r>
              <a:rPr lang="en-US" sz="1800" dirty="0"/>
              <a:t> =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10f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     </a:t>
            </a:r>
            <a:br>
              <a:rPr lang="en-US" sz="1800" dirty="0"/>
            </a:br>
            <a:r>
              <a:rPr lang="en-US" sz="1800" dirty="0"/>
              <a:t>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/>
              <a:t>Start(){</a:t>
            </a:r>
            <a:br>
              <a:rPr lang="en-US" sz="1800" dirty="0"/>
            </a:br>
            <a:r>
              <a:rPr lang="en-US" sz="1800" dirty="0"/>
              <a:t>           </a:t>
            </a:r>
            <a:r>
              <a:rPr lang="en-US" sz="1800" dirty="0" err="1"/>
              <a:t>anim</a:t>
            </a:r>
            <a:r>
              <a:rPr lang="en-US" sz="1800" dirty="0"/>
              <a:t> = </a:t>
            </a:r>
            <a:r>
              <a:rPr lang="en-US" sz="1800" dirty="0" err="1"/>
              <a:t>gameObject.GetComponentInChildren</a:t>
            </a:r>
            <a:r>
              <a:rPr lang="en-US" sz="1800" dirty="0"/>
              <a:t>&lt;Animator&gt;();</a:t>
            </a:r>
            <a:br>
              <a:rPr lang="en-US" sz="1800" dirty="0"/>
            </a:br>
            <a:r>
              <a:rPr lang="en-US" sz="1800" dirty="0"/>
              <a:t>           rb2D = </a:t>
            </a:r>
            <a:r>
              <a:rPr lang="en-US" sz="1800" dirty="0" err="1"/>
              <a:t>transform.GetComponent</a:t>
            </a:r>
            <a:r>
              <a:rPr lang="en-US" sz="1800" dirty="0"/>
              <a:t>&lt;Rigidbody2D&gt;();</a:t>
            </a:r>
            <a:br>
              <a:rPr lang="en-US" sz="1800" dirty="0"/>
            </a:br>
            <a:r>
              <a:rPr lang="en-US" sz="1800" dirty="0"/>
              <a:t>      }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/>
              <a:t>Update(){</a:t>
            </a:r>
            <a:br>
              <a:rPr lang="en-US" sz="1800" dirty="0"/>
            </a:br>
            <a:r>
              <a:rPr lang="en-US" sz="1800" dirty="0"/>
              <a:t>           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//NOTE: Horizontal axis: [a] / left arrow is -1, [d] / right arrow is 1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        //NOTE: Vertical axis: [w] / up arrow, [s] / down arrow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/>
              <a:t>      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Vector3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/>
              <a:t>hvMove</a:t>
            </a:r>
            <a:r>
              <a:rPr lang="en-US" sz="1800" dirty="0"/>
              <a:t> = new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Vector3</a:t>
            </a:r>
            <a:r>
              <a:rPr lang="en-US" sz="1800" dirty="0"/>
              <a:t>(</a:t>
            </a:r>
            <a:r>
              <a:rPr lang="en-US" sz="1800" dirty="0" err="1"/>
              <a:t>Input.GetAxis</a:t>
            </a:r>
            <a:r>
              <a:rPr lang="en-US" sz="1800" dirty="0"/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"Horizontal"</a:t>
            </a:r>
            <a:r>
              <a:rPr lang="en-US" sz="1800" dirty="0"/>
              <a:t>), </a:t>
            </a:r>
            <a:r>
              <a:rPr lang="en-US" sz="1800" dirty="0" err="1"/>
              <a:t>Input.GetAxis</a:t>
            </a:r>
            <a:r>
              <a:rPr lang="en-US" sz="1800" dirty="0"/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"Vertical"</a:t>
            </a:r>
            <a:r>
              <a:rPr lang="en-US" sz="1800" dirty="0"/>
              <a:t>),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0.0f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                  </a:t>
            </a:r>
            <a:r>
              <a:rPr lang="en-US" sz="1800" dirty="0" err="1"/>
              <a:t>transform.position</a:t>
            </a:r>
            <a:r>
              <a:rPr lang="en-US" sz="1800" dirty="0"/>
              <a:t> = </a:t>
            </a:r>
            <a:r>
              <a:rPr lang="en-US" sz="1800" dirty="0" err="1"/>
              <a:t>transform.position</a:t>
            </a:r>
            <a:r>
              <a:rPr lang="en-US" sz="1800" dirty="0"/>
              <a:t> + </a:t>
            </a:r>
            <a:r>
              <a:rPr lang="en-US" sz="1800" dirty="0" err="1"/>
              <a:t>hvMove</a:t>
            </a:r>
            <a:r>
              <a:rPr lang="en-US" sz="1800" dirty="0"/>
              <a:t> * </a:t>
            </a:r>
            <a:r>
              <a:rPr lang="en-US" sz="1800" dirty="0" err="1"/>
              <a:t>runSpeed</a:t>
            </a:r>
            <a:r>
              <a:rPr lang="en-US" sz="1800" dirty="0"/>
              <a:t> * </a:t>
            </a:r>
            <a:r>
              <a:rPr lang="en-US" sz="1800" dirty="0" err="1"/>
              <a:t>Time.deltaTime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          </a:t>
            </a:r>
            <a:r>
              <a:rPr lang="en-US" sz="1800" b="1" dirty="0">
                <a:solidFill>
                  <a:srgbClr val="00B050"/>
                </a:solidFill>
              </a:rPr>
              <a:t>if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((</a:t>
            </a:r>
            <a:r>
              <a:rPr lang="en-US" sz="1800" dirty="0" err="1"/>
              <a:t>Input.GetAxis</a:t>
            </a:r>
            <a:r>
              <a:rPr lang="en-US" sz="1800" dirty="0"/>
              <a:t>("Horizontal") !=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800" dirty="0"/>
              <a:t>) || (</a:t>
            </a:r>
            <a:r>
              <a:rPr lang="en-US" sz="1800" dirty="0" err="1"/>
              <a:t>Input.GetAxis</a:t>
            </a:r>
            <a:r>
              <a:rPr lang="en-US" sz="1800" dirty="0"/>
              <a:t>("Vertical") !=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800" dirty="0"/>
              <a:t>)){</a:t>
            </a:r>
            <a:br>
              <a:rPr lang="en-US" sz="1800" dirty="0"/>
            </a:br>
            <a:r>
              <a:rPr lang="en-US" sz="1800" dirty="0"/>
              <a:t>                       </a:t>
            </a:r>
            <a:r>
              <a:rPr lang="en-US" sz="1800" dirty="0" err="1"/>
              <a:t>anim.SetBool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"Walk"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2060"/>
                </a:solidFill>
              </a:rPr>
              <a:t>true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                  } </a:t>
            </a:r>
            <a:r>
              <a:rPr lang="en-US" sz="1800" b="1" dirty="0">
                <a:solidFill>
                  <a:srgbClr val="00B050"/>
                </a:solidFill>
              </a:rPr>
              <a:t>else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                       </a:t>
            </a:r>
            <a:r>
              <a:rPr lang="en-US" sz="1800" dirty="0" err="1"/>
              <a:t>anim.SetBool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"Walk"</a:t>
            </a:r>
            <a:r>
              <a:rPr lang="en-US" sz="1800" dirty="0"/>
              <a:t>, </a:t>
            </a:r>
            <a:r>
              <a:rPr lang="en-US" sz="1800" b="1" dirty="0">
                <a:solidFill>
                  <a:srgbClr val="002060"/>
                </a:solidFill>
              </a:rPr>
              <a:t>false</a:t>
            </a:r>
            <a:r>
              <a:rPr lang="en-US" sz="1800" dirty="0"/>
              <a:t>);</a:t>
            </a:r>
            <a:br>
              <a:rPr lang="en-US" sz="1800" dirty="0"/>
            </a:br>
            <a:r>
              <a:rPr lang="en-US" sz="1800" dirty="0"/>
              <a:t>                 }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         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Turning. Reverse if input is moving the Player right and Player faces left.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         </a:t>
            </a:r>
            <a:r>
              <a:rPr lang="en-US" sz="1800" b="1" dirty="0">
                <a:solidFill>
                  <a:srgbClr val="00B050"/>
                </a:solidFill>
              </a:rPr>
              <a:t>if</a:t>
            </a:r>
            <a:r>
              <a:rPr lang="en-US" sz="1800" b="1" dirty="0"/>
              <a:t> </a:t>
            </a:r>
            <a:r>
              <a:rPr lang="en-US" sz="1800" dirty="0"/>
              <a:t>((</a:t>
            </a:r>
            <a:r>
              <a:rPr lang="en-US" sz="1800" dirty="0" err="1"/>
              <a:t>hvMove.x</a:t>
            </a:r>
            <a:r>
              <a:rPr lang="en-US" sz="1800" dirty="0"/>
              <a:t> &lt;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800" dirty="0"/>
              <a:t> &amp;&amp; !</a:t>
            </a:r>
            <a:r>
              <a:rPr lang="en-US" sz="1800" dirty="0" err="1"/>
              <a:t>FaceRight</a:t>
            </a:r>
            <a:r>
              <a:rPr lang="en-US" sz="1800" dirty="0"/>
              <a:t>) || (</a:t>
            </a:r>
            <a:r>
              <a:rPr lang="en-US" sz="1800" dirty="0" err="1"/>
              <a:t>hvMove.x</a:t>
            </a:r>
            <a:r>
              <a:rPr lang="en-US" sz="1800" dirty="0"/>
              <a:t> &gt;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800" dirty="0"/>
              <a:t> &amp;&amp; </a:t>
            </a:r>
            <a:r>
              <a:rPr lang="en-US" sz="1800" dirty="0" err="1"/>
              <a:t>FaceRight</a:t>
            </a:r>
            <a:r>
              <a:rPr lang="en-US" sz="1800" dirty="0"/>
              <a:t>)){ </a:t>
            </a:r>
            <a:br>
              <a:rPr lang="en-US" sz="1800" dirty="0"/>
            </a:br>
            <a:r>
              <a:rPr lang="en-US" sz="1800" dirty="0"/>
              <a:t>                        </a:t>
            </a:r>
            <a:r>
              <a:rPr lang="en-US" sz="1800" dirty="0" err="1"/>
              <a:t>playerTurn</a:t>
            </a:r>
            <a:r>
              <a:rPr lang="en-US" sz="1800" dirty="0"/>
              <a:t>(); </a:t>
            </a:r>
            <a:br>
              <a:rPr lang="en-US" sz="1800" dirty="0"/>
            </a:br>
            <a:r>
              <a:rPr lang="en-US" sz="1800" dirty="0"/>
              <a:t>                  } </a:t>
            </a:r>
            <a:br>
              <a:rPr lang="en-US" sz="1800" dirty="0"/>
            </a:br>
            <a:r>
              <a:rPr lang="en-US" sz="1800" dirty="0"/>
              <a:t>      }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private void </a:t>
            </a:r>
            <a:r>
              <a:rPr lang="en-US" sz="1800" dirty="0" err="1"/>
              <a:t>playerTurn</a:t>
            </a:r>
            <a:r>
              <a:rPr lang="en-US" sz="1800" dirty="0"/>
              <a:t>(){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           // NOTE: Switch player facing label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    </a:t>
            </a:r>
            <a:r>
              <a:rPr lang="en-US" sz="1800" dirty="0" err="1"/>
              <a:t>FaceRight</a:t>
            </a:r>
            <a:r>
              <a:rPr lang="en-US" sz="1800" dirty="0"/>
              <a:t> = !</a:t>
            </a:r>
            <a:r>
              <a:rPr lang="en-US" sz="1800" dirty="0" err="1"/>
              <a:t>FaceRight</a:t>
            </a:r>
            <a:r>
              <a:rPr lang="en-US" sz="1800" dirty="0"/>
              <a:t>;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   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NOTE: Multiply player's x local scale by -1. </a:t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/>
              <a:t>           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Vector3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/>
              <a:t>theScale</a:t>
            </a:r>
            <a:r>
              <a:rPr lang="en-US" sz="1800" dirty="0"/>
              <a:t> = </a:t>
            </a:r>
            <a:r>
              <a:rPr lang="en-US" sz="1800" dirty="0" err="1"/>
              <a:t>transform.localScale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            </a:t>
            </a:r>
            <a:r>
              <a:rPr lang="en-US" sz="1800" dirty="0" err="1"/>
              <a:t>theScale.x</a:t>
            </a:r>
            <a:r>
              <a:rPr lang="en-US" sz="1800" dirty="0"/>
              <a:t> *= -</a:t>
            </a:r>
            <a:r>
              <a:rPr lang="en-US" sz="1800" b="1" dirty="0"/>
              <a:t>1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            </a:t>
            </a:r>
            <a:r>
              <a:rPr lang="en-US" sz="1800" dirty="0" err="1"/>
              <a:t>transform.localScale</a:t>
            </a:r>
            <a:r>
              <a:rPr lang="en-US" sz="1800" dirty="0"/>
              <a:t> = </a:t>
            </a:r>
            <a:r>
              <a:rPr lang="en-US" sz="1800" dirty="0" err="1"/>
              <a:t>theScale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      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738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PART 2a: </a:t>
            </a:r>
            <a:r>
              <a:rPr lang="en-US" sz="3600" dirty="0"/>
              <a:t>Create the Food Prefab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791200" cy="6172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[1]. Make a Food Item as a Prefab: 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b="1" i="1" dirty="0"/>
              <a:t>Parent object:</a:t>
            </a:r>
          </a:p>
          <a:p>
            <a:pPr>
              <a:buFont typeface="+mj-lt"/>
              <a:buAutoNum type="arabicPeriod"/>
            </a:pPr>
            <a:r>
              <a:rPr lang="en-US" sz="1800" b="1" dirty="0" err="1"/>
              <a:t>RightClick</a:t>
            </a:r>
            <a:r>
              <a:rPr lang="en-US" sz="1800" dirty="0"/>
              <a:t> the Hierarchy to create an </a:t>
            </a:r>
            <a:r>
              <a:rPr lang="en-US" sz="1800" b="1" dirty="0"/>
              <a:t>Empty</a:t>
            </a:r>
            <a:r>
              <a:rPr lang="en-US" sz="1800" dirty="0"/>
              <a:t> Game Object.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In the Inspector name it “</a:t>
            </a:r>
            <a:r>
              <a:rPr lang="en-US" sz="1800" b="1" dirty="0" err="1"/>
              <a:t>FoodItem</a:t>
            </a:r>
            <a:r>
              <a:rPr lang="en-US" sz="1800" dirty="0"/>
              <a:t>”, reset Transforms.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[Add Component] BoxCollider2D</a:t>
            </a:r>
            <a:r>
              <a:rPr lang="en-US" sz="1800" dirty="0"/>
              <a:t>, set </a:t>
            </a:r>
            <a:r>
              <a:rPr lang="en-US" sz="1800" b="1" dirty="0" err="1"/>
              <a:t>isTrigger</a:t>
            </a:r>
            <a:r>
              <a:rPr lang="en-US" sz="1800" dirty="0"/>
              <a:t> = on.</a:t>
            </a:r>
          </a:p>
          <a:p>
            <a:pPr>
              <a:buFont typeface="+mj-lt"/>
              <a:buAutoNum type="arabicPeriod"/>
            </a:pPr>
            <a:r>
              <a:rPr lang="en-US" sz="1800" i="1" dirty="0"/>
              <a:t>Create a new Tag: </a:t>
            </a:r>
            <a:r>
              <a:rPr lang="en-US" sz="1800" dirty="0"/>
              <a:t>In the Inspector </a:t>
            </a:r>
            <a:r>
              <a:rPr lang="en-US" sz="1800" dirty="0" err="1"/>
              <a:t>UpperLeft</a:t>
            </a:r>
            <a:r>
              <a:rPr lang="en-US" sz="1800" dirty="0"/>
              <a:t> corner, find and click Tag: </a:t>
            </a:r>
            <a:r>
              <a:rPr lang="en-US" sz="1800" b="1" dirty="0"/>
              <a:t>[Untagged]</a:t>
            </a:r>
            <a:r>
              <a:rPr lang="en-US" sz="1800" dirty="0"/>
              <a:t>. At the bottom of the menu choose [Add Tag...] In the menu that appears, hit </a:t>
            </a:r>
            <a:r>
              <a:rPr lang="en-US" sz="1800" b="1" dirty="0"/>
              <a:t>[+]</a:t>
            </a:r>
            <a:r>
              <a:rPr lang="en-US" sz="1800" dirty="0"/>
              <a:t> to add a new tag called “</a:t>
            </a:r>
            <a:r>
              <a:rPr lang="en-US" sz="1800" b="1" dirty="0"/>
              <a:t>Food</a:t>
            </a:r>
            <a:r>
              <a:rPr lang="en-US" sz="1800" dirty="0"/>
              <a:t>”. </a:t>
            </a:r>
          </a:p>
          <a:p>
            <a:pPr>
              <a:buFont typeface="+mj-lt"/>
              <a:buAutoNum type="arabicPeriod"/>
            </a:pPr>
            <a:r>
              <a:rPr lang="en-US" sz="1800" i="1" dirty="0"/>
              <a:t>Add the Tag: </a:t>
            </a:r>
            <a:r>
              <a:rPr lang="en-US" sz="1800" dirty="0"/>
              <a:t>Re-select </a:t>
            </a:r>
            <a:r>
              <a:rPr lang="en-US" sz="1800" dirty="0" err="1"/>
              <a:t>FoodItem</a:t>
            </a:r>
            <a:r>
              <a:rPr lang="en-US" sz="1800" dirty="0"/>
              <a:t>, click [Untagged] again, choose Food to </a:t>
            </a:r>
            <a:r>
              <a:rPr lang="en-US" sz="1800" b="1" dirty="0"/>
              <a:t>add </a:t>
            </a:r>
            <a:r>
              <a:rPr lang="en-US" sz="1800" dirty="0"/>
              <a:t>this tag to </a:t>
            </a:r>
            <a:r>
              <a:rPr lang="en-US" sz="1800" dirty="0" err="1"/>
              <a:t>FoodItem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b="1" i="1" dirty="0"/>
              <a:t>Child art: </a:t>
            </a:r>
          </a:p>
          <a:p>
            <a:pPr>
              <a:buFont typeface="+mj-lt"/>
              <a:buAutoNum type="arabicPeriod" startAt="6"/>
            </a:pPr>
            <a:r>
              <a:rPr lang="en-US" sz="1800" dirty="0"/>
              <a:t>In the Hierarchy </a:t>
            </a:r>
            <a:r>
              <a:rPr lang="en-US" sz="1800" b="1" dirty="0" err="1"/>
              <a:t>RightClick</a:t>
            </a:r>
            <a:r>
              <a:rPr lang="en-US" sz="1800" dirty="0"/>
              <a:t> </a:t>
            </a:r>
            <a:r>
              <a:rPr lang="en-US" sz="1800" dirty="0" err="1"/>
              <a:t>FoodItem</a:t>
            </a:r>
            <a:r>
              <a:rPr lang="en-US" sz="1800" dirty="0"/>
              <a:t> to create a child: 2D Objects &gt; Sprites &gt; </a:t>
            </a:r>
            <a:r>
              <a:rPr lang="en-US" sz="1800" b="1" dirty="0"/>
              <a:t>Circle</a:t>
            </a:r>
            <a:r>
              <a:rPr lang="en-US" sz="1800" dirty="0"/>
              <a:t>. </a:t>
            </a:r>
          </a:p>
          <a:p>
            <a:pPr>
              <a:buFont typeface="+mj-lt"/>
              <a:buAutoNum type="arabicPeriod" startAt="6"/>
            </a:pPr>
            <a:r>
              <a:rPr lang="en-US" sz="1800" dirty="0"/>
              <a:t>In Inspector name it “</a:t>
            </a:r>
            <a:r>
              <a:rPr lang="en-US" sz="1800" b="1" dirty="0" err="1"/>
              <a:t>food_art</a:t>
            </a:r>
            <a:r>
              <a:rPr lang="en-US" sz="1800" dirty="0"/>
              <a:t>”, set Color as desired.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b="1" i="1" dirty="0"/>
              <a:t>Prefab: </a:t>
            </a:r>
          </a:p>
          <a:p>
            <a:pPr>
              <a:buFont typeface="+mj-lt"/>
              <a:buAutoNum type="arabicPeriod" startAt="8"/>
            </a:pPr>
            <a:r>
              <a:rPr lang="en-US" sz="1800" dirty="0"/>
              <a:t>Select </a:t>
            </a:r>
            <a:r>
              <a:rPr lang="en-US" sz="1800" dirty="0" err="1"/>
              <a:t>FoodItem</a:t>
            </a:r>
            <a:r>
              <a:rPr lang="en-US" sz="1800" dirty="0"/>
              <a:t> in the Hierarchy and </a:t>
            </a:r>
            <a:r>
              <a:rPr lang="en-US" sz="1800" b="1" dirty="0"/>
              <a:t>drag</a:t>
            </a:r>
            <a:r>
              <a:rPr lang="en-US" sz="1800" dirty="0"/>
              <a:t> it into the project panel to make it a </a:t>
            </a:r>
            <a:r>
              <a:rPr lang="en-US" sz="1800" b="1" dirty="0"/>
              <a:t>Prefab</a:t>
            </a:r>
            <a:r>
              <a:rPr lang="en-US" sz="1800" dirty="0"/>
              <a:t>. </a:t>
            </a:r>
          </a:p>
          <a:p>
            <a:pPr>
              <a:buFont typeface="+mj-lt"/>
              <a:buAutoNum type="arabicPeriod" startAt="8"/>
            </a:pPr>
            <a:r>
              <a:rPr lang="en-US" sz="1800" dirty="0"/>
              <a:t>Finally, </a:t>
            </a:r>
            <a:r>
              <a:rPr lang="en-US" sz="1800" b="1" dirty="0"/>
              <a:t>delete</a:t>
            </a:r>
            <a:r>
              <a:rPr lang="en-US" sz="1800" dirty="0"/>
              <a:t> </a:t>
            </a:r>
            <a:r>
              <a:rPr lang="en-US" sz="1800" dirty="0" err="1"/>
              <a:t>FoodItem</a:t>
            </a:r>
            <a:r>
              <a:rPr lang="en-US" sz="1800" dirty="0"/>
              <a:t> from the Hierarchy.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100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PART 2b: </a:t>
            </a:r>
            <a:r>
              <a:rPr lang="en-US" sz="3600" dirty="0"/>
              <a:t>Create the Food </a:t>
            </a:r>
            <a:r>
              <a:rPr lang="en-US" sz="3600" dirty="0" err="1"/>
              <a:t>Spawner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943600" cy="617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[2]. Spawn food items for the NPC to Gather and Deliver: 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800" b="1" i="1" dirty="0"/>
              <a:t>CREATE THE SPAWNER:</a:t>
            </a:r>
          </a:p>
          <a:p>
            <a:pPr>
              <a:buFont typeface="+mj-lt"/>
              <a:buAutoNum type="arabicPeriod"/>
            </a:pPr>
            <a:r>
              <a:rPr lang="en-US" sz="1800" b="1" dirty="0" err="1"/>
              <a:t>RightClick</a:t>
            </a:r>
            <a:r>
              <a:rPr lang="en-US" sz="1800" dirty="0"/>
              <a:t> the Hierarchy to create an </a:t>
            </a:r>
            <a:r>
              <a:rPr lang="en-US" sz="1800" b="1" dirty="0"/>
              <a:t>Empty</a:t>
            </a:r>
            <a:r>
              <a:rPr lang="en-US" sz="1800" dirty="0"/>
              <a:t> Game Object.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In Inspector name it “</a:t>
            </a:r>
            <a:r>
              <a:rPr lang="en-US" sz="1800" b="1" dirty="0" err="1"/>
              <a:t>FoodSpawner</a:t>
            </a:r>
            <a:r>
              <a:rPr lang="en-US" sz="1800" dirty="0"/>
              <a:t>”, reset Transforms.</a:t>
            </a:r>
          </a:p>
          <a:p>
            <a:pPr>
              <a:buFont typeface="+mj-lt"/>
              <a:buAutoNum type="arabicPeriod"/>
            </a:pP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800" dirty="0"/>
              <a:t>Add a new</a:t>
            </a:r>
            <a:r>
              <a:rPr lang="en-US" sz="1800" b="1" dirty="0"/>
              <a:t> C# </a:t>
            </a:r>
            <a:r>
              <a:rPr lang="en-US" sz="1800" dirty="0"/>
              <a:t>script </a:t>
            </a:r>
            <a:r>
              <a:rPr lang="en-US" sz="1800" b="1" dirty="0" err="1"/>
              <a:t>FoodSpawner.cs</a:t>
            </a:r>
            <a:r>
              <a:rPr lang="en-US" sz="1800" dirty="0"/>
              <a:t> to the project and drag it onto </a:t>
            </a:r>
            <a:r>
              <a:rPr lang="en-US" sz="1800" dirty="0" err="1"/>
              <a:t>FoodSpawner</a:t>
            </a:r>
            <a:r>
              <a:rPr lang="en-US" sz="1800" dirty="0"/>
              <a:t> (provided in the next slide of this tutorial). </a:t>
            </a:r>
          </a:p>
          <a:p>
            <a:pPr marL="0" indent="0">
              <a:buNone/>
            </a:pPr>
            <a:endParaRPr lang="en-US" sz="1200" b="1" i="1" dirty="0"/>
          </a:p>
          <a:p>
            <a:pPr marL="0" indent="0">
              <a:buNone/>
            </a:pPr>
            <a:r>
              <a:rPr lang="en-US" sz="1800" b="1" i="1" dirty="0"/>
              <a:t>Fill the script slot: </a:t>
            </a:r>
          </a:p>
          <a:p>
            <a:pPr>
              <a:buFont typeface="+mj-lt"/>
              <a:buAutoNum type="arabicPeriod" startAt="4"/>
            </a:pPr>
            <a:r>
              <a:rPr lang="en-US" sz="1800" dirty="0"/>
              <a:t>With </a:t>
            </a:r>
            <a:r>
              <a:rPr lang="en-US" sz="1800" dirty="0" err="1"/>
              <a:t>FoodSpawner</a:t>
            </a:r>
            <a:r>
              <a:rPr lang="en-US" sz="1800" dirty="0"/>
              <a:t> selected, note in the Inspector an empty script slot: </a:t>
            </a:r>
            <a:r>
              <a:rPr lang="en-US" sz="1800" i="1" dirty="0"/>
              <a:t>Spawn Object</a:t>
            </a:r>
          </a:p>
          <a:p>
            <a:pPr>
              <a:buFont typeface="+mj-lt"/>
              <a:buAutoNum type="arabicPeriod" startAt="4"/>
            </a:pPr>
            <a:r>
              <a:rPr lang="en-US" sz="1800" b="1" dirty="0"/>
              <a:t>Fast-Drag</a:t>
            </a:r>
            <a:r>
              <a:rPr lang="en-US" sz="1800" dirty="0"/>
              <a:t> your </a:t>
            </a:r>
            <a:r>
              <a:rPr lang="en-US" sz="1800" b="1" dirty="0" err="1"/>
              <a:t>FoodItem</a:t>
            </a:r>
            <a:r>
              <a:rPr lang="en-US" sz="1800" dirty="0"/>
              <a:t> </a:t>
            </a:r>
            <a:r>
              <a:rPr lang="en-US" sz="1800" b="1" dirty="0"/>
              <a:t>Prefab</a:t>
            </a:r>
            <a:r>
              <a:rPr lang="en-US" sz="1800" dirty="0"/>
              <a:t> from the Project panel into this empty slot in the </a:t>
            </a:r>
            <a:r>
              <a:rPr lang="en-US" sz="1800" dirty="0" err="1"/>
              <a:t>FoodSpawner’s</a:t>
            </a:r>
            <a:r>
              <a:rPr lang="en-US" sz="1800" dirty="0"/>
              <a:t> Inspector.</a:t>
            </a:r>
          </a:p>
        </p:txBody>
      </p:sp>
    </p:spTree>
    <p:extLst>
      <p:ext uri="{BB962C8B-B14F-4D97-AF65-F5344CB8AC3E}">
        <p14:creationId xmlns:p14="http://schemas.microsoft.com/office/powerpoint/2010/main" val="3786146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PART 2c: </a:t>
            </a:r>
            <a:r>
              <a:rPr lang="en-US" sz="3600" dirty="0"/>
              <a:t>Food </a:t>
            </a:r>
            <a:r>
              <a:rPr lang="en-US" sz="3600" dirty="0" err="1"/>
              <a:t>Spawner</a:t>
            </a:r>
            <a:r>
              <a:rPr lang="en-US" sz="3600" dirty="0"/>
              <a:t> Script (copy/paste):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382000" cy="609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using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/>
              <a:t>System.Collections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using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/>
              <a:t>System.Collections.Generic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using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err="1"/>
              <a:t>UnityEngine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public class </a:t>
            </a:r>
            <a:r>
              <a:rPr lang="en-US" sz="1800" b="1" dirty="0" err="1">
                <a:solidFill>
                  <a:srgbClr val="002060"/>
                </a:solidFill>
              </a:rPr>
              <a:t>FoodSpawner</a:t>
            </a:r>
            <a:r>
              <a:rPr lang="en-US" sz="1800" b="1" dirty="0">
                <a:solidFill>
                  <a:srgbClr val="002060"/>
                </a:solidFill>
              </a:rPr>
              <a:t> : </a:t>
            </a:r>
            <a:r>
              <a:rPr lang="en-US" sz="1800" b="1" dirty="0" err="1">
                <a:solidFill>
                  <a:srgbClr val="002060"/>
                </a:solidFill>
              </a:rPr>
              <a:t>MonoBehaviour</a:t>
            </a: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GameObject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/>
              <a:t>spawnObject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public float </a:t>
            </a:r>
            <a:r>
              <a:rPr lang="en-US" sz="1800" dirty="0" err="1"/>
              <a:t>minInterval</a:t>
            </a:r>
            <a:r>
              <a:rPr lang="en-US" sz="1800" dirty="0"/>
              <a:t> =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5f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public float </a:t>
            </a:r>
            <a:r>
              <a:rPr lang="en-US" sz="1800" dirty="0" err="1"/>
              <a:t>maxInterval</a:t>
            </a:r>
            <a:r>
              <a:rPr lang="en-US" sz="1800" dirty="0"/>
              <a:t> =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10f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en-US" sz="1800" dirty="0"/>
              <a:t> </a:t>
            </a:r>
            <a:r>
              <a:rPr lang="en-US" sz="1800" dirty="0" err="1"/>
              <a:t>timeUntilSpawn</a:t>
            </a:r>
            <a:r>
              <a:rPr lang="en-US" sz="1800" dirty="0"/>
              <a:t> =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10f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n-US" sz="1800" dirty="0"/>
              <a:t> Update(){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//Spawns the given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gameObject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random range, with a random interval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timeUntilSpawn</a:t>
            </a:r>
            <a:r>
              <a:rPr lang="en-US" sz="1800" dirty="0"/>
              <a:t> -= </a:t>
            </a:r>
            <a:r>
              <a:rPr lang="en-US" sz="1800" dirty="0" err="1"/>
              <a:t>Time.deltaTime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b="1" dirty="0">
                <a:solidFill>
                  <a:srgbClr val="00B050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dirty="0" err="1"/>
              <a:t>timeUntilSpawn</a:t>
            </a:r>
            <a:r>
              <a:rPr lang="en-US" sz="1800" dirty="0"/>
              <a:t> &lt;=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800" dirty="0"/>
              <a:t>){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Vector3</a:t>
            </a:r>
            <a:r>
              <a:rPr lang="en-US" sz="1800" dirty="0"/>
              <a:t> </a:t>
            </a:r>
            <a:r>
              <a:rPr lang="en-US" sz="1800" dirty="0" err="1"/>
              <a:t>spawnPos</a:t>
            </a:r>
            <a:r>
              <a:rPr lang="en-US" sz="1800" dirty="0"/>
              <a:t> = new 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Vector3</a:t>
            </a:r>
            <a:r>
              <a:rPr lang="en-US" sz="1800" dirty="0"/>
              <a:t>(</a:t>
            </a:r>
            <a:r>
              <a:rPr lang="en-US" sz="1800" dirty="0" err="1"/>
              <a:t>Random.Range</a:t>
            </a:r>
            <a:r>
              <a:rPr lang="en-US" sz="1800" dirty="0"/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-8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8</a:t>
            </a:r>
            <a:r>
              <a:rPr lang="en-US" sz="1800" dirty="0"/>
              <a:t>), </a:t>
            </a:r>
            <a:r>
              <a:rPr lang="en-US" sz="1800" dirty="0" err="1"/>
              <a:t>Random.Range</a:t>
            </a:r>
            <a:r>
              <a:rPr lang="en-US" sz="1800" dirty="0"/>
              <a:t>(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-3</a:t>
            </a:r>
            <a:r>
              <a:rPr lang="en-US" sz="1800" dirty="0"/>
              <a:t>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1800" dirty="0"/>
              <a:t>),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</a:rPr>
              <a:t>GameObject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err="1"/>
              <a:t>spawnedObject</a:t>
            </a:r>
            <a:r>
              <a:rPr lang="en-US" sz="1800" dirty="0"/>
              <a:t> = Instantiate(</a:t>
            </a:r>
            <a:r>
              <a:rPr lang="en-US" sz="1800" dirty="0" err="1"/>
              <a:t>spawnObject</a:t>
            </a:r>
            <a:r>
              <a:rPr lang="en-US" sz="1800" dirty="0"/>
              <a:t>, </a:t>
            </a:r>
            <a:r>
              <a:rPr lang="en-US" sz="1800" dirty="0" err="1"/>
              <a:t>spawnPos</a:t>
            </a:r>
            <a:r>
              <a:rPr lang="en-US" sz="1800" dirty="0"/>
              <a:t>, </a:t>
            </a:r>
            <a:r>
              <a:rPr lang="en-US" sz="1800" dirty="0" err="1"/>
              <a:t>Quaternion.identity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timeUntilSpawn</a:t>
            </a:r>
            <a:r>
              <a:rPr lang="en-US" sz="1800" dirty="0"/>
              <a:t> = </a:t>
            </a:r>
            <a:r>
              <a:rPr lang="en-US" sz="1800" dirty="0" err="1"/>
              <a:t>Random.Range</a:t>
            </a:r>
            <a:r>
              <a:rPr lang="en-US" sz="1800" dirty="0"/>
              <a:t>(</a:t>
            </a:r>
            <a:r>
              <a:rPr lang="en-US" sz="1800" dirty="0" err="1"/>
              <a:t>minInterval</a:t>
            </a:r>
            <a:r>
              <a:rPr lang="en-US" sz="1800" dirty="0"/>
              <a:t>, </a:t>
            </a:r>
            <a:r>
              <a:rPr lang="en-US" sz="1800" dirty="0" err="1"/>
              <a:t>maxInterval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     }  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27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3a:</a:t>
            </a:r>
            <a:r>
              <a:rPr lang="en-US" sz="2800" b="1" dirty="0"/>
              <a:t> </a:t>
            </a:r>
            <a:r>
              <a:rPr lang="en-US" sz="2800" dirty="0"/>
              <a:t>NPC State Machine </a:t>
            </a:r>
            <a:r>
              <a:rPr lang="en-US" sz="2800" dirty="0" smtClean="0"/>
              <a:t>Behavior: ADD LAYER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54102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[1]. Add Behavior </a:t>
            </a:r>
            <a:r>
              <a:rPr lang="en-US" sz="1800" b="1" dirty="0" smtClean="0"/>
              <a:t>LAYER and STATES to </a:t>
            </a:r>
            <a:r>
              <a:rPr lang="en-US" sz="1800" b="1" dirty="0" err="1"/>
              <a:t>Animator_NPC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lphaLcParenR"/>
            </a:pPr>
            <a:r>
              <a:rPr lang="en-US" sz="1800" dirty="0"/>
              <a:t>Re-open the </a:t>
            </a:r>
            <a:r>
              <a:rPr lang="en-US" sz="1800" b="1" dirty="0" err="1"/>
              <a:t>Mecanim</a:t>
            </a:r>
            <a:r>
              <a:rPr lang="en-US" sz="1800" b="1" dirty="0"/>
              <a:t> State Machine to show </a:t>
            </a:r>
            <a:r>
              <a:rPr lang="en-US" sz="1800" b="1" dirty="0" err="1"/>
              <a:t>Animator_NPC</a:t>
            </a:r>
            <a:r>
              <a:rPr lang="en-US" sz="1800" b="1" dirty="0"/>
              <a:t>: </a:t>
            </a:r>
            <a:r>
              <a:rPr lang="en-US" sz="1800" dirty="0"/>
              <a:t>Either </a:t>
            </a:r>
            <a:r>
              <a:rPr lang="en-US" sz="1800" b="1" dirty="0"/>
              <a:t>Select</a:t>
            </a:r>
            <a:r>
              <a:rPr lang="en-US" sz="1800" dirty="0"/>
              <a:t> the NPC child </a:t>
            </a:r>
            <a:r>
              <a:rPr lang="en-US" sz="1800" b="1" dirty="0" err="1"/>
              <a:t>npc_art</a:t>
            </a:r>
            <a:r>
              <a:rPr lang="en-US" sz="1800" dirty="0"/>
              <a:t> and open Window &gt; Animation &gt; Animator, or </a:t>
            </a:r>
            <a:r>
              <a:rPr lang="en-US" sz="1800" b="1" dirty="0"/>
              <a:t>DoubleClick</a:t>
            </a:r>
            <a:r>
              <a:rPr lang="en-US" sz="1800" dirty="0"/>
              <a:t> the </a:t>
            </a:r>
            <a:r>
              <a:rPr lang="en-US" sz="1800" b="1" dirty="0" err="1"/>
              <a:t>Animator_NPC</a:t>
            </a:r>
            <a:r>
              <a:rPr lang="en-US" sz="1800" b="1" dirty="0"/>
              <a:t> Controller</a:t>
            </a:r>
            <a:r>
              <a:rPr lang="en-US" sz="1800" dirty="0"/>
              <a:t> in the Project panel. </a:t>
            </a:r>
            <a:endParaRPr lang="en-US" sz="1800" dirty="0" smtClean="0"/>
          </a:p>
          <a:p>
            <a:pPr>
              <a:buFont typeface="+mj-lt"/>
              <a:buAutoNum type="alphaLcParenR"/>
            </a:pPr>
            <a:endParaRPr lang="en-US" sz="1800" dirty="0"/>
          </a:p>
          <a:p>
            <a:pPr>
              <a:buFont typeface="+mj-lt"/>
              <a:buAutoNum type="alphaLcParenR"/>
            </a:pPr>
            <a:r>
              <a:rPr lang="en-US" sz="1800" dirty="0"/>
              <a:t>On the left, switch from Parameters to </a:t>
            </a:r>
            <a:r>
              <a:rPr lang="en-US" sz="1800" b="1" dirty="0"/>
              <a:t>Layers</a:t>
            </a:r>
            <a:r>
              <a:rPr lang="en-US" sz="1800" dirty="0"/>
              <a:t>.  Select the </a:t>
            </a:r>
            <a:r>
              <a:rPr lang="en-US" sz="1800" b="1" dirty="0"/>
              <a:t>Base Layer </a:t>
            </a:r>
            <a:r>
              <a:rPr lang="en-US" sz="1800" dirty="0"/>
              <a:t>and rename it </a:t>
            </a:r>
            <a:r>
              <a:rPr lang="en-US" sz="1800" dirty="0" smtClean="0"/>
              <a:t>“</a:t>
            </a:r>
            <a:r>
              <a:rPr lang="en-US" sz="1800" b="1" dirty="0" err="1" smtClean="0"/>
              <a:t>NPC_Animations</a:t>
            </a:r>
            <a:r>
              <a:rPr lang="en-US" sz="1800" dirty="0" smtClean="0"/>
              <a:t>".</a:t>
            </a:r>
            <a:r>
              <a:rPr lang="en-US" sz="1800" dirty="0"/>
              <a:t> </a:t>
            </a:r>
            <a:endParaRPr lang="en-US" sz="1800" dirty="0" smtClean="0"/>
          </a:p>
          <a:p>
            <a:pPr>
              <a:buFont typeface="+mj-lt"/>
              <a:buAutoNum type="alphaLcParenR"/>
            </a:pPr>
            <a:endParaRPr lang="en-US" sz="1800" dirty="0"/>
          </a:p>
          <a:p>
            <a:pPr>
              <a:buFont typeface="+mj-lt"/>
              <a:buAutoNum type="alphaLcParenR"/>
            </a:pPr>
            <a:r>
              <a:rPr lang="en-US" sz="1800" dirty="0"/>
              <a:t>Hit </a:t>
            </a:r>
            <a:r>
              <a:rPr lang="en-US" sz="1800" b="1" dirty="0" smtClean="0"/>
              <a:t>[+]</a:t>
            </a:r>
            <a:r>
              <a:rPr lang="en-US" sz="1800" dirty="0" smtClean="0"/>
              <a:t> </a:t>
            </a:r>
            <a:r>
              <a:rPr lang="en-US" sz="1800" dirty="0"/>
              <a:t>to add a </a:t>
            </a:r>
            <a:r>
              <a:rPr lang="en-US" sz="1800" b="1" dirty="0"/>
              <a:t>new </a:t>
            </a:r>
            <a:r>
              <a:rPr lang="en-US" sz="1800" b="1" dirty="0" smtClean="0"/>
              <a:t>Layer</a:t>
            </a:r>
            <a:r>
              <a:rPr lang="en-US" sz="1800" dirty="0"/>
              <a:t>.</a:t>
            </a:r>
            <a:r>
              <a:rPr lang="en-US" sz="1800" dirty="0" smtClean="0"/>
              <a:t> </a:t>
            </a:r>
          </a:p>
          <a:p>
            <a:pPr marL="400050" lvl="1" indent="0">
              <a:buNone/>
            </a:pPr>
            <a:r>
              <a:rPr lang="en-US" sz="1800" dirty="0" smtClean="0"/>
              <a:t>N</a:t>
            </a:r>
            <a:r>
              <a:rPr lang="en-US" sz="1800" dirty="0" smtClean="0"/>
              <a:t>ame </a:t>
            </a:r>
            <a:r>
              <a:rPr lang="en-US" sz="1800" dirty="0"/>
              <a:t>it </a:t>
            </a:r>
            <a:r>
              <a:rPr lang="en-US" sz="1800" dirty="0" smtClean="0"/>
              <a:t>“</a:t>
            </a:r>
            <a:r>
              <a:rPr lang="en-US" sz="1800" b="1" dirty="0" err="1" smtClean="0"/>
              <a:t>NPC_Behaviors</a:t>
            </a:r>
            <a:r>
              <a:rPr lang="en-US" sz="1800" dirty="0" smtClean="0"/>
              <a:t>”</a:t>
            </a:r>
            <a:r>
              <a:rPr lang="en-US" sz="1800" dirty="0" smtClean="0"/>
              <a:t>. </a:t>
            </a:r>
          </a:p>
          <a:p>
            <a:pPr marL="400050" lvl="1" indent="0">
              <a:buNone/>
            </a:pPr>
            <a:r>
              <a:rPr lang="en-US" sz="1800" dirty="0" smtClean="0"/>
              <a:t>We </a:t>
            </a:r>
            <a:r>
              <a:rPr lang="en-US" sz="1800" dirty="0"/>
              <a:t>now have a clean layer to add new States.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B215AB0-54A3-7733-9B91-C7CB5F5D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5000" y="2679689"/>
            <a:ext cx="3351089" cy="295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1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3a:</a:t>
            </a:r>
            <a:r>
              <a:rPr lang="en-US" sz="2800" b="1" dirty="0"/>
              <a:t> </a:t>
            </a:r>
            <a:r>
              <a:rPr lang="en-US" sz="2800" dirty="0"/>
              <a:t>NPC State Machine </a:t>
            </a:r>
            <a:r>
              <a:rPr lang="en-US" sz="2800" dirty="0" smtClean="0"/>
              <a:t>Behavior: ADD STATES</a:t>
            </a:r>
            <a:endParaRPr lang="en-US" sz="28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838200"/>
            <a:ext cx="8458200" cy="251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lphaLcParenR" startAt="4"/>
            </a:pPr>
            <a:r>
              <a:rPr lang="en-US" sz="1800" i="1" dirty="0" smtClean="0"/>
              <a:t>Add</a:t>
            </a:r>
            <a:r>
              <a:rPr lang="en-US" sz="1800" b="1" i="1" dirty="0" smtClean="0"/>
              <a:t> 3 new States </a:t>
            </a:r>
            <a:r>
              <a:rPr lang="en-US" sz="1800" i="1" dirty="0" smtClean="0"/>
              <a:t>to the new Layer:</a:t>
            </a:r>
            <a:r>
              <a:rPr lang="en-US" sz="1800" b="1" i="1" dirty="0" smtClean="0"/>
              <a:t> </a:t>
            </a:r>
            <a:r>
              <a:rPr lang="en-US" sz="1800" dirty="0" smtClean="0"/>
              <a:t> </a:t>
            </a:r>
            <a:r>
              <a:rPr lang="en-US" sz="1800" dirty="0" err="1" smtClean="0"/>
              <a:t>RightClick</a:t>
            </a:r>
            <a:r>
              <a:rPr lang="en-US" sz="1800" dirty="0" smtClean="0"/>
              <a:t> empty space to </a:t>
            </a:r>
            <a:r>
              <a:rPr lang="en-US" sz="1800" b="1" dirty="0" smtClean="0"/>
              <a:t>Create State &gt; Empty</a:t>
            </a:r>
            <a:r>
              <a:rPr lang="en-US" sz="1800" dirty="0" smtClean="0"/>
              <a:t>.</a:t>
            </a:r>
          </a:p>
          <a:p>
            <a:pPr>
              <a:buFont typeface="+mj-lt"/>
              <a:buAutoNum type="alphaLcParenR" startAt="4"/>
            </a:pPr>
            <a:endParaRPr lang="en-US" sz="1000" dirty="0"/>
          </a:p>
          <a:p>
            <a:pPr>
              <a:buFont typeface="+mj-lt"/>
              <a:buAutoNum type="alphaLcParenR" startAt="4"/>
            </a:pPr>
            <a:r>
              <a:rPr lang="en-US" sz="1800" dirty="0" smtClean="0"/>
              <a:t>Select a State, in Inspector rename them "</a:t>
            </a:r>
            <a:r>
              <a:rPr lang="en-US" sz="1800" b="1" dirty="0" err="1" smtClean="0"/>
              <a:t>GatherFood</a:t>
            </a:r>
            <a:r>
              <a:rPr lang="en-US" sz="1800" dirty="0" smtClean="0"/>
              <a:t>", "</a:t>
            </a:r>
            <a:r>
              <a:rPr lang="en-US" sz="1800" b="1" dirty="0" err="1" smtClean="0"/>
              <a:t>FindPlayer</a:t>
            </a:r>
            <a:r>
              <a:rPr lang="en-US" sz="1800" dirty="0" smtClean="0"/>
              <a:t>", "</a:t>
            </a:r>
            <a:r>
              <a:rPr lang="en-US" sz="1800" b="1" dirty="0" err="1" smtClean="0"/>
              <a:t>GiveFood</a:t>
            </a:r>
            <a:r>
              <a:rPr lang="en-US" sz="1800" dirty="0" smtClean="0"/>
              <a:t>“.</a:t>
            </a:r>
          </a:p>
          <a:p>
            <a:pPr>
              <a:buFont typeface="+mj-lt"/>
              <a:buAutoNum type="alphaLcParenR" startAt="4"/>
            </a:pPr>
            <a:endParaRPr lang="en-US" sz="1000" dirty="0" smtClean="0"/>
          </a:p>
          <a:p>
            <a:pPr>
              <a:buFont typeface="+mj-lt"/>
              <a:buAutoNum type="alphaLcParenR" startAt="4"/>
            </a:pPr>
            <a:r>
              <a:rPr lang="en-US" sz="1800" dirty="0" err="1" smtClean="0"/>
              <a:t>RightClick</a:t>
            </a:r>
            <a:r>
              <a:rPr lang="en-US" sz="1800" dirty="0" smtClean="0"/>
              <a:t> each State to </a:t>
            </a:r>
            <a:r>
              <a:rPr lang="en-US" sz="1800" b="1" dirty="0" smtClean="0"/>
              <a:t>add these transitions</a:t>
            </a:r>
            <a:r>
              <a:rPr lang="en-US" sz="1800" dirty="0" smtClean="0"/>
              <a:t>: </a:t>
            </a:r>
          </a:p>
          <a:p>
            <a:pPr marL="800100" lvl="2" indent="0">
              <a:buFont typeface="Arial" pitchFamily="34" charset="0"/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GatherFood</a:t>
            </a:r>
            <a:r>
              <a:rPr lang="en-US" sz="1800" dirty="0" smtClean="0"/>
              <a:t>]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[</a:t>
            </a:r>
            <a:r>
              <a:rPr lang="en-US" sz="1800" dirty="0" err="1" smtClean="0"/>
              <a:t>FindPlayer</a:t>
            </a:r>
            <a:r>
              <a:rPr lang="en-US" sz="1800" dirty="0" smtClean="0"/>
              <a:t>]</a:t>
            </a:r>
          </a:p>
          <a:p>
            <a:pPr marL="800100" lvl="2" indent="0">
              <a:buFont typeface="Arial" pitchFamily="34" charset="0"/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FindPlayer</a:t>
            </a:r>
            <a:r>
              <a:rPr lang="en-US" sz="1800" dirty="0" smtClean="0"/>
              <a:t>]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[</a:t>
            </a:r>
            <a:r>
              <a:rPr lang="en-US" sz="1800" dirty="0" err="1" smtClean="0"/>
              <a:t>GiveFood</a:t>
            </a:r>
            <a:r>
              <a:rPr lang="en-US" sz="1800" dirty="0" smtClean="0"/>
              <a:t>]</a:t>
            </a:r>
          </a:p>
          <a:p>
            <a:pPr marL="800100" lvl="2" indent="0">
              <a:buFont typeface="Arial" pitchFamily="34" charset="0"/>
              <a:buNone/>
            </a:pPr>
            <a:r>
              <a:rPr lang="en-US" sz="1800" dirty="0" smtClean="0"/>
              <a:t>[</a:t>
            </a:r>
            <a:r>
              <a:rPr lang="en-US" sz="1800" dirty="0" err="1" smtClean="0"/>
              <a:t>GiveFood</a:t>
            </a:r>
            <a:r>
              <a:rPr lang="en-US" sz="1800" dirty="0" smtClean="0"/>
              <a:t> ] </a:t>
            </a:r>
            <a:r>
              <a:rPr lang="en-US" sz="1800" dirty="0" smtClean="0">
                <a:sym typeface="Wingdings" pitchFamily="2" charset="2"/>
              </a:rPr>
              <a:t> </a:t>
            </a:r>
            <a:r>
              <a:rPr lang="en-US" sz="1800" dirty="0" smtClean="0"/>
              <a:t>[</a:t>
            </a:r>
            <a:r>
              <a:rPr lang="en-US" sz="1800" dirty="0" err="1" smtClean="0"/>
              <a:t>GatherFood</a:t>
            </a:r>
            <a:r>
              <a:rPr lang="en-US" sz="1800" dirty="0" smtClean="0"/>
              <a:t>] (makes a loop-triangle)</a:t>
            </a:r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438D59F-94F1-84CB-B3F5-11F480421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077" y="3429001"/>
            <a:ext cx="7813775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73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3b:</a:t>
            </a:r>
            <a:r>
              <a:rPr lang="en-US" sz="2800" b="1" dirty="0"/>
              <a:t> </a:t>
            </a:r>
            <a:r>
              <a:rPr lang="en-US" sz="2800" dirty="0"/>
              <a:t>NPC State Machine </a:t>
            </a:r>
            <a:r>
              <a:rPr lang="en-US" sz="2800" dirty="0" smtClean="0"/>
              <a:t>Behavior: ADD PARAMETERS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54864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[2]. Add </a:t>
            </a:r>
            <a:r>
              <a:rPr lang="en-US" sz="1800" b="1" dirty="0" smtClean="0"/>
              <a:t>PARAMETERS to </a:t>
            </a:r>
            <a:r>
              <a:rPr lang="en-US" sz="1800" b="1" dirty="0"/>
              <a:t>Transitions in </a:t>
            </a:r>
            <a:r>
              <a:rPr lang="en-US" sz="1800" b="1" dirty="0" err="1"/>
              <a:t>Animator_NPC</a:t>
            </a:r>
            <a:r>
              <a:rPr lang="en-US" sz="1800" b="1" dirty="0"/>
              <a:t>:</a:t>
            </a:r>
            <a:endParaRPr lang="en-US" sz="1800" dirty="0"/>
          </a:p>
          <a:p>
            <a:pPr marL="0" indent="0">
              <a:buNone/>
            </a:pPr>
            <a:endParaRPr lang="en-US" sz="1000" dirty="0"/>
          </a:p>
          <a:p>
            <a:pPr>
              <a:buFont typeface="+mj-lt"/>
              <a:buAutoNum type="alphaLcParenR"/>
            </a:pPr>
            <a:r>
              <a:rPr lang="en-US" sz="1800" dirty="0"/>
              <a:t>Switch the left-side panel from Layers to </a:t>
            </a:r>
            <a:r>
              <a:rPr lang="en-US" sz="1800" b="1" dirty="0"/>
              <a:t>Parameters</a:t>
            </a:r>
            <a:r>
              <a:rPr lang="en-US" sz="1800" dirty="0"/>
              <a:t>.</a:t>
            </a:r>
            <a:endParaRPr lang="en-US" sz="1000" dirty="0"/>
          </a:p>
          <a:p>
            <a:pPr>
              <a:buFont typeface="+mj-lt"/>
              <a:buAutoNum type="alphaLcParenR"/>
            </a:pPr>
            <a:r>
              <a:rPr lang="en-US" sz="1800" dirty="0"/>
              <a:t>Hit the </a:t>
            </a:r>
            <a:r>
              <a:rPr lang="en-US" sz="1800" b="1" dirty="0"/>
              <a:t>[+]</a:t>
            </a:r>
            <a:r>
              <a:rPr lang="en-US" sz="1800" dirty="0"/>
              <a:t> icon to add these 3 Parameters: </a:t>
            </a:r>
          </a:p>
          <a:p>
            <a:pPr marL="800100" lvl="2" indent="0">
              <a:buNone/>
            </a:pPr>
            <a:r>
              <a:rPr lang="en-US" sz="1800" b="1" dirty="0" err="1"/>
              <a:t>bool</a:t>
            </a:r>
            <a:r>
              <a:rPr lang="en-US" sz="1800" dirty="0"/>
              <a:t> named "</a:t>
            </a:r>
            <a:r>
              <a:rPr lang="en-US" sz="1800" b="1" dirty="0" err="1"/>
              <a:t>has_food</a:t>
            </a:r>
            <a:r>
              <a:rPr lang="en-US" sz="1800" dirty="0"/>
              <a:t>“</a:t>
            </a:r>
          </a:p>
          <a:p>
            <a:pPr marL="800100" lvl="2" indent="0">
              <a:buNone/>
            </a:pPr>
            <a:r>
              <a:rPr lang="en-US" sz="1800" b="1" dirty="0" err="1"/>
              <a:t>bool</a:t>
            </a:r>
            <a:r>
              <a:rPr lang="en-US" sz="1800" dirty="0"/>
              <a:t> named "</a:t>
            </a:r>
            <a:r>
              <a:rPr lang="en-US" sz="1800" b="1" dirty="0" err="1"/>
              <a:t>player_near</a:t>
            </a:r>
            <a:r>
              <a:rPr lang="en-US" sz="1800" dirty="0"/>
              <a:t>“</a:t>
            </a:r>
          </a:p>
          <a:p>
            <a:pPr marL="800100" lvl="2" indent="0">
              <a:buNone/>
            </a:pPr>
            <a:r>
              <a:rPr lang="en-US" sz="1800" b="1" dirty="0" err="1"/>
              <a:t>int</a:t>
            </a:r>
            <a:r>
              <a:rPr lang="en-US" sz="1800" dirty="0"/>
              <a:t> named "</a:t>
            </a:r>
            <a:r>
              <a:rPr lang="en-US" sz="1800" b="1" dirty="0" err="1"/>
              <a:t>hold_food</a:t>
            </a:r>
            <a:r>
              <a:rPr lang="en-US" sz="1800" dirty="0"/>
              <a:t>“</a:t>
            </a:r>
          </a:p>
          <a:p>
            <a:pPr marL="0" indent="0">
              <a:buNone/>
            </a:pPr>
            <a:endParaRPr lang="en-US" sz="1000" dirty="0"/>
          </a:p>
          <a:p>
            <a:pPr marL="342900" lvl="2" indent="-342900">
              <a:buFont typeface="+mj-lt"/>
              <a:buAutoNum type="alphaLcParenR" startAt="3"/>
            </a:pPr>
            <a:r>
              <a:rPr lang="en-US" sz="1800" dirty="0"/>
              <a:t>Select the </a:t>
            </a:r>
            <a:r>
              <a:rPr lang="en-US" sz="1800" b="1" dirty="0"/>
              <a:t>Transition arrow </a:t>
            </a:r>
            <a:r>
              <a:rPr lang="en-US" sz="1800" dirty="0"/>
              <a:t>from </a:t>
            </a:r>
            <a:r>
              <a:rPr lang="en-US" sz="1800" b="1" dirty="0"/>
              <a:t>[</a:t>
            </a:r>
            <a:r>
              <a:rPr lang="en-US" sz="1800" b="1" dirty="0" err="1"/>
              <a:t>GatherFood</a:t>
            </a:r>
            <a:r>
              <a:rPr lang="en-US" sz="1800" b="1" dirty="0"/>
              <a:t>] </a:t>
            </a:r>
            <a:r>
              <a:rPr lang="en-US" sz="1800" b="1" dirty="0">
                <a:sym typeface="Wingdings" pitchFamily="2" charset="2"/>
              </a:rPr>
              <a:t> </a:t>
            </a:r>
            <a:r>
              <a:rPr lang="en-US" sz="1800" b="1" dirty="0"/>
              <a:t>[</a:t>
            </a:r>
            <a:r>
              <a:rPr lang="en-US" sz="1800" b="1" dirty="0" err="1"/>
              <a:t>FindPlayer</a:t>
            </a:r>
            <a:r>
              <a:rPr lang="en-US" sz="1800" b="1" dirty="0"/>
              <a:t>]</a:t>
            </a:r>
            <a:r>
              <a:rPr lang="en-US" sz="1800" dirty="0"/>
              <a:t>. In the Inspector, under Conditions, hit </a:t>
            </a:r>
            <a:r>
              <a:rPr lang="en-US" sz="1800" b="1" dirty="0"/>
              <a:t>[+]</a:t>
            </a:r>
            <a:r>
              <a:rPr lang="en-US" sz="1800" dirty="0"/>
              <a:t> once to add a single Condition. Click the </a:t>
            </a:r>
            <a:r>
              <a:rPr lang="en-US" sz="1800" dirty="0" err="1"/>
              <a:t>rolldown</a:t>
            </a:r>
            <a:r>
              <a:rPr lang="en-US" sz="1800" dirty="0"/>
              <a:t> to choose “</a:t>
            </a:r>
            <a:r>
              <a:rPr lang="en-US" sz="1800" b="1" dirty="0" err="1"/>
              <a:t>hold_food</a:t>
            </a:r>
            <a:r>
              <a:rPr lang="en-US" sz="1800" dirty="0"/>
              <a:t>”, </a:t>
            </a:r>
            <a:r>
              <a:rPr lang="en-US" sz="1800" b="1" i="1" dirty="0"/>
              <a:t>Greater</a:t>
            </a:r>
            <a:r>
              <a:rPr lang="en-US" sz="1800" dirty="0"/>
              <a:t>, </a:t>
            </a:r>
            <a:r>
              <a:rPr lang="en-US" sz="1800" b="1" dirty="0"/>
              <a:t>0</a:t>
            </a:r>
            <a:r>
              <a:rPr lang="en-US" sz="1800" dirty="0"/>
              <a:t>.</a:t>
            </a:r>
          </a:p>
          <a:p>
            <a:pPr marL="342900" lvl="2" indent="-342900">
              <a:buFont typeface="+mj-lt"/>
              <a:buAutoNum type="alphaLcParenR" startAt="3"/>
            </a:pPr>
            <a:r>
              <a:rPr lang="en-US" sz="1800" dirty="0"/>
              <a:t>Select the </a:t>
            </a:r>
            <a:r>
              <a:rPr lang="en-US" sz="1800" b="1" dirty="0"/>
              <a:t>Transition arrow </a:t>
            </a:r>
            <a:r>
              <a:rPr lang="en-US" sz="1800" dirty="0"/>
              <a:t>from </a:t>
            </a:r>
            <a:r>
              <a:rPr lang="en-US" sz="1800" b="1" dirty="0"/>
              <a:t>[</a:t>
            </a:r>
            <a:r>
              <a:rPr lang="en-US" sz="1800" b="1" dirty="0" err="1"/>
              <a:t>FindPlayer</a:t>
            </a:r>
            <a:r>
              <a:rPr lang="en-US" sz="1800" b="1" dirty="0"/>
              <a:t>] </a:t>
            </a:r>
            <a:r>
              <a:rPr lang="en-US" sz="1800" b="1" dirty="0">
                <a:sym typeface="Wingdings" pitchFamily="2" charset="2"/>
              </a:rPr>
              <a:t> </a:t>
            </a:r>
            <a:r>
              <a:rPr lang="en-US" sz="1800" b="1" dirty="0"/>
              <a:t>[</a:t>
            </a:r>
            <a:r>
              <a:rPr lang="en-US" sz="1800" b="1" dirty="0" err="1"/>
              <a:t>GiveFood</a:t>
            </a:r>
            <a:r>
              <a:rPr lang="en-US" sz="1800" b="1" dirty="0"/>
              <a:t>]</a:t>
            </a:r>
            <a:r>
              <a:rPr lang="en-US" sz="1800" dirty="0"/>
              <a:t>. In the Inspector, under Conditions, hit </a:t>
            </a:r>
            <a:r>
              <a:rPr lang="en-US" sz="1800" b="1" dirty="0"/>
              <a:t>[+]</a:t>
            </a:r>
            <a:r>
              <a:rPr lang="en-US" sz="1800" dirty="0"/>
              <a:t> twice to add two Conditions. Click the first condition </a:t>
            </a:r>
            <a:r>
              <a:rPr lang="en-US" sz="1800" dirty="0" err="1"/>
              <a:t>rolldown</a:t>
            </a:r>
            <a:r>
              <a:rPr lang="en-US" sz="1800" dirty="0"/>
              <a:t> to choose “</a:t>
            </a:r>
            <a:r>
              <a:rPr lang="en-US" sz="1800" b="1" dirty="0" err="1"/>
              <a:t>player_near</a:t>
            </a:r>
            <a:r>
              <a:rPr lang="en-US" sz="1800" dirty="0"/>
              <a:t>”, </a:t>
            </a:r>
            <a:r>
              <a:rPr lang="en-US" sz="1800" b="1" dirty="0"/>
              <a:t>true</a:t>
            </a:r>
            <a:r>
              <a:rPr lang="en-US" sz="1800" dirty="0"/>
              <a:t>.</a:t>
            </a:r>
            <a:r>
              <a:rPr lang="en-US" sz="1800" b="1" dirty="0"/>
              <a:t> </a:t>
            </a:r>
            <a:r>
              <a:rPr lang="en-US" sz="1800" dirty="0"/>
              <a:t>Set the second condition to “</a:t>
            </a:r>
            <a:r>
              <a:rPr lang="en-US" sz="1800" b="1" dirty="0" err="1"/>
              <a:t>hold_food</a:t>
            </a:r>
            <a:r>
              <a:rPr lang="en-US" sz="1800" dirty="0"/>
              <a:t>”, </a:t>
            </a:r>
            <a:r>
              <a:rPr lang="en-US" sz="1800" b="1" i="1" dirty="0"/>
              <a:t>Greater</a:t>
            </a:r>
            <a:r>
              <a:rPr lang="en-US" sz="1800" dirty="0"/>
              <a:t>, </a:t>
            </a:r>
            <a:r>
              <a:rPr lang="en-US" sz="1800" b="1" dirty="0"/>
              <a:t>0</a:t>
            </a:r>
            <a:r>
              <a:rPr lang="en-US" sz="1800" dirty="0"/>
              <a:t>.</a:t>
            </a:r>
          </a:p>
          <a:p>
            <a:pPr marL="342900" lvl="2" indent="-342900">
              <a:buFont typeface="+mj-lt"/>
              <a:buAutoNum type="alphaLcParenR" startAt="3"/>
            </a:pPr>
            <a:r>
              <a:rPr lang="en-US" sz="1800" dirty="0"/>
              <a:t>Select the </a:t>
            </a:r>
            <a:r>
              <a:rPr lang="en-US" sz="1800" b="1" dirty="0"/>
              <a:t>Transition arrow </a:t>
            </a:r>
            <a:r>
              <a:rPr lang="en-US" sz="1800" dirty="0"/>
              <a:t>from </a:t>
            </a:r>
            <a:r>
              <a:rPr lang="en-US" sz="1800" b="1" dirty="0"/>
              <a:t>[</a:t>
            </a:r>
            <a:r>
              <a:rPr lang="en-US" sz="1800" b="1" dirty="0" err="1"/>
              <a:t>GiveFood</a:t>
            </a:r>
            <a:r>
              <a:rPr lang="en-US" sz="1800" b="1" dirty="0"/>
              <a:t>] </a:t>
            </a:r>
            <a:r>
              <a:rPr lang="en-US" sz="1800" b="1" dirty="0">
                <a:sym typeface="Wingdings" pitchFamily="2" charset="2"/>
              </a:rPr>
              <a:t> </a:t>
            </a:r>
            <a:r>
              <a:rPr lang="en-US" sz="1800" b="1" dirty="0"/>
              <a:t>[</a:t>
            </a:r>
            <a:r>
              <a:rPr lang="en-US" sz="1800" b="1" dirty="0" err="1"/>
              <a:t>GatherFood</a:t>
            </a:r>
            <a:r>
              <a:rPr lang="en-US" sz="1800" b="1" dirty="0"/>
              <a:t>]</a:t>
            </a:r>
            <a:r>
              <a:rPr lang="en-US" sz="1800" dirty="0"/>
              <a:t>. In the Inspector, under Conditions, hit </a:t>
            </a:r>
            <a:r>
              <a:rPr lang="en-US" sz="1800" b="1" dirty="0"/>
              <a:t>[+]</a:t>
            </a:r>
            <a:r>
              <a:rPr lang="en-US" sz="1800" dirty="0"/>
              <a:t> once to add a single Condition. Click the </a:t>
            </a:r>
            <a:r>
              <a:rPr lang="en-US" sz="1800" dirty="0" err="1"/>
              <a:t>rolldown</a:t>
            </a:r>
            <a:r>
              <a:rPr lang="en-US" sz="1800" dirty="0"/>
              <a:t> to choose “</a:t>
            </a:r>
            <a:r>
              <a:rPr lang="en-US" sz="1800" b="1" dirty="0" err="1"/>
              <a:t>hold_food</a:t>
            </a:r>
            <a:r>
              <a:rPr lang="en-US" sz="1800" dirty="0"/>
              <a:t>”, </a:t>
            </a:r>
            <a:r>
              <a:rPr lang="en-US" sz="1800" b="1" i="1" dirty="0"/>
              <a:t>Equals</a:t>
            </a:r>
            <a:r>
              <a:rPr lang="en-US" sz="1800" dirty="0"/>
              <a:t>, </a:t>
            </a:r>
            <a:r>
              <a:rPr lang="en-US" sz="1800" b="1" dirty="0"/>
              <a:t>0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B215AB0-54A3-7733-9B91-C7CB5F5D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2911" y="1171309"/>
            <a:ext cx="3351089" cy="408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C0B4B30-C3E0-9875-4D6A-037EB31C3B32}"/>
              </a:ext>
            </a:extLst>
          </p:cNvPr>
          <p:cNvSpPr/>
          <p:nvPr/>
        </p:nvSpPr>
        <p:spPr>
          <a:xfrm>
            <a:off x="5867400" y="2057401"/>
            <a:ext cx="1752600" cy="83819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07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3c:</a:t>
            </a:r>
            <a:r>
              <a:rPr lang="en-US" sz="2800" b="1" dirty="0"/>
              <a:t> </a:t>
            </a:r>
            <a:r>
              <a:rPr lang="en-US" sz="2800" dirty="0"/>
              <a:t>NPC State Machine </a:t>
            </a:r>
            <a:r>
              <a:rPr lang="en-US" sz="2800" dirty="0" smtClean="0"/>
              <a:t>Behavior: ADD SCRIPTS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019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[3]. Add </a:t>
            </a:r>
            <a:r>
              <a:rPr lang="en-US" sz="1800" b="1" dirty="0" smtClean="0"/>
              <a:t>SCRIPTS to </a:t>
            </a:r>
            <a:r>
              <a:rPr lang="en-US" sz="1800" b="1" dirty="0"/>
              <a:t>states in </a:t>
            </a:r>
            <a:r>
              <a:rPr lang="en-US" sz="1800" b="1" dirty="0" err="1"/>
              <a:t>Animator_NPC</a:t>
            </a:r>
            <a:r>
              <a:rPr lang="en-US" sz="1800" b="1" dirty="0"/>
              <a:t>:</a:t>
            </a:r>
            <a:endParaRPr lang="en-US" sz="1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/>
              <a:t>a. Create 4 C# scripts: </a:t>
            </a:r>
          </a:p>
          <a:p>
            <a:pPr marL="400050" lvl="1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GatherFood_State.cs</a:t>
            </a:r>
            <a:r>
              <a:rPr lang="en-US" sz="1800" dirty="0"/>
              <a:t>”</a:t>
            </a:r>
          </a:p>
          <a:p>
            <a:pPr marL="400050" lvl="1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FindPlayer_State.cs</a:t>
            </a:r>
            <a:r>
              <a:rPr lang="en-US" sz="1800" dirty="0"/>
              <a:t>”</a:t>
            </a:r>
          </a:p>
          <a:p>
            <a:pPr marL="400050" lvl="1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GiveFood_State.cs</a:t>
            </a:r>
            <a:r>
              <a:rPr lang="en-US" sz="1800" dirty="0"/>
              <a:t>”</a:t>
            </a:r>
          </a:p>
          <a:p>
            <a:pPr marL="400050" lvl="1" indent="0">
              <a:buNone/>
            </a:pPr>
            <a:r>
              <a:rPr lang="en-US" sz="1800" dirty="0"/>
              <a:t>“</a:t>
            </a:r>
            <a:r>
              <a:rPr lang="en-US" sz="1800" dirty="0" err="1"/>
              <a:t>NPCController.cs</a:t>
            </a:r>
            <a:r>
              <a:rPr lang="en-US" sz="1800" dirty="0"/>
              <a:t>” </a:t>
            </a:r>
          </a:p>
          <a:p>
            <a:pPr marL="0" indent="0">
              <a:buNone/>
            </a:pPr>
            <a:r>
              <a:rPr lang="en-US" sz="1800" dirty="0"/>
              <a:t>Copy and paste the contents from the following tutorial slides (Note the last script, </a:t>
            </a:r>
            <a:r>
              <a:rPr lang="en-US" sz="1800" dirty="0" err="1"/>
              <a:t>NPCController.cs</a:t>
            </a:r>
            <a:r>
              <a:rPr lang="en-US" sz="1800" dirty="0"/>
              <a:t>, covers 3 slides).</a:t>
            </a:r>
          </a:p>
          <a:p>
            <a:pPr marL="0" indent="0">
              <a:buNone/>
            </a:pPr>
            <a:r>
              <a:rPr lang="en-US" sz="1800" dirty="0"/>
              <a:t>The first 3 scripts are </a:t>
            </a:r>
            <a:r>
              <a:rPr lang="en-US" sz="1800" b="1" dirty="0"/>
              <a:t>behaviors scripts</a:t>
            </a:r>
            <a:r>
              <a:rPr lang="en-US" sz="1800" dirty="0"/>
              <a:t>, with classes inheriting from </a:t>
            </a:r>
            <a:r>
              <a:rPr lang="en-US" sz="1800" b="1" dirty="0" err="1"/>
              <a:t>StateMachineBehaviour</a:t>
            </a:r>
            <a:r>
              <a:rPr lang="en-US" sz="1800" dirty="0"/>
              <a:t>, </a:t>
            </a:r>
            <a:r>
              <a:rPr lang="en-US" sz="1800" i="1" dirty="0"/>
              <a:t>NOT</a:t>
            </a:r>
            <a:r>
              <a:rPr lang="en-US" sz="1800" dirty="0"/>
              <a:t> </a:t>
            </a:r>
            <a:r>
              <a:rPr lang="en-US" sz="1800" dirty="0" err="1"/>
              <a:t>MonoBehaviour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These scripts depend on our </a:t>
            </a:r>
            <a:r>
              <a:rPr lang="en-US" sz="1800" b="1" dirty="0"/>
              <a:t>Tags</a:t>
            </a:r>
            <a:r>
              <a:rPr lang="en-US" sz="1800" dirty="0"/>
              <a:t>: Player, NPC, and Food.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b="1" dirty="0"/>
              <a:t>b. </a:t>
            </a:r>
            <a:r>
              <a:rPr lang="en-US" sz="1800" dirty="0"/>
              <a:t>In </a:t>
            </a:r>
            <a:r>
              <a:rPr lang="en-US" sz="1800" b="1" dirty="0" err="1"/>
              <a:t>Mecanim</a:t>
            </a:r>
            <a:r>
              <a:rPr lang="en-US" sz="1800" dirty="0"/>
              <a:t>, in the </a:t>
            </a:r>
            <a:r>
              <a:rPr lang="en-US" sz="1800" b="1" dirty="0"/>
              <a:t>Behaviors Layer</a:t>
            </a:r>
            <a:r>
              <a:rPr lang="en-US" sz="1800" dirty="0"/>
              <a:t>, select a </a:t>
            </a:r>
            <a:r>
              <a:rPr lang="en-US" sz="1800" b="1" dirty="0"/>
              <a:t>State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In the Inspector, click </a:t>
            </a:r>
            <a:r>
              <a:rPr lang="en-US" sz="1800" b="1" dirty="0"/>
              <a:t>[Add </a:t>
            </a:r>
            <a:r>
              <a:rPr lang="en-US" sz="1800" b="1" dirty="0" err="1"/>
              <a:t>Behaviour</a:t>
            </a:r>
            <a:r>
              <a:rPr lang="en-US" sz="1800" b="1" dirty="0"/>
              <a:t>] </a:t>
            </a:r>
            <a:r>
              <a:rPr lang="en-US" sz="1800" dirty="0"/>
              <a:t>to add the </a:t>
            </a:r>
            <a:r>
              <a:rPr lang="en-US" sz="1800" dirty="0" err="1"/>
              <a:t>behaviour</a:t>
            </a:r>
            <a:r>
              <a:rPr lang="en-US" sz="1800" dirty="0"/>
              <a:t> script that matches the name of each State </a:t>
            </a:r>
          </a:p>
          <a:p>
            <a:pPr marL="0" indent="0">
              <a:buNone/>
            </a:pPr>
            <a:r>
              <a:rPr lang="en-US" sz="1800" dirty="0"/>
              <a:t>(Add </a:t>
            </a:r>
            <a:r>
              <a:rPr lang="en-US" sz="1800" b="1" i="1" dirty="0" err="1"/>
              <a:t>GatherFood_State.cs</a:t>
            </a:r>
            <a:r>
              <a:rPr lang="en-US" sz="1800" dirty="0"/>
              <a:t> to </a:t>
            </a:r>
            <a:r>
              <a:rPr lang="en-US" sz="1800" b="1" dirty="0"/>
              <a:t>[</a:t>
            </a:r>
            <a:r>
              <a:rPr lang="en-US" sz="1800" b="1" dirty="0" err="1"/>
              <a:t>GatherFood</a:t>
            </a:r>
            <a:r>
              <a:rPr lang="en-US" sz="1800" b="1" dirty="0"/>
              <a:t>]</a:t>
            </a:r>
            <a:r>
              <a:rPr lang="en-US" sz="1800" dirty="0"/>
              <a:t>, etc.)</a:t>
            </a:r>
            <a:br>
              <a:rPr lang="en-US" sz="1800" dirty="0"/>
            </a:br>
            <a:endParaRPr lang="en-US" sz="800" dirty="0"/>
          </a:p>
          <a:p>
            <a:pPr marL="0" indent="0">
              <a:buNone/>
            </a:pPr>
            <a:r>
              <a:rPr lang="en-US" sz="1800" b="1" dirty="0"/>
              <a:t>c. </a:t>
            </a:r>
            <a:r>
              <a:rPr lang="en-US" sz="1800" dirty="0"/>
              <a:t>In the Hierarchy, select </a:t>
            </a:r>
            <a:r>
              <a:rPr lang="en-US" sz="1800" b="1" dirty="0"/>
              <a:t>NPC</a:t>
            </a:r>
            <a:r>
              <a:rPr lang="en-US" sz="1800" dirty="0"/>
              <a:t>, add script: </a:t>
            </a:r>
            <a:r>
              <a:rPr lang="en-US" sz="1800" b="1" i="1" dirty="0" err="1"/>
              <a:t>NPCController.cs</a:t>
            </a:r>
            <a:r>
              <a:rPr lang="en-US" sz="1800" dirty="0"/>
              <a:t>. </a:t>
            </a:r>
          </a:p>
          <a:p>
            <a:pPr marL="0" indent="0" algn="ctr">
              <a:buNone/>
            </a:pPr>
            <a:endParaRPr lang="en-US" sz="800" b="1" dirty="0"/>
          </a:p>
          <a:p>
            <a:pPr marL="0" indent="0" algn="ctr">
              <a:buNone/>
            </a:pPr>
            <a:r>
              <a:rPr lang="en-US" sz="1800" b="1" dirty="0"/>
              <a:t>We are finished! </a:t>
            </a:r>
            <a:r>
              <a:rPr lang="en-US" sz="1800" dirty="0"/>
              <a:t>Hit </a:t>
            </a:r>
            <a:r>
              <a:rPr lang="en-US" sz="1800" b="1" dirty="0"/>
              <a:t>[Play] </a:t>
            </a:r>
            <a:r>
              <a:rPr lang="en-US" sz="1800" dirty="0"/>
              <a:t>to watch the NPC serve the Player!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239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using</a:t>
            </a:r>
            <a:r>
              <a:rPr lang="en-US" sz="1200" dirty="0"/>
              <a:t> </a:t>
            </a:r>
            <a:r>
              <a:rPr lang="en-US" sz="1200" dirty="0" err="1"/>
              <a:t>System.Collections</a:t>
            </a:r>
            <a:r>
              <a:rPr lang="en-US" sz="1200" dirty="0"/>
              <a:t>;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using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System.Collections.Generic</a:t>
            </a:r>
            <a:r>
              <a:rPr lang="en-US" sz="1200" dirty="0"/>
              <a:t>;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B050"/>
                </a:solidFill>
              </a:rPr>
              <a:t>using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/>
              <a:t>UnityEngine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public class </a:t>
            </a:r>
            <a:r>
              <a:rPr lang="en-US" sz="1200" dirty="0" err="1"/>
              <a:t>GatherFood_State</a:t>
            </a:r>
            <a:r>
              <a:rPr lang="en-US" sz="1200" dirty="0"/>
              <a:t> : </a:t>
            </a:r>
            <a:r>
              <a:rPr lang="en-US" sz="1200" dirty="0" err="1"/>
              <a:t>StateMachineBehaviour</a:t>
            </a: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/>
              <a:t>GameObject</a:t>
            </a:r>
            <a:r>
              <a:rPr lang="en-US" sz="1200" dirty="0"/>
              <a:t> food;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/>
              <a:t>GameObject</a:t>
            </a:r>
            <a:r>
              <a:rPr lang="en-US" sz="1200" dirty="0"/>
              <a:t> NPC;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float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/>
              <a:t>timeUntilMove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//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OnStateEnter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called when a transition starts and the state machine starts to evaluate this state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override public void</a:t>
            </a:r>
            <a:r>
              <a:rPr lang="en-US" sz="1200" dirty="0"/>
              <a:t> </a:t>
            </a:r>
            <a:r>
              <a:rPr lang="en-US" sz="1200" dirty="0" err="1"/>
              <a:t>OnStateEnter</a:t>
            </a:r>
            <a:r>
              <a:rPr lang="en-US" sz="1200" dirty="0"/>
              <a:t>(Animator </a:t>
            </a:r>
            <a:r>
              <a:rPr lang="en-US" sz="1200" dirty="0" err="1"/>
              <a:t>animator</a:t>
            </a:r>
            <a:r>
              <a:rPr lang="en-US" sz="1200" dirty="0"/>
              <a:t>, </a:t>
            </a:r>
            <a:r>
              <a:rPr lang="en-US" sz="1200" dirty="0" err="1"/>
              <a:t>AnimatorStateInfo</a:t>
            </a:r>
            <a:r>
              <a:rPr lang="en-US" sz="1200" dirty="0"/>
              <a:t> </a:t>
            </a:r>
            <a:r>
              <a:rPr lang="en-US" sz="1200" dirty="0" err="1"/>
              <a:t>stateInfo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layerIndex</a:t>
            </a:r>
            <a:r>
              <a:rPr lang="en-US" sz="1200" dirty="0"/>
              <a:t>){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//Find one food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gameObject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present at the start of the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behaviour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200" dirty="0"/>
              <a:t>        food = </a:t>
            </a:r>
            <a:r>
              <a:rPr lang="en-US" sz="1200" dirty="0" err="1"/>
              <a:t>GameObject.FindWithTag</a:t>
            </a:r>
            <a:r>
              <a:rPr lang="en-US" sz="1200" dirty="0"/>
              <a:t>(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</a:rPr>
              <a:t>"Food"</a:t>
            </a:r>
            <a:r>
              <a:rPr lang="en-US" sz="1200" dirty="0"/>
              <a:t>); NPC = </a:t>
            </a:r>
            <a:r>
              <a:rPr lang="en-US" sz="1200" dirty="0" err="1"/>
              <a:t>GameObject.FindWithTag</a:t>
            </a:r>
            <a:r>
              <a:rPr lang="en-US" sz="1200" dirty="0"/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"NPC"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if (food != null) { </a:t>
            </a:r>
            <a:r>
              <a:rPr lang="en-US" sz="1200" dirty="0" err="1"/>
              <a:t>NPC.GetComponent</a:t>
            </a:r>
            <a:r>
              <a:rPr lang="en-US" sz="1200" dirty="0"/>
              <a:t>&lt;</a:t>
            </a:r>
            <a:r>
              <a:rPr lang="en-US" sz="1200" dirty="0" err="1"/>
              <a:t>NPCController</a:t>
            </a:r>
            <a:r>
              <a:rPr lang="en-US" sz="1200" dirty="0"/>
              <a:t>&gt;().</a:t>
            </a:r>
            <a:r>
              <a:rPr lang="en-US" sz="1200" dirty="0" err="1"/>
              <a:t>moveToLocation</a:t>
            </a:r>
            <a:r>
              <a:rPr lang="en-US" sz="1200" dirty="0"/>
              <a:t>(</a:t>
            </a:r>
            <a:r>
              <a:rPr lang="en-US" sz="1200" dirty="0" err="1"/>
              <a:t>food.transform.position</a:t>
            </a:r>
            <a:r>
              <a:rPr lang="en-US" sz="1200" dirty="0"/>
              <a:t>); } 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OnStateUpdate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called on each Update frame between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OnStateEnter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OnStateExit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callbacks</a:t>
            </a:r>
          </a:p>
          <a:p>
            <a:pPr marL="0" indent="0">
              <a:buNone/>
            </a:pPr>
            <a:r>
              <a:rPr lang="en-US" sz="1200" dirty="0"/>
              <a:t>    override public void </a:t>
            </a:r>
            <a:r>
              <a:rPr lang="en-US" sz="1200" dirty="0" err="1"/>
              <a:t>OnStateUpdate</a:t>
            </a:r>
            <a:r>
              <a:rPr lang="en-US" sz="1200" dirty="0"/>
              <a:t>(Animator </a:t>
            </a:r>
            <a:r>
              <a:rPr lang="en-US" sz="1200" dirty="0" err="1"/>
              <a:t>animator</a:t>
            </a:r>
            <a:r>
              <a:rPr lang="en-US" sz="1200" dirty="0"/>
              <a:t>, </a:t>
            </a:r>
            <a:r>
              <a:rPr lang="en-US" sz="1200" dirty="0" err="1"/>
              <a:t>AnimatorStateInfo</a:t>
            </a:r>
            <a:r>
              <a:rPr lang="en-US" sz="1200" dirty="0"/>
              <a:t> </a:t>
            </a:r>
            <a:r>
              <a:rPr lang="en-US" sz="1200" dirty="0" err="1"/>
              <a:t>stateInfo</a:t>
            </a:r>
            <a:r>
              <a:rPr lang="en-US" sz="1200" dirty="0"/>
              <a:t>,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layerIndex</a:t>
            </a:r>
            <a:r>
              <a:rPr lang="en-US" sz="1200" dirty="0"/>
              <a:t>){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//If food items exists in the Scene, go to one of their positions. Otherwise, move around randomly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b="1" dirty="0">
                <a:solidFill>
                  <a:srgbClr val="00B050"/>
                </a:solidFill>
              </a:rPr>
              <a:t>if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/>
              <a:t>(food == null){</a:t>
            </a:r>
          </a:p>
          <a:p>
            <a:pPr marL="0" indent="0">
              <a:buNone/>
            </a:pPr>
            <a:r>
              <a:rPr lang="en-US" sz="1200" dirty="0"/>
              <a:t>            food = </a:t>
            </a:r>
            <a:r>
              <a:rPr lang="en-US" sz="1200" dirty="0" err="1"/>
              <a:t>GameObject.FindWithTag</a:t>
            </a:r>
            <a:r>
              <a:rPr lang="en-US" sz="1200" dirty="0"/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"Food"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b="1" dirty="0">
                <a:solidFill>
                  <a:srgbClr val="00B050"/>
                </a:solidFill>
              </a:rPr>
              <a:t>if</a:t>
            </a:r>
            <a:r>
              <a:rPr lang="en-US" sz="1200" dirty="0"/>
              <a:t> (food != null){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Debug.Log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("Food found, moving to " +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food.transform.position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moveNPCTo</a:t>
            </a:r>
            <a:r>
              <a:rPr lang="en-US" sz="1200" dirty="0"/>
              <a:t>(</a:t>
            </a:r>
            <a:r>
              <a:rPr lang="en-US" sz="1200" dirty="0" err="1"/>
              <a:t>food.transform.position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        } </a:t>
            </a:r>
            <a:r>
              <a:rPr lang="en-US" sz="1200" b="1" dirty="0">
                <a:solidFill>
                  <a:srgbClr val="00B050"/>
                </a:solidFill>
              </a:rPr>
              <a:t>else</a:t>
            </a:r>
            <a:r>
              <a:rPr lang="en-US" sz="1200" dirty="0"/>
              <a:t>{</a:t>
            </a:r>
          </a:p>
          <a:p>
            <a:pPr marL="0" indent="0">
              <a:buNone/>
            </a:pPr>
            <a:r>
              <a:rPr lang="en-US" sz="1200" dirty="0"/>
              <a:t>                </a:t>
            </a:r>
            <a:r>
              <a:rPr lang="en-US" sz="1200" dirty="0" err="1"/>
              <a:t>timeUntilMove</a:t>
            </a:r>
            <a:r>
              <a:rPr lang="en-US" sz="1200" dirty="0"/>
              <a:t> -= </a:t>
            </a:r>
            <a:r>
              <a:rPr lang="en-US" sz="1200" dirty="0" err="1"/>
              <a:t>Time.deltaTime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            if (</a:t>
            </a:r>
            <a:r>
              <a:rPr lang="en-US" sz="1200" dirty="0" err="1"/>
              <a:t>timeUntilMove</a:t>
            </a:r>
            <a:r>
              <a:rPr lang="en-US" sz="1200" dirty="0"/>
              <a:t> &lt;=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200" dirty="0"/>
              <a:t>){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//Send NPC to a random position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moveNPCTo</a:t>
            </a:r>
            <a:r>
              <a:rPr lang="en-US" sz="1200" dirty="0"/>
              <a:t>(new Vector3(</a:t>
            </a:r>
            <a:r>
              <a:rPr lang="en-US" sz="1200" dirty="0" err="1"/>
              <a:t>Random.Range</a:t>
            </a:r>
            <a:r>
              <a:rPr lang="en-US" sz="1200" dirty="0"/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-8</a:t>
            </a:r>
            <a:r>
              <a:rPr lang="en-US" sz="1200" dirty="0"/>
              <a:t>,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8</a:t>
            </a:r>
            <a:r>
              <a:rPr lang="en-US" sz="1200" dirty="0"/>
              <a:t>), </a:t>
            </a:r>
            <a:r>
              <a:rPr lang="en-US" sz="1200" dirty="0" err="1"/>
              <a:t>Random.Range</a:t>
            </a:r>
            <a:r>
              <a:rPr lang="en-US" sz="1200" dirty="0"/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-3</a:t>
            </a:r>
            <a:r>
              <a:rPr lang="en-US" sz="1200" dirty="0"/>
              <a:t>,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en-US" sz="1200" dirty="0"/>
              <a:t>),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200" dirty="0"/>
              <a:t>));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Debug.Log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("Moving to " +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startPos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200" dirty="0"/>
              <a:t>                    </a:t>
            </a:r>
            <a:r>
              <a:rPr lang="en-US" sz="1200" dirty="0" err="1"/>
              <a:t>timeUntilMove</a:t>
            </a:r>
            <a:r>
              <a:rPr lang="en-US" sz="1200" dirty="0"/>
              <a:t> = </a:t>
            </a:r>
            <a:r>
              <a:rPr lang="en-US" sz="1200" dirty="0" err="1"/>
              <a:t>Random.Range</a:t>
            </a:r>
            <a:r>
              <a:rPr lang="en-US" sz="1200" dirty="0"/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10</a:t>
            </a:r>
            <a:r>
              <a:rPr lang="en-US" sz="1200" dirty="0"/>
              <a:t>,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15</a:t>
            </a:r>
            <a:r>
              <a:rPr lang="en-US" sz="1200" dirty="0"/>
              <a:t>); } } } 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200" dirty="0" err="1"/>
              <a:t>moveNPCTo</a:t>
            </a:r>
            <a:r>
              <a:rPr lang="en-US" sz="1200" dirty="0"/>
              <a:t>(Vector3 transform){ </a:t>
            </a:r>
            <a:r>
              <a:rPr lang="en-US" sz="1200" dirty="0" err="1"/>
              <a:t>NPC.GetComponent</a:t>
            </a:r>
            <a:r>
              <a:rPr lang="en-US" sz="1200" dirty="0"/>
              <a:t>&lt;</a:t>
            </a:r>
            <a:r>
              <a:rPr lang="en-US" sz="1200" dirty="0" err="1"/>
              <a:t>NPCController</a:t>
            </a:r>
            <a:r>
              <a:rPr lang="en-US" sz="1200" dirty="0"/>
              <a:t>&gt;().</a:t>
            </a:r>
            <a:r>
              <a:rPr lang="en-US" sz="1200" dirty="0" err="1"/>
              <a:t>moveToLocation</a:t>
            </a:r>
            <a:r>
              <a:rPr lang="en-US" sz="1200" dirty="0"/>
              <a:t>(transform); }</a:t>
            </a:r>
          </a:p>
          <a:p>
            <a:pPr marL="0" indent="0">
              <a:buNone/>
            </a:pPr>
            <a:r>
              <a:rPr lang="en-US" sz="1200" dirty="0"/>
              <a:t>}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3d: </a:t>
            </a:r>
            <a:r>
              <a:rPr lang="en-US" sz="2800" dirty="0"/>
              <a:t>NPC Behavior Script #2: </a:t>
            </a:r>
            <a:r>
              <a:rPr lang="en-US" sz="2800" b="1" dirty="0" err="1"/>
              <a:t>GatherFood_State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773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A3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BIG PICTURE: </a:t>
            </a:r>
            <a:r>
              <a:rPr lang="en-US" sz="3600" dirty="0">
                <a:solidFill>
                  <a:schemeClr val="bg1"/>
                </a:solidFill>
              </a:rPr>
              <a:t>THREE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tutorial covers how to recreate the NPC “Food Delivery” State Machine behavior demo created by Jo Chung, 2/2023.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PART 1: </a:t>
            </a:r>
            <a:r>
              <a:rPr lang="en-US" sz="2400" dirty="0"/>
              <a:t>Create a </a:t>
            </a:r>
            <a:r>
              <a:rPr lang="en-US" sz="2400" b="1" dirty="0"/>
              <a:t>base character object</a:t>
            </a:r>
            <a:r>
              <a:rPr lang="en-US" sz="2400" dirty="0"/>
              <a:t>, which can then be used for both a </a:t>
            </a:r>
            <a:r>
              <a:rPr lang="en-US" sz="2400" b="1" dirty="0"/>
              <a:t>Player</a:t>
            </a:r>
            <a:r>
              <a:rPr lang="en-US" sz="2400" dirty="0"/>
              <a:t> and the start of the </a:t>
            </a:r>
            <a:r>
              <a:rPr lang="en-US" sz="2400" b="1" dirty="0"/>
              <a:t>NPC</a:t>
            </a:r>
            <a:r>
              <a:rPr lang="en-US" sz="2400" dirty="0"/>
              <a:t>.  </a:t>
            </a:r>
          </a:p>
          <a:p>
            <a:pPr marL="0" indent="0">
              <a:buNone/>
            </a:pPr>
            <a:r>
              <a:rPr lang="en-US" sz="2400" dirty="0"/>
              <a:t>We start with a </a:t>
            </a:r>
            <a:r>
              <a:rPr lang="en-US" sz="2400" b="1" dirty="0"/>
              <a:t>character </a:t>
            </a:r>
            <a:r>
              <a:rPr lang="en-US" sz="2400" b="1" dirty="0" err="1"/>
              <a:t>spritesheet</a:t>
            </a:r>
            <a:r>
              <a:rPr lang="en-US" sz="2400" dirty="0"/>
              <a:t> to create just idle and walk animations, hook them up with a </a:t>
            </a:r>
            <a:r>
              <a:rPr lang="en-US" sz="2400" dirty="0" err="1"/>
              <a:t>bool</a:t>
            </a:r>
            <a:r>
              <a:rPr lang="en-US" sz="2400" dirty="0"/>
              <a:t> parameter called “Walk” in the </a:t>
            </a:r>
            <a:r>
              <a:rPr lang="en-US" sz="2400" dirty="0" err="1"/>
              <a:t>Mecanim</a:t>
            </a:r>
            <a:r>
              <a:rPr lang="en-US" sz="2400" dirty="0"/>
              <a:t> State Machine, then duplicate the character and Animator Controller, to make two distinct characters.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PART 2:</a:t>
            </a:r>
            <a:r>
              <a:rPr lang="en-US" sz="2400" b="1" dirty="0"/>
              <a:t> </a:t>
            </a:r>
            <a:r>
              <a:rPr lang="en-US" sz="2400" dirty="0"/>
              <a:t>Create the </a:t>
            </a:r>
            <a:r>
              <a:rPr lang="en-US" sz="2400" b="1" dirty="0"/>
              <a:t>Food </a:t>
            </a:r>
            <a:r>
              <a:rPr lang="en-US" sz="2400" b="1" dirty="0" err="1"/>
              <a:t>Spawner</a:t>
            </a:r>
            <a:r>
              <a:rPr lang="en-US" sz="2400" dirty="0"/>
              <a:t>. This is quick!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PART 3: </a:t>
            </a:r>
            <a:r>
              <a:rPr lang="en-US" sz="2400" dirty="0"/>
              <a:t>(the main work of this tutorial): For the </a:t>
            </a:r>
            <a:r>
              <a:rPr lang="en-US" sz="2400" b="1" dirty="0"/>
              <a:t>NPC</a:t>
            </a:r>
            <a:r>
              <a:rPr lang="en-US" sz="2400" dirty="0"/>
              <a:t>, add a new </a:t>
            </a:r>
            <a:r>
              <a:rPr lang="en-US" sz="2400" b="1" dirty="0" err="1"/>
              <a:t>Mecanim</a:t>
            </a:r>
            <a:r>
              <a:rPr lang="en-US" sz="2400" b="1" dirty="0"/>
              <a:t> Layer </a:t>
            </a:r>
            <a:r>
              <a:rPr lang="en-US" sz="2400" dirty="0"/>
              <a:t>to add new </a:t>
            </a:r>
            <a:r>
              <a:rPr lang="en-US" sz="2400" b="1" dirty="0"/>
              <a:t>States</a:t>
            </a:r>
            <a:r>
              <a:rPr lang="en-US" sz="2400" dirty="0"/>
              <a:t> and </a:t>
            </a:r>
            <a:r>
              <a:rPr lang="en-US" sz="2400" b="1" dirty="0"/>
              <a:t>Parameters</a:t>
            </a:r>
            <a:r>
              <a:rPr lang="en-US" sz="2400" dirty="0"/>
              <a:t>, along with </a:t>
            </a:r>
            <a:r>
              <a:rPr lang="en-US" sz="2400" b="1" dirty="0"/>
              <a:t>scripts</a:t>
            </a:r>
            <a:r>
              <a:rPr lang="en-US" sz="2400" dirty="0"/>
              <a:t>, to manage the flow of </a:t>
            </a:r>
            <a:r>
              <a:rPr lang="en-US" sz="2400" b="1" dirty="0"/>
              <a:t>multiple NPC behaviors</a:t>
            </a:r>
            <a:r>
              <a:rPr lang="en-US" sz="2400" dirty="0"/>
              <a:t>: </a:t>
            </a:r>
          </a:p>
          <a:p>
            <a:pPr marL="0" indent="0" algn="ctr">
              <a:buNone/>
            </a:pPr>
            <a:r>
              <a:rPr lang="en-US" sz="2400" dirty="0"/>
              <a:t>[</a:t>
            </a:r>
            <a:r>
              <a:rPr lang="en-US" sz="2400" dirty="0" err="1"/>
              <a:t>GatherFood</a:t>
            </a:r>
            <a:r>
              <a:rPr lang="en-US" sz="2400" dirty="0"/>
              <a:t>], [</a:t>
            </a:r>
            <a:r>
              <a:rPr lang="en-US" sz="2400" dirty="0" err="1"/>
              <a:t>FindPlayer</a:t>
            </a:r>
            <a:r>
              <a:rPr lang="en-US" sz="2400" dirty="0"/>
              <a:t>], [</a:t>
            </a:r>
            <a:r>
              <a:rPr lang="en-US" sz="2400" dirty="0" err="1"/>
              <a:t>GiveFood</a:t>
            </a:r>
            <a:r>
              <a:rPr lang="en-US" sz="2400" dirty="0"/>
              <a:t>], repeat.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207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3d: </a:t>
            </a:r>
            <a:r>
              <a:rPr lang="en-US" sz="2800" dirty="0"/>
              <a:t>NPC Behavior Script #2: </a:t>
            </a:r>
            <a:r>
              <a:rPr lang="en-US" sz="2800" b="1" dirty="0" err="1"/>
              <a:t>FindPlayer_State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using</a:t>
            </a:r>
            <a:r>
              <a:rPr lang="en-US" sz="1600" dirty="0"/>
              <a:t> </a:t>
            </a:r>
            <a:r>
              <a:rPr lang="en-US" sz="1600" dirty="0" err="1"/>
              <a:t>System.Collections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using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/>
              <a:t>System.Collections.Generic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B050"/>
                </a:solidFill>
              </a:rPr>
              <a:t>using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/>
              <a:t>UnityEngine</a:t>
            </a:r>
            <a:r>
              <a:rPr lang="en-US" sz="1600" dirty="0"/>
              <a:t>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public class </a:t>
            </a:r>
            <a:r>
              <a:rPr lang="en-US" sz="1600" dirty="0" err="1"/>
              <a:t>FindPlayer_State</a:t>
            </a:r>
            <a:r>
              <a:rPr lang="en-US" sz="1600" dirty="0"/>
              <a:t> : </a:t>
            </a:r>
            <a:r>
              <a:rPr lang="en-US" sz="1600" dirty="0" err="1"/>
              <a:t>StateMachineBehaviour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GameObject</a:t>
            </a:r>
            <a:r>
              <a:rPr lang="en-US" sz="1600" dirty="0"/>
              <a:t> NPC;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600" dirty="0" err="1"/>
              <a:t>GameObject</a:t>
            </a:r>
            <a:r>
              <a:rPr lang="en-US" sz="1600" dirty="0"/>
              <a:t> player;</a:t>
            </a:r>
          </a:p>
          <a:p>
            <a:pPr marL="0" indent="0">
              <a:buNone/>
            </a:pPr>
            <a:r>
              <a:rPr lang="en-US" sz="1600" dirty="0"/>
              <a:t>	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OnStateEnter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called when a transition starts and the state machine starts to evaluate this state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override public void </a:t>
            </a:r>
            <a:r>
              <a:rPr lang="en-US" sz="1600" dirty="0" err="1"/>
              <a:t>OnStateEnter</a:t>
            </a:r>
            <a:r>
              <a:rPr lang="en-US" sz="1600" dirty="0"/>
              <a:t>(Animator </a:t>
            </a:r>
            <a:r>
              <a:rPr lang="en-US" sz="1600" dirty="0" err="1"/>
              <a:t>animator</a:t>
            </a:r>
            <a:r>
              <a:rPr lang="en-US" sz="1600" dirty="0"/>
              <a:t>, </a:t>
            </a:r>
            <a:r>
              <a:rPr lang="en-US" sz="1600" dirty="0" err="1"/>
              <a:t>AnimatorStateInfo</a:t>
            </a:r>
            <a:r>
              <a:rPr lang="en-US" sz="1600" dirty="0"/>
              <a:t> </a:t>
            </a:r>
            <a:r>
              <a:rPr lang="en-US" sz="1600" dirty="0" err="1"/>
              <a:t>stateInfo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layerIndex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//Sets the NPC to follow the player</a:t>
            </a:r>
          </a:p>
          <a:p>
            <a:pPr marL="0" indent="0">
              <a:buNone/>
            </a:pPr>
            <a:r>
              <a:rPr lang="en-US" sz="1600" dirty="0"/>
              <a:t>        NPC = </a:t>
            </a:r>
            <a:r>
              <a:rPr lang="en-US" sz="1600" dirty="0" err="1"/>
              <a:t>GameObject.FindWithTag</a:t>
            </a:r>
            <a:r>
              <a:rPr lang="en-US" sz="1600" dirty="0"/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"NPC"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 player = </a:t>
            </a:r>
            <a:r>
              <a:rPr lang="en-US" sz="1600" dirty="0" err="1"/>
              <a:t>GameObject.FindWithTag</a:t>
            </a:r>
            <a:r>
              <a:rPr lang="en-US" sz="1600" dirty="0"/>
              <a:t>(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"Player"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NPC.GetComponent</a:t>
            </a:r>
            <a:r>
              <a:rPr lang="en-US" sz="1600" dirty="0"/>
              <a:t>&lt;</a:t>
            </a:r>
            <a:r>
              <a:rPr lang="en-US" sz="1600" dirty="0" err="1"/>
              <a:t>NPCController</a:t>
            </a:r>
            <a:r>
              <a:rPr lang="en-US" sz="1600" dirty="0"/>
              <a:t>&gt;().</a:t>
            </a:r>
            <a:r>
              <a:rPr lang="en-US" sz="1600" dirty="0" err="1"/>
              <a:t>followPosition</a:t>
            </a:r>
            <a:r>
              <a:rPr lang="en-US" sz="1600" dirty="0"/>
              <a:t>(</a:t>
            </a:r>
            <a:r>
              <a:rPr lang="en-US" sz="1600" dirty="0" err="1"/>
              <a:t>player.transform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OnStateExit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called when a transition ends and the state machine finishes evaluating this state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override public void </a:t>
            </a:r>
            <a:r>
              <a:rPr lang="en-US" sz="1600" dirty="0" err="1"/>
              <a:t>OnStateExit</a:t>
            </a:r>
            <a:r>
              <a:rPr lang="en-US" sz="1600" dirty="0"/>
              <a:t>(Animator </a:t>
            </a:r>
            <a:r>
              <a:rPr lang="en-US" sz="1600" dirty="0" err="1"/>
              <a:t>animator</a:t>
            </a:r>
            <a:r>
              <a:rPr lang="en-US" sz="1600" dirty="0"/>
              <a:t>, </a:t>
            </a:r>
            <a:r>
              <a:rPr lang="en-US" sz="1600" dirty="0" err="1"/>
              <a:t>AnimatorStateInfo</a:t>
            </a:r>
            <a:r>
              <a:rPr lang="en-US" sz="1600" dirty="0"/>
              <a:t> </a:t>
            </a:r>
            <a:r>
              <a:rPr lang="en-US" sz="1600" dirty="0" err="1"/>
              <a:t>stateInfo</a:t>
            </a:r>
            <a:r>
              <a:rPr lang="en-US" sz="1600" dirty="0"/>
              <a:t>,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layerIndex</a:t>
            </a:r>
            <a:r>
              <a:rPr lang="en-US" sz="1600" dirty="0"/>
              <a:t>){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NPC.GetComponent</a:t>
            </a:r>
            <a:r>
              <a:rPr lang="en-US" sz="1600" dirty="0"/>
              <a:t>&lt;</a:t>
            </a:r>
            <a:r>
              <a:rPr lang="en-US" sz="1600" dirty="0" err="1"/>
              <a:t>NPCController</a:t>
            </a:r>
            <a:r>
              <a:rPr lang="en-US" sz="1600" dirty="0"/>
              <a:t>&gt;().</a:t>
            </a:r>
            <a:r>
              <a:rPr lang="en-US" sz="1600" dirty="0" err="1"/>
              <a:t>moveToLocation</a:t>
            </a:r>
            <a:r>
              <a:rPr lang="en-US" sz="1600" dirty="0"/>
              <a:t>(</a:t>
            </a:r>
            <a:r>
              <a:rPr lang="en-US" sz="1600" dirty="0" err="1"/>
              <a:t>player.transform.position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pPr marL="400050" lvl="1" indent="0"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347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3d: </a:t>
            </a:r>
            <a:r>
              <a:rPr lang="en-US" sz="2800" dirty="0"/>
              <a:t>NPC Behavior Script #3: </a:t>
            </a:r>
            <a:r>
              <a:rPr lang="en-US" sz="2800" b="1" dirty="0" err="1"/>
              <a:t>GiveFood_State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System.Collections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using</a:t>
            </a:r>
            <a:r>
              <a:rPr lang="en-US" sz="1400" dirty="0"/>
              <a:t> </a:t>
            </a:r>
            <a:r>
              <a:rPr lang="en-US" sz="1400" dirty="0" err="1"/>
              <a:t>System.Collections.Generic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using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/>
              <a:t>UnityEngine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GiveFood_State</a:t>
            </a:r>
            <a:r>
              <a:rPr lang="en-US" sz="1400" b="1" dirty="0">
                <a:solidFill>
                  <a:srgbClr val="002060"/>
                </a:solidFill>
              </a:rPr>
              <a:t> : </a:t>
            </a:r>
            <a:r>
              <a:rPr lang="en-US" sz="1400" b="1" dirty="0" err="1">
                <a:solidFill>
                  <a:srgbClr val="002060"/>
                </a:solidFill>
              </a:rPr>
              <a:t>StateMachineBehaviour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/>
              <a:t> </a:t>
            </a:r>
            <a:r>
              <a:rPr lang="en-US" sz="1400" dirty="0" err="1"/>
              <a:t>GameObject</a:t>
            </a:r>
            <a:r>
              <a:rPr lang="en-US" sz="1400" dirty="0"/>
              <a:t> NPC;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OnStateEnter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called when a transition starts and the state machine starts to evaluate this state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override public void </a:t>
            </a:r>
            <a:r>
              <a:rPr lang="en-US" sz="1400" dirty="0" err="1"/>
              <a:t>OnStateEnter</a:t>
            </a:r>
            <a:r>
              <a:rPr lang="en-US" sz="1400" dirty="0"/>
              <a:t>(Animator </a:t>
            </a:r>
            <a:r>
              <a:rPr lang="en-US" sz="1400" dirty="0" err="1"/>
              <a:t>animator</a:t>
            </a:r>
            <a:r>
              <a:rPr lang="en-US" sz="1400" dirty="0"/>
              <a:t>, </a:t>
            </a:r>
            <a:r>
              <a:rPr lang="en-US" sz="1400" dirty="0" err="1"/>
              <a:t>AnimatorStateInfo</a:t>
            </a:r>
            <a:r>
              <a:rPr lang="en-US" sz="1400" dirty="0"/>
              <a:t> </a:t>
            </a:r>
            <a:r>
              <a:rPr lang="en-US" sz="1400" dirty="0" err="1"/>
              <a:t>stateInfo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layerIndex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       NPC = </a:t>
            </a:r>
            <a:r>
              <a:rPr lang="en-US" sz="1400" dirty="0" err="1"/>
              <a:t>GameObject.FindWithTag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"NPC"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OnStateUpdate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called on each Update frame between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OnStateEnter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OnStateExit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callbacks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override public void </a:t>
            </a:r>
            <a:r>
              <a:rPr lang="en-US" sz="1400" dirty="0" err="1"/>
              <a:t>OnStateUpdate</a:t>
            </a:r>
            <a:r>
              <a:rPr lang="en-US" sz="1400" dirty="0"/>
              <a:t>(Animator </a:t>
            </a:r>
            <a:r>
              <a:rPr lang="en-US" sz="1400" dirty="0" err="1"/>
              <a:t>animator</a:t>
            </a:r>
            <a:r>
              <a:rPr lang="en-US" sz="1400" dirty="0"/>
              <a:t>, </a:t>
            </a:r>
            <a:r>
              <a:rPr lang="en-US" sz="1400" dirty="0" err="1"/>
              <a:t>AnimatorStateInfo</a:t>
            </a:r>
            <a:r>
              <a:rPr lang="en-US" sz="1400" dirty="0"/>
              <a:t> </a:t>
            </a:r>
            <a:r>
              <a:rPr lang="en-US" sz="1400" dirty="0" err="1"/>
              <a:t>stateInfo</a:t>
            </a:r>
            <a:r>
              <a:rPr lang="en-US" sz="1400" dirty="0"/>
              <a:t>,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layerIndex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//if the NPC has food, then give food to player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animator.GetInteger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hold_food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dirty="0"/>
              <a:t>) &gt;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//Remove every food object the NPC is holding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b="1" dirty="0" err="1">
                <a:solidFill>
                  <a:srgbClr val="00B050"/>
                </a:solidFill>
              </a:rPr>
              <a:t>foreach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(Transform </a:t>
            </a:r>
            <a:r>
              <a:rPr lang="en-US" sz="1400" dirty="0" err="1"/>
              <a:t>transform</a:t>
            </a:r>
            <a:r>
              <a:rPr lang="en-US" sz="1400" dirty="0"/>
              <a:t> in </a:t>
            </a:r>
            <a:r>
              <a:rPr lang="en-US" sz="1400" dirty="0" err="1"/>
              <a:t>NPC.transform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/>
              <a:t> (</a:t>
            </a:r>
            <a:r>
              <a:rPr lang="en-US" sz="1400" dirty="0" err="1"/>
              <a:t>transform.CompareTag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"Food"</a:t>
            </a:r>
            <a:r>
              <a:rPr lang="en-US" sz="1400" dirty="0"/>
              <a:t>)){</a:t>
            </a:r>
          </a:p>
          <a:p>
            <a:pPr marL="0" indent="0">
              <a:buNone/>
            </a:pPr>
            <a:r>
              <a:rPr lang="en-US" sz="1400" dirty="0"/>
              <a:t>                    </a:t>
            </a:r>
            <a:r>
              <a:rPr lang="en-US" sz="1400" dirty="0" err="1"/>
              <a:t>transform.gameObject.SetActive</a:t>
            </a:r>
            <a:r>
              <a:rPr lang="en-US" sz="1400" dirty="0"/>
              <a:t>(</a:t>
            </a:r>
            <a:r>
              <a:rPr lang="en-US" sz="1400" b="1" dirty="0">
                <a:solidFill>
                  <a:srgbClr val="002060"/>
                </a:solidFill>
              </a:rPr>
              <a:t>false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        } }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animator.SetInteger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hold_food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0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}  }</a:t>
            </a:r>
          </a:p>
          <a:p>
            <a:pPr marL="0" indent="0">
              <a:buNone/>
            </a:pPr>
            <a:r>
              <a:rPr lang="en-US" sz="1400" dirty="0"/>
              <a:t>}</a:t>
            </a:r>
            <a:br>
              <a:rPr lang="en-US" sz="1400" dirty="0"/>
            </a:b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9546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3d: </a:t>
            </a:r>
            <a:r>
              <a:rPr lang="en-US" sz="2800" dirty="0"/>
              <a:t>NPC Script #4: </a:t>
            </a:r>
            <a:r>
              <a:rPr lang="en-US" sz="2800" b="1" dirty="0" err="1"/>
              <a:t>NPCController</a:t>
            </a:r>
            <a:r>
              <a:rPr lang="en-US" sz="2800" dirty="0"/>
              <a:t> 1/3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using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/>
              <a:t>System.Collections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using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/>
              <a:t>System.Collections.Generic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</a:rPr>
              <a:t>using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/>
              <a:t>UnityEngine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 class </a:t>
            </a:r>
            <a:r>
              <a:rPr lang="en-US" sz="1400" b="1" dirty="0" err="1">
                <a:solidFill>
                  <a:srgbClr val="002060"/>
                </a:solidFill>
              </a:rPr>
              <a:t>NPCController</a:t>
            </a:r>
            <a:r>
              <a:rPr lang="en-US" sz="1400" b="1" dirty="0">
                <a:solidFill>
                  <a:srgbClr val="002060"/>
                </a:solidFill>
              </a:rPr>
              <a:t> : </a:t>
            </a:r>
            <a:r>
              <a:rPr lang="en-US" sz="1400" b="1" dirty="0" err="1">
                <a:solidFill>
                  <a:srgbClr val="002060"/>
                </a:solidFill>
              </a:rPr>
              <a:t>MonoBehaviour</a:t>
            </a: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 float </a:t>
            </a:r>
            <a:r>
              <a:rPr lang="en-US" sz="1400" dirty="0"/>
              <a:t>speed 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5f</a:t>
            </a:r>
            <a:r>
              <a:rPr lang="en-US" sz="1400" dirty="0"/>
              <a:t>;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 Vector3 </a:t>
            </a:r>
            <a:r>
              <a:rPr lang="en-US" sz="1400" dirty="0" err="1"/>
              <a:t>targetLocation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/>
              <a:t>Transform </a:t>
            </a:r>
            <a:r>
              <a:rPr lang="en-US" sz="1400" dirty="0" err="1"/>
              <a:t>followTransform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Vector3</a:t>
            </a:r>
            <a:r>
              <a:rPr lang="en-US" sz="1400" dirty="0"/>
              <a:t> </a:t>
            </a:r>
            <a:r>
              <a:rPr lang="en-US" sz="1400" dirty="0" err="1"/>
              <a:t>moveTowards</a:t>
            </a:r>
            <a:r>
              <a:rPr lang="en-US" sz="1400" dirty="0"/>
              <a:t>;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/>
              <a:t>bool</a:t>
            </a:r>
            <a:r>
              <a:rPr lang="en-US" sz="1400" dirty="0"/>
              <a:t> </a:t>
            </a:r>
            <a:r>
              <a:rPr lang="en-US" sz="1400" dirty="0" err="1"/>
              <a:t>followTarget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 err="1">
                <a:solidFill>
                  <a:schemeClr val="accent5">
                    <a:lumMod val="50000"/>
                  </a:schemeClr>
                </a:solidFill>
              </a:rPr>
              <a:t>bool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 err="1"/>
              <a:t>faceRight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  <a:r>
              <a:rPr lang="en-US" sz="1400" dirty="0"/>
              <a:t>;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002060"/>
                </a:solidFill>
              </a:rPr>
              <a:t>Animator</a:t>
            </a:r>
            <a:r>
              <a:rPr lang="en-US" sz="1400" dirty="0"/>
              <a:t> </a:t>
            </a:r>
            <a:r>
              <a:rPr lang="en-US" sz="1400" dirty="0" err="1"/>
              <a:t>anim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n-US" sz="1400" dirty="0"/>
              <a:t> Start(){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anim</a:t>
            </a:r>
            <a:r>
              <a:rPr lang="en-US" sz="1400" dirty="0"/>
              <a:t> = </a:t>
            </a:r>
            <a:r>
              <a:rPr lang="en-US" sz="1400" dirty="0" err="1"/>
              <a:t>gameObject.GetComponentInChildren</a:t>
            </a:r>
            <a:r>
              <a:rPr lang="en-US" sz="1400" dirty="0"/>
              <a:t>&lt;</a:t>
            </a:r>
            <a:r>
              <a:rPr lang="en-US" sz="1400" b="1" dirty="0">
                <a:solidFill>
                  <a:srgbClr val="002060"/>
                </a:solidFill>
              </a:rPr>
              <a:t>Animator</a:t>
            </a:r>
            <a:r>
              <a:rPr lang="en-US" sz="1400" dirty="0"/>
              <a:t>&gt;(); </a:t>
            </a:r>
            <a:r>
              <a:rPr lang="en-US" sz="1400" dirty="0" err="1"/>
              <a:t>followTarget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targetLocation</a:t>
            </a:r>
            <a:r>
              <a:rPr lang="en-US" sz="1400" dirty="0"/>
              <a:t> = </a:t>
            </a:r>
            <a:r>
              <a:rPr lang="en-US" sz="1400" dirty="0" err="1"/>
              <a:t>this.transform.position</a:t>
            </a:r>
            <a:r>
              <a:rPr lang="en-US" sz="1400" dirty="0"/>
              <a:t>;  </a:t>
            </a:r>
            <a:r>
              <a:rPr lang="en-US" sz="1400" dirty="0" err="1"/>
              <a:t>followTransform</a:t>
            </a:r>
            <a:r>
              <a:rPr lang="en-US" sz="1400" dirty="0"/>
              <a:t> = </a:t>
            </a:r>
            <a:r>
              <a:rPr lang="en-US" sz="1400" dirty="0" err="1"/>
              <a:t>this.transform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n-US" sz="1400" dirty="0"/>
              <a:t> Update(){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moveTowards</a:t>
            </a:r>
            <a:r>
              <a:rPr lang="en-US" sz="1400" dirty="0"/>
              <a:t> = </a:t>
            </a:r>
            <a:r>
              <a:rPr lang="en-US" sz="1400" dirty="0" err="1"/>
              <a:t>getCurrTargetLocation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//Moves the character to the target location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transform.position</a:t>
            </a:r>
            <a:r>
              <a:rPr lang="en-US" sz="1400" dirty="0"/>
              <a:t> = Vector2.MoveTowards(</a:t>
            </a:r>
            <a:r>
              <a:rPr lang="en-US" sz="1400" dirty="0" err="1"/>
              <a:t>transform.position</a:t>
            </a:r>
            <a:r>
              <a:rPr lang="en-US" sz="1400" dirty="0"/>
              <a:t>, </a:t>
            </a:r>
            <a:r>
              <a:rPr lang="en-US" sz="1400" dirty="0" err="1"/>
              <a:t>moveTowards</a:t>
            </a:r>
            <a:r>
              <a:rPr lang="en-US" sz="1400" dirty="0"/>
              <a:t>, speed * </a:t>
            </a:r>
            <a:r>
              <a:rPr lang="en-US" sz="1400" dirty="0" err="1"/>
              <a:t>Time.deltaTime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	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transform.position</a:t>
            </a:r>
            <a:r>
              <a:rPr lang="en-US" sz="1400" dirty="0"/>
              <a:t> == </a:t>
            </a:r>
            <a:r>
              <a:rPr lang="en-US" sz="1400" dirty="0" err="1"/>
              <a:t>moveTowards</a:t>
            </a:r>
            <a:r>
              <a:rPr lang="en-US" sz="1400" dirty="0"/>
              <a:t>){ </a:t>
            </a:r>
            <a:r>
              <a:rPr lang="en-US" sz="1400" dirty="0" err="1"/>
              <a:t>anim.SetBool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“Walk"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2060"/>
                </a:solidFill>
              </a:rPr>
              <a:t>false</a:t>
            </a:r>
            <a:r>
              <a:rPr lang="en-US" sz="1400" dirty="0"/>
              <a:t>); }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b="1" dirty="0">
                <a:solidFill>
                  <a:srgbClr val="00B050"/>
                </a:solidFill>
              </a:rPr>
              <a:t>else</a:t>
            </a:r>
            <a:r>
              <a:rPr lang="en-US" sz="1400" dirty="0"/>
              <a:t>{ </a:t>
            </a:r>
            <a:r>
              <a:rPr lang="en-US" sz="1400" dirty="0" err="1"/>
              <a:t>anim.SetBool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“Walk"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  <a:r>
              <a:rPr lang="en-US" sz="1400" dirty="0"/>
              <a:t>); }</a:t>
            </a:r>
          </a:p>
          <a:p>
            <a:pPr marL="0" indent="0">
              <a:buNone/>
            </a:pPr>
            <a:r>
              <a:rPr lang="en-US" sz="800" dirty="0"/>
              <a:t>       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//If the character is not facing the target location, turn around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((</a:t>
            </a:r>
            <a:r>
              <a:rPr lang="en-US" sz="1400" dirty="0" err="1"/>
              <a:t>moveTowards.x</a:t>
            </a:r>
            <a:r>
              <a:rPr lang="en-US" sz="1400" dirty="0"/>
              <a:t> &lt; </a:t>
            </a:r>
            <a:r>
              <a:rPr lang="en-US" sz="1400" dirty="0" err="1"/>
              <a:t>this.transform.position.x</a:t>
            </a:r>
            <a:r>
              <a:rPr lang="en-US" sz="1400" dirty="0"/>
              <a:t>) &amp;&amp; </a:t>
            </a:r>
            <a:r>
              <a:rPr lang="en-US" sz="1400" dirty="0" err="1"/>
              <a:t>faceRight</a:t>
            </a:r>
            <a:r>
              <a:rPr lang="en-US" sz="1400" dirty="0"/>
              <a:t>){ </a:t>
            </a:r>
            <a:r>
              <a:rPr lang="en-US" sz="1400" dirty="0" err="1"/>
              <a:t>turnAround</a:t>
            </a:r>
            <a:r>
              <a:rPr lang="en-US" sz="1400" dirty="0"/>
              <a:t>(); }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else if </a:t>
            </a:r>
            <a:r>
              <a:rPr lang="en-US" sz="1400" dirty="0"/>
              <a:t>((</a:t>
            </a:r>
            <a:r>
              <a:rPr lang="en-US" sz="1400" dirty="0" err="1"/>
              <a:t>moveTowards.x</a:t>
            </a:r>
            <a:r>
              <a:rPr lang="en-US" sz="1400" dirty="0"/>
              <a:t> &gt; </a:t>
            </a:r>
            <a:r>
              <a:rPr lang="en-US" sz="1400" dirty="0" err="1"/>
              <a:t>this.transform.position.x</a:t>
            </a:r>
            <a:r>
              <a:rPr lang="en-US" sz="1400" dirty="0"/>
              <a:t>) &amp;&amp; !</a:t>
            </a:r>
            <a:r>
              <a:rPr lang="en-US" sz="1400" dirty="0" err="1"/>
              <a:t>faceRight</a:t>
            </a:r>
            <a:r>
              <a:rPr lang="en-US" sz="1400" dirty="0"/>
              <a:t>){ </a:t>
            </a:r>
            <a:r>
              <a:rPr lang="en-US" sz="1400" dirty="0" err="1"/>
              <a:t>turnAround</a:t>
            </a:r>
            <a:r>
              <a:rPr lang="en-US" sz="1400" dirty="0"/>
              <a:t>();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88493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//Chooses the current target location based on the type of location given (Transform or Vector3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transform.location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private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/>
              <a:t>Vector3 </a:t>
            </a:r>
            <a:r>
              <a:rPr lang="en-US" sz="1400" dirty="0" err="1"/>
              <a:t>getCurrTargetLocation</a:t>
            </a:r>
            <a:r>
              <a:rPr lang="en-US" sz="1400" dirty="0"/>
              <a:t>(){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followTarget</a:t>
            </a:r>
            <a:r>
              <a:rPr lang="en-US" sz="1400" dirty="0"/>
              <a:t>){ </a:t>
            </a:r>
            <a:r>
              <a:rPr lang="en-US" sz="1400" b="1" dirty="0">
                <a:solidFill>
                  <a:srgbClr val="002060"/>
                </a:solidFill>
              </a:rPr>
              <a:t>return</a:t>
            </a:r>
            <a:r>
              <a:rPr lang="en-US" sz="1400" dirty="0">
                <a:solidFill>
                  <a:srgbClr val="002060"/>
                </a:solidFill>
              </a:rPr>
              <a:t> </a:t>
            </a:r>
            <a:r>
              <a:rPr lang="en-US" sz="1400" dirty="0" err="1"/>
              <a:t>followTransform.position</a:t>
            </a:r>
            <a:r>
              <a:rPr lang="en-US" sz="1400" dirty="0"/>
              <a:t>; } 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else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{ return </a:t>
            </a:r>
            <a:r>
              <a:rPr lang="en-US" sz="1400" dirty="0" err="1"/>
              <a:t>targetLocation</a:t>
            </a:r>
            <a:r>
              <a:rPr lang="en-US" sz="1400" dirty="0"/>
              <a:t>; }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//Move character towards a specific location (Vector3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gameObject.transform.location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US" sz="1400" dirty="0" err="1"/>
              <a:t>moveToLocation</a:t>
            </a:r>
            <a:r>
              <a:rPr lang="en-US" sz="1400" dirty="0"/>
              <a:t>(Vector3 location){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followTarget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2060"/>
                </a:solidFill>
              </a:rPr>
              <a:t>false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targetLocation</a:t>
            </a:r>
            <a:r>
              <a:rPr lang="en-US" sz="1400" dirty="0"/>
              <a:t> = location; </a:t>
            </a:r>
          </a:p>
          <a:p>
            <a:pPr marL="0" indent="0">
              <a:buNone/>
            </a:pPr>
            <a:r>
              <a:rPr lang="en-US" sz="1400" dirty="0"/>
              <a:t> 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//Move character to follow another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gameObject's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transform (Transform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gameObject.transform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public void </a:t>
            </a:r>
            <a:r>
              <a:rPr lang="en-US" sz="1400" dirty="0" err="1"/>
              <a:t>followPosition</a:t>
            </a:r>
            <a:r>
              <a:rPr lang="en-US" sz="1400" dirty="0"/>
              <a:t>(Transform transform){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followTarget</a:t>
            </a:r>
            <a:r>
              <a:rPr lang="en-US" sz="1400" dirty="0"/>
              <a:t> =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followTransform</a:t>
            </a:r>
            <a:r>
              <a:rPr lang="en-US" sz="1400" dirty="0"/>
              <a:t> = transform; </a:t>
            </a:r>
          </a:p>
          <a:p>
            <a:pPr marL="0" indent="0">
              <a:buNone/>
            </a:pPr>
            <a:r>
              <a:rPr lang="en-US" sz="1400" dirty="0"/>
              <a:t>    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private void </a:t>
            </a:r>
            <a:r>
              <a:rPr lang="en-US" sz="1400" dirty="0" err="1"/>
              <a:t>turnAround</a:t>
            </a:r>
            <a:r>
              <a:rPr lang="en-US" sz="1400" dirty="0"/>
              <a:t>(){</a:t>
            </a:r>
          </a:p>
          <a:p>
            <a:pPr marL="0" indent="0">
              <a:buNone/>
            </a:pPr>
            <a:r>
              <a:rPr lang="en-US" sz="1400" dirty="0"/>
              <a:t>        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NOTE: Switch player facing label (avoids constant turning)</a:t>
            </a:r>
          </a:p>
          <a:p>
            <a:pPr marL="0" indent="0">
              <a:buNone/>
            </a:pPr>
            <a:r>
              <a:rPr lang="en-US" sz="1400" dirty="0"/>
              <a:t>        	</a:t>
            </a:r>
            <a:r>
              <a:rPr lang="en-US" sz="1400" dirty="0" err="1"/>
              <a:t>faceRight</a:t>
            </a:r>
            <a:r>
              <a:rPr lang="en-US" sz="1400" dirty="0"/>
              <a:t> = !</a:t>
            </a:r>
            <a:r>
              <a:rPr lang="en-US" sz="1400" dirty="0" err="1"/>
              <a:t>faceRight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/>
              <a:t>        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NOTE: Multiply player's x local scale by -1.</a:t>
            </a:r>
          </a:p>
          <a:p>
            <a:pPr marL="0" indent="0">
              <a:buNone/>
            </a:pPr>
            <a:r>
              <a:rPr lang="en-US" sz="1400" dirty="0"/>
              <a:t>       	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Vector3</a:t>
            </a:r>
            <a:r>
              <a:rPr lang="en-US" sz="1400" dirty="0"/>
              <a:t> </a:t>
            </a:r>
            <a:r>
              <a:rPr lang="en-US" sz="1400" dirty="0" err="1"/>
              <a:t>theScale</a:t>
            </a:r>
            <a:r>
              <a:rPr lang="en-US" sz="1400" dirty="0"/>
              <a:t> = </a:t>
            </a:r>
            <a:r>
              <a:rPr lang="en-US" sz="1400" dirty="0" err="1"/>
              <a:t>transform.localScale</a:t>
            </a:r>
            <a:r>
              <a:rPr lang="en-US" sz="1400" dirty="0"/>
              <a:t>; </a:t>
            </a:r>
            <a:r>
              <a:rPr lang="en-US" sz="1400" dirty="0" err="1"/>
              <a:t>theScale.x</a:t>
            </a:r>
            <a:r>
              <a:rPr lang="en-US" sz="1400" dirty="0"/>
              <a:t> *=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-1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dirty="0"/>
              <a:t>	</a:t>
            </a:r>
            <a:r>
              <a:rPr lang="en-US" sz="1400" dirty="0" err="1"/>
              <a:t>transform.localScale</a:t>
            </a:r>
            <a:r>
              <a:rPr lang="en-US" sz="1400" dirty="0"/>
              <a:t> = </a:t>
            </a:r>
            <a:r>
              <a:rPr lang="en-US" sz="1400" dirty="0" err="1"/>
              <a:t>theScale</a:t>
            </a:r>
            <a:r>
              <a:rPr lang="en-US" sz="1400" dirty="0"/>
              <a:t>; </a:t>
            </a:r>
          </a:p>
          <a:p>
            <a:pPr marL="0" indent="0">
              <a:buNone/>
            </a:pPr>
            <a:r>
              <a:rPr lang="en-US" sz="1400" dirty="0"/>
              <a:t>     }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3d: </a:t>
            </a:r>
            <a:r>
              <a:rPr lang="en-US" sz="2800" dirty="0"/>
              <a:t>NPC Script #4: </a:t>
            </a:r>
            <a:r>
              <a:rPr lang="en-US" sz="2800" b="1" dirty="0" err="1"/>
              <a:t>NPCController</a:t>
            </a:r>
            <a:r>
              <a:rPr lang="en-US" sz="2800" dirty="0"/>
              <a:t> 2/3</a:t>
            </a:r>
          </a:p>
        </p:txBody>
      </p:sp>
    </p:spTree>
    <p:extLst>
      <p:ext uri="{BB962C8B-B14F-4D97-AF65-F5344CB8AC3E}">
        <p14:creationId xmlns:p14="http://schemas.microsoft.com/office/powerpoint/2010/main" val="4091045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6248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n-US" sz="1400" dirty="0"/>
              <a:t> OnTriggerEnter2D(Collider2D col){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//If the character found food, then make the food object a child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col.gameObject.tag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"Food"</a:t>
            </a:r>
            <a:r>
              <a:rPr lang="en-US" sz="1400" dirty="0"/>
              <a:t>){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anim.SetInteger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hold_food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dirty="0"/>
              <a:t>, (</a:t>
            </a:r>
            <a:r>
              <a:rPr lang="en-US" sz="1400" dirty="0" err="1"/>
              <a:t>anim.GetInteger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hold_food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dirty="0"/>
              <a:t>) +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en-US" sz="1400" dirty="0"/>
              <a:t>));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Debug.Log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("NPC found food, currently holding " +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anim.GetInteger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hold_food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"));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col.transform.parent</a:t>
            </a:r>
            <a:r>
              <a:rPr lang="en-US" sz="1400" dirty="0"/>
              <a:t> = </a:t>
            </a:r>
            <a:r>
              <a:rPr lang="en-US" sz="1400" dirty="0" err="1"/>
              <a:t>this.transform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        }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//If NPC finds player, then set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player_near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parameter in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Mecanim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true. May or may not trigger a transition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col.gameObject.tag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"Player"</a:t>
            </a:r>
            <a:r>
              <a:rPr lang="en-US" sz="1400" dirty="0"/>
              <a:t>){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Debug.Log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("Player is near NPC");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400" dirty="0" err="1"/>
              <a:t>anim.SetBool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player_near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}}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void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400" dirty="0"/>
              <a:t>OnTriggerExit2D(Collider2D col){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col.gameObject.tag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"Player"</a:t>
            </a:r>
            <a:r>
              <a:rPr lang="en-US" sz="1400" dirty="0"/>
              <a:t>){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Debug.Log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("Player is not near NPC");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400" dirty="0" err="1"/>
              <a:t>anim.SetBool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player_near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2060"/>
                </a:solidFill>
              </a:rPr>
              <a:t>false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}}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 private void </a:t>
            </a:r>
            <a:r>
              <a:rPr lang="en-US" sz="1400" dirty="0"/>
              <a:t>OnTriggerStay2D(Collider2D col){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b="1" dirty="0">
                <a:solidFill>
                  <a:srgbClr val="00B050"/>
                </a:solidFill>
              </a:rPr>
              <a:t>if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(</a:t>
            </a:r>
            <a:r>
              <a:rPr lang="en-US" sz="1400" dirty="0" err="1"/>
              <a:t>col.gameObject.tag</a:t>
            </a:r>
            <a:r>
              <a:rPr lang="en-US" sz="1400" dirty="0"/>
              <a:t> == "Player"){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Debug.Log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("Player is near NPC"); 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400" dirty="0" err="1"/>
              <a:t>anim.SetBool</a:t>
            </a:r>
            <a:r>
              <a:rPr lang="en-US" sz="1400" dirty="0"/>
              <a:t>(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</a:rPr>
              <a:t>player_near</a:t>
            </a: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2060"/>
                </a:solidFill>
              </a:rPr>
              <a:t>true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  }}</a:t>
            </a:r>
          </a:p>
          <a:p>
            <a:pPr marL="0" indent="0">
              <a:buNone/>
            </a:pPr>
            <a:r>
              <a:rPr lang="en-US" sz="1400" dirty="0"/>
              <a:t>}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End of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NPCController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script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610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PART 3d: </a:t>
            </a:r>
            <a:r>
              <a:rPr lang="en-US" sz="2800" dirty="0"/>
              <a:t>NPC Script #4: </a:t>
            </a:r>
            <a:r>
              <a:rPr lang="en-US" sz="2800" b="1" dirty="0" err="1"/>
              <a:t>NPCController</a:t>
            </a:r>
            <a:r>
              <a:rPr lang="en-US" sz="2800" dirty="0"/>
              <a:t> 3/3</a:t>
            </a:r>
          </a:p>
        </p:txBody>
      </p:sp>
    </p:spTree>
    <p:extLst>
      <p:ext uri="{BB962C8B-B14F-4D97-AF65-F5344CB8AC3E}">
        <p14:creationId xmlns:p14="http://schemas.microsoft.com/office/powerpoint/2010/main" val="23885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2A39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850" y="1447800"/>
            <a:ext cx="5257800" cy="5257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BIG PICTURE: </a:t>
            </a:r>
            <a:r>
              <a:rPr lang="en-US" sz="3600" dirty="0">
                <a:solidFill>
                  <a:schemeClr val="bg1"/>
                </a:solidFill>
              </a:rPr>
              <a:t>SPRITESHEET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8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provided </a:t>
            </a:r>
            <a:r>
              <a:rPr lang="en-US" sz="2400" dirty="0" err="1"/>
              <a:t>spritesheet</a:t>
            </a:r>
            <a:r>
              <a:rPr lang="en-US" sz="2400" dirty="0"/>
              <a:t>, available in our 2D Art tutorial (or </a:t>
            </a:r>
            <a:r>
              <a:rPr lang="en-US" sz="2400" dirty="0" err="1"/>
              <a:t>RightClick</a:t>
            </a:r>
            <a:r>
              <a:rPr lang="en-US" sz="2400" dirty="0"/>
              <a:t> the image here and Save As Picture):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858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PART 1a: </a:t>
            </a:r>
            <a:r>
              <a:rPr lang="en-US" sz="3600" dirty="0"/>
              <a:t>Create a single, starting Base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486400" cy="6187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[1]. Empty Game Object and </a:t>
            </a:r>
            <a:r>
              <a:rPr lang="en-US" sz="1800" b="1" dirty="0" err="1"/>
              <a:t>Spritesheet</a:t>
            </a:r>
            <a:r>
              <a:rPr lang="en-US" sz="1800" b="1" dirty="0"/>
              <a:t> slices:</a:t>
            </a:r>
            <a:endParaRPr lang="en-US" sz="1050" b="1" dirty="0"/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a. </a:t>
            </a:r>
            <a:r>
              <a:rPr lang="en-US" sz="1800" dirty="0"/>
              <a:t>In a new Unity Scene, create an </a:t>
            </a:r>
            <a:r>
              <a:rPr lang="en-US" sz="1800" b="1" dirty="0"/>
              <a:t>Empty Game Object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In the Inspector name it “</a:t>
            </a:r>
            <a:r>
              <a:rPr lang="en-US" sz="1800" b="1" dirty="0" err="1"/>
              <a:t>CharBase</a:t>
            </a:r>
            <a:r>
              <a:rPr lang="en-US" sz="1800" dirty="0"/>
              <a:t>” and </a:t>
            </a:r>
            <a:r>
              <a:rPr lang="en-US" sz="1800" b="1" dirty="0"/>
              <a:t>reset Transforms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b="1" dirty="0"/>
              <a:t>[Add Component]:</a:t>
            </a:r>
            <a:r>
              <a:rPr lang="en-US" sz="1800" dirty="0"/>
              <a:t> </a:t>
            </a:r>
            <a:r>
              <a:rPr lang="en-US" sz="1800" b="1" dirty="0"/>
              <a:t>BoxCollider2D</a:t>
            </a:r>
            <a:r>
              <a:rPr lang="en-US" sz="1800" dirty="0"/>
              <a:t> and </a:t>
            </a:r>
            <a:r>
              <a:rPr lang="en-US" sz="1800" b="1" dirty="0"/>
              <a:t>Rigidbody2D</a:t>
            </a:r>
            <a:r>
              <a:rPr lang="en-US" sz="1800" dirty="0"/>
              <a:t> (type = Kinematic).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800" b="1" dirty="0"/>
              <a:t>b. </a:t>
            </a:r>
            <a:r>
              <a:rPr lang="en-US" sz="1800" dirty="0"/>
              <a:t>Import the provided </a:t>
            </a:r>
            <a:r>
              <a:rPr lang="en-US" sz="1800" dirty="0" err="1"/>
              <a:t>Spritesheet</a:t>
            </a:r>
            <a:r>
              <a:rPr lang="en-US" sz="1800" dirty="0"/>
              <a:t> to the Project panel Assets folder.  Rename it “</a:t>
            </a:r>
            <a:r>
              <a:rPr lang="en-US" sz="1800" b="1" dirty="0" err="1"/>
              <a:t>CharSprite</a:t>
            </a:r>
            <a:r>
              <a:rPr lang="en-US" sz="1800" dirty="0"/>
              <a:t>” to be shorter.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sz="1800" dirty="0"/>
              <a:t>In the Inspector set Sprite Mode = </a:t>
            </a:r>
            <a:r>
              <a:rPr lang="en-US" sz="1800" b="1" dirty="0"/>
              <a:t>Multiple</a:t>
            </a:r>
            <a:r>
              <a:rPr lang="en-US" sz="1800" dirty="0"/>
              <a:t>, hit </a:t>
            </a:r>
            <a:r>
              <a:rPr lang="en-US" sz="1800" b="1" dirty="0"/>
              <a:t>[Apply]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Open the </a:t>
            </a:r>
            <a:r>
              <a:rPr lang="en-US" sz="1800" b="1" dirty="0"/>
              <a:t>[Sprite Editor] </a:t>
            </a:r>
            <a:r>
              <a:rPr lang="en-US" sz="1800" dirty="0"/>
              <a:t>(halfway up Inspector), set Slice Type = </a:t>
            </a:r>
            <a:r>
              <a:rPr lang="en-US" sz="1800" b="1" dirty="0"/>
              <a:t>Cell Count</a:t>
            </a:r>
            <a:r>
              <a:rPr lang="en-US" sz="1800" dirty="0"/>
              <a:t>, choose 4x4, hit [</a:t>
            </a:r>
            <a:r>
              <a:rPr lang="en-US" sz="1800" b="1" dirty="0"/>
              <a:t>Slice</a:t>
            </a:r>
            <a:r>
              <a:rPr lang="en-US" sz="1800" dirty="0"/>
              <a:t>], hit [</a:t>
            </a:r>
            <a:r>
              <a:rPr lang="en-US" sz="1800" b="1" dirty="0"/>
              <a:t>Apply</a:t>
            </a:r>
            <a:r>
              <a:rPr lang="en-US" sz="1800" dirty="0"/>
              <a:t>]. 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800" b="1" dirty="0"/>
              <a:t>c. </a:t>
            </a:r>
            <a:r>
              <a:rPr lang="en-US" sz="1800" dirty="0"/>
              <a:t>In the Project panel, find the </a:t>
            </a:r>
            <a:r>
              <a:rPr lang="en-US" sz="1800" dirty="0" err="1"/>
              <a:t>Spritesheet’s</a:t>
            </a:r>
            <a:r>
              <a:rPr lang="en-US" sz="1800" dirty="0"/>
              <a:t> right-side </a:t>
            </a:r>
            <a:r>
              <a:rPr lang="en-US" sz="1800" b="1" dirty="0"/>
              <a:t>triangle</a:t>
            </a:r>
            <a:r>
              <a:rPr lang="en-US" sz="1800" dirty="0"/>
              <a:t>, and click it to </a:t>
            </a:r>
            <a:r>
              <a:rPr lang="en-US" sz="1800" b="1" dirty="0"/>
              <a:t>view the slices</a:t>
            </a:r>
            <a:r>
              <a:rPr lang="en-US" sz="1800" dirty="0"/>
              <a:t>.</a:t>
            </a:r>
            <a:r>
              <a:rPr lang="en-US" sz="1800" b="1" dirty="0"/>
              <a:t> </a:t>
            </a:r>
            <a:r>
              <a:rPr lang="en-US" sz="1800" dirty="0"/>
              <a:t>Drag the first image (</a:t>
            </a:r>
            <a:r>
              <a:rPr lang="en-US" sz="1800" b="1" dirty="0"/>
              <a:t>CharSprite_0</a:t>
            </a:r>
            <a:r>
              <a:rPr lang="en-US" sz="1800" dirty="0"/>
              <a:t>) up into the Hierarchy, then drag it onto </a:t>
            </a:r>
            <a:r>
              <a:rPr lang="en-US" sz="1800" dirty="0" err="1"/>
              <a:t>CharBase</a:t>
            </a:r>
            <a:r>
              <a:rPr lang="en-US" sz="1800" dirty="0"/>
              <a:t> to make it a </a:t>
            </a:r>
            <a:r>
              <a:rPr lang="en-US" sz="1800" b="1" dirty="0"/>
              <a:t>child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r>
              <a:rPr lang="en-US" sz="1800" dirty="0"/>
              <a:t>In the Inspector rename it “</a:t>
            </a:r>
            <a:r>
              <a:rPr lang="en-US" sz="1800" dirty="0" err="1"/>
              <a:t>char_art</a:t>
            </a:r>
            <a:r>
              <a:rPr lang="en-US" sz="1800" dirty="0"/>
              <a:t>”, reset Transforms if needed. </a:t>
            </a:r>
          </a:p>
        </p:txBody>
      </p:sp>
    </p:spTree>
    <p:extLst>
      <p:ext uri="{BB962C8B-B14F-4D97-AF65-F5344CB8AC3E}">
        <p14:creationId xmlns:p14="http://schemas.microsoft.com/office/powerpoint/2010/main" val="165732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PART 1a: </a:t>
            </a:r>
            <a:r>
              <a:rPr lang="en-US" sz="3600" dirty="0"/>
              <a:t>Create a single, starting Base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638800" cy="6187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[2]. Animation, part 1/3: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d. Create animation clips for idle and walk: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Open Window &gt; Animation &gt; </a:t>
            </a:r>
            <a:r>
              <a:rPr lang="en-US" sz="1800" b="1" dirty="0"/>
              <a:t>Animation.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With </a:t>
            </a:r>
            <a:r>
              <a:rPr lang="en-US" sz="1800" dirty="0" err="1"/>
              <a:t>char_art</a:t>
            </a:r>
            <a:r>
              <a:rPr lang="en-US" sz="1800" dirty="0"/>
              <a:t> selected in the Hierarchy, click the button in the Animation panel that says [</a:t>
            </a:r>
            <a:r>
              <a:rPr lang="en-US" sz="1800" b="1" dirty="0"/>
              <a:t>Create a new clip</a:t>
            </a:r>
            <a:r>
              <a:rPr lang="en-US" sz="1800" dirty="0"/>
              <a:t>]. Name the clip “</a:t>
            </a:r>
            <a:r>
              <a:rPr lang="en-US" sz="1800" b="1" dirty="0" err="1"/>
              <a:t>char_idle.anim</a:t>
            </a:r>
            <a:r>
              <a:rPr lang="en-US" sz="1800" dirty="0"/>
              <a:t>”, and hit [</a:t>
            </a:r>
            <a:r>
              <a:rPr lang="en-US" sz="1800" b="1" dirty="0"/>
              <a:t>Save</a:t>
            </a:r>
            <a:r>
              <a:rPr lang="en-US" sz="1800" dirty="0"/>
              <a:t>].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Add a second clip: In the Animation panel, click on the left-side </a:t>
            </a:r>
            <a:r>
              <a:rPr lang="en-US" altLang="zh-CN" sz="1800" dirty="0"/>
              <a:t>drop</a:t>
            </a:r>
            <a:r>
              <a:rPr lang="en-US" sz="1800" dirty="0"/>
              <a:t>down to choose [</a:t>
            </a:r>
            <a:r>
              <a:rPr lang="en-US" sz="1800" b="1" dirty="0"/>
              <a:t>Create New Clip…</a:t>
            </a:r>
            <a:r>
              <a:rPr lang="en-US" sz="1800" dirty="0"/>
              <a:t>]. Name it “</a:t>
            </a:r>
            <a:r>
              <a:rPr lang="en-US" sz="1800" b="1" dirty="0" err="1"/>
              <a:t>char_walk.anim</a:t>
            </a:r>
            <a:r>
              <a:rPr lang="en-US" sz="1800" dirty="0"/>
              <a:t>”, and hit [</a:t>
            </a:r>
            <a:r>
              <a:rPr lang="en-US" sz="1800" b="1" dirty="0"/>
              <a:t>Save</a:t>
            </a:r>
            <a:r>
              <a:rPr lang="en-US" sz="1800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417195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PART 1a: </a:t>
            </a:r>
            <a:r>
              <a:rPr lang="en-US" sz="3600" dirty="0"/>
              <a:t>Create a single, starting Base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638800" cy="6187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[3]. Animation, part 2/3: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e. Add the IDLE animation sprites: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In the Animation panel dropdown (left) open the </a:t>
            </a:r>
            <a:r>
              <a:rPr lang="en-US" sz="1800" b="1" dirty="0" err="1"/>
              <a:t>char_idle</a:t>
            </a:r>
            <a:r>
              <a:rPr lang="en-US" sz="1800" dirty="0"/>
              <a:t> clip.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In the Project panel, select poses</a:t>
            </a:r>
            <a:r>
              <a:rPr lang="en-US" sz="1800" b="1" dirty="0"/>
              <a:t> CharSprite_0, CharSprite_1, </a:t>
            </a:r>
            <a:r>
              <a:rPr lang="en-US" sz="1800" dirty="0"/>
              <a:t>and</a:t>
            </a:r>
            <a:r>
              <a:rPr lang="en-US" sz="1800" b="1" dirty="0"/>
              <a:t> CharSprite_2</a:t>
            </a:r>
            <a:r>
              <a:rPr lang="en-US" sz="1800" dirty="0"/>
              <a:t> (the first 3 poses, to make an up-and-down idle “breathing ”motion).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Drag these poses into the </a:t>
            </a:r>
            <a:r>
              <a:rPr lang="en-US" sz="1800" b="1" dirty="0"/>
              <a:t>Animation Timeline</a:t>
            </a:r>
            <a:r>
              <a:rPr lang="en-US" sz="1800" dirty="0"/>
              <a:t> (right-side).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Note the images appear as diamonds surrounded by blue lines. Click-drag the </a:t>
            </a:r>
            <a:r>
              <a:rPr lang="en-US" sz="1800" b="1" dirty="0"/>
              <a:t>right-side blue line </a:t>
            </a:r>
            <a:r>
              <a:rPr lang="en-US" sz="1800" dirty="0"/>
              <a:t>to </a:t>
            </a:r>
            <a:r>
              <a:rPr lang="en-US" sz="1800" b="1" dirty="0"/>
              <a:t>extend</a:t>
            </a:r>
            <a:r>
              <a:rPr lang="en-US" sz="1800" dirty="0"/>
              <a:t> these 3 images over </a:t>
            </a:r>
            <a:r>
              <a:rPr lang="en-US" sz="1800" b="1" dirty="0"/>
              <a:t>30</a:t>
            </a:r>
            <a:r>
              <a:rPr lang="en-US" sz="1800" dirty="0"/>
              <a:t> frames (half a second).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To complete the loop, select pose </a:t>
            </a:r>
            <a:r>
              <a:rPr lang="en-US" sz="1800" b="1" dirty="0"/>
              <a:t>CharSprites_0</a:t>
            </a:r>
            <a:r>
              <a:rPr lang="en-US" sz="1800" dirty="0"/>
              <a:t> again, and drag it into frame 40.</a:t>
            </a:r>
          </a:p>
        </p:txBody>
      </p:sp>
    </p:spTree>
    <p:extLst>
      <p:ext uri="{BB962C8B-B14F-4D97-AF65-F5344CB8AC3E}">
        <p14:creationId xmlns:p14="http://schemas.microsoft.com/office/powerpoint/2010/main" val="395750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PART 1a: </a:t>
            </a:r>
            <a:r>
              <a:rPr lang="en-US" sz="3600" dirty="0"/>
              <a:t>Create a single, starting Base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638800" cy="6187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[4]. Animation, part 3/3: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i="1" dirty="0"/>
              <a:t>f. Add the WALKING animation sprites: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In the Animation panel dropdown (left) open </a:t>
            </a:r>
            <a:r>
              <a:rPr lang="en-US" sz="1800" b="1" dirty="0" err="1"/>
              <a:t>char_walk</a:t>
            </a:r>
            <a:r>
              <a:rPr lang="en-US" sz="1800" dirty="0"/>
              <a:t> clip.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In the Project panel, select 6 poses for the full walk cycle:</a:t>
            </a:r>
            <a:r>
              <a:rPr lang="en-US" sz="1800" b="1" dirty="0"/>
              <a:t> CharSprite_4, CharSprite_5, CharSprite_6, CharSprite_7, CharSprite_8, CharSprite_9</a:t>
            </a:r>
            <a:r>
              <a:rPr lang="en-US" sz="1800" dirty="0"/>
              <a:t>.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Drag these poses into the </a:t>
            </a:r>
            <a:r>
              <a:rPr lang="en-US" sz="1800" b="1" dirty="0"/>
              <a:t>Animation Timeline</a:t>
            </a:r>
            <a:r>
              <a:rPr lang="en-US" sz="1800" dirty="0"/>
              <a:t> (right-side).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Click-drag the </a:t>
            </a:r>
            <a:r>
              <a:rPr lang="en-US" sz="1800" b="1" dirty="0"/>
              <a:t>right-side blue line </a:t>
            </a:r>
            <a:r>
              <a:rPr lang="en-US" sz="1800" dirty="0"/>
              <a:t>to </a:t>
            </a:r>
            <a:r>
              <a:rPr lang="en-US" sz="1800" b="1" dirty="0"/>
              <a:t>extend</a:t>
            </a:r>
            <a:r>
              <a:rPr lang="en-US" sz="1800" dirty="0"/>
              <a:t> these 6 images over </a:t>
            </a:r>
            <a:r>
              <a:rPr lang="en-US" sz="1800" b="1" dirty="0"/>
              <a:t>50</a:t>
            </a:r>
            <a:r>
              <a:rPr lang="en-US" sz="1800" dirty="0"/>
              <a:t> frames.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To complete the loop, select pose </a:t>
            </a:r>
            <a:r>
              <a:rPr lang="en-US" sz="1800" b="1" dirty="0"/>
              <a:t>CharSprites_4</a:t>
            </a:r>
            <a:r>
              <a:rPr lang="en-US" sz="1800" dirty="0"/>
              <a:t> again, and drag it into frame </a:t>
            </a:r>
            <a:r>
              <a:rPr lang="en-US" sz="1800" b="1" dirty="0"/>
              <a:t>60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2879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PART 1a: </a:t>
            </a:r>
            <a:r>
              <a:rPr lang="en-US" sz="3600" dirty="0"/>
              <a:t>Create the Base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5791200" cy="6187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[5]. Opening </a:t>
            </a:r>
            <a:r>
              <a:rPr lang="en-US" sz="1800" b="1" dirty="0" err="1"/>
              <a:t>Mecanim</a:t>
            </a:r>
            <a:r>
              <a:rPr lang="en-US" sz="1800" b="1" dirty="0"/>
              <a:t>, Transitions, Parameters: </a:t>
            </a:r>
            <a:r>
              <a:rPr lang="en-US" sz="1400" dirty="0"/>
              <a:t/>
            </a:r>
            <a:br>
              <a:rPr lang="en-US" sz="1400" dirty="0"/>
            </a:br>
            <a:endParaRPr lang="en-US" sz="800" dirty="0"/>
          </a:p>
          <a:p>
            <a:pPr marL="0" indent="0">
              <a:buNone/>
            </a:pPr>
            <a:r>
              <a:rPr lang="en-US" sz="1600" b="1" i="1" dirty="0"/>
              <a:t>g. Open the </a:t>
            </a:r>
            <a:r>
              <a:rPr lang="en-US" sz="1600" b="1" i="1" dirty="0" err="1"/>
              <a:t>Mecanim</a:t>
            </a:r>
            <a:r>
              <a:rPr lang="en-US" sz="1600" b="1" i="1" dirty="0"/>
              <a:t> State Machine:</a:t>
            </a:r>
          </a:p>
          <a:p>
            <a:pPr marL="0" indent="0">
              <a:buNone/>
            </a:pPr>
            <a:r>
              <a:rPr lang="en-US" sz="1600" dirty="0"/>
              <a:t>Window &gt; Animation &gt; </a:t>
            </a:r>
            <a:r>
              <a:rPr lang="en-US" sz="1600" b="1" dirty="0"/>
              <a:t>Animator, </a:t>
            </a:r>
            <a:r>
              <a:rPr lang="en-US" sz="1600" dirty="0"/>
              <a:t>or DoubleClick the Animator Controller object in the Project panel, created with your clips.</a:t>
            </a:r>
          </a:p>
          <a:p>
            <a:pPr marL="0" indent="0">
              <a:buNone/>
            </a:pPr>
            <a:endParaRPr lang="en-US" sz="800" b="1" i="1" dirty="0"/>
          </a:p>
          <a:p>
            <a:pPr marL="0" indent="0">
              <a:buNone/>
            </a:pPr>
            <a:r>
              <a:rPr lang="en-US" sz="1600" b="1" i="1" dirty="0"/>
              <a:t>h. Check the default clip: </a:t>
            </a:r>
          </a:p>
          <a:p>
            <a:pPr marL="0" indent="0">
              <a:buNone/>
            </a:pPr>
            <a:r>
              <a:rPr lang="en-US" sz="1600" dirty="0"/>
              <a:t>In </a:t>
            </a:r>
            <a:r>
              <a:rPr lang="en-US" sz="1600" dirty="0" err="1"/>
              <a:t>Mecanim</a:t>
            </a:r>
            <a:r>
              <a:rPr lang="en-US" sz="1600" dirty="0"/>
              <a:t>, the orange clip plays by default. If </a:t>
            </a:r>
            <a:r>
              <a:rPr lang="en-US" sz="1600" b="1" dirty="0"/>
              <a:t>[</a:t>
            </a:r>
            <a:r>
              <a:rPr lang="en-US" sz="1600" b="1" dirty="0" err="1"/>
              <a:t>char_idle</a:t>
            </a:r>
            <a:r>
              <a:rPr lang="en-US" sz="1600" b="1" dirty="0"/>
              <a:t>] </a:t>
            </a:r>
            <a:r>
              <a:rPr lang="en-US" sz="1600" dirty="0"/>
              <a:t>is not orange, </a:t>
            </a:r>
            <a:r>
              <a:rPr lang="en-US" sz="1600" dirty="0" err="1"/>
              <a:t>RightClick</a:t>
            </a:r>
            <a:r>
              <a:rPr lang="en-US" sz="1600" dirty="0"/>
              <a:t> [</a:t>
            </a:r>
            <a:r>
              <a:rPr lang="en-US" sz="1600" dirty="0" err="1"/>
              <a:t>char_idle</a:t>
            </a:r>
            <a:r>
              <a:rPr lang="en-US" sz="1600" dirty="0"/>
              <a:t>] to choose “Set as default”.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1600" b="1" i="1" dirty="0"/>
              <a:t>i. Add two transitions: </a:t>
            </a:r>
          </a:p>
          <a:p>
            <a:pPr marL="0" indent="0">
              <a:buNone/>
            </a:pPr>
            <a:r>
              <a:rPr lang="en-US" sz="1600" dirty="0" err="1"/>
              <a:t>RightClick</a:t>
            </a:r>
            <a:r>
              <a:rPr lang="en-US" sz="1600" dirty="0"/>
              <a:t> [</a:t>
            </a:r>
            <a:r>
              <a:rPr lang="en-US" sz="1600" b="1" dirty="0" err="1"/>
              <a:t>char_idle</a:t>
            </a:r>
            <a:r>
              <a:rPr lang="en-US" sz="1600" dirty="0"/>
              <a:t>] to add a </a:t>
            </a:r>
            <a:r>
              <a:rPr lang="en-US" sz="1600" b="1" dirty="0"/>
              <a:t>transition</a:t>
            </a:r>
            <a:r>
              <a:rPr lang="en-US" sz="1600" dirty="0"/>
              <a:t> arrow to [</a:t>
            </a:r>
            <a:r>
              <a:rPr lang="en-US" sz="1600" b="1" dirty="0" err="1"/>
              <a:t>char_walk</a:t>
            </a:r>
            <a:r>
              <a:rPr lang="en-US" sz="1600" dirty="0"/>
              <a:t>].</a:t>
            </a:r>
          </a:p>
          <a:p>
            <a:pPr marL="0" indent="0">
              <a:buNone/>
            </a:pPr>
            <a:r>
              <a:rPr lang="en-US" sz="1600" dirty="0" err="1"/>
              <a:t>RightClick</a:t>
            </a:r>
            <a:r>
              <a:rPr lang="en-US" sz="1600" dirty="0"/>
              <a:t> [</a:t>
            </a:r>
            <a:r>
              <a:rPr lang="en-US" sz="1600" b="1" dirty="0" err="1"/>
              <a:t>char_walk</a:t>
            </a:r>
            <a:r>
              <a:rPr lang="en-US" sz="1600" dirty="0"/>
              <a:t>] to add a </a:t>
            </a:r>
            <a:r>
              <a:rPr lang="en-US" sz="1600" b="1" dirty="0"/>
              <a:t>transition</a:t>
            </a:r>
            <a:r>
              <a:rPr lang="en-US" sz="1600" dirty="0"/>
              <a:t> arrow back to [</a:t>
            </a:r>
            <a:r>
              <a:rPr lang="en-US" sz="1600" b="1" dirty="0" err="1"/>
              <a:t>char_idle</a:t>
            </a:r>
            <a:r>
              <a:rPr lang="en-US" sz="1600" dirty="0"/>
              <a:t>].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600" b="1" dirty="0"/>
              <a:t>j. </a:t>
            </a:r>
            <a:r>
              <a:rPr lang="en-US" sz="1600" dirty="0"/>
              <a:t>On the left open the </a:t>
            </a:r>
            <a:r>
              <a:rPr lang="en-US" sz="1600" b="1" dirty="0"/>
              <a:t>Parameters</a:t>
            </a:r>
            <a:r>
              <a:rPr lang="en-US" sz="1600" dirty="0"/>
              <a:t> panel (instead of Layers)</a:t>
            </a:r>
            <a:r>
              <a:rPr lang="en-US" sz="1600" b="1" dirty="0"/>
              <a:t>. </a:t>
            </a:r>
          </a:p>
          <a:p>
            <a:pPr marL="0" indent="0">
              <a:buNone/>
            </a:pPr>
            <a:r>
              <a:rPr lang="en-US" sz="1600" dirty="0"/>
              <a:t>Hit the </a:t>
            </a:r>
            <a:r>
              <a:rPr lang="en-US" sz="1600" b="1" dirty="0"/>
              <a:t>[+]</a:t>
            </a:r>
            <a:r>
              <a:rPr lang="en-US" sz="1600" dirty="0"/>
              <a:t> icon to add a </a:t>
            </a:r>
            <a:r>
              <a:rPr lang="en-US" sz="1600" b="1" dirty="0" err="1"/>
              <a:t>bool</a:t>
            </a:r>
            <a:r>
              <a:rPr lang="en-US" sz="1600" dirty="0"/>
              <a:t> parameter</a:t>
            </a:r>
            <a:r>
              <a:rPr lang="en-US" sz="1600" b="1" dirty="0"/>
              <a:t>.</a:t>
            </a:r>
            <a:r>
              <a:rPr lang="en-US" sz="1600" dirty="0"/>
              <a:t> Name it "</a:t>
            </a:r>
            <a:r>
              <a:rPr lang="en-US" sz="1600" b="1" dirty="0"/>
              <a:t>Walk</a:t>
            </a:r>
            <a:r>
              <a:rPr lang="en-US" sz="1600" dirty="0"/>
              <a:t>".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600" b="1" dirty="0"/>
              <a:t>k. Apply</a:t>
            </a:r>
            <a:r>
              <a:rPr lang="en-US" sz="1600" dirty="0"/>
              <a:t> this condition to </a:t>
            </a:r>
            <a:r>
              <a:rPr lang="en-US" sz="1600" b="1" dirty="0"/>
              <a:t>both transition arrows</a:t>
            </a:r>
            <a:r>
              <a:rPr lang="en-US" sz="1600" dirty="0"/>
              <a:t>: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Select the arrow from [</a:t>
            </a:r>
            <a:r>
              <a:rPr lang="en-US" sz="1600" dirty="0" err="1"/>
              <a:t>char_dle</a:t>
            </a:r>
            <a:r>
              <a:rPr lang="en-US" sz="1600" dirty="0"/>
              <a:t>]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[</a:t>
            </a:r>
            <a:r>
              <a:rPr lang="en-US" sz="1600" dirty="0" err="1"/>
              <a:t>char_walk</a:t>
            </a:r>
            <a:r>
              <a:rPr lang="en-US" sz="1600" dirty="0"/>
              <a:t>]. In the Inspector hit [+] to add </a:t>
            </a:r>
            <a:r>
              <a:rPr lang="en-US" sz="1600" b="1" dirty="0"/>
              <a:t>Walk, </a:t>
            </a:r>
            <a:r>
              <a:rPr lang="en-US" sz="1600" dirty="0"/>
              <a:t>set to </a:t>
            </a:r>
            <a:r>
              <a:rPr lang="en-US" sz="1600" b="1" dirty="0"/>
              <a:t>true</a:t>
            </a:r>
            <a:r>
              <a:rPr lang="en-US" sz="1600" dirty="0"/>
              <a:t>. Turn off “</a:t>
            </a:r>
            <a:r>
              <a:rPr lang="en-US" sz="1600" b="1" dirty="0"/>
              <a:t>Has Exit Time</a:t>
            </a:r>
            <a:r>
              <a:rPr lang="en-US" sz="1600" dirty="0"/>
              <a:t>”, above.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600" dirty="0"/>
              <a:t>Select the arrow from [</a:t>
            </a:r>
            <a:r>
              <a:rPr lang="en-US" sz="1600" dirty="0" err="1"/>
              <a:t>char_walk</a:t>
            </a:r>
            <a:r>
              <a:rPr lang="en-US" sz="1600" dirty="0"/>
              <a:t>] 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[</a:t>
            </a:r>
            <a:r>
              <a:rPr lang="en-US" sz="1600" dirty="0" err="1"/>
              <a:t>char_idle</a:t>
            </a:r>
            <a:r>
              <a:rPr lang="en-US" sz="1600" dirty="0"/>
              <a:t>]. In the Inspector hit [+] to add </a:t>
            </a:r>
            <a:r>
              <a:rPr lang="en-US" sz="1600" b="1" dirty="0"/>
              <a:t>Walk,</a:t>
            </a:r>
            <a:r>
              <a:rPr lang="en-US" sz="1600" dirty="0"/>
              <a:t> set to </a:t>
            </a:r>
            <a:r>
              <a:rPr lang="en-US" sz="1600" b="1" dirty="0"/>
              <a:t>false</a:t>
            </a:r>
            <a:r>
              <a:rPr lang="en-US" sz="1600" dirty="0"/>
              <a:t>. Turn off “</a:t>
            </a:r>
            <a:r>
              <a:rPr lang="en-US" sz="1600" b="1" dirty="0"/>
              <a:t>Has Exit Time</a:t>
            </a:r>
            <a:r>
              <a:rPr lang="en-US" sz="1600" dirty="0"/>
              <a:t>”, above. </a:t>
            </a:r>
          </a:p>
        </p:txBody>
      </p:sp>
    </p:spTree>
    <p:extLst>
      <p:ext uri="{BB962C8B-B14F-4D97-AF65-F5344CB8AC3E}">
        <p14:creationId xmlns:p14="http://schemas.microsoft.com/office/powerpoint/2010/main" val="250564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PART 1b: </a:t>
            </a:r>
            <a:r>
              <a:rPr lang="en-US" sz="3600" dirty="0"/>
              <a:t>Duplicate </a:t>
            </a:r>
            <a:r>
              <a:rPr lang="en-US" sz="3600" dirty="0" err="1"/>
              <a:t>CharBase</a:t>
            </a:r>
            <a:r>
              <a:rPr lang="en-US" sz="3600" dirty="0"/>
              <a:t> for NPC and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4800600" cy="6172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[6]. Duplicate the character object for the NPC</a:t>
            </a: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a. Define the NPC: 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In the Hierarchy select </a:t>
            </a:r>
            <a:r>
              <a:rPr lang="en-US" sz="1800" dirty="0" err="1"/>
              <a:t>CharBase</a:t>
            </a:r>
            <a:r>
              <a:rPr lang="en-US" sz="1800" dirty="0"/>
              <a:t>. </a:t>
            </a:r>
          </a:p>
          <a:p>
            <a:pPr marL="400050" lvl="1" indent="0">
              <a:buNone/>
            </a:pPr>
            <a:r>
              <a:rPr lang="en-US" sz="1800" dirty="0" err="1"/>
              <a:t>RightClick</a:t>
            </a:r>
            <a:r>
              <a:rPr lang="en-US" sz="1800" dirty="0"/>
              <a:t> to make a </a:t>
            </a:r>
            <a:r>
              <a:rPr lang="en-US" sz="1800" b="1" dirty="0"/>
              <a:t>duplicate</a:t>
            </a:r>
            <a:r>
              <a:rPr lang="en-US" sz="1800" dirty="0"/>
              <a:t> of </a:t>
            </a:r>
            <a:r>
              <a:rPr lang="en-US" sz="1800" dirty="0" err="1"/>
              <a:t>CharBase</a:t>
            </a:r>
            <a:r>
              <a:rPr lang="en-US" sz="1800" dirty="0"/>
              <a:t>.</a:t>
            </a: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Select the duplicate </a:t>
            </a:r>
            <a:r>
              <a:rPr lang="en-US" sz="1800" dirty="0" err="1"/>
              <a:t>CharBase</a:t>
            </a:r>
            <a:r>
              <a:rPr lang="en-US" sz="1800" dirty="0"/>
              <a:t> (1).  </a:t>
            </a:r>
          </a:p>
          <a:p>
            <a:pPr marL="400050" lvl="1" indent="0">
              <a:buNone/>
            </a:pPr>
            <a:r>
              <a:rPr lang="en-US" sz="1800" dirty="0"/>
              <a:t>In the Inspector, rename it “</a:t>
            </a:r>
            <a:r>
              <a:rPr lang="en-US" sz="1800" b="1" dirty="0"/>
              <a:t>NPC</a:t>
            </a:r>
            <a:r>
              <a:rPr lang="en-US" sz="1800" dirty="0"/>
              <a:t>”.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i="1" dirty="0"/>
              <a:t>Create a new Tag: </a:t>
            </a:r>
            <a:r>
              <a:rPr lang="en-US" sz="1800" dirty="0"/>
              <a:t>In the Inspector </a:t>
            </a:r>
            <a:r>
              <a:rPr lang="en-US" sz="1800" dirty="0" err="1"/>
              <a:t>UpperLeft</a:t>
            </a:r>
            <a:r>
              <a:rPr lang="en-US" sz="1800" dirty="0"/>
              <a:t> corner, find and click Tag: </a:t>
            </a:r>
            <a:r>
              <a:rPr lang="en-US" sz="1800" b="1" dirty="0"/>
              <a:t>[Untagged]</a:t>
            </a:r>
            <a:r>
              <a:rPr lang="en-US" sz="1800" dirty="0"/>
              <a:t>. At the bottom of the menu choose [Add Tag...] In the menu that appears, hit </a:t>
            </a:r>
            <a:r>
              <a:rPr lang="en-US" sz="1800" b="1" dirty="0"/>
              <a:t>[+]</a:t>
            </a:r>
            <a:r>
              <a:rPr lang="en-US" sz="1800" dirty="0"/>
              <a:t> to add a new tag called “</a:t>
            </a:r>
            <a:r>
              <a:rPr lang="en-US" sz="1800" b="1" dirty="0"/>
              <a:t>NPC</a:t>
            </a:r>
            <a:r>
              <a:rPr lang="en-US" sz="1800" dirty="0"/>
              <a:t>”. </a:t>
            </a:r>
          </a:p>
          <a:p>
            <a:pPr>
              <a:buFont typeface="+mj-lt"/>
              <a:buAutoNum type="arabicPeriod"/>
            </a:pPr>
            <a:r>
              <a:rPr lang="en-US" sz="1800" i="1" dirty="0"/>
              <a:t>Add the Tag: </a:t>
            </a:r>
            <a:r>
              <a:rPr lang="en-US" sz="1800" dirty="0"/>
              <a:t>Re-select the NPC character in the Hierarchy. Click [Untagged] again, choose NPC to </a:t>
            </a:r>
            <a:r>
              <a:rPr lang="en-US" sz="1800" b="1" dirty="0"/>
              <a:t>add </a:t>
            </a:r>
            <a:r>
              <a:rPr lang="en-US" sz="1800" dirty="0"/>
              <a:t>this tag to the NPC.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In the Scene, click the </a:t>
            </a:r>
            <a:r>
              <a:rPr lang="en-US" sz="1800" b="1" dirty="0"/>
              <a:t>Move</a:t>
            </a:r>
            <a:r>
              <a:rPr lang="en-US" sz="1800" dirty="0"/>
              <a:t> tool to move it away from </a:t>
            </a:r>
            <a:r>
              <a:rPr lang="en-US" sz="1800" dirty="0" err="1"/>
              <a:t>CharBase</a:t>
            </a:r>
            <a:r>
              <a:rPr lang="en-US" sz="1800" dirty="0"/>
              <a:t> (be sure the parent object NPC is selected in the Hierarchy, so the art is not moved away from the parent).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In the Project panel select the Animator Controller, and re-name it: "</a:t>
            </a:r>
            <a:r>
              <a:rPr lang="en-US" sz="1800" b="1" dirty="0" err="1"/>
              <a:t>Animator_NPC</a:t>
            </a:r>
            <a:r>
              <a:rPr lang="en-US" sz="1800" dirty="0"/>
              <a:t>“. </a:t>
            </a:r>
          </a:p>
          <a:p>
            <a:pPr>
              <a:buFont typeface="+mj-lt"/>
              <a:buAutoNum type="arabicPeriod"/>
            </a:pPr>
            <a:endParaRPr lang="en-US" sz="1000" dirty="0"/>
          </a:p>
          <a:p>
            <a:pPr>
              <a:buFont typeface="+mj-lt"/>
              <a:buAutoNum type="arabicPeriod"/>
            </a:pPr>
            <a:r>
              <a:rPr lang="en-US" sz="1800" dirty="0"/>
              <a:t>In the Hierarchy, select the NPC child </a:t>
            </a:r>
            <a:r>
              <a:rPr lang="en-US" sz="1800" dirty="0" err="1"/>
              <a:t>char_art</a:t>
            </a:r>
            <a:r>
              <a:rPr lang="en-US" sz="1800" dirty="0"/>
              <a:t>, rename it “</a:t>
            </a:r>
            <a:r>
              <a:rPr lang="en-US" sz="1800" b="1" dirty="0" err="1"/>
              <a:t>npc_art</a:t>
            </a:r>
            <a:r>
              <a:rPr lang="en-US" sz="1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04016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2254</TotalTime>
  <Words>1690</Words>
  <Application>Microsoft Office PowerPoint</Application>
  <PresentationFormat>On-screen Show (4:3)</PresentationFormat>
  <Paragraphs>375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Simple AI in Unity： Using Mecanim to manage NPC behavior </vt:lpstr>
      <vt:lpstr>BIG PICTURE: THREE PARTS</vt:lpstr>
      <vt:lpstr>BIG PICTURE: SPRITESHEET</vt:lpstr>
      <vt:lpstr>PART 1a: Create a single, starting Base Character</vt:lpstr>
      <vt:lpstr>PART 1a: Create a single, starting Base Character</vt:lpstr>
      <vt:lpstr>PART 1a: Create a single, starting Base Character</vt:lpstr>
      <vt:lpstr>PART 1a: Create a single, starting Base Character</vt:lpstr>
      <vt:lpstr>PART 1a: Create the Base Character</vt:lpstr>
      <vt:lpstr>PART 1b: Duplicate CharBase for NPC and PC</vt:lpstr>
      <vt:lpstr>PART 1b: Duplicate CharBase for NPC and PC</vt:lpstr>
      <vt:lpstr>PART 1c: Player Movement Script (copy/paste):</vt:lpstr>
      <vt:lpstr>PART 2a: Create the Food Prefab</vt:lpstr>
      <vt:lpstr>PART 2b: Create the Food Spawner</vt:lpstr>
      <vt:lpstr>PART 2c: Food Spawner Script (copy/paste):</vt:lpstr>
      <vt:lpstr>PART 3a: NPC State Machine Behavior: ADD LAYER</vt:lpstr>
      <vt:lpstr>PART 3a: NPC State Machine Behavior: ADD STATES</vt:lpstr>
      <vt:lpstr>PART 3b: NPC State Machine Behavior: ADD PARAMETERS</vt:lpstr>
      <vt:lpstr>PART 3c: NPC State Machine Behavior: ADD SCRIPTS</vt:lpstr>
      <vt:lpstr>PART 3d: NPC Behavior Script #2: GatherFood_State </vt:lpstr>
      <vt:lpstr>PART 3d: NPC Behavior Script #2: FindPlayer_State </vt:lpstr>
      <vt:lpstr>PART 3d: NPC Behavior Script #3: GiveFood_State </vt:lpstr>
      <vt:lpstr>PART 3d: NPC Script #4: NPCController 1/3</vt:lpstr>
      <vt:lpstr>PART 3d: NPC Script #4: NPCController 2/3</vt:lpstr>
      <vt:lpstr>PART 3d: NPC Script #4: NPCController 3/3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AI in Unity： Using Mecanim to manage NPC behavior</dc:title>
  <dc:creator>Jason Wiser</dc:creator>
  <cp:lastModifiedBy>darmatage</cp:lastModifiedBy>
  <cp:revision>112</cp:revision>
  <dcterms:created xsi:type="dcterms:W3CDTF">2023-03-06T15:04:17Z</dcterms:created>
  <dcterms:modified xsi:type="dcterms:W3CDTF">2023-03-08T20:28:10Z</dcterms:modified>
</cp:coreProperties>
</file>