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rive.google.com/file/d/11RUaILFm5RvySClfQ2LxIuyS5ad0P9hX/view" TargetMode="Externa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title="Copy of 2018-04-02 20-58-00_2.mp4">
            <a:hlinkClick r:id="rId3"/>
          </p:cNvPr>
          <p:cNvSpPr/>
          <p:nvPr/>
        </p:nvSpPr>
        <p:spPr>
          <a:xfrm>
            <a:off x="0" y="0"/>
            <a:ext cx="9144000" cy="5143500"/>
          </a:xfrm>
          <a:prstGeom prst="rect">
            <a:avLst/>
          </a:prstGeom>
          <a:blipFill>
            <a:blip r:embed="rId4">
              <a:alphaModFix/>
            </a:blip>
            <a:stretch>
              <a:fillRect/>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pic>
        <p:nvPicPr>
          <p:cNvPr id="59" name="Shape 59"/>
          <p:cNvPicPr preferRelativeResize="0"/>
          <p:nvPr/>
        </p:nvPicPr>
        <p:blipFill>
          <a:blip r:embed="rId3">
            <a:alphaModFix/>
          </a:blip>
          <a:stretch>
            <a:fillRect/>
          </a:stretch>
        </p:blipFill>
        <p:spPr>
          <a:xfrm>
            <a:off x="1143000" y="0"/>
            <a:ext cx="6858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pic>
        <p:nvPicPr>
          <p:cNvPr id="64" name="Shape 64"/>
          <p:cNvPicPr preferRelativeResize="0"/>
          <p:nvPr/>
        </p:nvPicPr>
        <p:blipFill rotWithShape="1">
          <a:blip r:embed="rId3">
            <a:alphaModFix/>
          </a:blip>
          <a:srcRect b="67159" l="7117" r="5873" t="0"/>
          <a:stretch/>
        </p:blipFill>
        <p:spPr>
          <a:xfrm>
            <a:off x="5232700" y="152400"/>
            <a:ext cx="3453575" cy="1542475"/>
          </a:xfrm>
          <a:prstGeom prst="rect">
            <a:avLst/>
          </a:prstGeom>
          <a:noFill/>
          <a:ln>
            <a:noFill/>
          </a:ln>
        </p:spPr>
      </p:pic>
      <p:pic>
        <p:nvPicPr>
          <p:cNvPr id="65" name="Shape 65"/>
          <p:cNvPicPr preferRelativeResize="0"/>
          <p:nvPr/>
        </p:nvPicPr>
        <p:blipFill rotWithShape="1">
          <a:blip r:embed="rId4">
            <a:alphaModFix/>
          </a:blip>
          <a:srcRect b="0" l="14362" r="12989" t="0"/>
          <a:stretch/>
        </p:blipFill>
        <p:spPr>
          <a:xfrm>
            <a:off x="5232700" y="1822050"/>
            <a:ext cx="3453575" cy="3169050"/>
          </a:xfrm>
          <a:prstGeom prst="rect">
            <a:avLst/>
          </a:prstGeom>
          <a:noFill/>
          <a:ln>
            <a:noFill/>
          </a:ln>
        </p:spPr>
      </p:pic>
      <p:pic>
        <p:nvPicPr>
          <p:cNvPr id="66" name="Shape 66"/>
          <p:cNvPicPr preferRelativeResize="0"/>
          <p:nvPr/>
        </p:nvPicPr>
        <p:blipFill>
          <a:blip r:embed="rId5">
            <a:alphaModFix/>
          </a:blip>
          <a:stretch>
            <a:fillRect/>
          </a:stretch>
        </p:blipFill>
        <p:spPr>
          <a:xfrm>
            <a:off x="152400" y="152400"/>
            <a:ext cx="4849798" cy="483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pic>
        <p:nvPicPr>
          <p:cNvPr id="71" name="Shape 71"/>
          <p:cNvPicPr preferRelativeResize="0"/>
          <p:nvPr/>
        </p:nvPicPr>
        <p:blipFill>
          <a:blip r:embed="rId3">
            <a:alphaModFix/>
          </a:blip>
          <a:stretch>
            <a:fillRect/>
          </a:stretch>
        </p:blipFill>
        <p:spPr>
          <a:xfrm>
            <a:off x="164175" y="152400"/>
            <a:ext cx="4838698" cy="4838698"/>
          </a:xfrm>
          <a:prstGeom prst="rect">
            <a:avLst/>
          </a:prstGeom>
          <a:noFill/>
          <a:ln>
            <a:noFill/>
          </a:ln>
        </p:spPr>
      </p:pic>
      <p:pic>
        <p:nvPicPr>
          <p:cNvPr id="72" name="Shape 72"/>
          <p:cNvPicPr preferRelativeResize="0"/>
          <p:nvPr/>
        </p:nvPicPr>
        <p:blipFill rotWithShape="1">
          <a:blip r:embed="rId4">
            <a:alphaModFix/>
          </a:blip>
          <a:srcRect b="0" l="16577" r="16577" t="0"/>
          <a:stretch/>
        </p:blipFill>
        <p:spPr>
          <a:xfrm>
            <a:off x="5689375" y="152400"/>
            <a:ext cx="2768125" cy="2070550"/>
          </a:xfrm>
          <a:prstGeom prst="rect">
            <a:avLst/>
          </a:prstGeom>
          <a:noFill/>
          <a:ln>
            <a:noFill/>
          </a:ln>
        </p:spPr>
      </p:pic>
      <p:pic>
        <p:nvPicPr>
          <p:cNvPr id="73" name="Shape 73"/>
          <p:cNvPicPr preferRelativeResize="0"/>
          <p:nvPr/>
        </p:nvPicPr>
        <p:blipFill>
          <a:blip r:embed="rId5">
            <a:alphaModFix/>
          </a:blip>
          <a:stretch>
            <a:fillRect/>
          </a:stretch>
        </p:blipFill>
        <p:spPr>
          <a:xfrm>
            <a:off x="5689375" y="2222949"/>
            <a:ext cx="2768123" cy="2768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pic>
        <p:nvPicPr>
          <p:cNvPr id="78" name="Shape 78"/>
          <p:cNvPicPr preferRelativeResize="0"/>
          <p:nvPr/>
        </p:nvPicPr>
        <p:blipFill rotWithShape="1">
          <a:blip r:embed="rId3">
            <a:alphaModFix/>
          </a:blip>
          <a:srcRect b="0" l="3868" r="66139" t="6094"/>
          <a:stretch/>
        </p:blipFill>
        <p:spPr>
          <a:xfrm>
            <a:off x="164775" y="299825"/>
            <a:ext cx="3797500" cy="4543850"/>
          </a:xfrm>
          <a:prstGeom prst="rect">
            <a:avLst/>
          </a:prstGeom>
          <a:noFill/>
          <a:ln>
            <a:noFill/>
          </a:ln>
        </p:spPr>
      </p:pic>
      <p:pic>
        <p:nvPicPr>
          <p:cNvPr id="79" name="Shape 79"/>
          <p:cNvPicPr preferRelativeResize="0"/>
          <p:nvPr/>
        </p:nvPicPr>
        <p:blipFill rotWithShape="1">
          <a:blip r:embed="rId4">
            <a:alphaModFix/>
          </a:blip>
          <a:srcRect b="0" l="32188" r="14571" t="0"/>
          <a:stretch/>
        </p:blipFill>
        <p:spPr>
          <a:xfrm>
            <a:off x="4143050" y="376338"/>
            <a:ext cx="4891100" cy="4390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nvSpPr>
        <p:spPr>
          <a:xfrm>
            <a:off x="494398" y="347250"/>
            <a:ext cx="3272100" cy="4449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GB" sz="1800">
                <a:solidFill>
                  <a:srgbClr val="FFFFFF"/>
                </a:solidFill>
              </a:rPr>
              <a:t>Viola Desmond is now on our $10 bill for refusing to sit in the black part of a segregated theatre. What year Did Viola Desmond refuse to be discriminated against by seating in the white part of the movie theatre?</a:t>
            </a:r>
            <a:endParaRPr sz="1800">
              <a:solidFill>
                <a:srgbClr val="FFFFFF"/>
              </a:solidFill>
            </a:endParaRPr>
          </a:p>
          <a:p>
            <a:pPr indent="-342900" lvl="0" marL="457200" rtl="0">
              <a:lnSpc>
                <a:spcPct val="115000"/>
              </a:lnSpc>
              <a:spcBef>
                <a:spcPts val="0"/>
              </a:spcBef>
              <a:spcAft>
                <a:spcPts val="0"/>
              </a:spcAft>
              <a:buClr>
                <a:srgbClr val="FFFFFF"/>
              </a:buClr>
              <a:buSzPts val="1800"/>
              <a:buAutoNum type="alphaUcPeriod"/>
            </a:pPr>
            <a:r>
              <a:rPr lang="en-GB" sz="1800">
                <a:solidFill>
                  <a:srgbClr val="FFFFFF"/>
                </a:solidFill>
              </a:rPr>
              <a:t>1946</a:t>
            </a:r>
            <a:endParaRPr sz="1800">
              <a:solidFill>
                <a:srgbClr val="FFFFFF"/>
              </a:solidFill>
            </a:endParaRPr>
          </a:p>
          <a:p>
            <a:pPr indent="-342900" lvl="0" marL="457200" rtl="0">
              <a:lnSpc>
                <a:spcPct val="115000"/>
              </a:lnSpc>
              <a:spcBef>
                <a:spcPts val="0"/>
              </a:spcBef>
              <a:spcAft>
                <a:spcPts val="0"/>
              </a:spcAft>
              <a:buClr>
                <a:srgbClr val="FFFFFF"/>
              </a:buClr>
              <a:buSzPts val="1800"/>
              <a:buAutoNum type="alphaUcPeriod"/>
            </a:pPr>
            <a:r>
              <a:rPr lang="en-GB" sz="1800">
                <a:solidFill>
                  <a:srgbClr val="FFFFFF"/>
                </a:solidFill>
              </a:rPr>
              <a:t>1998</a:t>
            </a:r>
            <a:endParaRPr sz="1800">
              <a:solidFill>
                <a:srgbClr val="FFFFFF"/>
              </a:solidFill>
            </a:endParaRPr>
          </a:p>
          <a:p>
            <a:pPr indent="-342900" lvl="0" marL="457200" rtl="0">
              <a:lnSpc>
                <a:spcPct val="115000"/>
              </a:lnSpc>
              <a:spcBef>
                <a:spcPts val="0"/>
              </a:spcBef>
              <a:spcAft>
                <a:spcPts val="0"/>
              </a:spcAft>
              <a:buClr>
                <a:srgbClr val="FFFFFF"/>
              </a:buClr>
              <a:buSzPts val="1800"/>
              <a:buAutoNum type="alphaUcPeriod"/>
            </a:pPr>
            <a:r>
              <a:rPr lang="en-GB" sz="1800">
                <a:solidFill>
                  <a:srgbClr val="FFFFFF"/>
                </a:solidFill>
              </a:rPr>
              <a:t>1940 </a:t>
            </a:r>
            <a:endParaRPr sz="1800">
              <a:solidFill>
                <a:srgbClr val="FFFFFF"/>
              </a:solidFill>
            </a:endParaRPr>
          </a:p>
        </p:txBody>
      </p:sp>
      <p:sp>
        <p:nvSpPr>
          <p:cNvPr id="85" name="Shape 85"/>
          <p:cNvSpPr txBox="1"/>
          <p:nvPr/>
        </p:nvSpPr>
        <p:spPr>
          <a:xfrm>
            <a:off x="3766500" y="141225"/>
            <a:ext cx="5377500" cy="43902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GB" sz="1800">
                <a:solidFill>
                  <a:srgbClr val="FFFFFF"/>
                </a:solidFill>
              </a:rPr>
              <a:t>Residential Schools where a mandatory boarding school for all indigenous children. The schools were designed to commit cultural genocide</a:t>
            </a:r>
            <a:endParaRPr sz="1800">
              <a:solidFill>
                <a:srgbClr val="FFFFFF"/>
              </a:solidFill>
            </a:endParaRPr>
          </a:p>
          <a:p>
            <a:pPr indent="0" lvl="0" marL="0" rtl="0">
              <a:lnSpc>
                <a:spcPct val="115000"/>
              </a:lnSpc>
              <a:spcBef>
                <a:spcPts val="0"/>
              </a:spcBef>
              <a:spcAft>
                <a:spcPts val="0"/>
              </a:spcAft>
              <a:buNone/>
            </a:pPr>
            <a:r>
              <a:rPr lang="en-GB" sz="1800">
                <a:solidFill>
                  <a:srgbClr val="FFFFFF"/>
                </a:solidFill>
              </a:rPr>
              <a:t>on the indigenous people of canada or as Duncan Campbell Scott( Previous Deputy Superintendent of indian affairs now known as indigenous affairs) said “residential schools were designed to take the Indian out of the child”. The first schools were operational in the 1870’s, but when did the last residential schools close? </a:t>
            </a:r>
            <a:endParaRPr sz="1800">
              <a:solidFill>
                <a:srgbClr val="FFFFFF"/>
              </a:solidFill>
            </a:endParaRPr>
          </a:p>
          <a:p>
            <a:pPr indent="-342900" lvl="0" marL="457200" rtl="0">
              <a:lnSpc>
                <a:spcPct val="115000"/>
              </a:lnSpc>
              <a:spcBef>
                <a:spcPts val="0"/>
              </a:spcBef>
              <a:spcAft>
                <a:spcPts val="0"/>
              </a:spcAft>
              <a:buClr>
                <a:srgbClr val="FFFFFF"/>
              </a:buClr>
              <a:buSzPts val="1800"/>
              <a:buAutoNum type="alphaUcPeriod"/>
            </a:pPr>
            <a:r>
              <a:rPr lang="en-GB" sz="1800">
                <a:solidFill>
                  <a:srgbClr val="FFFFFF"/>
                </a:solidFill>
              </a:rPr>
              <a:t>1955</a:t>
            </a:r>
            <a:endParaRPr sz="1800">
              <a:solidFill>
                <a:srgbClr val="FFFFFF"/>
              </a:solidFill>
            </a:endParaRPr>
          </a:p>
          <a:p>
            <a:pPr indent="-342900" lvl="0" marL="457200" rtl="0">
              <a:lnSpc>
                <a:spcPct val="115000"/>
              </a:lnSpc>
              <a:spcBef>
                <a:spcPts val="0"/>
              </a:spcBef>
              <a:spcAft>
                <a:spcPts val="0"/>
              </a:spcAft>
              <a:buClr>
                <a:srgbClr val="FFFFFF"/>
              </a:buClr>
              <a:buSzPts val="1800"/>
              <a:buAutoNum type="alphaUcPeriod"/>
            </a:pPr>
            <a:r>
              <a:rPr lang="en-GB" sz="1800">
                <a:solidFill>
                  <a:srgbClr val="FFFFFF"/>
                </a:solidFill>
              </a:rPr>
              <a:t>1920</a:t>
            </a:r>
            <a:endParaRPr sz="1800">
              <a:solidFill>
                <a:srgbClr val="FFFFFF"/>
              </a:solidFill>
            </a:endParaRPr>
          </a:p>
          <a:p>
            <a:pPr indent="-342900" lvl="0" marL="457200" rtl="0">
              <a:lnSpc>
                <a:spcPct val="115000"/>
              </a:lnSpc>
              <a:spcBef>
                <a:spcPts val="0"/>
              </a:spcBef>
              <a:spcAft>
                <a:spcPts val="0"/>
              </a:spcAft>
              <a:buClr>
                <a:srgbClr val="FFFFFF"/>
              </a:buClr>
              <a:buSzPts val="1800"/>
              <a:buAutoNum type="alphaUcPeriod"/>
            </a:pPr>
            <a:r>
              <a:rPr lang="en-GB" sz="1800">
                <a:solidFill>
                  <a:srgbClr val="FFFFFF"/>
                </a:solidFill>
              </a:rPr>
              <a:t>199</a:t>
            </a:r>
            <a:r>
              <a:rPr lang="en-GB" sz="1800">
                <a:solidFill>
                  <a:srgbClr val="FFFFFF"/>
                </a:solidFill>
              </a:rPr>
              <a:t>6</a:t>
            </a:r>
            <a:endParaRPr sz="18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nvSpPr>
        <p:spPr>
          <a:xfrm>
            <a:off x="217200" y="1606500"/>
            <a:ext cx="8709600" cy="1930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sz="9600">
                <a:solidFill>
                  <a:srgbClr val="FFFFFF"/>
                </a:solidFill>
              </a:rPr>
              <a:t>Special Thanks </a:t>
            </a:r>
            <a:endParaRPr sz="96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nvSpPr>
        <p:spPr>
          <a:xfrm>
            <a:off x="1325100" y="1671300"/>
            <a:ext cx="6493800" cy="1800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sz="9600">
                <a:solidFill>
                  <a:srgbClr val="FFFFFF"/>
                </a:solidFill>
              </a:rPr>
              <a:t>Questions?</a:t>
            </a:r>
            <a:endParaRPr sz="96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