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86" r:id="rId3"/>
    <p:sldId id="299" r:id="rId4"/>
    <p:sldId id="301" r:id="rId5"/>
    <p:sldId id="298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3" r:id="rId15"/>
    <p:sldId id="310" r:id="rId16"/>
    <p:sldId id="311" r:id="rId17"/>
    <p:sldId id="300" r:id="rId18"/>
    <p:sldId id="287" r:id="rId19"/>
    <p:sldId id="295" r:id="rId20"/>
    <p:sldId id="296" r:id="rId21"/>
    <p:sldId id="297" r:id="rId22"/>
    <p:sldId id="312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BEB4C-2375-408B-B431-73A8E3C912EC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E876F-4345-4EF1-8165-736D3F329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02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20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5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6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1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13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92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7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9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43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1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2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8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1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1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372FB-D447-44EA-99A0-E8489824EB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6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0B23-A085-4CE6-9AD9-2B63A9CABB7F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2DED9-A946-4F41-B045-713A7209B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620000" cy="1524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latin typeface="Kozuka Gothic Pro H" pitchFamily="34" charset="-128"/>
                <a:ea typeface="Kozuka Gothic Pro H" pitchFamily="34" charset="-128"/>
              </a:rPr>
              <a:t>MATERI PERKULIAHAN</a:t>
            </a:r>
            <a:br>
              <a:rPr lang="en-US" sz="1800" b="1" dirty="0" smtClean="0">
                <a:latin typeface="Kozuka Gothic Pro H" pitchFamily="34" charset="-128"/>
                <a:ea typeface="Kozuka Gothic Pro H" pitchFamily="34" charset="-128"/>
              </a:rPr>
            </a:br>
            <a:r>
              <a:rPr lang="en-US" sz="2800" dirty="0" smtClean="0">
                <a:latin typeface="Kozuka Gothic Pro H" pitchFamily="34" charset="-128"/>
                <a:ea typeface="Kozuka Gothic Pro H" pitchFamily="34" charset="-128"/>
              </a:rPr>
              <a:t>TEKNIK KOMPILASI</a:t>
            </a:r>
            <a:endParaRPr lang="en-US" sz="2800" dirty="0"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943600"/>
            <a:ext cx="4572000" cy="5334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Script" pitchFamily="34" charset="0"/>
                <a:ea typeface="Cambria Math" pitchFamily="18" charset="0"/>
              </a:rPr>
              <a:t>Ken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Script" pitchFamily="34" charset="0"/>
                <a:ea typeface="Cambria Math" pitchFamily="18" charset="0"/>
              </a:rPr>
              <a:t>Kinanti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Script" pitchFamily="34" charset="0"/>
                <a:ea typeface="Cambria Math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Script" pitchFamily="34" charset="0"/>
                <a:ea typeface="Cambria Math" pitchFamily="18" charset="0"/>
              </a:rPr>
              <a:t>Purnamasari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Segoe Script" pitchFamily="34" charset="0"/>
              <a:ea typeface="Cambria Math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2667000"/>
            <a:ext cx="7010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8600" y="3657600"/>
            <a:ext cx="1219200" cy="64633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4</a:t>
            </a:r>
          </a:p>
        </p:txBody>
      </p:sp>
      <p:pic>
        <p:nvPicPr>
          <p:cNvPr id="3074" name="Picture 2" descr="E:\Pictures\logo_uniko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04800"/>
            <a:ext cx="843213" cy="85445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1066800" y="3352800"/>
            <a:ext cx="7010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6800" y="28194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itchFamily="2" charset="0"/>
                <a:ea typeface="Cambria Math" pitchFamily="18" charset="0"/>
              </a:rPr>
              <a:t>ANALISIS SINTAKSIS / Parser</a:t>
            </a:r>
            <a:endParaRPr lang="en-US" sz="2400" b="1" dirty="0">
              <a:latin typeface="Segoe Print" pitchFamily="2" charset="0"/>
              <a:ea typeface="Cambria Math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5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90600" y="1752600"/>
            <a:ext cx="38862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90600" y="1828800"/>
            <a:ext cx="3886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u="sng" dirty="0" smtClean="0">
                <a:latin typeface="Century Gothic" pitchFamily="34" charset="0"/>
                <a:ea typeface="Cambria Math" pitchFamily="18" charset="0"/>
              </a:rPr>
              <a:t>Grammar</a:t>
            </a:r>
          </a:p>
          <a:p>
            <a:r>
              <a:rPr lang="en-US" sz="2700" dirty="0" smtClean="0">
                <a:latin typeface="Century Gothic" pitchFamily="34" charset="0"/>
                <a:ea typeface="Cambria Math" pitchFamily="18" charset="0"/>
              </a:rPr>
              <a:t>1.</a:t>
            </a:r>
            <a:r>
              <a:rPr lang="en-US" sz="2700" b="1" dirty="0" smtClean="0">
                <a:latin typeface="Century Gothic" pitchFamily="34" charset="0"/>
                <a:ea typeface="Cambria Math" pitchFamily="18" charset="0"/>
              </a:rPr>
              <a:t> &lt;S&gt;  ::= a &lt;A&gt; &lt;B&gt; d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2.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&lt;S&gt; ::= a &lt;A&gt; d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3.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&lt;S&gt; ::= a &lt;B&gt;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4.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&lt;A&gt;::= b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5.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&lt;A&gt;::= c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6.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&lt;B&gt; ::= </a:t>
            </a:r>
            <a:r>
              <a:rPr lang="en-US" sz="2800" b="1" dirty="0" err="1" smtClean="0">
                <a:latin typeface="Century Gothic" pitchFamily="34" charset="0"/>
                <a:ea typeface="Cambria Math" pitchFamily="18" charset="0"/>
              </a:rPr>
              <a:t>ccd</a:t>
            </a:r>
            <a:endParaRPr lang="en-US" sz="2800" b="1" dirty="0" smtClean="0">
              <a:latin typeface="Century Gothic" pitchFamily="34" charset="0"/>
              <a:ea typeface="Cambria Math" pitchFamily="18" charset="0"/>
            </a:endParaRP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7.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&lt;B&gt; ::= </a:t>
            </a:r>
            <a:r>
              <a:rPr lang="en-US" sz="2800" b="1" dirty="0" err="1" smtClean="0">
                <a:latin typeface="Century Gothic" pitchFamily="34" charset="0"/>
                <a:ea typeface="Cambria Math" pitchFamily="18" charset="0"/>
              </a:rPr>
              <a:t>ddc</a:t>
            </a:r>
            <a:endParaRPr lang="en-US" sz="2800" b="1" dirty="0" smtClean="0">
              <a:latin typeface="Century Gothic" pitchFamily="34" charset="0"/>
              <a:ea typeface="Cambria Math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3200400"/>
            <a:ext cx="396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&lt;S&gt;   </a:t>
            </a:r>
            <a:r>
              <a:rPr lang="en-US" sz="2800" b="1" baseline="60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rule 1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a&lt;A&gt;&lt;B&gt;d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	</a:t>
            </a:r>
            <a:r>
              <a:rPr lang="en-US" sz="2800" b="1" baseline="60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rule 5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ac&lt;B&gt;d</a:t>
            </a:r>
          </a:p>
          <a:p>
            <a:pPr>
              <a:lnSpc>
                <a:spcPct val="150000"/>
              </a:lnSpc>
            </a:pPr>
            <a:r>
              <a:rPr lang="en-US" sz="2800" b="1" baseline="50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	</a:t>
            </a:r>
            <a:r>
              <a:rPr lang="en-US" sz="2800" b="1" baseline="60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rule </a:t>
            </a:r>
            <a:r>
              <a:rPr lang="en-US" sz="2800" b="1" baseline="60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7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sz="2800" b="1" dirty="0" err="1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acddcd</a:t>
            </a:r>
            <a:endParaRPr lang="en-US" sz="2800" b="1" dirty="0" smtClean="0">
              <a:latin typeface="Century Gothic" pitchFamily="34" charset="0"/>
              <a:ea typeface="Cambria Math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		 </a:t>
            </a:r>
            <a:endParaRPr lang="en-US" sz="2400" b="1" dirty="0" smtClean="0">
              <a:latin typeface="Century Gothic" pitchFamily="34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960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96000" y="4267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96000" y="49514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257800" y="2057401"/>
            <a:ext cx="39624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err="1" smtClean="0">
                <a:latin typeface="Century Gothic" pitchFamily="34" charset="0"/>
                <a:ea typeface="Cambria Math" pitchFamily="18" charset="0"/>
              </a:rPr>
              <a:t>Apakah</a:t>
            </a:r>
            <a:r>
              <a:rPr lang="en-US" sz="2700" dirty="0" smtClean="0">
                <a:latin typeface="Century Gothic" pitchFamily="34" charset="0"/>
                <a:ea typeface="Cambria Math" pitchFamily="18" charset="0"/>
              </a:rPr>
              <a:t> </a:t>
            </a:r>
            <a:r>
              <a:rPr lang="en-US" sz="2700" b="1" dirty="0" err="1" smtClean="0">
                <a:latin typeface="Century Gothic" pitchFamily="34" charset="0"/>
                <a:ea typeface="Cambria Math" pitchFamily="18" charset="0"/>
              </a:rPr>
              <a:t>acddcd</a:t>
            </a:r>
            <a:r>
              <a:rPr lang="en-US" sz="2700" b="1" dirty="0" smtClean="0">
                <a:latin typeface="Century Gothic" pitchFamily="34" charset="0"/>
                <a:ea typeface="Cambria Math" pitchFamily="18" charset="0"/>
              </a:rPr>
              <a:t> </a:t>
            </a:r>
            <a:r>
              <a:rPr lang="en-US" sz="2700" dirty="0" err="1" smtClean="0">
                <a:latin typeface="Century Gothic" pitchFamily="34" charset="0"/>
                <a:ea typeface="Cambria Math" pitchFamily="18" charset="0"/>
              </a:rPr>
              <a:t>diterima</a:t>
            </a: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?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	 </a:t>
            </a:r>
            <a:endParaRPr lang="en-US" sz="2400" b="1" dirty="0" smtClean="0">
              <a:latin typeface="Century Gothic" pitchFamily="34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Notasi</a:t>
            </a:r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 BNF </a:t>
            </a:r>
            <a:r>
              <a:rPr lang="en-US" sz="2400" dirty="0" smtClean="0">
                <a:latin typeface="Segoe Print" pitchFamily="2" charset="0"/>
                <a:ea typeface="Cambria Math" pitchFamily="18" charset="0"/>
              </a:rPr>
              <a:t>(Backus-Naur Form)</a:t>
            </a:r>
            <a:endParaRPr lang="en-US" sz="3200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Left Most Derivation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1600200"/>
            <a:ext cx="77724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entury Gothic" pitchFamily="34" charset="0"/>
                <a:ea typeface="Cambria Math" pitchFamily="18" charset="0"/>
              </a:rPr>
              <a:t>Mengutamakan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</a:rPr>
              <a:t>  </a:t>
            </a:r>
            <a:r>
              <a:rPr lang="en-US" sz="2000" dirty="0" err="1" smtClean="0">
                <a:latin typeface="Century Gothic" pitchFamily="34" charset="0"/>
                <a:ea typeface="Cambria Math" pitchFamily="18" charset="0"/>
              </a:rPr>
              <a:t>penurunan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</a:rPr>
              <a:t>  </a:t>
            </a:r>
            <a:r>
              <a:rPr lang="en-US" sz="2000" dirty="0" err="1" smtClean="0">
                <a:latin typeface="Century Gothic" pitchFamily="34" charset="0"/>
                <a:ea typeface="Cambria Math" pitchFamily="18" charset="0"/>
              </a:rPr>
              <a:t>nonterminal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</a:rPr>
              <a:t>  </a:t>
            </a:r>
            <a:r>
              <a:rPr lang="en-US" sz="2000" dirty="0" err="1" smtClean="0">
                <a:latin typeface="Century Gothic" pitchFamily="34" charset="0"/>
                <a:ea typeface="Cambria Math" pitchFamily="18" charset="0"/>
              </a:rPr>
              <a:t>di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</a:rPr>
              <a:t>  </a:t>
            </a:r>
            <a:r>
              <a:rPr lang="en-US" sz="2000" dirty="0" err="1" smtClean="0">
                <a:latin typeface="Century Gothic" pitchFamily="34" charset="0"/>
                <a:ea typeface="Cambria Math" pitchFamily="18" charset="0"/>
              </a:rPr>
              <a:t>sebelah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</a:rPr>
              <a:t>  KIRI.</a:t>
            </a:r>
          </a:p>
          <a:p>
            <a:endParaRPr lang="en-US" sz="2000" dirty="0" smtClean="0">
              <a:latin typeface="Century Gothic" pitchFamily="34" charset="0"/>
              <a:ea typeface="Cambria Math" pitchFamily="18" charset="0"/>
            </a:endParaRPr>
          </a:p>
          <a:p>
            <a:r>
              <a:rPr lang="en-US" sz="2700" u="sng" dirty="0" smtClean="0">
                <a:latin typeface="Century Gothic" pitchFamily="34" charset="0"/>
                <a:ea typeface="Cambria Math" pitchFamily="18" charset="0"/>
              </a:rPr>
              <a:t>Grammar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1.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 &lt;program&gt; 	::=  begin 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stmt_list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end</a:t>
            </a:r>
            <a:r>
              <a:rPr lang="en-US" sz="32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.</a:t>
            </a:r>
            <a:endParaRPr lang="en-US" sz="2400" b="1" dirty="0" smtClean="0">
              <a:solidFill>
                <a:schemeClr val="tx2"/>
              </a:solidFill>
              <a:latin typeface="Century Gothic" pitchFamily="34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2. 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stmt_list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	::=  &lt;stmt&gt; | &lt;stmt&gt; ; 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stmt_list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3. 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&lt;stmt&gt; 		::=  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:= &lt;expression&gt;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4. 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		::=  A | B | C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5. 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&lt;expression&gt; 	::=  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+ 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|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			      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- 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| 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Left Most Derivation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18288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G = ( {program, 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stmt_list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, stmt, 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, expression},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         {begin, end., ;, :=, A, B, C, +, -},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         P, program ) </a:t>
            </a:r>
          </a:p>
          <a:p>
            <a:endParaRPr lang="en-US" sz="2400" b="1" dirty="0" smtClean="0">
              <a:solidFill>
                <a:schemeClr val="tx2"/>
              </a:solidFill>
              <a:latin typeface="Century Gothic" pitchFamily="34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Left Most Derivation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1828800"/>
            <a:ext cx="6781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latin typeface="Century Gothic" pitchFamily="34" charset="0"/>
                <a:ea typeface="Cambria Math" pitchFamily="18" charset="0"/>
              </a:rPr>
              <a:t>Grammar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1.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 &lt;program&gt; 	::=  begin &lt;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stmt_list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end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.</a:t>
            </a:r>
            <a:endParaRPr lang="en-US" sz="2000" b="1" dirty="0" smtClean="0">
              <a:solidFill>
                <a:schemeClr val="tx2"/>
              </a:solidFill>
              <a:latin typeface="Century Gothic" pitchFamily="34" charset="0"/>
              <a:ea typeface="Cambria Math" pitchFamily="18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2. 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stmt_list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	::=  &lt;stmt&gt; | &lt;stmt&gt; ; &lt;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stmt_list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3. 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&lt;stmt&gt; 	::=  &lt;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:= &lt;expression&gt;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4. 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	::=  A | B | C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5. 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&lt;expression&gt; ::=  &lt;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+ &lt;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|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		        &lt;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- &lt;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| &lt;</a:t>
            </a:r>
            <a:r>
              <a:rPr lang="en-US" sz="20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44196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entury Gothic" pitchFamily="34" charset="0"/>
                <a:ea typeface="Cambria Math" pitchFamily="18" charset="0"/>
              </a:rPr>
              <a:t>Apakah</a:t>
            </a:r>
            <a:r>
              <a:rPr lang="en-US" sz="2400" b="1" dirty="0" smtClean="0">
                <a:latin typeface="Century Gothic" pitchFamily="34" charset="0"/>
                <a:ea typeface="Cambria Math" pitchFamily="18" charset="0"/>
              </a:rPr>
              <a:t> begin A := B + C; B := C end.</a:t>
            </a:r>
            <a:r>
              <a:rPr lang="en-US" sz="2400" dirty="0" smtClean="0">
                <a:latin typeface="Century Gothic" pitchFamily="34" charset="0"/>
                <a:ea typeface="Cambria Math" pitchFamily="18" charset="0"/>
              </a:rPr>
              <a:t> </a:t>
            </a:r>
            <a:r>
              <a:rPr lang="en-US" sz="2400" dirty="0" err="1" smtClean="0">
                <a:latin typeface="Century Gothic" pitchFamily="34" charset="0"/>
                <a:ea typeface="Cambria Math" pitchFamily="18" charset="0"/>
              </a:rPr>
              <a:t>diterima</a:t>
            </a:r>
            <a:r>
              <a:rPr lang="en-US" sz="2400" dirty="0" smtClean="0">
                <a:latin typeface="Century Gothic" pitchFamily="34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?</a:t>
            </a:r>
            <a:endParaRPr lang="en-US" sz="2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Pohon</a:t>
            </a:r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 </a:t>
            </a:r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Sintaks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16764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Merupakan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suatu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graf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terhubung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tidak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sirkuler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, yang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memiliki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satu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simpul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(node /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akar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) 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memiliki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lintasan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ke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setiap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simpul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akhir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daun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).</a:t>
            </a:r>
            <a:endParaRPr lang="en-US" sz="2800" u="sng" dirty="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Pohon</a:t>
            </a:r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 </a:t>
            </a:r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Sintaks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16764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entury Gothic" pitchFamily="34" charset="0"/>
                <a:ea typeface="Cambria Math" pitchFamily="18" charset="0"/>
              </a:rPr>
              <a:t>Simbol</a:t>
            </a:r>
            <a:r>
              <a:rPr lang="en-US" sz="2400" dirty="0" smtClean="0">
                <a:latin typeface="Century Gothic" pitchFamily="34" charset="0"/>
                <a:ea typeface="Cambria Math" pitchFamily="18" charset="0"/>
              </a:rPr>
              <a:t> </a:t>
            </a:r>
            <a:r>
              <a:rPr lang="en-US" sz="2400" dirty="0" err="1" smtClean="0">
                <a:latin typeface="Century Gothic" pitchFamily="34" charset="0"/>
                <a:ea typeface="Cambria Math" pitchFamily="18" charset="0"/>
              </a:rPr>
              <a:t>awal</a:t>
            </a:r>
            <a:r>
              <a:rPr lang="en-US" sz="2400" dirty="0" smtClean="0">
                <a:latin typeface="Century Gothic" pitchFamily="34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menjadi</a:t>
            </a:r>
            <a:r>
              <a:rPr lang="en-US" sz="2400" dirty="0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akar</a:t>
            </a:r>
            <a:endParaRPr lang="en-US" sz="2400" dirty="0" smtClean="0">
              <a:latin typeface="Century Gothic" pitchFamily="34" charset="0"/>
              <a:ea typeface="Cambria Math" pitchFamily="18" charset="0"/>
              <a:sym typeface="Wingdings" pitchFamily="2" charset="2"/>
            </a:endParaRPr>
          </a:p>
          <a:p>
            <a:r>
              <a:rPr lang="en-US" sz="2400" dirty="0" err="1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Simbol</a:t>
            </a:r>
            <a:r>
              <a:rPr lang="en-US" sz="2400" dirty="0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 terminal  </a:t>
            </a:r>
            <a:r>
              <a:rPr lang="en-US" sz="2400" dirty="0" err="1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menjadi</a:t>
            </a:r>
            <a:r>
              <a:rPr lang="en-US" sz="2400" dirty="0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daun</a:t>
            </a:r>
            <a:endParaRPr lang="en-US" sz="2400" dirty="0" smtClean="0">
              <a:latin typeface="Century Gothic" pitchFamily="34" charset="0"/>
              <a:ea typeface="Cambria Math" pitchFamily="18" charset="0"/>
              <a:sym typeface="Wingdings" pitchFamily="2" charset="2"/>
            </a:endParaRPr>
          </a:p>
          <a:p>
            <a:endParaRPr lang="en-US" sz="2400" u="sng" dirty="0" smtClean="0">
              <a:latin typeface="Century Gothic" pitchFamily="34" charset="0"/>
              <a:ea typeface="Cambria Math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2667000"/>
            <a:ext cx="7772400" cy="409342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entury Gothic" pitchFamily="34" charset="0"/>
                <a:ea typeface="Cambria Math" pitchFamily="18" charset="0"/>
              </a:rPr>
              <a:t>&lt;program&gt;</a:t>
            </a:r>
          </a:p>
          <a:p>
            <a:pPr algn="ctr"/>
            <a:endParaRPr lang="en-US" sz="2000" dirty="0" smtClean="0">
              <a:latin typeface="Century Gothic" pitchFamily="34" charset="0"/>
              <a:ea typeface="Cambria Math" pitchFamily="18" charset="0"/>
            </a:endParaRPr>
          </a:p>
          <a:p>
            <a:pPr algn="ctr"/>
            <a:r>
              <a:rPr lang="en-US" sz="20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Begin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          &lt;</a:t>
            </a:r>
            <a:r>
              <a:rPr lang="en-US" sz="2000" dirty="0" err="1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stmt_list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&gt;               end.</a:t>
            </a:r>
          </a:p>
          <a:p>
            <a:pPr algn="ctr"/>
            <a:endParaRPr lang="en-US" sz="2000" dirty="0" smtClean="0">
              <a:latin typeface="Century Gothic" pitchFamily="34" charset="0"/>
              <a:ea typeface="Cambria Math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   &lt;stmt&gt;                     ;                    &lt;</a:t>
            </a:r>
            <a:r>
              <a:rPr lang="en-US" sz="2000" dirty="0" err="1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stmt_list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&gt;</a:t>
            </a:r>
          </a:p>
          <a:p>
            <a:pPr algn="ctr"/>
            <a:endParaRPr lang="en-US" sz="2000" dirty="0" smtClean="0">
              <a:latin typeface="Century Gothic" pitchFamily="34" charset="0"/>
              <a:ea typeface="Cambria Math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&gt;        </a:t>
            </a:r>
            <a:r>
              <a:rPr lang="en-US" sz="20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:= 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&lt;expression&gt;         &lt;stmt&gt;</a:t>
            </a:r>
          </a:p>
          <a:p>
            <a:pPr algn="ctr"/>
            <a:endParaRPr lang="en-US" sz="2000" dirty="0" smtClean="0">
              <a:latin typeface="Century Gothic" pitchFamily="34" charset="0"/>
              <a:ea typeface="Cambria Math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                    </a:t>
            </a:r>
            <a:r>
              <a:rPr lang="en-US" sz="20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    &lt;</a:t>
            </a:r>
            <a:r>
              <a:rPr lang="en-US" sz="2000" dirty="0" err="1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&gt;   </a:t>
            </a:r>
            <a:r>
              <a:rPr lang="en-US" sz="20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&lt;</a:t>
            </a:r>
            <a:r>
              <a:rPr lang="en-US" sz="2000" dirty="0" err="1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&gt;      &lt;</a:t>
            </a:r>
            <a:r>
              <a:rPr lang="en-US" sz="2000" dirty="0" err="1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&gt;  </a:t>
            </a:r>
            <a:r>
              <a:rPr lang="en-US" sz="20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:=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&lt;expression&gt;</a:t>
            </a:r>
          </a:p>
          <a:p>
            <a:pPr algn="ctr"/>
            <a:endParaRPr lang="en-US" sz="2000" dirty="0" smtClean="0">
              <a:latin typeface="Century Gothic" pitchFamily="34" charset="0"/>
              <a:ea typeface="Cambria Math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                           </a:t>
            </a:r>
            <a:r>
              <a:rPr lang="en-US" sz="20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B                C            B                  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&gt;</a:t>
            </a:r>
          </a:p>
          <a:p>
            <a:pPr algn="ctr"/>
            <a:endParaRPr lang="en-US" sz="2000" dirty="0" smtClean="0">
              <a:latin typeface="Century Gothic" pitchFamily="34" charset="0"/>
              <a:ea typeface="Cambria Math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                                                                             </a:t>
            </a:r>
            <a:r>
              <a:rPr lang="en-US" sz="20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C</a:t>
            </a:r>
            <a:endParaRPr lang="en-US" sz="2000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76600" y="3048000"/>
            <a:ext cx="1676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76600" y="3657600"/>
            <a:ext cx="16764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95600" y="4267200"/>
            <a:ext cx="4572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953000" y="3048000"/>
            <a:ext cx="16764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4800600" y="32004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953794" y="3656806"/>
            <a:ext cx="16764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4801394" y="3809206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352800" y="4267200"/>
            <a:ext cx="16764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353594" y="4267994"/>
            <a:ext cx="380206" cy="30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6706394" y="4418806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019800" y="4877594"/>
            <a:ext cx="837406" cy="30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6858000" y="4876800"/>
            <a:ext cx="8382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6705600" y="50292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57600" y="4876800"/>
            <a:ext cx="12954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V="1">
            <a:off x="4914900" y="4914900"/>
            <a:ext cx="305594" cy="227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495800" y="4876800"/>
            <a:ext cx="458788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2743994" y="5028406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3658394" y="5638006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5028406" y="5638006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6019006" y="5638006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7695405" y="5638006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696994" y="6247606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Ambigous</a:t>
            </a:r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 Grammar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16764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Kondisi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ketika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suatu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string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dieksekusi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dengan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grammar yang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sama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menghasilkan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pohon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sintaks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 yang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berbeda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hasil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eksekusi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nya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akan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berbeda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</a:t>
            </a:r>
            <a:endParaRPr lang="en-US" sz="2800" dirty="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Grammar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2057400"/>
            <a:ext cx="7620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Berdasarkan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rule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dibagi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4 (Noam Chomsky) :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3 –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Reguler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 Grammar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 – Context-Free Grammar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1 – Context-Sensitive Grammar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0 – Unrestricted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Diagram </a:t>
            </a:r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Sintaks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2057400"/>
            <a:ext cx="7620000" cy="293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	 		: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Simbol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non terminal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			: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Simbol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terminal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	 		: Diagram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pertama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yang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dibuat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  			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Arah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52392" y="304800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Bookman Old Style" pitchFamily="18" charset="0"/>
              </a:rPr>
              <a:t>b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5192" y="228600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42792" y="3810000"/>
            <a:ext cx="173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Simbol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awal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95192" y="47244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86000" y="3200400"/>
            <a:ext cx="502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6400" y="4343400"/>
            <a:ext cx="61722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Grammar </a:t>
            </a:r>
            <a:r>
              <a:rPr lang="en-US" sz="3200" b="1" dirty="0" err="1" smtClean="0">
                <a:latin typeface="Segoe Print" pitchFamily="2" charset="0"/>
                <a:ea typeface="Cambria Math" pitchFamily="18" charset="0"/>
              </a:rPr>
              <a:t>ke</a:t>
            </a:r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 Diagram </a:t>
            </a:r>
            <a:r>
              <a:rPr lang="en-US" sz="3200" b="1" dirty="0" err="1" smtClean="0">
                <a:latin typeface="Segoe Print" pitchFamily="2" charset="0"/>
                <a:ea typeface="Cambria Math" pitchFamily="18" charset="0"/>
              </a:rPr>
              <a:t>Sintaks</a:t>
            </a:r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18288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RUAS KIRI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menjadi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JUDUL diagram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RUAS KANAN 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menjadi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diagram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3143071"/>
            <a:ext cx="7620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&lt;A&gt; ::= a &lt;B&gt; c | &lt;D&gt; &lt;C&gt; d</a:t>
            </a:r>
          </a:p>
          <a:p>
            <a:pPr algn="ctr">
              <a:lnSpc>
                <a:spcPct val="150000"/>
              </a:lnSpc>
            </a:pPr>
            <a:r>
              <a:rPr lang="en-US" sz="2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menjadi</a:t>
            </a:r>
            <a:endParaRPr lang="en-US" sz="24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       </a:t>
            </a:r>
            <a:r>
              <a:rPr lang="en-US" sz="2800" b="1" u="sng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>
          <a:xfrm>
            <a:off x="1828800" y="5410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" name="Oval 7"/>
          <p:cNvSpPr/>
          <p:nvPr/>
        </p:nvSpPr>
        <p:spPr>
          <a:xfrm>
            <a:off x="2895600" y="5181600"/>
            <a:ext cx="457200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Bookman Old Style" pitchFamily="18" charset="0"/>
              </a:rPr>
              <a:t>a</a:t>
            </a:r>
            <a:endParaRPr lang="en-US" sz="32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cxnSp>
        <p:nvCxnSpPr>
          <p:cNvPr id="12" name="Straight Arrow Connector 11"/>
          <p:cNvCxnSpPr>
            <a:stCxn id="8" idx="6"/>
            <a:endCxn id="14" idx="1"/>
          </p:cNvCxnSpPr>
          <p:nvPr/>
        </p:nvCxnSpPr>
        <p:spPr>
          <a:xfrm>
            <a:off x="3352800" y="5410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4343400" y="5181600"/>
            <a:ext cx="9144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B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3400" y="5943600"/>
            <a:ext cx="9144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C</a:t>
            </a:r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5410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7" name="Oval 16"/>
          <p:cNvSpPr/>
          <p:nvPr/>
        </p:nvSpPr>
        <p:spPr>
          <a:xfrm>
            <a:off x="6096000" y="5181600"/>
            <a:ext cx="457200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Bookman Old Style" pitchFamily="18" charset="0"/>
              </a:rPr>
              <a:t>c</a:t>
            </a:r>
            <a:endParaRPr lang="en-US" sz="32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53200" y="5410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57800" y="6172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2" name="Oval 21"/>
          <p:cNvSpPr/>
          <p:nvPr/>
        </p:nvSpPr>
        <p:spPr>
          <a:xfrm>
            <a:off x="6096000" y="5943600"/>
            <a:ext cx="457200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Bookman Old Style" pitchFamily="18" charset="0"/>
              </a:rPr>
              <a:t>d</a:t>
            </a:r>
            <a:endParaRPr lang="en-US" sz="32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cxnSp>
        <p:nvCxnSpPr>
          <p:cNvPr id="25" name="Shape 24"/>
          <p:cNvCxnSpPr>
            <a:endCxn id="23" idx="1"/>
          </p:cNvCxnSpPr>
          <p:nvPr/>
        </p:nvCxnSpPr>
        <p:spPr>
          <a:xfrm rot="16200000" flipH="1">
            <a:off x="2171700" y="5600700"/>
            <a:ext cx="7620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Shape 26"/>
          <p:cNvCxnSpPr>
            <a:stCxn id="22" idx="6"/>
          </p:cNvCxnSpPr>
          <p:nvPr/>
        </p:nvCxnSpPr>
        <p:spPr>
          <a:xfrm flipV="1">
            <a:off x="6553200" y="5410200"/>
            <a:ext cx="457200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23" idx="3"/>
            <a:endCxn id="15" idx="1"/>
          </p:cNvCxnSpPr>
          <p:nvPr/>
        </p:nvCxnSpPr>
        <p:spPr>
          <a:xfrm>
            <a:off x="3581400" y="6172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2743200" y="5943600"/>
            <a:ext cx="838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D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Analisis</a:t>
            </a:r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 </a:t>
            </a:r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Sintaksis</a:t>
            </a:r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 / Parsing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20574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 smtClean="0">
                <a:latin typeface="Cambria Math" pitchFamily="18" charset="0"/>
                <a:ea typeface="Cambria Math" pitchFamily="18" charset="0"/>
              </a:rPr>
              <a:t>Tahapan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dirty="0" err="1" smtClean="0">
                <a:latin typeface="Cambria Math" pitchFamily="18" charset="0"/>
                <a:ea typeface="Cambria Math" pitchFamily="18" charset="0"/>
              </a:rPr>
              <a:t>kompilasi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 yang </a:t>
            </a:r>
            <a:r>
              <a:rPr lang="en-US" sz="3200" dirty="0" err="1" smtClean="0">
                <a:latin typeface="Cambria Math" pitchFamily="18" charset="0"/>
                <a:ea typeface="Cambria Math" pitchFamily="18" charset="0"/>
              </a:rPr>
              <a:t>memeriksa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b="1" dirty="0" err="1" smtClean="0">
                <a:latin typeface="Cambria Math" pitchFamily="18" charset="0"/>
                <a:ea typeface="Cambria Math" pitchFamily="18" charset="0"/>
              </a:rPr>
              <a:t>urutan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b="1" dirty="0" err="1" smtClean="0">
                <a:latin typeface="Cambria Math" pitchFamily="18" charset="0"/>
                <a:ea typeface="Cambria Math" pitchFamily="18" charset="0"/>
              </a:rPr>
              <a:t>kemunculan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token.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86000" y="1828800"/>
            <a:ext cx="4800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6000" y="4038600"/>
            <a:ext cx="48006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Grammar </a:t>
            </a:r>
            <a:r>
              <a:rPr lang="en-US" sz="3200" b="1" dirty="0" err="1" smtClean="0">
                <a:latin typeface="Segoe Print" pitchFamily="2" charset="0"/>
                <a:ea typeface="Cambria Math" pitchFamily="18" charset="0"/>
              </a:rPr>
              <a:t>ke</a:t>
            </a:r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 Diagram </a:t>
            </a:r>
            <a:r>
              <a:rPr lang="en-US" sz="3200" b="1" dirty="0" err="1" smtClean="0">
                <a:latin typeface="Segoe Print" pitchFamily="2" charset="0"/>
                <a:ea typeface="Cambria Math" pitchFamily="18" charset="0"/>
              </a:rPr>
              <a:t>Sintaks</a:t>
            </a:r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90600" y="1828801"/>
            <a:ext cx="762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&lt;B&gt; ::= 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ab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 | a &lt;B&gt;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		                     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			     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menjadi</a:t>
            </a:r>
            <a:endParaRPr lang="en-US" sz="24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       		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		</a:t>
            </a:r>
            <a:r>
              <a:rPr lang="en-US" sz="2800" b="1" u="sng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5105400"/>
            <a:ext cx="6858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" name="Oval 7"/>
          <p:cNvSpPr/>
          <p:nvPr/>
        </p:nvSpPr>
        <p:spPr>
          <a:xfrm>
            <a:off x="3399503" y="4876800"/>
            <a:ext cx="486697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Bookman Old Style" pitchFamily="18" charset="0"/>
              </a:rPr>
              <a:t>a</a:t>
            </a:r>
            <a:endParaRPr lang="en-US" sz="32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47303" y="4876800"/>
            <a:ext cx="486697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Bookman Old Style" pitchFamily="18" charset="0"/>
              </a:rPr>
              <a:t>b</a:t>
            </a:r>
            <a:endParaRPr lang="en-US" sz="32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3886200" y="5105400"/>
            <a:ext cx="9611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412226" y="5638800"/>
            <a:ext cx="1378974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B</a:t>
            </a:r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>
            <a:stCxn id="10" idx="6"/>
          </p:cNvCxnSpPr>
          <p:nvPr/>
        </p:nvCxnSpPr>
        <p:spPr>
          <a:xfrm>
            <a:off x="5334000" y="5105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5" name="Shape 24"/>
          <p:cNvCxnSpPr>
            <a:endCxn id="15" idx="1"/>
          </p:cNvCxnSpPr>
          <p:nvPr/>
        </p:nvCxnSpPr>
        <p:spPr>
          <a:xfrm rot="16200000" flipH="1">
            <a:off x="3882513" y="5337687"/>
            <a:ext cx="762000" cy="2974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Shape 26"/>
          <p:cNvCxnSpPr/>
          <p:nvPr/>
        </p:nvCxnSpPr>
        <p:spPr>
          <a:xfrm rot="5400000" flipH="1" flipV="1">
            <a:off x="5638800" y="5257800"/>
            <a:ext cx="762000" cy="457200"/>
          </a:xfrm>
          <a:prstGeom prst="bentConnector3">
            <a:avLst>
              <a:gd name="adj1" fmla="val -1148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LATIHAN</a:t>
            </a:r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90600" y="1752600"/>
            <a:ext cx="7620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Buatlah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DIAGRAM SINTAKS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dari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grammar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berikut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!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&lt;program&gt; 		::= begin 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stmt_list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end</a:t>
            </a:r>
            <a:r>
              <a:rPr lang="en-US" sz="32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stmt_list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		::= &lt;stmt&gt; | &lt;stmt&gt; ; &lt;</a:t>
            </a:r>
            <a:r>
              <a:rPr lang="en-US" sz="2400" b="1" dirty="0" err="1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stmt_list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</a:t>
            </a:r>
            <a: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</a:br>
            <a: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stmt</a:t>
            </a:r>
            <a: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		::= &lt;</a:t>
            </a:r>
            <a:r>
              <a:rPr lang="en-US" sz="2400" b="1" dirty="0" err="1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:= &lt;expression&gt;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		::= A | B | C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&lt;</a:t>
            </a:r>
            <a: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expression&gt; 	::= &lt;</a:t>
            </a:r>
            <a:r>
              <a:rPr lang="en-US" sz="2400" b="1" dirty="0" err="1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+ &lt;</a:t>
            </a:r>
            <a:r>
              <a:rPr lang="en-US" sz="2400" b="1" dirty="0" err="1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|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			     &lt;</a:t>
            </a:r>
            <a:r>
              <a:rPr lang="en-US" sz="2400" b="1" dirty="0" err="1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 - &lt;</a:t>
            </a:r>
            <a:r>
              <a:rPr lang="en-US" sz="2400" b="1" dirty="0" err="1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 | &lt;</a:t>
            </a:r>
            <a:r>
              <a:rPr lang="en-US" sz="2400" b="1" dirty="0" err="1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var</a:t>
            </a:r>
            <a:r>
              <a:rPr lang="en-US" sz="2400" b="1" dirty="0" smtClean="0">
                <a:solidFill>
                  <a:schemeClr val="tx2"/>
                </a:solidFill>
                <a:latin typeface="Century Gothic" pitchFamily="34" charset="0"/>
                <a:ea typeface="Cambria Math" pitchFamily="18" charset="0"/>
              </a:rPr>
              <a:t>&gt;</a:t>
            </a:r>
            <a:endParaRPr lang="en-US" sz="2400" b="1" dirty="0">
              <a:solidFill>
                <a:schemeClr val="tx2"/>
              </a:solidFill>
              <a:latin typeface="Century Gothic" pitchFamily="34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200" b="1" dirty="0" err="1" smtClean="0">
                <a:latin typeface="Segoe Print" pitchFamily="2" charset="0"/>
                <a:ea typeface="Cambria Math" pitchFamily="18" charset="0"/>
              </a:rPr>
              <a:t>Tugas</a:t>
            </a:r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 </a:t>
            </a:r>
            <a:r>
              <a:rPr lang="en-US" sz="3200" b="1" dirty="0" err="1" smtClean="0">
                <a:latin typeface="Segoe Print" pitchFamily="2" charset="0"/>
                <a:ea typeface="Cambria Math" pitchFamily="18" charset="0"/>
              </a:rPr>
              <a:t>Perorangan</a:t>
            </a:r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Segoe Print" pitchFamily="2" charset="0"/>
                <a:ea typeface="Cambria Math" pitchFamily="18" charset="0"/>
              </a:rPr>
              <a:t>(print </a:t>
            </a:r>
            <a:r>
              <a:rPr lang="en-US" sz="2400" dirty="0" err="1" smtClean="0">
                <a:latin typeface="Segoe Print" pitchFamily="2" charset="0"/>
                <a:ea typeface="Cambria Math" pitchFamily="18" charset="0"/>
              </a:rPr>
              <a:t>di</a:t>
            </a:r>
            <a:r>
              <a:rPr lang="en-US" sz="2400" dirty="0" smtClean="0">
                <a:latin typeface="Segoe Print" pitchFamily="2" charset="0"/>
                <a:ea typeface="Cambria Math" pitchFamily="18" charset="0"/>
              </a:rPr>
              <a:t> HVS A4)</a:t>
            </a:r>
            <a:endParaRPr lang="en-US" sz="3600" dirty="0" smtClean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90600" y="1752600"/>
            <a:ext cx="7620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Buatlah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Grammar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untuk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bahasa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C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atau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Pascal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dalam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notasi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BNF, 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lengkap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dengan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Diagram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Sintaks-nya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!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(minimal 10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aturan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)</a:t>
            </a:r>
            <a:br>
              <a:rPr lang="en-US" sz="2800" dirty="0" smtClean="0">
                <a:latin typeface="Cambria Math" pitchFamily="18" charset="0"/>
                <a:ea typeface="Cambria Math" pitchFamily="18" charset="0"/>
              </a:rPr>
            </a:br>
            <a:endParaRPr lang="en-US" sz="2800" dirty="0" smtClean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Catatan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Paling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lambat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dikumpulkan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via KM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pada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H-1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perkuliahan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selanjutnya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sz="2800" dirty="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66800" y="762000"/>
            <a:ext cx="7797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REFERENSI . . .</a:t>
            </a:r>
            <a:endParaRPr lang="en-US" sz="3600" b="1" dirty="0">
              <a:latin typeface="Segoe Print" pitchFamily="2" charset="0"/>
              <a:ea typeface="Cambria Math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43000" y="2286000"/>
            <a:ext cx="7095460" cy="1371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400" b="1" dirty="0" err="1" smtClean="0"/>
              <a:t>Firrar</a:t>
            </a:r>
            <a:r>
              <a:rPr lang="en-US" sz="2400" b="1" dirty="0" smtClean="0"/>
              <a:t> U., </a:t>
            </a:r>
            <a:r>
              <a:rPr lang="en-US" sz="2400" b="1" dirty="0" err="1" smtClean="0"/>
              <a:t>Teknik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Kompilasi</a:t>
            </a:r>
            <a:r>
              <a:rPr lang="en-US" sz="2400" b="1" dirty="0" smtClean="0"/>
              <a:t>, J&amp;J Learning Yogyakarta, 2001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28800" y="4038600"/>
            <a:ext cx="6705600" cy="1295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400" b="1" dirty="0" smtClean="0"/>
              <a:t>Alfred v. a. &amp; </a:t>
            </a:r>
            <a:r>
              <a:rPr lang="en-US" sz="2400" b="1" dirty="0" err="1" smtClean="0"/>
              <a:t>ullman</a:t>
            </a:r>
            <a:r>
              <a:rPr lang="en-US" sz="2400" b="1" dirty="0" smtClean="0"/>
              <a:t> J.D., Compilers Principles Technique and Tools, Addison Wesley, 1988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Grammar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2057400"/>
            <a:ext cx="7620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Berdasarkan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rule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dibagi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4 (Noam Chomsky) :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3 –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Reguler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 Grammar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2 – Context-Free Grammar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1 – Context-Sensitive Grammar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0 – Unrestricted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Grammar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1828800"/>
            <a:ext cx="76200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G = { </a:t>
            </a:r>
            <a:r>
              <a:rPr lang="en-US" sz="3200" b="1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3200" b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3200" b="1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3200" b="1" baseline="-25000" dirty="0" err="1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 }  </a:t>
            </a:r>
            <a:r>
              <a:rPr lang="en-US" sz="3200" dirty="0" err="1" smtClean="0">
                <a:latin typeface="Cambria Math" pitchFamily="18" charset="0"/>
                <a:ea typeface="Cambria Math" pitchFamily="18" charset="0"/>
              </a:rPr>
              <a:t>dimana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</a:rPr>
              <a:t>S 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∈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3200" b="1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3200" b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sz="3200" b="1" baseline="-250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sz="2800" dirty="0" smtClean="0">
              <a:latin typeface="Cambria Math" pitchFamily="18" charset="0"/>
              <a:ea typeface="Cambria Math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800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		= non terminal</a:t>
            </a:r>
          </a:p>
          <a:p>
            <a:pPr>
              <a:spcAft>
                <a:spcPts val="600"/>
              </a:spcAft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800" baseline="-25000" dirty="0" err="1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		= terminal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P		=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aturan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/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produksi</a:t>
            </a:r>
            <a:endParaRPr lang="en-US" sz="2800" dirty="0" smtClean="0">
              <a:latin typeface="Cambria Math" pitchFamily="18" charset="0"/>
              <a:ea typeface="Cambria Math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S		=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simbol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awal</a:t>
            </a:r>
            <a:endParaRPr lang="en-US" sz="2800" dirty="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Grammar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18288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Sebuah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 string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diterima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oleh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grammar, 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jika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simbol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awal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dapat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diturunkan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dengan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menggunakan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atau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lebih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 rule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sehingga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menghasilkan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 string 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tersebut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dimana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string ⊆ (</a:t>
            </a:r>
            <a:r>
              <a:rPr lang="en-US" sz="2800" b="1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800" b="1" baseline="-25000" dirty="0" err="1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)*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Notasi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18288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i="1" dirty="0" err="1" smtClean="0">
                <a:latin typeface="Cambria Math" pitchFamily="18" charset="0"/>
                <a:ea typeface="Cambria Math" pitchFamily="18" charset="0"/>
              </a:rPr>
              <a:t>Ruas</a:t>
            </a:r>
            <a:r>
              <a:rPr lang="en-US" sz="27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700" i="1" dirty="0" err="1" smtClean="0">
                <a:latin typeface="Cambria Math" pitchFamily="18" charset="0"/>
                <a:ea typeface="Cambria Math" pitchFamily="18" charset="0"/>
              </a:rPr>
              <a:t>kiri</a:t>
            </a:r>
            <a:r>
              <a:rPr lang="en-US" sz="27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700" dirty="0" err="1" smtClean="0">
                <a:latin typeface="Cambria Math" pitchFamily="18" charset="0"/>
                <a:ea typeface="Cambria Math" pitchFamily="18" charset="0"/>
              </a:rPr>
              <a:t>diturunkan</a:t>
            </a:r>
            <a:r>
              <a:rPr lang="en-US" sz="27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700" dirty="0" err="1" smtClean="0">
                <a:latin typeface="Cambria Math" pitchFamily="18" charset="0"/>
                <a:ea typeface="Cambria Math" pitchFamily="18" charset="0"/>
              </a:rPr>
              <a:t>menjadi</a:t>
            </a:r>
            <a:r>
              <a:rPr lang="en-US" sz="27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700" i="1" dirty="0" err="1" smtClean="0">
                <a:latin typeface="Cambria Math" pitchFamily="18" charset="0"/>
                <a:ea typeface="Cambria Math" pitchFamily="18" charset="0"/>
              </a:rPr>
              <a:t>ruas</a:t>
            </a:r>
            <a:r>
              <a:rPr lang="en-US" sz="27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700" i="1" dirty="0" err="1" smtClean="0">
                <a:latin typeface="Cambria Math" pitchFamily="18" charset="0"/>
                <a:ea typeface="Cambria Math" pitchFamily="18" charset="0"/>
              </a:rPr>
              <a:t>kanan</a:t>
            </a:r>
            <a:r>
              <a:rPr lang="en-US" sz="27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700" dirty="0" err="1" smtClean="0">
                <a:latin typeface="Cambria Math" pitchFamily="18" charset="0"/>
                <a:ea typeface="Cambria Math" pitchFamily="18" charset="0"/>
              </a:rPr>
              <a:t>dengan</a:t>
            </a:r>
            <a:r>
              <a:rPr lang="en-US" sz="2700" dirty="0" smtClean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NOTASI  BIASA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(             ) 	          :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tepat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1 rule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NOTASI CLOSER 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    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    ) 	          : 0/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lebih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rule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NOTASI POSITIVE CLOSER 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   </a:t>
            </a:r>
            <a:r>
              <a:rPr lang="en-US" sz="2800" b="1" baseline="420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    )  : 1/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lebih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rule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33800" y="3200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62400" y="41894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50276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Notasi</a:t>
            </a:r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 BNF </a:t>
            </a:r>
            <a:r>
              <a:rPr lang="en-US" sz="2400" dirty="0" smtClean="0">
                <a:latin typeface="Segoe Print" pitchFamily="2" charset="0"/>
                <a:ea typeface="Cambria Math" pitchFamily="18" charset="0"/>
              </a:rPr>
              <a:t>(Backus-Naur Form)</a:t>
            </a:r>
            <a:endParaRPr lang="en-US" sz="3200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0600" y="1752600"/>
            <a:ext cx="38862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1828800"/>
            <a:ext cx="3886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u="sng" dirty="0" smtClean="0">
                <a:latin typeface="Century Gothic" pitchFamily="34" charset="0"/>
                <a:ea typeface="Cambria Math" pitchFamily="18" charset="0"/>
              </a:rPr>
              <a:t>Grammar</a:t>
            </a:r>
          </a:p>
          <a:p>
            <a:r>
              <a:rPr lang="en-US" sz="2700" dirty="0" smtClean="0">
                <a:latin typeface="Century Gothic" pitchFamily="34" charset="0"/>
                <a:ea typeface="Cambria Math" pitchFamily="18" charset="0"/>
              </a:rPr>
              <a:t>1.</a:t>
            </a:r>
            <a:r>
              <a:rPr lang="en-US" sz="2700" b="1" dirty="0" smtClean="0">
                <a:latin typeface="Century Gothic" pitchFamily="34" charset="0"/>
                <a:ea typeface="Cambria Math" pitchFamily="18" charset="0"/>
              </a:rPr>
              <a:t> &lt;S&gt;  ::= a &lt;A&gt; &lt;B&gt; d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2.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&lt;S&gt; ::= a &lt;A&gt; d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3.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&lt;S&gt; ::= a &lt;B&gt;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4.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&lt;A&gt;::= b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5.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&lt;A&gt;::= c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6.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&lt;B&gt; ::= </a:t>
            </a:r>
            <a:r>
              <a:rPr lang="en-US" sz="2800" b="1" dirty="0" err="1" smtClean="0">
                <a:latin typeface="Century Gothic" pitchFamily="34" charset="0"/>
                <a:ea typeface="Cambria Math" pitchFamily="18" charset="0"/>
              </a:rPr>
              <a:t>ccd</a:t>
            </a:r>
            <a:endParaRPr lang="en-US" sz="2800" b="1" dirty="0" smtClean="0">
              <a:latin typeface="Century Gothic" pitchFamily="34" charset="0"/>
              <a:ea typeface="Cambria Math" pitchFamily="18" charset="0"/>
            </a:endParaRP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7.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&lt;B&gt; ::= </a:t>
            </a:r>
            <a:r>
              <a:rPr lang="en-US" sz="2800" b="1" dirty="0" err="1" smtClean="0">
                <a:latin typeface="Century Gothic" pitchFamily="34" charset="0"/>
                <a:ea typeface="Cambria Math" pitchFamily="18" charset="0"/>
              </a:rPr>
              <a:t>ddc</a:t>
            </a:r>
            <a:endParaRPr lang="en-US" sz="2800" b="1" dirty="0" smtClean="0">
              <a:latin typeface="Century Gothic" pitchFamily="34" charset="0"/>
              <a:ea typeface="Cambria Math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3995172"/>
            <a:ext cx="4724400" cy="133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700" u="sng" dirty="0" err="1" smtClean="0">
                <a:latin typeface="Century Gothic" pitchFamily="34" charset="0"/>
                <a:ea typeface="Cambria Math" pitchFamily="18" charset="0"/>
              </a:rPr>
              <a:t>Notasi</a:t>
            </a:r>
            <a:endParaRPr lang="en-US" sz="2700" u="sng" dirty="0" smtClean="0">
              <a:latin typeface="Century Gothic" pitchFamily="34" charset="0"/>
              <a:ea typeface="Cambria Math" pitchFamily="18" charset="0"/>
            </a:endParaRPr>
          </a:p>
          <a:p>
            <a:r>
              <a:rPr lang="en-US" sz="2700" b="1" dirty="0" smtClean="0">
                <a:latin typeface="Century Gothic" pitchFamily="34" charset="0"/>
                <a:ea typeface="Cambria Math" pitchFamily="18" charset="0"/>
              </a:rPr>
              <a:t>G = ( </a:t>
            </a:r>
            <a:r>
              <a:rPr lang="en-US" sz="2700" b="1" dirty="0" err="1" smtClean="0">
                <a:latin typeface="Century Gothic" pitchFamily="34" charset="0"/>
                <a:ea typeface="Cambria Math" pitchFamily="18" charset="0"/>
              </a:rPr>
              <a:t>Vn</a:t>
            </a:r>
            <a:r>
              <a:rPr lang="en-US" sz="2700" b="1" dirty="0" smtClean="0">
                <a:latin typeface="Century Gothic" pitchFamily="34" charset="0"/>
                <a:ea typeface="Cambria Math" pitchFamily="18" charset="0"/>
              </a:rPr>
              <a:t>, </a:t>
            </a:r>
            <a:r>
              <a:rPr lang="en-US" sz="2700" b="1" dirty="0" err="1" smtClean="0">
                <a:latin typeface="Century Gothic" pitchFamily="34" charset="0"/>
                <a:ea typeface="Cambria Math" pitchFamily="18" charset="0"/>
              </a:rPr>
              <a:t>Vt</a:t>
            </a:r>
            <a:r>
              <a:rPr lang="en-US" sz="2700" b="1" dirty="0" smtClean="0">
                <a:latin typeface="Century Gothic" pitchFamily="34" charset="0"/>
                <a:ea typeface="Cambria Math" pitchFamily="18" charset="0"/>
              </a:rPr>
              <a:t>, P, S )</a:t>
            </a:r>
          </a:p>
          <a:p>
            <a:r>
              <a:rPr lang="en-US" sz="2700" b="1" dirty="0" smtClean="0">
                <a:latin typeface="Century Gothic" pitchFamily="34" charset="0"/>
                <a:ea typeface="Cambria Math" pitchFamily="18" charset="0"/>
              </a:rPr>
              <a:t>G = ({S,A,B}, {</a:t>
            </a:r>
            <a:r>
              <a:rPr lang="en-US" sz="2700" b="1" dirty="0" err="1" smtClean="0">
                <a:latin typeface="Century Gothic" pitchFamily="34" charset="0"/>
                <a:ea typeface="Cambria Math" pitchFamily="18" charset="0"/>
              </a:rPr>
              <a:t>a,b,c,d</a:t>
            </a:r>
            <a:r>
              <a:rPr lang="en-US" sz="2700" b="1" dirty="0" smtClean="0">
                <a:latin typeface="Century Gothic" pitchFamily="34" charset="0"/>
                <a:ea typeface="Cambria Math" pitchFamily="18" charset="0"/>
              </a:rPr>
              <a:t>}, P, S)</a:t>
            </a:r>
            <a:endParaRPr lang="en-US" sz="2800" b="1" dirty="0" smtClean="0">
              <a:latin typeface="Century Gothic" pitchFamily="34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334000" y="1752600"/>
            <a:ext cx="350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00" dirty="0" err="1" smtClean="0">
                <a:latin typeface="Century Gothic" pitchFamily="34" charset="0"/>
                <a:ea typeface="Cambria Math" pitchFamily="18" charset="0"/>
              </a:rPr>
              <a:t>Apakah</a:t>
            </a:r>
            <a:r>
              <a:rPr lang="en-US" sz="2700" dirty="0" smtClean="0">
                <a:latin typeface="Century Gothic" pitchFamily="34" charset="0"/>
                <a:ea typeface="Cambria Math" pitchFamily="18" charset="0"/>
              </a:rPr>
              <a:t> </a:t>
            </a:r>
            <a:r>
              <a:rPr lang="en-US" sz="2700" dirty="0" err="1" smtClean="0">
                <a:latin typeface="Century Gothic" pitchFamily="34" charset="0"/>
                <a:ea typeface="Cambria Math" pitchFamily="18" charset="0"/>
              </a:rPr>
              <a:t>benar</a:t>
            </a:r>
            <a:r>
              <a:rPr lang="en-US" sz="2700" dirty="0" smtClean="0">
                <a:latin typeface="Century Gothic" pitchFamily="34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?</a:t>
            </a:r>
            <a:endParaRPr lang="en-US" sz="27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700" dirty="0" smtClean="0">
                <a:latin typeface="Century Gothic" pitchFamily="34" charset="0"/>
                <a:ea typeface="Cambria Math" pitchFamily="18" charset="0"/>
              </a:rPr>
              <a:t>&lt;S&gt;        </a:t>
            </a:r>
            <a:r>
              <a:rPr lang="en-US" sz="2700" dirty="0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 a&lt;A&gt;d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700" dirty="0" smtClean="0">
                <a:latin typeface="Century Gothic" pitchFamily="34" charset="0"/>
                <a:ea typeface="Cambria Math" pitchFamily="18" charset="0"/>
              </a:rPr>
              <a:t>&lt;S&gt;         </a:t>
            </a:r>
            <a:r>
              <a:rPr lang="en-US" sz="2700" dirty="0" err="1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abd</a:t>
            </a:r>
            <a:endParaRPr lang="en-US" sz="2700" dirty="0" smtClean="0">
              <a:latin typeface="Century Gothic" pitchFamily="34" charset="0"/>
              <a:ea typeface="Cambria Math" pitchFamily="18" charset="0"/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700" dirty="0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&lt;S&gt;   *     &lt;S&gt;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700" dirty="0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&lt;S&gt;   *     </a:t>
            </a:r>
            <a:r>
              <a:rPr lang="en-US" sz="2700" dirty="0" err="1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abd</a:t>
            </a:r>
            <a:endParaRPr lang="en-US" sz="2700" dirty="0" smtClean="0">
              <a:latin typeface="Century Gothic" pitchFamily="34" charset="0"/>
              <a:ea typeface="Cambria Math" pitchFamily="18" charset="0"/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700" dirty="0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&lt;S&gt;   *     a&lt;A&gt;d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700" dirty="0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&lt;S&gt;   </a:t>
            </a:r>
            <a:r>
              <a:rPr lang="en-US" sz="2700" baseline="40000" dirty="0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+</a:t>
            </a:r>
            <a:r>
              <a:rPr lang="en-US" sz="2700" dirty="0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    </a:t>
            </a:r>
            <a:r>
              <a:rPr lang="en-US" sz="2700" dirty="0" err="1" smtClean="0">
                <a:latin typeface="Century Gothic" pitchFamily="34" charset="0"/>
                <a:ea typeface="Cambria Math" pitchFamily="18" charset="0"/>
                <a:sym typeface="Wingdings" pitchFamily="2" charset="2"/>
              </a:rPr>
              <a:t>abd</a:t>
            </a:r>
            <a:endParaRPr lang="en-US" sz="2700" dirty="0" smtClean="0">
              <a:latin typeface="Century Gothic" pitchFamily="34" charset="0"/>
              <a:ea typeface="Cambria Math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endParaRPr lang="en-US" sz="2700" dirty="0" smtClean="0">
              <a:latin typeface="Century Gothic" pitchFamily="34" charset="0"/>
              <a:ea typeface="Cambria Math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29400" y="2816224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29400" y="3425824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9400" y="40370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29400" y="464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29400" y="52562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294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90600" y="1752600"/>
            <a:ext cx="38862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90600" y="1828800"/>
            <a:ext cx="3886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u="sng" dirty="0" smtClean="0">
                <a:latin typeface="Century Gothic" pitchFamily="34" charset="0"/>
                <a:ea typeface="Cambria Math" pitchFamily="18" charset="0"/>
              </a:rPr>
              <a:t>Grammar</a:t>
            </a:r>
          </a:p>
          <a:p>
            <a:r>
              <a:rPr lang="en-US" sz="2700" dirty="0" smtClean="0">
                <a:latin typeface="Century Gothic" pitchFamily="34" charset="0"/>
                <a:ea typeface="Cambria Math" pitchFamily="18" charset="0"/>
              </a:rPr>
              <a:t>1.</a:t>
            </a:r>
            <a:r>
              <a:rPr lang="en-US" sz="2700" b="1" dirty="0" smtClean="0">
                <a:latin typeface="Century Gothic" pitchFamily="34" charset="0"/>
                <a:ea typeface="Cambria Math" pitchFamily="18" charset="0"/>
              </a:rPr>
              <a:t> &lt;S&gt;  ::= a &lt;A&gt; &lt;B&gt; d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2.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&lt;S&gt; ::= a &lt;A&gt; d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3.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&lt;S&gt; ::= a &lt;B&gt;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4.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&lt;A&gt;::= b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5.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&lt;A&gt;::= c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6.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&lt;B&gt; ::= </a:t>
            </a:r>
            <a:r>
              <a:rPr lang="en-US" sz="2800" b="1" dirty="0" err="1" smtClean="0">
                <a:latin typeface="Century Gothic" pitchFamily="34" charset="0"/>
                <a:ea typeface="Cambria Math" pitchFamily="18" charset="0"/>
              </a:rPr>
              <a:t>ccd</a:t>
            </a:r>
            <a:endParaRPr lang="en-US" sz="2800" b="1" dirty="0" smtClean="0">
              <a:latin typeface="Century Gothic" pitchFamily="34" charset="0"/>
              <a:ea typeface="Cambria Math" pitchFamily="18" charset="0"/>
            </a:endParaRP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7.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&lt;B&gt; ::= </a:t>
            </a:r>
            <a:r>
              <a:rPr lang="en-US" sz="2800" b="1" dirty="0" err="1" smtClean="0">
                <a:latin typeface="Century Gothic" pitchFamily="34" charset="0"/>
                <a:ea typeface="Cambria Math" pitchFamily="18" charset="0"/>
              </a:rPr>
              <a:t>ddc</a:t>
            </a:r>
            <a:endParaRPr lang="en-US" sz="2800" b="1" dirty="0" smtClean="0">
              <a:latin typeface="Century Gothic" pitchFamily="34" charset="0"/>
              <a:ea typeface="Cambria Math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Notasi</a:t>
            </a:r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 BNF </a:t>
            </a:r>
            <a:r>
              <a:rPr lang="en-US" sz="2400" dirty="0" smtClean="0">
                <a:latin typeface="Segoe Print" pitchFamily="2" charset="0"/>
                <a:ea typeface="Cambria Math" pitchFamily="18" charset="0"/>
              </a:rPr>
              <a:t>(Backus-Naur Form)</a:t>
            </a:r>
            <a:endParaRPr lang="en-US" sz="3200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105400" y="1905000"/>
            <a:ext cx="39624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err="1" smtClean="0">
                <a:latin typeface="Century Gothic" pitchFamily="34" charset="0"/>
                <a:ea typeface="Cambria Math" pitchFamily="18" charset="0"/>
              </a:rPr>
              <a:t>Apakah</a:t>
            </a:r>
            <a:r>
              <a:rPr lang="en-US" sz="2700" dirty="0" smtClean="0">
                <a:latin typeface="Century Gothic" pitchFamily="34" charset="0"/>
                <a:ea typeface="Cambria Math" pitchFamily="18" charset="0"/>
              </a:rPr>
              <a:t> </a:t>
            </a:r>
            <a:r>
              <a:rPr lang="en-US" sz="2700" b="1" dirty="0" err="1" smtClean="0">
                <a:latin typeface="Century Gothic" pitchFamily="34" charset="0"/>
                <a:ea typeface="Cambria Math" pitchFamily="18" charset="0"/>
              </a:rPr>
              <a:t>accd</a:t>
            </a:r>
            <a:r>
              <a:rPr lang="en-US" sz="2700" b="1" dirty="0" smtClean="0">
                <a:latin typeface="Century Gothic" pitchFamily="34" charset="0"/>
                <a:ea typeface="Cambria Math" pitchFamily="18" charset="0"/>
              </a:rPr>
              <a:t> </a:t>
            </a:r>
            <a:r>
              <a:rPr lang="en-US" sz="2700" dirty="0" err="1" smtClean="0">
                <a:latin typeface="Century Gothic" pitchFamily="34" charset="0"/>
                <a:ea typeface="Cambria Math" pitchFamily="18" charset="0"/>
              </a:rPr>
              <a:t>diterima</a:t>
            </a: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?  </a:t>
            </a:r>
            <a:r>
              <a:rPr lang="en-US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800" u="sng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YA</a:t>
            </a:r>
          </a:p>
          <a:p>
            <a:endParaRPr lang="en-US" sz="3200" b="1" dirty="0" smtClean="0">
              <a:latin typeface="Century Gothic" pitchFamily="34" charset="0"/>
              <a:ea typeface="Cambria Math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&lt;S&gt;   </a:t>
            </a:r>
            <a:r>
              <a:rPr lang="en-US" sz="3200" b="1" baseline="50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rule 3</a:t>
            </a:r>
            <a:r>
              <a:rPr lang="en-US" sz="32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 a&lt;B&gt;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	 </a:t>
            </a:r>
            <a:r>
              <a:rPr lang="en-US" sz="3200" b="1" baseline="50000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rule 6</a:t>
            </a:r>
            <a:r>
              <a:rPr lang="en-US" sz="3200" b="1" dirty="0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    </a:t>
            </a:r>
            <a:r>
              <a:rPr lang="en-US" sz="3200" b="1" dirty="0" err="1" smtClean="0">
                <a:latin typeface="Century Gothic" pitchFamily="34" charset="0"/>
                <a:ea typeface="Cambria Math" pitchFamily="18" charset="0"/>
                <a:cs typeface="Times New Roman" pitchFamily="18" charset="0"/>
              </a:rPr>
              <a:t>accd</a:t>
            </a:r>
            <a:endParaRPr lang="en-US" sz="2700" b="1" dirty="0" smtClean="0">
              <a:latin typeface="Century Gothic" pitchFamily="34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96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96000" y="4494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 flipV="1">
            <a:off x="5867400" y="3962400"/>
            <a:ext cx="1905000" cy="533400"/>
          </a:xfrm>
          <a:prstGeom prst="curvedConnector3">
            <a:avLst>
              <a:gd name="adj1" fmla="val 1279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90600" y="1752600"/>
            <a:ext cx="38862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0600" y="1828800"/>
            <a:ext cx="3886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u="sng" dirty="0" smtClean="0">
                <a:latin typeface="Century Gothic" pitchFamily="34" charset="0"/>
                <a:ea typeface="Cambria Math" pitchFamily="18" charset="0"/>
              </a:rPr>
              <a:t>Grammar</a:t>
            </a:r>
          </a:p>
          <a:p>
            <a:r>
              <a:rPr lang="en-US" sz="2700" dirty="0" smtClean="0">
                <a:latin typeface="Century Gothic" pitchFamily="34" charset="0"/>
                <a:ea typeface="Cambria Math" pitchFamily="18" charset="0"/>
              </a:rPr>
              <a:t>1.</a:t>
            </a:r>
            <a:r>
              <a:rPr lang="en-US" sz="2700" b="1" dirty="0" smtClean="0">
                <a:latin typeface="Century Gothic" pitchFamily="34" charset="0"/>
                <a:ea typeface="Cambria Math" pitchFamily="18" charset="0"/>
              </a:rPr>
              <a:t> &lt;S&gt;  ::= a &lt;A&gt; &lt;B&gt; d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2.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&lt;S&gt; ::= a &lt;A&gt; d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3.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&lt;S&gt; ::= a &lt;B&gt;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4.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&lt;A&gt;::= b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5.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&lt;A&gt;::= c</a:t>
            </a: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6.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&lt;B&gt; ::= </a:t>
            </a:r>
            <a:r>
              <a:rPr lang="en-US" sz="2800" b="1" dirty="0" err="1" smtClean="0">
                <a:latin typeface="Century Gothic" pitchFamily="34" charset="0"/>
                <a:ea typeface="Cambria Math" pitchFamily="18" charset="0"/>
              </a:rPr>
              <a:t>ccd</a:t>
            </a:r>
            <a:endParaRPr lang="en-US" sz="2800" b="1" dirty="0" smtClean="0">
              <a:latin typeface="Century Gothic" pitchFamily="34" charset="0"/>
              <a:ea typeface="Cambria Math" pitchFamily="18" charset="0"/>
            </a:endParaRPr>
          </a:p>
          <a:p>
            <a:r>
              <a:rPr lang="en-US" sz="2800" dirty="0" smtClean="0">
                <a:latin typeface="Century Gothic" pitchFamily="34" charset="0"/>
                <a:ea typeface="Cambria Math" pitchFamily="18" charset="0"/>
              </a:rPr>
              <a:t>7.</a:t>
            </a:r>
            <a:r>
              <a:rPr lang="en-US" sz="2800" b="1" dirty="0" smtClean="0">
                <a:latin typeface="Century Gothic" pitchFamily="34" charset="0"/>
                <a:ea typeface="Cambria Math" pitchFamily="18" charset="0"/>
              </a:rPr>
              <a:t> &lt;B&gt; ::= </a:t>
            </a:r>
            <a:r>
              <a:rPr lang="en-US" sz="2800" b="1" dirty="0" err="1" smtClean="0">
                <a:latin typeface="Century Gothic" pitchFamily="34" charset="0"/>
                <a:ea typeface="Cambria Math" pitchFamily="18" charset="0"/>
              </a:rPr>
              <a:t>ddc</a:t>
            </a:r>
            <a:endParaRPr lang="en-US" sz="2800" b="1" dirty="0" smtClean="0">
              <a:latin typeface="Century Gothic" pitchFamily="34" charset="0"/>
              <a:ea typeface="Cambria Math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304800"/>
            <a:ext cx="779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600" b="1" dirty="0" err="1" smtClean="0">
                <a:latin typeface="Segoe Print" pitchFamily="2" charset="0"/>
                <a:ea typeface="Cambria Math" pitchFamily="18" charset="0"/>
              </a:rPr>
              <a:t>Notasi</a:t>
            </a:r>
            <a:r>
              <a:rPr lang="en-US" sz="3600" b="1" dirty="0" smtClean="0">
                <a:latin typeface="Segoe Print" pitchFamily="2" charset="0"/>
                <a:ea typeface="Cambria Math" pitchFamily="18" charset="0"/>
              </a:rPr>
              <a:t> BNF </a:t>
            </a:r>
            <a:r>
              <a:rPr lang="en-US" sz="2400" dirty="0" smtClean="0">
                <a:latin typeface="Segoe Print" pitchFamily="2" charset="0"/>
                <a:ea typeface="Cambria Math" pitchFamily="18" charset="0"/>
              </a:rPr>
              <a:t>(Backus-Naur Form)</a:t>
            </a:r>
            <a:endParaRPr lang="en-US" sz="3200" dirty="0">
              <a:latin typeface="Segoe Print" pitchFamily="2" charset="0"/>
              <a:ea typeface="Cambria Math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" y="1524000"/>
            <a:ext cx="7467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</TotalTime>
  <Words>843</Words>
  <Application>Microsoft Office PowerPoint</Application>
  <PresentationFormat>On-screen Show (4:3)</PresentationFormat>
  <Paragraphs>225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Bookman Old Style</vt:lpstr>
      <vt:lpstr>Calibri</vt:lpstr>
      <vt:lpstr>Cambria Math</vt:lpstr>
      <vt:lpstr>Century Gothic</vt:lpstr>
      <vt:lpstr>Kozuka Gothic Pro H</vt:lpstr>
      <vt:lpstr>Segoe Print</vt:lpstr>
      <vt:lpstr>Segoe Script</vt:lpstr>
      <vt:lpstr>Times New Roman</vt:lpstr>
      <vt:lpstr>Wingdings</vt:lpstr>
      <vt:lpstr>Office Theme</vt:lpstr>
      <vt:lpstr>MATERI PERKULIAHAN TEKNIK KOMPILASI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 &lt;PBO&gt;</dc:title>
  <dc:creator>Ken</dc:creator>
  <cp:lastModifiedBy>ASUS</cp:lastModifiedBy>
  <cp:revision>402</cp:revision>
  <dcterms:created xsi:type="dcterms:W3CDTF">2012-02-22T14:18:32Z</dcterms:created>
  <dcterms:modified xsi:type="dcterms:W3CDTF">2017-03-23T12:21:56Z</dcterms:modified>
</cp:coreProperties>
</file>