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92" r:id="rId3"/>
    <p:sldId id="322" r:id="rId4"/>
    <p:sldId id="308" r:id="rId5"/>
    <p:sldId id="311" r:id="rId6"/>
    <p:sldId id="325" r:id="rId7"/>
    <p:sldId id="296" r:id="rId8"/>
    <p:sldId id="310" r:id="rId9"/>
    <p:sldId id="300" r:id="rId10"/>
    <p:sldId id="312" r:id="rId11"/>
    <p:sldId id="326" r:id="rId12"/>
    <p:sldId id="298" r:id="rId13"/>
    <p:sldId id="304" r:id="rId14"/>
    <p:sldId id="305" r:id="rId15"/>
    <p:sldId id="313" r:id="rId16"/>
    <p:sldId id="314" r:id="rId17"/>
    <p:sldId id="315" r:id="rId18"/>
    <p:sldId id="316" r:id="rId19"/>
    <p:sldId id="317" r:id="rId20"/>
  </p:sldIdLst>
  <p:sldSz cx="9906000" cy="6858000" type="A4"/>
  <p:notesSz cx="6858000" cy="9144000"/>
  <p:defaultTextStyle>
    <a:defPPr>
      <a:defRPr lang="en-US"/>
    </a:defPPr>
    <a:lvl1pPr marL="0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1pPr>
    <a:lvl2pPr marL="395855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2pPr>
    <a:lvl3pPr marL="791711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3pPr>
    <a:lvl4pPr marL="1187566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4pPr>
    <a:lvl5pPr marL="1583422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5pPr>
    <a:lvl6pPr marL="1979277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2375132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2770988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3166843" algn="l" defTabSz="395855" rtl="0" eaLnBrk="1" latinLnBrk="0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7" userDrawn="1">
          <p15:clr>
            <a:srgbClr val="A4A3A4"/>
          </p15:clr>
        </p15:guide>
        <p15:guide id="2" pos="1963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pos="2893" userDrawn="1">
          <p15:clr>
            <a:srgbClr val="A4A3A4"/>
          </p15:clr>
        </p15:guide>
        <p15:guide id="6" pos="1033" userDrawn="1">
          <p15:clr>
            <a:srgbClr val="A4A3A4"/>
          </p15:clr>
        </p15:guide>
        <p15:guide id="7" pos="4027" userDrawn="1">
          <p15:clr>
            <a:srgbClr val="A4A3A4"/>
          </p15:clr>
        </p15:guide>
        <p15:guide id="8" pos="50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йжан Шалабаева" initials="АШ" lastIdx="1" clrIdx="0">
    <p:extLst>
      <p:ext uri="{19B8F6BF-5375-455C-9EA6-DF929625EA0E}">
        <p15:presenceInfo xmlns:p15="http://schemas.microsoft.com/office/powerpoint/2012/main" userId="S-1-5-21-1269147920-4019538012-2135895138-14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C"/>
    <a:srgbClr val="073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1228" autoAdjust="0"/>
  </p:normalViewPr>
  <p:slideViewPr>
    <p:cSldViewPr snapToGrid="0">
      <p:cViewPr varScale="1">
        <p:scale>
          <a:sx n="101" d="100"/>
          <a:sy n="101" d="100"/>
        </p:scale>
        <p:origin x="1494" y="102"/>
      </p:cViewPr>
      <p:guideLst>
        <p:guide pos="217"/>
        <p:guide pos="1963"/>
        <p:guide orient="horz" pos="1593"/>
        <p:guide orient="horz" pos="3884"/>
        <p:guide pos="2893"/>
        <p:guide pos="1033"/>
        <p:guide pos="4027"/>
        <p:guide pos="5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8853D-D4D5-4C13-AC9B-F121E4EC0FF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B3399CC-5B98-4216-8AA0-BC1DE1247C55}">
      <dgm:prSet phldrT="[Текст]" custT="1"/>
      <dgm:spPr/>
      <dgm:t>
        <a:bodyPr/>
        <a:lstStyle/>
        <a:p>
          <a:r>
            <a:rPr lang="ru-RU" sz="1600" dirty="0">
              <a:latin typeface="+mn-lt"/>
            </a:rPr>
            <a:t>Обследование и сбор требования</a:t>
          </a:r>
        </a:p>
      </dgm:t>
    </dgm:pt>
    <dgm:pt modelId="{9FA4DBB1-EF8C-44B7-8B06-0A63A620211A}" type="parTrans" cxnId="{68B79943-0A2D-4457-9EBB-33485AF0A872}">
      <dgm:prSet/>
      <dgm:spPr/>
      <dgm:t>
        <a:bodyPr/>
        <a:lstStyle/>
        <a:p>
          <a:endParaRPr lang="ru-RU" sz="1600"/>
        </a:p>
      </dgm:t>
    </dgm:pt>
    <dgm:pt modelId="{A99C8D23-872B-4080-9B9F-854CC269C1BD}" type="sibTrans" cxnId="{68B79943-0A2D-4457-9EBB-33485AF0A872}">
      <dgm:prSet/>
      <dgm:spPr/>
      <dgm:t>
        <a:bodyPr/>
        <a:lstStyle/>
        <a:p>
          <a:endParaRPr lang="ru-RU" sz="1600"/>
        </a:p>
      </dgm:t>
    </dgm:pt>
    <dgm:pt modelId="{633A0318-2716-4105-914F-DAD40B6B0A19}">
      <dgm:prSet phldrT="[Текст]" custT="1"/>
      <dgm:spPr/>
      <dgm:t>
        <a:bodyPr/>
        <a:lstStyle/>
        <a:p>
          <a:r>
            <a:rPr lang="ru-RU" sz="1600" dirty="0"/>
            <a:t>Проектирование дизайна</a:t>
          </a:r>
        </a:p>
      </dgm:t>
    </dgm:pt>
    <dgm:pt modelId="{3025C3A8-491C-46DD-9BFA-EF029B66B540}" type="parTrans" cxnId="{1E9CBB23-22C4-410B-B0EB-25F7E5C9A4A9}">
      <dgm:prSet/>
      <dgm:spPr/>
      <dgm:t>
        <a:bodyPr/>
        <a:lstStyle/>
        <a:p>
          <a:endParaRPr lang="ru-RU" sz="1600"/>
        </a:p>
      </dgm:t>
    </dgm:pt>
    <dgm:pt modelId="{0DBD2900-6DF1-41DB-93B4-94DC7C6E8716}" type="sibTrans" cxnId="{1E9CBB23-22C4-410B-B0EB-25F7E5C9A4A9}">
      <dgm:prSet/>
      <dgm:spPr/>
      <dgm:t>
        <a:bodyPr/>
        <a:lstStyle/>
        <a:p>
          <a:endParaRPr lang="ru-RU" sz="1600"/>
        </a:p>
      </dgm:t>
    </dgm:pt>
    <dgm:pt modelId="{D75E4402-3A1D-4836-9391-7427A76B7C9D}">
      <dgm:prSet phldrT="[Текст]" custT="1"/>
      <dgm:spPr/>
      <dgm:t>
        <a:bodyPr/>
        <a:lstStyle/>
        <a:p>
          <a:r>
            <a:rPr lang="ru-RU" sz="1600" dirty="0"/>
            <a:t>Разработка</a:t>
          </a:r>
        </a:p>
      </dgm:t>
    </dgm:pt>
    <dgm:pt modelId="{86E601A8-BA0A-49EE-B411-B03681129141}" type="parTrans" cxnId="{36F5D4EC-8F33-428F-AE6E-67299E2C1EFF}">
      <dgm:prSet/>
      <dgm:spPr/>
      <dgm:t>
        <a:bodyPr/>
        <a:lstStyle/>
        <a:p>
          <a:endParaRPr lang="ru-RU" sz="1600"/>
        </a:p>
      </dgm:t>
    </dgm:pt>
    <dgm:pt modelId="{67EA1C0D-06C3-444F-9BF8-37EBC1B7465D}" type="sibTrans" cxnId="{36F5D4EC-8F33-428F-AE6E-67299E2C1EFF}">
      <dgm:prSet/>
      <dgm:spPr/>
      <dgm:t>
        <a:bodyPr/>
        <a:lstStyle/>
        <a:p>
          <a:endParaRPr lang="ru-RU" sz="1600"/>
        </a:p>
      </dgm:t>
    </dgm:pt>
    <dgm:pt modelId="{807911EA-1B35-4A7E-AAEE-4BC98E4648A4}">
      <dgm:prSet phldrT="[Текст]" custT="1"/>
      <dgm:spPr/>
      <dgm:t>
        <a:bodyPr/>
        <a:lstStyle/>
        <a:p>
          <a:r>
            <a:rPr lang="ru-RU" sz="1600" dirty="0"/>
            <a:t>Тестирование</a:t>
          </a:r>
        </a:p>
      </dgm:t>
    </dgm:pt>
    <dgm:pt modelId="{AE9B914A-54BC-4401-8BA7-EA2ACA0BC207}" type="parTrans" cxnId="{8AE47838-615B-42F4-A34F-4D8ED0DEF505}">
      <dgm:prSet/>
      <dgm:spPr/>
      <dgm:t>
        <a:bodyPr/>
        <a:lstStyle/>
        <a:p>
          <a:endParaRPr lang="ru-RU" sz="1600"/>
        </a:p>
      </dgm:t>
    </dgm:pt>
    <dgm:pt modelId="{DECFFB25-BDAD-4110-9F8D-52352642C54E}" type="sibTrans" cxnId="{8AE47838-615B-42F4-A34F-4D8ED0DEF505}">
      <dgm:prSet/>
      <dgm:spPr/>
      <dgm:t>
        <a:bodyPr/>
        <a:lstStyle/>
        <a:p>
          <a:endParaRPr lang="ru-RU" sz="1600"/>
        </a:p>
      </dgm:t>
    </dgm:pt>
    <dgm:pt modelId="{1389326D-61C7-4CE0-8515-09143696F1B4}">
      <dgm:prSet phldrT="[Текст]" custT="1"/>
      <dgm:spPr/>
      <dgm:t>
        <a:bodyPr/>
        <a:lstStyle/>
        <a:p>
          <a:r>
            <a:rPr lang="ru-RU" sz="1600" dirty="0"/>
            <a:t>Ввод в </a:t>
          </a:r>
          <a:r>
            <a:rPr lang="ru-RU" sz="1600" dirty="0" err="1"/>
            <a:t>оптыную</a:t>
          </a:r>
          <a:endParaRPr lang="ru-RU" sz="1600" dirty="0"/>
        </a:p>
      </dgm:t>
    </dgm:pt>
    <dgm:pt modelId="{85EA5173-4960-4235-AF6F-8553FD31F25C}" type="sibTrans" cxnId="{E57BC024-C1C6-4CE6-A2C3-AD654A3113D3}">
      <dgm:prSet/>
      <dgm:spPr/>
      <dgm:t>
        <a:bodyPr/>
        <a:lstStyle/>
        <a:p>
          <a:endParaRPr lang="ru-RU" sz="1600"/>
        </a:p>
      </dgm:t>
    </dgm:pt>
    <dgm:pt modelId="{7F1F9DEF-4860-4676-90B6-EDFBEBFEA1A9}" type="parTrans" cxnId="{E57BC024-C1C6-4CE6-A2C3-AD654A3113D3}">
      <dgm:prSet/>
      <dgm:spPr/>
      <dgm:t>
        <a:bodyPr/>
        <a:lstStyle/>
        <a:p>
          <a:endParaRPr lang="ru-RU" sz="1600"/>
        </a:p>
      </dgm:t>
    </dgm:pt>
    <dgm:pt modelId="{F8980FF4-138F-4ED4-9EDB-E1FA0DB919CC}" type="pres">
      <dgm:prSet presAssocID="{D808853D-D4D5-4C13-AC9B-F121E4EC0FF0}" presName="Name0" presStyleCnt="0">
        <dgm:presLayoutVars>
          <dgm:dir/>
          <dgm:resizeHandles val="exact"/>
        </dgm:presLayoutVars>
      </dgm:prSet>
      <dgm:spPr/>
    </dgm:pt>
    <dgm:pt modelId="{6BC2611E-F6E2-4FF8-A639-BDD49DD44336}" type="pres">
      <dgm:prSet presAssocID="{D808853D-D4D5-4C13-AC9B-F121E4EC0FF0}" presName="cycle" presStyleCnt="0"/>
      <dgm:spPr/>
    </dgm:pt>
    <dgm:pt modelId="{CF2CC4ED-7EC4-4215-A494-3FC36E8E2790}" type="pres">
      <dgm:prSet presAssocID="{3B3399CC-5B98-4216-8AA0-BC1DE1247C55}" presName="nodeFirstNode" presStyleLbl="node1" presStyleIdx="0" presStyleCnt="5">
        <dgm:presLayoutVars>
          <dgm:bulletEnabled val="1"/>
        </dgm:presLayoutVars>
      </dgm:prSet>
      <dgm:spPr/>
    </dgm:pt>
    <dgm:pt modelId="{37747B80-97B2-4FAE-A1FA-68BD3C78C2C0}" type="pres">
      <dgm:prSet presAssocID="{A99C8D23-872B-4080-9B9F-854CC269C1BD}" presName="sibTransFirstNode" presStyleLbl="bgShp" presStyleIdx="0" presStyleCnt="1"/>
      <dgm:spPr/>
    </dgm:pt>
    <dgm:pt modelId="{75BBDEB4-24AC-4D29-958C-367C725B65C3}" type="pres">
      <dgm:prSet presAssocID="{633A0318-2716-4105-914F-DAD40B6B0A19}" presName="nodeFollowingNodes" presStyleLbl="node1" presStyleIdx="1" presStyleCnt="5">
        <dgm:presLayoutVars>
          <dgm:bulletEnabled val="1"/>
        </dgm:presLayoutVars>
      </dgm:prSet>
      <dgm:spPr/>
    </dgm:pt>
    <dgm:pt modelId="{1F51AD52-0C37-4A0E-8170-6F2682D8F3F3}" type="pres">
      <dgm:prSet presAssocID="{D75E4402-3A1D-4836-9391-7427A76B7C9D}" presName="nodeFollowingNodes" presStyleLbl="node1" presStyleIdx="2" presStyleCnt="5">
        <dgm:presLayoutVars>
          <dgm:bulletEnabled val="1"/>
        </dgm:presLayoutVars>
      </dgm:prSet>
      <dgm:spPr/>
    </dgm:pt>
    <dgm:pt modelId="{8EA2B1C0-E2FA-41A9-84F7-9183371384F5}" type="pres">
      <dgm:prSet presAssocID="{807911EA-1B35-4A7E-AAEE-4BC98E4648A4}" presName="nodeFollowingNodes" presStyleLbl="node1" presStyleIdx="3" presStyleCnt="5">
        <dgm:presLayoutVars>
          <dgm:bulletEnabled val="1"/>
        </dgm:presLayoutVars>
      </dgm:prSet>
      <dgm:spPr/>
    </dgm:pt>
    <dgm:pt modelId="{24AAEED8-D853-4A87-8DB3-AF35CEBCFC34}" type="pres">
      <dgm:prSet presAssocID="{1389326D-61C7-4CE0-8515-09143696F1B4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1E9CBB23-22C4-410B-B0EB-25F7E5C9A4A9}" srcId="{D808853D-D4D5-4C13-AC9B-F121E4EC0FF0}" destId="{633A0318-2716-4105-914F-DAD40B6B0A19}" srcOrd="1" destOrd="0" parTransId="{3025C3A8-491C-46DD-9BFA-EF029B66B540}" sibTransId="{0DBD2900-6DF1-41DB-93B4-94DC7C6E8716}"/>
    <dgm:cxn modelId="{E57BC024-C1C6-4CE6-A2C3-AD654A3113D3}" srcId="{D808853D-D4D5-4C13-AC9B-F121E4EC0FF0}" destId="{1389326D-61C7-4CE0-8515-09143696F1B4}" srcOrd="4" destOrd="0" parTransId="{7F1F9DEF-4860-4676-90B6-EDFBEBFEA1A9}" sibTransId="{85EA5173-4960-4235-AF6F-8553FD31F25C}"/>
    <dgm:cxn modelId="{8AE47838-615B-42F4-A34F-4D8ED0DEF505}" srcId="{D808853D-D4D5-4C13-AC9B-F121E4EC0FF0}" destId="{807911EA-1B35-4A7E-AAEE-4BC98E4648A4}" srcOrd="3" destOrd="0" parTransId="{AE9B914A-54BC-4401-8BA7-EA2ACA0BC207}" sibTransId="{DECFFB25-BDAD-4110-9F8D-52352642C54E}"/>
    <dgm:cxn modelId="{68B79943-0A2D-4457-9EBB-33485AF0A872}" srcId="{D808853D-D4D5-4C13-AC9B-F121E4EC0FF0}" destId="{3B3399CC-5B98-4216-8AA0-BC1DE1247C55}" srcOrd="0" destOrd="0" parTransId="{9FA4DBB1-EF8C-44B7-8B06-0A63A620211A}" sibTransId="{A99C8D23-872B-4080-9B9F-854CC269C1BD}"/>
    <dgm:cxn modelId="{7F4B746F-9843-43A9-9A83-7B074304B652}" type="presOf" srcId="{3B3399CC-5B98-4216-8AA0-BC1DE1247C55}" destId="{CF2CC4ED-7EC4-4215-A494-3FC36E8E2790}" srcOrd="0" destOrd="0" presId="urn:microsoft.com/office/officeart/2005/8/layout/cycle3"/>
    <dgm:cxn modelId="{8B181D53-7332-4E20-994F-264CC75B6BD8}" type="presOf" srcId="{A99C8D23-872B-4080-9B9F-854CC269C1BD}" destId="{37747B80-97B2-4FAE-A1FA-68BD3C78C2C0}" srcOrd="0" destOrd="0" presId="urn:microsoft.com/office/officeart/2005/8/layout/cycle3"/>
    <dgm:cxn modelId="{8828B788-66A9-4B37-BBF6-3EECABC4015C}" type="presOf" srcId="{D808853D-D4D5-4C13-AC9B-F121E4EC0FF0}" destId="{F8980FF4-138F-4ED4-9EDB-E1FA0DB919CC}" srcOrd="0" destOrd="0" presId="urn:microsoft.com/office/officeart/2005/8/layout/cycle3"/>
    <dgm:cxn modelId="{CB27BEC5-201E-4C77-9A99-E53C669741C2}" type="presOf" srcId="{807911EA-1B35-4A7E-AAEE-4BC98E4648A4}" destId="{8EA2B1C0-E2FA-41A9-84F7-9183371384F5}" srcOrd="0" destOrd="0" presId="urn:microsoft.com/office/officeart/2005/8/layout/cycle3"/>
    <dgm:cxn modelId="{F36941C7-0315-4B16-9599-A6410BBA306C}" type="presOf" srcId="{D75E4402-3A1D-4836-9391-7427A76B7C9D}" destId="{1F51AD52-0C37-4A0E-8170-6F2682D8F3F3}" srcOrd="0" destOrd="0" presId="urn:microsoft.com/office/officeart/2005/8/layout/cycle3"/>
    <dgm:cxn modelId="{C6D9E8DB-8FC1-49C9-BA5F-6D7C17429CE4}" type="presOf" srcId="{1389326D-61C7-4CE0-8515-09143696F1B4}" destId="{24AAEED8-D853-4A87-8DB3-AF35CEBCFC34}" srcOrd="0" destOrd="0" presId="urn:microsoft.com/office/officeart/2005/8/layout/cycle3"/>
    <dgm:cxn modelId="{6B3A15E3-DF98-4F5C-BC2B-9535A7059123}" type="presOf" srcId="{633A0318-2716-4105-914F-DAD40B6B0A19}" destId="{75BBDEB4-24AC-4D29-958C-367C725B65C3}" srcOrd="0" destOrd="0" presId="urn:microsoft.com/office/officeart/2005/8/layout/cycle3"/>
    <dgm:cxn modelId="{36F5D4EC-8F33-428F-AE6E-67299E2C1EFF}" srcId="{D808853D-D4D5-4C13-AC9B-F121E4EC0FF0}" destId="{D75E4402-3A1D-4836-9391-7427A76B7C9D}" srcOrd="2" destOrd="0" parTransId="{86E601A8-BA0A-49EE-B411-B03681129141}" sibTransId="{67EA1C0D-06C3-444F-9BF8-37EBC1B7465D}"/>
    <dgm:cxn modelId="{85091F2E-B209-4826-B48C-1F452FFB2640}" type="presParOf" srcId="{F8980FF4-138F-4ED4-9EDB-E1FA0DB919CC}" destId="{6BC2611E-F6E2-4FF8-A639-BDD49DD44336}" srcOrd="0" destOrd="0" presId="urn:microsoft.com/office/officeart/2005/8/layout/cycle3"/>
    <dgm:cxn modelId="{E790E426-9DD0-4024-810C-57FBE8B1A153}" type="presParOf" srcId="{6BC2611E-F6E2-4FF8-A639-BDD49DD44336}" destId="{CF2CC4ED-7EC4-4215-A494-3FC36E8E2790}" srcOrd="0" destOrd="0" presId="urn:microsoft.com/office/officeart/2005/8/layout/cycle3"/>
    <dgm:cxn modelId="{61FDAF9D-AD35-4741-A770-261F59775C30}" type="presParOf" srcId="{6BC2611E-F6E2-4FF8-A639-BDD49DD44336}" destId="{37747B80-97B2-4FAE-A1FA-68BD3C78C2C0}" srcOrd="1" destOrd="0" presId="urn:microsoft.com/office/officeart/2005/8/layout/cycle3"/>
    <dgm:cxn modelId="{9E9D0159-5A8F-4A3C-A94E-FCD50ED1C80B}" type="presParOf" srcId="{6BC2611E-F6E2-4FF8-A639-BDD49DD44336}" destId="{75BBDEB4-24AC-4D29-958C-367C725B65C3}" srcOrd="2" destOrd="0" presId="urn:microsoft.com/office/officeart/2005/8/layout/cycle3"/>
    <dgm:cxn modelId="{D7E8810B-A7D9-4896-A50C-D091784C97E6}" type="presParOf" srcId="{6BC2611E-F6E2-4FF8-A639-BDD49DD44336}" destId="{1F51AD52-0C37-4A0E-8170-6F2682D8F3F3}" srcOrd="3" destOrd="0" presId="urn:microsoft.com/office/officeart/2005/8/layout/cycle3"/>
    <dgm:cxn modelId="{04E0CC0D-F469-4E82-BDFF-0C304754EA9E}" type="presParOf" srcId="{6BC2611E-F6E2-4FF8-A639-BDD49DD44336}" destId="{8EA2B1C0-E2FA-41A9-84F7-9183371384F5}" srcOrd="4" destOrd="0" presId="urn:microsoft.com/office/officeart/2005/8/layout/cycle3"/>
    <dgm:cxn modelId="{83B1BB78-9AE9-4E4D-9A6E-7D2E5BB2CC1C}" type="presParOf" srcId="{6BC2611E-F6E2-4FF8-A639-BDD49DD44336}" destId="{24AAEED8-D853-4A87-8DB3-AF35CEBCFC3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47B80-97B2-4FAE-A1FA-68BD3C78C2C0}">
      <dsp:nvSpPr>
        <dsp:cNvPr id="0" name=""/>
        <dsp:cNvSpPr/>
      </dsp:nvSpPr>
      <dsp:spPr>
        <a:xfrm>
          <a:off x="474612" y="51884"/>
          <a:ext cx="3658428" cy="3658428"/>
        </a:xfrm>
        <a:prstGeom prst="circularArrow">
          <a:avLst>
            <a:gd name="adj1" fmla="val 5544"/>
            <a:gd name="adj2" fmla="val 330680"/>
            <a:gd name="adj3" fmla="val 13876965"/>
            <a:gd name="adj4" fmla="val 1732477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CC4ED-7EC4-4215-A494-3FC36E8E2790}">
      <dsp:nvSpPr>
        <dsp:cNvPr id="0" name=""/>
        <dsp:cNvSpPr/>
      </dsp:nvSpPr>
      <dsp:spPr>
        <a:xfrm>
          <a:off x="1484888" y="70968"/>
          <a:ext cx="1637877" cy="818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</a:rPr>
            <a:t>Обследование и сбор требования</a:t>
          </a:r>
        </a:p>
      </dsp:txBody>
      <dsp:txXfrm>
        <a:off x="1524865" y="110945"/>
        <a:ext cx="1557923" cy="738984"/>
      </dsp:txXfrm>
    </dsp:sp>
    <dsp:sp modelId="{75BBDEB4-24AC-4D29-958C-367C725B65C3}">
      <dsp:nvSpPr>
        <dsp:cNvPr id="0" name=""/>
        <dsp:cNvSpPr/>
      </dsp:nvSpPr>
      <dsp:spPr>
        <a:xfrm>
          <a:off x="2968629" y="1148969"/>
          <a:ext cx="1637877" cy="818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Проектирование дизайна</a:t>
          </a:r>
        </a:p>
      </dsp:txBody>
      <dsp:txXfrm>
        <a:off x="3008606" y="1188946"/>
        <a:ext cx="1557923" cy="738984"/>
      </dsp:txXfrm>
    </dsp:sp>
    <dsp:sp modelId="{1F51AD52-0C37-4A0E-8170-6F2682D8F3F3}">
      <dsp:nvSpPr>
        <dsp:cNvPr id="0" name=""/>
        <dsp:cNvSpPr/>
      </dsp:nvSpPr>
      <dsp:spPr>
        <a:xfrm>
          <a:off x="2401890" y="2893211"/>
          <a:ext cx="1637877" cy="818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Разработка</a:t>
          </a:r>
        </a:p>
      </dsp:txBody>
      <dsp:txXfrm>
        <a:off x="2441867" y="2933188"/>
        <a:ext cx="1557923" cy="738984"/>
      </dsp:txXfrm>
    </dsp:sp>
    <dsp:sp modelId="{8EA2B1C0-E2FA-41A9-84F7-9183371384F5}">
      <dsp:nvSpPr>
        <dsp:cNvPr id="0" name=""/>
        <dsp:cNvSpPr/>
      </dsp:nvSpPr>
      <dsp:spPr>
        <a:xfrm>
          <a:off x="567886" y="2893211"/>
          <a:ext cx="1637877" cy="818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Тестирование</a:t>
          </a:r>
        </a:p>
      </dsp:txBody>
      <dsp:txXfrm>
        <a:off x="607863" y="2933188"/>
        <a:ext cx="1557923" cy="738984"/>
      </dsp:txXfrm>
    </dsp:sp>
    <dsp:sp modelId="{24AAEED8-D853-4A87-8DB3-AF35CEBCFC34}">
      <dsp:nvSpPr>
        <dsp:cNvPr id="0" name=""/>
        <dsp:cNvSpPr/>
      </dsp:nvSpPr>
      <dsp:spPr>
        <a:xfrm>
          <a:off x="1147" y="1148969"/>
          <a:ext cx="1637877" cy="818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Ввод в </a:t>
          </a:r>
          <a:r>
            <a:rPr lang="ru-RU" sz="1600" kern="1200" dirty="0" err="1"/>
            <a:t>оптыную</a:t>
          </a:r>
          <a:endParaRPr lang="ru-RU" sz="1600" kern="1200" dirty="0"/>
        </a:p>
      </dsp:txBody>
      <dsp:txXfrm>
        <a:off x="41124" y="1188946"/>
        <a:ext cx="1557923" cy="73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003F-8887-42D6-96D4-6531A75EC98B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55932-74BC-439C-BC99-899BE9BDAA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Заменить значки, </a:t>
            </a:r>
            <a:r>
              <a:rPr lang="kk-KZ" dirty="0"/>
              <a:t>шрифты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5932-74BC-439C-BC99-899BE9BDAA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1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k-KZ" dirty="0"/>
              <a:t>Дизайн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5932-74BC-439C-BC99-899BE9BDAA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5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5932-74BC-439C-BC99-899BE9BDAA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8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5932-74BC-439C-BC99-899BE9BDAA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970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5932-74BC-439C-BC99-899BE9BDAA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6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5932-74BC-439C-BC99-899BE9BDAAE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56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Дописать комментарии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5932-74BC-439C-BC99-899BE9BDAAE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0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5932-74BC-439C-BC99-899BE9BDAAE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6" indent="0" algn="ctr">
              <a:buNone/>
              <a:defRPr sz="1463"/>
            </a:lvl3pPr>
            <a:lvl4pPr marL="1114388" indent="0" algn="ctr">
              <a:buNone/>
              <a:defRPr sz="1301"/>
            </a:lvl4pPr>
            <a:lvl5pPr marL="1485850" indent="0" algn="ctr">
              <a:buNone/>
              <a:defRPr sz="1301"/>
            </a:lvl5pPr>
            <a:lvl6pPr marL="1857312" indent="0" algn="ctr">
              <a:buNone/>
              <a:defRPr sz="1301"/>
            </a:lvl6pPr>
            <a:lvl7pPr marL="2228775" indent="0" algn="ctr">
              <a:buNone/>
              <a:defRPr sz="1301"/>
            </a:lvl7pPr>
            <a:lvl8pPr marL="2600237" indent="0" algn="ctr">
              <a:buNone/>
              <a:defRPr sz="1301"/>
            </a:lvl8pPr>
            <a:lvl9pPr marL="2971699" indent="0" algn="ctr">
              <a:buNone/>
              <a:defRPr sz="1301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9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_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>
            <a:extLst>
              <a:ext uri="{FF2B5EF4-FFF2-40B4-BE49-F238E27FC236}">
                <a16:creationId xmlns:a16="http://schemas.microsoft.com/office/drawing/2014/main" id="{ADFC25DD-A9C2-47A6-8A2D-F4B10B658D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3426" y="4213084"/>
            <a:ext cx="9478460" cy="22480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B28BC7E-7B59-45CD-846C-3D821504F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14" y="1271401"/>
            <a:ext cx="310050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114" y="6453190"/>
            <a:ext cx="2695773" cy="268291"/>
          </a:xfrm>
        </p:spPr>
        <p:txBody>
          <a:bodyPr/>
          <a:lstStyle>
            <a:lvl1pPr>
              <a:defRPr/>
            </a:lvl1pPr>
          </a:lstStyle>
          <a:p>
            <a:fld id="{C663C222-4EBB-4D88-8A52-0F235ED25976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453188"/>
            <a:ext cx="2695773" cy="268292"/>
          </a:xfrm>
        </p:spPr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DB303BEA-B26F-4157-A804-50685278C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3426" y="1568487"/>
            <a:ext cx="310050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F794D19E-CB0E-4DA9-AEC7-3FB39B2730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88828" y="1246175"/>
            <a:ext cx="310050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77BC7F1F-74A7-4B44-898E-8C0D75DEA0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8140" y="1543261"/>
            <a:ext cx="3100500" cy="183474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2DC81FC9-4D7A-49FE-AC29-A009B33B9C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4114" y="1752600"/>
            <a:ext cx="3100500" cy="231657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2" name="Объект 20">
            <a:extLst>
              <a:ext uri="{FF2B5EF4-FFF2-40B4-BE49-F238E27FC236}">
                <a16:creationId xmlns:a16="http://schemas.microsoft.com/office/drawing/2014/main" id="{9490F29C-DE46-46D8-895E-D56CC7B8C2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88828" y="1763705"/>
            <a:ext cx="3100500" cy="231657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CAC92C14-33EF-4EF8-9E1C-22EF3309B8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9975" y="1263932"/>
            <a:ext cx="310050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8F939CD9-3279-48A9-9C39-BBC75E65CB7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9287" y="1561018"/>
            <a:ext cx="310050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Объект 20">
            <a:extLst>
              <a:ext uri="{FF2B5EF4-FFF2-40B4-BE49-F238E27FC236}">
                <a16:creationId xmlns:a16="http://schemas.microsoft.com/office/drawing/2014/main" id="{DB7DDFBF-CB12-4C83-8A9A-68D95567F56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00055" y="1745131"/>
            <a:ext cx="3100500" cy="231657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2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объекта_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>
            <a:extLst>
              <a:ext uri="{FF2B5EF4-FFF2-40B4-BE49-F238E27FC236}">
                <a16:creationId xmlns:a16="http://schemas.microsoft.com/office/drawing/2014/main" id="{ADFC25DD-A9C2-47A6-8A2D-F4B10B658D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27503" y="4213084"/>
            <a:ext cx="5764383" cy="2248042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B28BC7E-7B59-45CD-846C-3D821504F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14" y="1245763"/>
            <a:ext cx="3637722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114" y="6453190"/>
            <a:ext cx="2695773" cy="268291"/>
          </a:xfrm>
        </p:spPr>
        <p:txBody>
          <a:bodyPr/>
          <a:lstStyle>
            <a:lvl1pPr>
              <a:defRPr/>
            </a:lvl1pPr>
          </a:lstStyle>
          <a:p>
            <a:fld id="{7017EC1F-A7A0-405B-861B-134A9ADD9011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453188"/>
            <a:ext cx="2695773" cy="268292"/>
          </a:xfrm>
        </p:spPr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DB303BEA-B26F-4157-A804-50685278C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3426" y="1525757"/>
            <a:ext cx="3637722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F794D19E-CB0E-4DA9-AEC7-3FB39B2730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46249" y="1246175"/>
            <a:ext cx="2843079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77BC7F1F-74A7-4B44-898E-8C0D75DEA0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5561" y="1543261"/>
            <a:ext cx="2843079" cy="183474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2DC81FC9-4D7A-49FE-AC29-A009B33B9C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4114" y="1752600"/>
            <a:ext cx="3637722" cy="470852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2" name="Объект 20">
            <a:extLst>
              <a:ext uri="{FF2B5EF4-FFF2-40B4-BE49-F238E27FC236}">
                <a16:creationId xmlns:a16="http://schemas.microsoft.com/office/drawing/2014/main" id="{9490F29C-DE46-46D8-895E-D56CC7B8C2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846249" y="1763705"/>
            <a:ext cx="2843079" cy="231657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CAC92C14-33EF-4EF8-9E1C-22EF3309B8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28191" y="1242224"/>
            <a:ext cx="2843079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8F939CD9-3279-48A9-9C39-BBC75E65CB7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27503" y="1539310"/>
            <a:ext cx="2843079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Объект 20">
            <a:extLst>
              <a:ext uri="{FF2B5EF4-FFF2-40B4-BE49-F238E27FC236}">
                <a16:creationId xmlns:a16="http://schemas.microsoft.com/office/drawing/2014/main" id="{DB7DDFBF-CB12-4C83-8A9A-68D95567F56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927503" y="1763705"/>
            <a:ext cx="2843079" cy="231657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60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_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>
            <a:extLst>
              <a:ext uri="{FF2B5EF4-FFF2-40B4-BE49-F238E27FC236}">
                <a16:creationId xmlns:a16="http://schemas.microsoft.com/office/drawing/2014/main" id="{ADFC25DD-A9C2-47A6-8A2D-F4B10B658D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88140" y="1263932"/>
            <a:ext cx="3103746" cy="51971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B28BC7E-7B59-45CD-846C-3D821504F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14" y="1271401"/>
            <a:ext cx="310050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114" y="6453190"/>
            <a:ext cx="2695773" cy="268291"/>
          </a:xfrm>
        </p:spPr>
        <p:txBody>
          <a:bodyPr/>
          <a:lstStyle>
            <a:lvl1pPr>
              <a:defRPr/>
            </a:lvl1pPr>
          </a:lstStyle>
          <a:p>
            <a:fld id="{2DCC40B5-B4ED-44C6-AB8E-A7501BBAAE8D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453188"/>
            <a:ext cx="2695773" cy="268292"/>
          </a:xfrm>
        </p:spPr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DB303BEA-B26F-4157-A804-50685278C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3426" y="1568487"/>
            <a:ext cx="310050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F794D19E-CB0E-4DA9-AEC7-3FB39B2730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4802" y="4147939"/>
            <a:ext cx="6284985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2DC81FC9-4D7A-49FE-AC29-A009B33B9C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4114" y="1752600"/>
            <a:ext cx="3100500" cy="231657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2" name="Объект 20">
            <a:extLst>
              <a:ext uri="{FF2B5EF4-FFF2-40B4-BE49-F238E27FC236}">
                <a16:creationId xmlns:a16="http://schemas.microsoft.com/office/drawing/2014/main" id="{9490F29C-DE46-46D8-895E-D56CC7B8C2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4802" y="4416231"/>
            <a:ext cx="6284985" cy="205639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CAC92C14-33EF-4EF8-9E1C-22EF3309B8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9975" y="1263932"/>
            <a:ext cx="310050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8F939CD9-3279-48A9-9C39-BBC75E65CB7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9287" y="1561018"/>
            <a:ext cx="310050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Объект 20">
            <a:extLst>
              <a:ext uri="{FF2B5EF4-FFF2-40B4-BE49-F238E27FC236}">
                <a16:creationId xmlns:a16="http://schemas.microsoft.com/office/drawing/2014/main" id="{DB7DDFBF-CB12-4C83-8A9A-68D95567F56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00055" y="1745131"/>
            <a:ext cx="3100500" cy="231657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7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_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>
            <a:extLst>
              <a:ext uri="{FF2B5EF4-FFF2-40B4-BE49-F238E27FC236}">
                <a16:creationId xmlns:a16="http://schemas.microsoft.com/office/drawing/2014/main" id="{ADFC25DD-A9C2-47A6-8A2D-F4B10B658D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88140" y="1263932"/>
            <a:ext cx="3103746" cy="51971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B28BC7E-7B59-45CD-846C-3D821504F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14" y="1271401"/>
            <a:ext cx="310050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114" y="6453190"/>
            <a:ext cx="2695773" cy="268291"/>
          </a:xfrm>
        </p:spPr>
        <p:txBody>
          <a:bodyPr/>
          <a:lstStyle>
            <a:lvl1pPr>
              <a:defRPr/>
            </a:lvl1pPr>
          </a:lstStyle>
          <a:p>
            <a:fld id="{D72F0757-2E96-4FDA-B058-C520060D60CE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453188"/>
            <a:ext cx="2695773" cy="268292"/>
          </a:xfrm>
        </p:spPr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DB303BEA-B26F-4157-A804-50685278C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3426" y="1568487"/>
            <a:ext cx="310050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F794D19E-CB0E-4DA9-AEC7-3FB39B2730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4802" y="3934293"/>
            <a:ext cx="3099124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2DC81FC9-4D7A-49FE-AC29-A009B33B9C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4114" y="1752601"/>
            <a:ext cx="3100500" cy="205639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2" name="Объект 20">
            <a:extLst>
              <a:ext uri="{FF2B5EF4-FFF2-40B4-BE49-F238E27FC236}">
                <a16:creationId xmlns:a16="http://schemas.microsoft.com/office/drawing/2014/main" id="{9490F29C-DE46-46D8-895E-D56CC7B8C2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4802" y="4416231"/>
            <a:ext cx="3099124" cy="205639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CAC92C14-33EF-4EF8-9E1C-22EF3309B8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9975" y="1263932"/>
            <a:ext cx="310050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8F939CD9-3279-48A9-9C39-BBC75E65CB7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99287" y="1561018"/>
            <a:ext cx="310050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Объект 20">
            <a:extLst>
              <a:ext uri="{FF2B5EF4-FFF2-40B4-BE49-F238E27FC236}">
                <a16:creationId xmlns:a16="http://schemas.microsoft.com/office/drawing/2014/main" id="{DB7DDFBF-CB12-4C83-8A9A-68D95567F56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00055" y="1745132"/>
            <a:ext cx="3100500" cy="205639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A23786E-9112-4A4E-B298-D3116F294E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99287" y="3934293"/>
            <a:ext cx="3099124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Объект 20">
            <a:extLst>
              <a:ext uri="{FF2B5EF4-FFF2-40B4-BE49-F238E27FC236}">
                <a16:creationId xmlns:a16="http://schemas.microsoft.com/office/drawing/2014/main" id="{758C5565-9A15-4538-91BA-5F3C9585884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99287" y="4416231"/>
            <a:ext cx="3099124" cy="205639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6F1BDAB8-EF18-46A5-9F76-90E42B04AC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19210" y="4224810"/>
            <a:ext cx="310050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Текст 15">
            <a:extLst>
              <a:ext uri="{FF2B5EF4-FFF2-40B4-BE49-F238E27FC236}">
                <a16:creationId xmlns:a16="http://schemas.microsoft.com/office/drawing/2014/main" id="{733D0236-A652-4080-B439-45801B08017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05071" y="4217341"/>
            <a:ext cx="310050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952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>
            <a:extLst>
              <a:ext uri="{FF2B5EF4-FFF2-40B4-BE49-F238E27FC236}">
                <a16:creationId xmlns:a16="http://schemas.microsoft.com/office/drawing/2014/main" id="{ADFC25DD-A9C2-47A6-8A2D-F4B10B658D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25765" y="4421999"/>
            <a:ext cx="4366121" cy="20391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B28BC7E-7B59-45CD-846C-3D821504F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15" y="1271401"/>
            <a:ext cx="493236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114" y="6453190"/>
            <a:ext cx="2695773" cy="268291"/>
          </a:xfrm>
        </p:spPr>
        <p:txBody>
          <a:bodyPr/>
          <a:lstStyle>
            <a:lvl1pPr>
              <a:defRPr/>
            </a:lvl1pPr>
          </a:lstStyle>
          <a:p>
            <a:fld id="{263AA064-9B7A-4E67-9B24-1A61440AC27A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453188"/>
            <a:ext cx="2695773" cy="268292"/>
          </a:xfrm>
        </p:spPr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DB303BEA-B26F-4157-A804-50685278C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3426" y="1568487"/>
            <a:ext cx="493236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2DC81FC9-4D7A-49FE-AC29-A009B33B9C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4115" y="1752600"/>
            <a:ext cx="4931073" cy="257157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2" name="Объект 20">
            <a:extLst>
              <a:ext uri="{FF2B5EF4-FFF2-40B4-BE49-F238E27FC236}">
                <a16:creationId xmlns:a16="http://schemas.microsoft.com/office/drawing/2014/main" id="{9490F29C-DE46-46D8-895E-D56CC7B8C2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4115" y="4416478"/>
            <a:ext cx="4931073" cy="20391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CAC92C14-33EF-4EF8-9E1C-22EF3309B8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26454" y="1271401"/>
            <a:ext cx="4366572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Объект 20">
            <a:extLst>
              <a:ext uri="{FF2B5EF4-FFF2-40B4-BE49-F238E27FC236}">
                <a16:creationId xmlns:a16="http://schemas.microsoft.com/office/drawing/2014/main" id="{DB7DDFBF-CB12-4C83-8A9A-68D95567F56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326454" y="1539694"/>
            <a:ext cx="4365433" cy="278447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568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44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64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26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388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485850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1857312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228775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2600237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297169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039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71F6D-CA9E-4F7E-9283-02B7A4296CE9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5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75FF2-0098-4C88-8276-15B74DB9E1FF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9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321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0CA656-6766-418C-9DA8-8A063B0411E4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9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0D103B6-1967-4854-9D8F-F47F85C3E6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14" y="1247775"/>
            <a:ext cx="9477772" cy="518318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65ECF5E-BDFD-4AB8-9B20-F05ADF9048DF}"/>
              </a:ext>
            </a:extLst>
          </p:cNvPr>
          <p:cNvCxnSpPr/>
          <p:nvPr userDrawn="1"/>
        </p:nvCxnSpPr>
        <p:spPr>
          <a:xfrm>
            <a:off x="214114" y="6439509"/>
            <a:ext cx="94777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9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E4845-2ECC-491F-876C-7201DE31F708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41C74FD-06AB-4B3F-8C6F-15DE44325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48518"/>
              </p:ext>
            </p:extLst>
          </p:nvPr>
        </p:nvGraphicFramePr>
        <p:xfrm>
          <a:off x="214114" y="1247775"/>
          <a:ext cx="947777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722">
                  <a:extLst>
                    <a:ext uri="{9D8B030D-6E8A-4147-A177-3AD203B41FA5}">
                      <a16:colId xmlns:a16="http://schemas.microsoft.com/office/drawing/2014/main" val="4088221909"/>
                    </a:ext>
                  </a:extLst>
                </a:gridCol>
                <a:gridCol w="1184722">
                  <a:extLst>
                    <a:ext uri="{9D8B030D-6E8A-4147-A177-3AD203B41FA5}">
                      <a16:colId xmlns:a16="http://schemas.microsoft.com/office/drawing/2014/main" val="3306839058"/>
                    </a:ext>
                  </a:extLst>
                </a:gridCol>
                <a:gridCol w="1184722">
                  <a:extLst>
                    <a:ext uri="{9D8B030D-6E8A-4147-A177-3AD203B41FA5}">
                      <a16:colId xmlns:a16="http://schemas.microsoft.com/office/drawing/2014/main" val="3804525460"/>
                    </a:ext>
                  </a:extLst>
                </a:gridCol>
                <a:gridCol w="1184722">
                  <a:extLst>
                    <a:ext uri="{9D8B030D-6E8A-4147-A177-3AD203B41FA5}">
                      <a16:colId xmlns:a16="http://schemas.microsoft.com/office/drawing/2014/main" val="3203992481"/>
                    </a:ext>
                  </a:extLst>
                </a:gridCol>
                <a:gridCol w="1184722">
                  <a:extLst>
                    <a:ext uri="{9D8B030D-6E8A-4147-A177-3AD203B41FA5}">
                      <a16:colId xmlns:a16="http://schemas.microsoft.com/office/drawing/2014/main" val="202986724"/>
                    </a:ext>
                  </a:extLst>
                </a:gridCol>
                <a:gridCol w="1184722">
                  <a:extLst>
                    <a:ext uri="{9D8B030D-6E8A-4147-A177-3AD203B41FA5}">
                      <a16:colId xmlns:a16="http://schemas.microsoft.com/office/drawing/2014/main" val="1679131616"/>
                    </a:ext>
                  </a:extLst>
                </a:gridCol>
                <a:gridCol w="1184722">
                  <a:extLst>
                    <a:ext uri="{9D8B030D-6E8A-4147-A177-3AD203B41FA5}">
                      <a16:colId xmlns:a16="http://schemas.microsoft.com/office/drawing/2014/main" val="247609945"/>
                    </a:ext>
                  </a:extLst>
                </a:gridCol>
                <a:gridCol w="1184722">
                  <a:extLst>
                    <a:ext uri="{9D8B030D-6E8A-4147-A177-3AD203B41FA5}">
                      <a16:colId xmlns:a16="http://schemas.microsoft.com/office/drawing/2014/main" val="1048431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4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32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68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8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2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4295" marR="74295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37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>
            <a:extLst>
              <a:ext uri="{FF2B5EF4-FFF2-40B4-BE49-F238E27FC236}">
                <a16:creationId xmlns:a16="http://schemas.microsoft.com/office/drawing/2014/main" id="{ADFC25DD-A9C2-47A6-8A2D-F4B10B658D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25765" y="1282701"/>
            <a:ext cx="4366121" cy="517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B28BC7E-7B59-45CD-846C-3D821504F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15" y="1271401"/>
            <a:ext cx="493236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114" y="6453190"/>
            <a:ext cx="2695773" cy="268291"/>
          </a:xfrm>
        </p:spPr>
        <p:txBody>
          <a:bodyPr/>
          <a:lstStyle>
            <a:lvl1pPr>
              <a:defRPr/>
            </a:lvl1pPr>
          </a:lstStyle>
          <a:p>
            <a:fld id="{71BCE16E-614F-43FD-BA1A-9D052708F7C1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453188"/>
            <a:ext cx="2695773" cy="268292"/>
          </a:xfrm>
        </p:spPr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DB303BEA-B26F-4157-A804-50685278C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3426" y="1568487"/>
            <a:ext cx="493236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F794D19E-CB0E-4DA9-AEC7-3FB39B2730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4115" y="3904468"/>
            <a:ext cx="493236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77BC7F1F-74A7-4B44-898E-8C0D75DEA0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426" y="4201554"/>
            <a:ext cx="4932360" cy="183474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2DC81FC9-4D7A-49FE-AC29-A009B33B9C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4115" y="1752600"/>
            <a:ext cx="4931073" cy="203360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2" name="Объект 20">
            <a:extLst>
              <a:ext uri="{FF2B5EF4-FFF2-40B4-BE49-F238E27FC236}">
                <a16:creationId xmlns:a16="http://schemas.microsoft.com/office/drawing/2014/main" id="{9490F29C-DE46-46D8-895E-D56CC7B8C2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4115" y="4421998"/>
            <a:ext cx="4931073" cy="203360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6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>
            <a:extLst>
              <a:ext uri="{FF2B5EF4-FFF2-40B4-BE49-F238E27FC236}">
                <a16:creationId xmlns:a16="http://schemas.microsoft.com/office/drawing/2014/main" id="{ADFC25DD-A9C2-47A6-8A2D-F4B10B658D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23101" y="1282701"/>
            <a:ext cx="3168785" cy="517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114" y="6453190"/>
            <a:ext cx="2695773" cy="268291"/>
          </a:xfrm>
        </p:spPr>
        <p:txBody>
          <a:bodyPr/>
          <a:lstStyle>
            <a:lvl1pPr>
              <a:defRPr/>
            </a:lvl1pPr>
          </a:lstStyle>
          <a:p>
            <a:fld id="{185C05EF-98AC-4D90-AB59-1022819465FD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453188"/>
            <a:ext cx="2695773" cy="268292"/>
          </a:xfrm>
        </p:spPr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2DC81FC9-4D7A-49FE-AC29-A009B33B9C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4115" y="1282700"/>
            <a:ext cx="6197544" cy="517842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8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>
            <a:extLst>
              <a:ext uri="{FF2B5EF4-FFF2-40B4-BE49-F238E27FC236}">
                <a16:creationId xmlns:a16="http://schemas.microsoft.com/office/drawing/2014/main" id="{ADFC25DD-A9C2-47A6-8A2D-F4B10B658D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25765" y="3904469"/>
            <a:ext cx="4366121" cy="255665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B28BC7E-7B59-45CD-846C-3D821504F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115" y="1271401"/>
            <a:ext cx="493236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4114" y="6453190"/>
            <a:ext cx="2695773" cy="268291"/>
          </a:xfrm>
        </p:spPr>
        <p:txBody>
          <a:bodyPr/>
          <a:lstStyle>
            <a:lvl1pPr>
              <a:defRPr/>
            </a:lvl1pPr>
          </a:lstStyle>
          <a:p>
            <a:fld id="{F420E59B-CCA8-4060-B98E-4C7AFA23722F}" type="datetime1">
              <a:rPr lang="ru-RU" smtClean="0"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453188"/>
            <a:ext cx="2695773" cy="268292"/>
          </a:xfrm>
        </p:spPr>
        <p:txBody>
          <a:bodyPr/>
          <a:lstStyle/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AE485A5-93B0-4972-BEE3-B09D3DFE4B6B}"/>
              </a:ext>
            </a:extLst>
          </p:cNvPr>
          <p:cNvCxnSpPr>
            <a:cxnSpLocks/>
          </p:cNvCxnSpPr>
          <p:nvPr/>
        </p:nvCxnSpPr>
        <p:spPr>
          <a:xfrm>
            <a:off x="214114" y="1181902"/>
            <a:ext cx="9477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A0EBF81-08F2-420B-813A-EC01F160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5D47C03-80D4-47C9-B7B1-18E3AED96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 anchor="ctr" anchorCtr="0">
            <a:normAutofit/>
          </a:bodyPr>
          <a:lstStyle>
            <a:lvl1pPr marL="0" indent="0" algn="l" defTabSz="85795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ru-RU" sz="1544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DB303BEA-B26F-4157-A804-50685278C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3426" y="1568487"/>
            <a:ext cx="4932360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F794D19E-CB0E-4DA9-AEC7-3FB39B2730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4115" y="3904468"/>
            <a:ext cx="4932360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77BC7F1F-74A7-4B44-898E-8C0D75DEA0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3426" y="4201554"/>
            <a:ext cx="4932360" cy="183474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Объект 20">
            <a:extLst>
              <a:ext uri="{FF2B5EF4-FFF2-40B4-BE49-F238E27FC236}">
                <a16:creationId xmlns:a16="http://schemas.microsoft.com/office/drawing/2014/main" id="{2DC81FC9-4D7A-49FE-AC29-A009B33B9C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14115" y="1752600"/>
            <a:ext cx="4931073" cy="203360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2" name="Объект 20">
            <a:extLst>
              <a:ext uri="{FF2B5EF4-FFF2-40B4-BE49-F238E27FC236}">
                <a16:creationId xmlns:a16="http://schemas.microsoft.com/office/drawing/2014/main" id="{9490F29C-DE46-46D8-895E-D56CC7B8C2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14115" y="4421998"/>
            <a:ext cx="4931073" cy="203360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CAC92C14-33EF-4EF8-9E1C-22EF3309B8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26454" y="1271401"/>
            <a:ext cx="4366572" cy="268292"/>
          </a:xfrm>
        </p:spPr>
        <p:txBody>
          <a:bodyPr anchor="ctr" anchorCtr="0">
            <a:normAutofit/>
          </a:bodyPr>
          <a:lstStyle>
            <a:lvl1pPr marL="0" indent="0" algn="l" defTabSz="321632" rtl="0" eaLnBrk="1" latinLnBrk="0" hangingPunct="1">
              <a:buNone/>
              <a:defRPr lang="ru-RU" sz="1138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8F939CD9-3279-48A9-9C39-BBC75E65CB7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25766" y="1568487"/>
            <a:ext cx="4366572" cy="183474"/>
          </a:xfrm>
        </p:spPr>
        <p:txBody>
          <a:bodyPr anchor="ctr" anchorCtr="0">
            <a:noAutofit/>
          </a:bodyPr>
          <a:lstStyle>
            <a:lvl1pPr marL="0" indent="0" algn="l" defTabSz="321632" rtl="0" eaLnBrk="1" latinLnBrk="0" hangingPunct="1">
              <a:buNone/>
              <a:defRPr lang="ru-RU" sz="975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1463" indent="0"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Объект 20">
            <a:extLst>
              <a:ext uri="{FF2B5EF4-FFF2-40B4-BE49-F238E27FC236}">
                <a16:creationId xmlns:a16="http://schemas.microsoft.com/office/drawing/2014/main" id="{DB7DDFBF-CB12-4C83-8A9A-68D95567F56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326454" y="1752600"/>
            <a:ext cx="4365433" cy="203360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975"/>
            </a:lvl1pPr>
            <a:lvl2pPr>
              <a:lnSpc>
                <a:spcPct val="120000"/>
              </a:lnSpc>
              <a:defRPr sz="894"/>
            </a:lvl2pPr>
            <a:lvl3pPr>
              <a:lnSpc>
                <a:spcPct val="120000"/>
              </a:lnSpc>
              <a:defRPr sz="853"/>
            </a:lvl3pPr>
            <a:lvl4pPr>
              <a:lnSpc>
                <a:spcPct val="120000"/>
              </a:lnSpc>
              <a:defRPr sz="813"/>
            </a:lvl4pPr>
            <a:lvl5pPr>
              <a:lnSpc>
                <a:spcPct val="120000"/>
              </a:lnSpc>
              <a:defRPr sz="81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9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14" y="1283236"/>
            <a:ext cx="9477772" cy="516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114" y="6453190"/>
            <a:ext cx="2695773" cy="268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811F-8536-4EA9-84EC-1E73EDBD67C1}" type="datetime1">
              <a:rPr lang="ru-RU" smtClean="0"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453188"/>
            <a:ext cx="3343275" cy="268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453188"/>
            <a:ext cx="2695773" cy="268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3C0B-D5A0-4B05-AC67-24C5151615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8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marL="0" algn="l" defTabSz="857959" rtl="0" eaLnBrk="1" latinLnBrk="0" hangingPunct="1">
        <a:lnSpc>
          <a:spcPct val="90000"/>
        </a:lnSpc>
        <a:spcBef>
          <a:spcPct val="0"/>
        </a:spcBef>
        <a:buNone/>
        <a:defRPr lang="en-US" sz="2275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5731" indent="-185731" algn="l" defTabSz="742926" rtl="0" eaLnBrk="1" latinLnBrk="0" hangingPunct="1">
        <a:lnSpc>
          <a:spcPct val="120000"/>
        </a:lnSpc>
        <a:spcBef>
          <a:spcPts val="812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1pPr>
      <a:lvl2pPr marL="557194" indent="-185731" algn="l" defTabSz="742926" rtl="0" eaLnBrk="1" latinLnBrk="0" hangingPunct="1">
        <a:lnSpc>
          <a:spcPct val="12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56" indent="-185731" algn="l" defTabSz="742926" rtl="0" eaLnBrk="1" latinLnBrk="0" hangingPunct="1">
        <a:lnSpc>
          <a:spcPct val="12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19" indent="-185731" algn="l" defTabSz="742926" rtl="0" eaLnBrk="1" latinLnBrk="0" hangingPunct="1">
        <a:lnSpc>
          <a:spcPct val="12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581" indent="-185731" algn="l" defTabSz="742926" rtl="0" eaLnBrk="1" latinLnBrk="0" hangingPunct="1">
        <a:lnSpc>
          <a:spcPct val="12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043" indent="-185731" algn="l" defTabSz="74292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06" indent="-185731" algn="l" defTabSz="74292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968" indent="-185731" algn="l" defTabSz="74292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432" indent="-185731" algn="l" defTabSz="74292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4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26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88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50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12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5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37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99" algn="l" defTabSz="742926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2" userDrawn="1">
          <p15:clr>
            <a:srgbClr val="F26B43"/>
          </p15:clr>
        </p15:guide>
        <p15:guide id="2" pos="135" userDrawn="1">
          <p15:clr>
            <a:srgbClr val="F26B43"/>
          </p15:clr>
        </p15:guide>
        <p15:guide id="3" pos="6105" userDrawn="1">
          <p15:clr>
            <a:srgbClr val="F26B43"/>
          </p15:clr>
        </p15:guide>
        <p15:guide id="5" orient="horz" pos="368" userDrawn="1">
          <p15:clr>
            <a:srgbClr val="F26B43"/>
          </p15:clr>
        </p15:guide>
        <p15:guide id="6" orient="horz" pos="731" userDrawn="1">
          <p15:clr>
            <a:srgbClr val="F26B43"/>
          </p15:clr>
        </p15:guide>
        <p15:guide id="7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hree types of Analytics">
            <a:extLst>
              <a:ext uri="{FF2B5EF4-FFF2-40B4-BE49-F238E27FC236}">
                <a16:creationId xmlns:a16="http://schemas.microsoft.com/office/drawing/2014/main" id="{A67AC346-BA30-4170-B526-EC7D6E37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90" y="0"/>
            <a:ext cx="1028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E8143CC-A3F4-4BFE-BB56-0C0C60D48E57}"/>
              </a:ext>
            </a:extLst>
          </p:cNvPr>
          <p:cNvSpPr txBox="1">
            <a:spLocks/>
          </p:cNvSpPr>
          <p:nvPr/>
        </p:nvSpPr>
        <p:spPr>
          <a:xfrm>
            <a:off x="200024" y="942974"/>
            <a:ext cx="4533901" cy="23129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ctr" defTabSz="8579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75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err="1"/>
              <a:t>SupTech</a:t>
            </a:r>
            <a:r>
              <a:rPr lang="ru-RU" dirty="0"/>
              <a:t> стратегия</a:t>
            </a:r>
            <a:br>
              <a:rPr lang="ru-RU" dirty="0"/>
            </a:br>
            <a:r>
              <a:rPr lang="ru-RU" sz="800" dirty="0"/>
              <a:t> </a:t>
            </a:r>
            <a:br>
              <a:rPr lang="ru-RU" dirty="0"/>
            </a:br>
            <a:r>
              <a:rPr lang="ru-RU" sz="2400" b="0" dirty="0"/>
              <a:t>Предварительный проект для обсуждения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74675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three types of Analytics">
            <a:extLst>
              <a:ext uri="{FF2B5EF4-FFF2-40B4-BE49-F238E27FC236}">
                <a16:creationId xmlns:a16="http://schemas.microsoft.com/office/drawing/2014/main" id="{7D412122-7FD1-4F3A-84D5-90EFB234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990" y="0"/>
            <a:ext cx="1028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48978B5-F0D4-40EC-9880-718BF933E433}"/>
              </a:ext>
            </a:extLst>
          </p:cNvPr>
          <p:cNvSpPr txBox="1">
            <a:spLocks/>
          </p:cNvSpPr>
          <p:nvPr/>
        </p:nvSpPr>
        <p:spPr>
          <a:xfrm>
            <a:off x="200024" y="942974"/>
            <a:ext cx="4533901" cy="231298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algn="l" defTabSz="8579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75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Статус по проектам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800" dirty="0"/>
              <a:t> </a:t>
            </a:r>
            <a:r>
              <a:rPr lang="ru-RU" sz="2000" dirty="0"/>
              <a:t>п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sz="2400" b="0" dirty="0">
                <a:solidFill>
                  <a:schemeClr val="bg1"/>
                </a:solidFill>
              </a:rPr>
              <a:t>Приложение</a:t>
            </a:r>
          </a:p>
          <a:p>
            <a:endParaRPr lang="ru-RU" sz="1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CE0B368-A99C-43C5-A468-A14AB75E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11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E8EDAAE-C93F-4473-A463-B39CA4E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проектам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F7E3FA-A561-4B75-B508-B7E2C63F9C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УНТ ведется разработка с использованием </a:t>
            </a:r>
            <a:r>
              <a:rPr lang="ru-RU" dirty="0" err="1"/>
              <a:t>Agile</a:t>
            </a:r>
            <a:r>
              <a:rPr lang="ru-RU" dirty="0"/>
              <a:t> методик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F74FC3BB-345B-49D1-A250-D48488D26364}"/>
              </a:ext>
            </a:extLst>
          </p:cNvPr>
          <p:cNvSpPr/>
          <p:nvPr/>
        </p:nvSpPr>
        <p:spPr>
          <a:xfrm>
            <a:off x="606060" y="3527918"/>
            <a:ext cx="936722" cy="543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646" y="21600"/>
                </a:lnTo>
                <a:cubicBezTo>
                  <a:pt x="2258" y="21600"/>
                  <a:pt x="1947" y="21600"/>
                  <a:pt x="1695" y="21575"/>
                </a:cubicBezTo>
                <a:cubicBezTo>
                  <a:pt x="1443" y="21551"/>
                  <a:pt x="1248" y="21502"/>
                  <a:pt x="1093" y="21404"/>
                </a:cubicBezTo>
                <a:cubicBezTo>
                  <a:pt x="869" y="21281"/>
                  <a:pt x="671" y="21089"/>
                  <a:pt x="505" y="20837"/>
                </a:cubicBezTo>
                <a:cubicBezTo>
                  <a:pt x="338" y="20586"/>
                  <a:pt x="211" y="20286"/>
                  <a:pt x="130" y="19948"/>
                </a:cubicBezTo>
                <a:cubicBezTo>
                  <a:pt x="65" y="19713"/>
                  <a:pt x="32" y="19420"/>
                  <a:pt x="16" y="19038"/>
                </a:cubicBezTo>
                <a:cubicBezTo>
                  <a:pt x="0" y="18657"/>
                  <a:pt x="0" y="18187"/>
                  <a:pt x="0" y="1760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A7A7A7"/>
            </a:solidFill>
            <a:headEnd type="triangle"/>
          </a:ln>
        </p:spPr>
        <p:txBody>
          <a:bodyPr lIns="0" tIns="0" rIns="0" bIns="0" anchor="ctr"/>
          <a:lstStyle/>
          <a:p>
            <a:endParaRPr sz="1400" b="1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E49D02EF-6D6E-4DC2-956C-A21993DE5435}"/>
              </a:ext>
            </a:extLst>
          </p:cNvPr>
          <p:cNvSpPr/>
          <p:nvPr/>
        </p:nvSpPr>
        <p:spPr>
          <a:xfrm>
            <a:off x="1238726" y="4468336"/>
            <a:ext cx="646636" cy="543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646" y="21600"/>
                </a:lnTo>
                <a:cubicBezTo>
                  <a:pt x="2258" y="21600"/>
                  <a:pt x="1947" y="21600"/>
                  <a:pt x="1695" y="21575"/>
                </a:cubicBezTo>
                <a:cubicBezTo>
                  <a:pt x="1443" y="21551"/>
                  <a:pt x="1248" y="21502"/>
                  <a:pt x="1093" y="21404"/>
                </a:cubicBezTo>
                <a:cubicBezTo>
                  <a:pt x="869" y="21281"/>
                  <a:pt x="671" y="21089"/>
                  <a:pt x="505" y="20837"/>
                </a:cubicBezTo>
                <a:cubicBezTo>
                  <a:pt x="338" y="20586"/>
                  <a:pt x="211" y="20286"/>
                  <a:pt x="130" y="19948"/>
                </a:cubicBezTo>
                <a:cubicBezTo>
                  <a:pt x="65" y="19713"/>
                  <a:pt x="32" y="19420"/>
                  <a:pt x="16" y="19038"/>
                </a:cubicBezTo>
                <a:cubicBezTo>
                  <a:pt x="0" y="18657"/>
                  <a:pt x="0" y="18187"/>
                  <a:pt x="0" y="1760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A7A7A7"/>
            </a:solidFill>
            <a:headEnd type="triangle"/>
          </a:ln>
        </p:spPr>
        <p:txBody>
          <a:bodyPr lIns="0" tIns="0" rIns="0" bIns="0" anchor="ctr"/>
          <a:lstStyle/>
          <a:p>
            <a:endParaRPr sz="1400" b="1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62BBE57-C9CE-414F-9376-A64B2A65605F}"/>
              </a:ext>
            </a:extLst>
          </p:cNvPr>
          <p:cNvSpPr/>
          <p:nvPr/>
        </p:nvSpPr>
        <p:spPr>
          <a:xfrm>
            <a:off x="1960217" y="5148230"/>
            <a:ext cx="646636" cy="78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646" y="21600"/>
                </a:lnTo>
                <a:cubicBezTo>
                  <a:pt x="2258" y="21600"/>
                  <a:pt x="1947" y="21600"/>
                  <a:pt x="1695" y="21575"/>
                </a:cubicBezTo>
                <a:cubicBezTo>
                  <a:pt x="1443" y="21551"/>
                  <a:pt x="1248" y="21502"/>
                  <a:pt x="1093" y="21404"/>
                </a:cubicBezTo>
                <a:cubicBezTo>
                  <a:pt x="869" y="21281"/>
                  <a:pt x="671" y="21089"/>
                  <a:pt x="505" y="20837"/>
                </a:cubicBezTo>
                <a:cubicBezTo>
                  <a:pt x="338" y="20586"/>
                  <a:pt x="211" y="20286"/>
                  <a:pt x="130" y="19948"/>
                </a:cubicBezTo>
                <a:cubicBezTo>
                  <a:pt x="65" y="19713"/>
                  <a:pt x="32" y="19420"/>
                  <a:pt x="16" y="19038"/>
                </a:cubicBezTo>
                <a:cubicBezTo>
                  <a:pt x="0" y="18657"/>
                  <a:pt x="0" y="18187"/>
                  <a:pt x="0" y="1760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A7A7A7"/>
            </a:solidFill>
            <a:headEnd type="triangle"/>
          </a:ln>
        </p:spPr>
        <p:txBody>
          <a:bodyPr lIns="0" tIns="0" rIns="0" bIns="0" anchor="ctr"/>
          <a:lstStyle/>
          <a:p>
            <a:endParaRPr sz="1400" b="1"/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5ABF710E-30D0-40B3-8D91-DF03F86BFB40}"/>
              </a:ext>
            </a:extLst>
          </p:cNvPr>
          <p:cNvSpPr/>
          <p:nvPr/>
        </p:nvSpPr>
        <p:spPr>
          <a:xfrm>
            <a:off x="344488" y="2732104"/>
            <a:ext cx="1965514" cy="820800"/>
          </a:xfrm>
          <a:prstGeom prst="roundRect">
            <a:avLst>
              <a:gd name="adj" fmla="val 8146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2000" tIns="72000" rIns="72000" bIns="72000" numCol="1" anchor="ctr"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Разработка и согласование ТЗ</a:t>
            </a:r>
          </a:p>
        </p:txBody>
      </p:sp>
      <p:sp>
        <p:nvSpPr>
          <p:cNvPr id="12" name="Rounded Rectangle">
            <a:extLst>
              <a:ext uri="{FF2B5EF4-FFF2-40B4-BE49-F238E27FC236}">
                <a16:creationId xmlns:a16="http://schemas.microsoft.com/office/drawing/2014/main" id="{4CF9FE08-6225-4FB3-86D5-F43F348AC519}"/>
              </a:ext>
            </a:extLst>
          </p:cNvPr>
          <p:cNvSpPr/>
          <p:nvPr/>
        </p:nvSpPr>
        <p:spPr>
          <a:xfrm>
            <a:off x="860121" y="3666586"/>
            <a:ext cx="1965514" cy="820800"/>
          </a:xfrm>
          <a:prstGeom prst="roundRect">
            <a:avLst>
              <a:gd name="adj" fmla="val 8146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2000" tIns="72000" rIns="72000" bIns="72000" numCol="1" anchor="ctr"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Проектирование ПО</a:t>
            </a: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C97A0FC2-EBED-4745-8F38-0C7391AB13BA}"/>
              </a:ext>
            </a:extLst>
          </p:cNvPr>
          <p:cNvSpPr/>
          <p:nvPr/>
        </p:nvSpPr>
        <p:spPr>
          <a:xfrm>
            <a:off x="1624097" y="4601068"/>
            <a:ext cx="1965513" cy="820800"/>
          </a:xfrm>
          <a:prstGeom prst="roundRect">
            <a:avLst>
              <a:gd name="adj" fmla="val 8146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2000" tIns="72000" rIns="72000" bIns="72000" numCol="1" anchor="ctr"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Разработка ПО</a:t>
            </a: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AF4DA65C-9BBC-46F5-A6E1-6791A29DEE31}"/>
              </a:ext>
            </a:extLst>
          </p:cNvPr>
          <p:cNvSpPr/>
          <p:nvPr/>
        </p:nvSpPr>
        <p:spPr>
          <a:xfrm>
            <a:off x="2310002" y="5535550"/>
            <a:ext cx="1965514" cy="820800"/>
          </a:xfrm>
          <a:prstGeom prst="roundRect">
            <a:avLst>
              <a:gd name="adj" fmla="val 8146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2000" tIns="72000" rIns="72000" bIns="72000" numCol="1" anchor="ctr"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Тестирование и ввод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C70813A-4955-429E-A133-8CCA22A23553}"/>
              </a:ext>
            </a:extLst>
          </p:cNvPr>
          <p:cNvSpPr/>
          <p:nvPr/>
        </p:nvSpPr>
        <p:spPr>
          <a:xfrm>
            <a:off x="214114" y="1186609"/>
            <a:ext cx="3771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Каскадная модель разработки:</a:t>
            </a:r>
          </a:p>
        </p:txBody>
      </p:sp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5E34D334-0465-430B-83BC-AAF908972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810617"/>
              </p:ext>
            </p:extLst>
          </p:nvPr>
        </p:nvGraphicFramePr>
        <p:xfrm>
          <a:off x="4692286" y="2654246"/>
          <a:ext cx="4607654" cy="378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181817F-0FFB-4636-989E-CCED666C7851}"/>
              </a:ext>
            </a:extLst>
          </p:cNvPr>
          <p:cNvSpPr txBox="1"/>
          <p:nvPr/>
        </p:nvSpPr>
        <p:spPr>
          <a:xfrm>
            <a:off x="4690042" y="1586719"/>
            <a:ext cx="4957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/>
              <a:t>Гибкая адаптация к изменения требований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/>
              <a:t>Итеративная разработка, постоянная обратная связь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/>
              <a:t>Скорость разработки зависит от вовлеченности заказчика и квалификации </a:t>
            </a:r>
            <a:r>
              <a:rPr lang="en-US" sz="1400" dirty="0"/>
              <a:t>IT </a:t>
            </a:r>
            <a:r>
              <a:rPr lang="ru-RU" sz="1400" dirty="0"/>
              <a:t>специалистов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/>
              <a:t>Ведение документации затруднено из-за фокуса на разработке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0235555-8E2E-4B63-85B3-460CBDE7B6AE}"/>
              </a:ext>
            </a:extLst>
          </p:cNvPr>
          <p:cNvSpPr/>
          <p:nvPr/>
        </p:nvSpPr>
        <p:spPr>
          <a:xfrm>
            <a:off x="4692286" y="1204465"/>
            <a:ext cx="4369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Agile</a:t>
            </a:r>
            <a:r>
              <a:rPr lang="ru-RU" sz="2000" b="1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864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1F23894-479F-4C1E-B27A-A5C8D5F9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12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B7611D-E8B5-4FAF-BF5A-6CE13603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Статус по текущим проектам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6CD2E-6061-43E3-BAC1-313E0AE95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рамках Стратегии по цифровизации Агентства на 2024 год УНТ ведется следующая работа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1CE3448-1F4F-4121-8459-44E5D7EF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57663"/>
              </p:ext>
            </p:extLst>
          </p:nvPr>
        </p:nvGraphicFramePr>
        <p:xfrm>
          <a:off x="214114" y="1190029"/>
          <a:ext cx="9464601" cy="41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601">
                  <a:extLst>
                    <a:ext uri="{9D8B030D-6E8A-4147-A177-3AD203B41FA5}">
                      <a16:colId xmlns:a16="http://schemas.microsoft.com/office/drawing/2014/main" val="1062818744"/>
                    </a:ext>
                  </a:extLst>
                </a:gridCol>
                <a:gridCol w="7848000">
                  <a:extLst>
                    <a:ext uri="{9D8B030D-6E8A-4147-A177-3AD203B41FA5}">
                      <a16:colId xmlns:a16="http://schemas.microsoft.com/office/drawing/2014/main" val="360762753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Проект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Статус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81087"/>
                  </a:ext>
                </a:extLst>
              </a:tr>
              <a:tr h="270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Система надзорной оценки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SREP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Доработано приложение, проведено тестирование с ДБР, введено в опытную эксплуатацию. Реализованный функционал: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Заполнение анкет по качественному блоку,</a:t>
                      </a:r>
                      <a:r>
                        <a:rPr lang="ru-RU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ввод комментариев по подпроцессам и блокам</a:t>
                      </a:r>
                      <a:endParaRPr lang="ru-RU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Загрузка и отображение данных по количественным показателям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Расчет итоговых рейтингов в разрезе блоков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Формирование выходных отчетов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Мониторинг процесса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 AD и Реестр финансовых организаций и продуктов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Рассматриваются предложения ДБР по развитию приложения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002595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Система надзорной оценки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RASS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23">
                        <a:buFont typeface="Wingdings" panose="05000000000000000000" pitchFamily="2" charset="2"/>
                        <a:buChar char="ü"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Сформированы предварительные требования для веб-приложения</a:t>
                      </a:r>
                    </a:p>
                    <a:p>
                      <a:pPr marL="285750" indent="-285750" algn="just" defTabSz="914423">
                        <a:buFont typeface="Wingdings" panose="05000000000000000000" pitchFamily="2" charset="2"/>
                        <a:buChar char="§"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Прорабатывается вопрос с НБРК и БСБ по прямому подключению к ХД 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44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4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1F23894-479F-4C1E-B27A-A5C8D5F9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B7611D-E8B5-4FAF-BF5A-6CE13603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Статус по текущим проектам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6CD2E-6061-43E3-BAC1-313E0AE95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рамках Стратегии по цифровизации Агентства на 2024 год УНТ ведется следующая работа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1CE3448-1F4F-4121-8459-44E5D7EF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08715"/>
              </p:ext>
            </p:extLst>
          </p:nvPr>
        </p:nvGraphicFramePr>
        <p:xfrm>
          <a:off x="214114" y="1190029"/>
          <a:ext cx="9464601" cy="421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601">
                  <a:extLst>
                    <a:ext uri="{9D8B030D-6E8A-4147-A177-3AD203B41FA5}">
                      <a16:colId xmlns:a16="http://schemas.microsoft.com/office/drawing/2014/main" val="1062818744"/>
                    </a:ext>
                  </a:extLst>
                </a:gridCol>
                <a:gridCol w="7848000">
                  <a:extLst>
                    <a:ext uri="{9D8B030D-6E8A-4147-A177-3AD203B41FA5}">
                      <a16:colId xmlns:a16="http://schemas.microsoft.com/office/drawing/2014/main" val="360762753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Проект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Статус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81087"/>
                  </a:ext>
                </a:extLst>
              </a:tr>
              <a:tr h="248400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Реестр финансовых организаций и продуктов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Введение</a:t>
                      </a:r>
                      <a:r>
                        <a:rPr lang="ru-RU" sz="1600" baseline="0" dirty="0">
                          <a:latin typeface="+mn-lt"/>
                          <a:cs typeface="Arial" panose="020B0604020202020204" pitchFamily="34" charset="0"/>
                        </a:rPr>
                        <a:t> и учет </a:t>
                      </a: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данных об организациях, лицензиях, санкциях, руководящих работников и др.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Миграция данных по действующим страховым организациям</a:t>
                      </a:r>
                      <a:r>
                        <a:rPr lang="ru-RU" sz="1600" baseline="300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1600" baseline="300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ООМФД и КА</a:t>
                      </a:r>
                      <a:r>
                        <a:rPr lang="ru-RU" sz="1600" baseline="30000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285750" marR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Проведено</a:t>
                      </a:r>
                      <a:r>
                        <a:rPr lang="ru-RU" sz="1600" baseline="0" dirty="0">
                          <a:latin typeface="+mn-lt"/>
                          <a:cs typeface="Arial" panose="020B0604020202020204" pitchFamily="34" charset="0"/>
                        </a:rPr>
                        <a:t> тестирование с ДСРАР</a:t>
                      </a:r>
                    </a:p>
                    <a:p>
                      <a:pPr marL="285750" marR="0" indent="-28575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600" baseline="0" dirty="0">
                          <a:latin typeface="+mn-lt"/>
                          <a:cs typeface="Arial" panose="020B0604020202020204" pitchFamily="34" charset="0"/>
                        </a:rPr>
                        <a:t>Проведено обследование данных РЦБ и обсуждения необходимости реализации дополнительного функционала</a:t>
                      </a:r>
                      <a:endParaRPr lang="ru-RU" sz="16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263525" indent="-263525" algn="just" defTabSz="914423"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Совместно с ДСРАР формируются требования по учету реорганизаций, дочерних компаний и статусов акционеров</a:t>
                      </a:r>
                    </a:p>
                    <a:p>
                      <a:pPr marL="263525" indent="-263525" algn="just" defTabSz="914423"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Проводится миграция данных</a:t>
                      </a:r>
                      <a:r>
                        <a:rPr lang="ru-RU" sz="1600" baseline="0" dirty="0">
                          <a:latin typeface="+mn-lt"/>
                          <a:cs typeface="Arial" panose="020B0604020202020204" pitchFamily="34" charset="0"/>
                        </a:rPr>
                        <a:t> по РЦБ</a:t>
                      </a:r>
                      <a:r>
                        <a:rPr lang="ru-RU" sz="1600" baseline="300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1655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Система автоматизации контроля по ПОД/ФТ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>
                        <a:buFont typeface="Wingdings" panose="05000000000000000000" pitchFamily="2" charset="2"/>
                        <a:buChar char="ü"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Сформированы предварительные требования для веб-приложения  (банковский сектор)</a:t>
                      </a:r>
                      <a:endParaRPr lang="ru-R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algn="just" defTabSz="914400">
                        <a:buFont typeface="Wingdings" panose="05000000000000000000" pitchFamily="2" charset="2"/>
                        <a:buChar char="§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Ведется разработка веб-приложения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932032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2FA9BD-A5CE-49BC-A0F3-B44312CF2841}"/>
              </a:ext>
            </a:extLst>
          </p:cNvPr>
          <p:cNvSpPr/>
          <p:nvPr/>
        </p:nvSpPr>
        <p:spPr>
          <a:xfrm>
            <a:off x="214114" y="6440634"/>
            <a:ext cx="10105601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75" baseline="30000" dirty="0">
                <a:solidFill>
                  <a:schemeClr val="tx1">
                    <a:tint val="75000"/>
                  </a:schemeClr>
                </a:solidFill>
              </a:rPr>
              <a:t>1</a:t>
            </a:r>
            <a:r>
              <a:rPr lang="ru-RU" sz="975" dirty="0">
                <a:solidFill>
                  <a:schemeClr val="tx1">
                    <a:tint val="75000"/>
                  </a:schemeClr>
                </a:solidFill>
              </a:rPr>
              <a:t> разрешения, уведомления, переоформленные и отозванные лицензии; санкции и меры воздействия; согласия на занятие руководящей должности</a:t>
            </a:r>
          </a:p>
          <a:p>
            <a:r>
              <a:rPr lang="ru-RU" sz="975" baseline="30000" dirty="0">
                <a:solidFill>
                  <a:schemeClr val="tx1">
                    <a:tint val="75000"/>
                  </a:schemeClr>
                </a:solidFill>
              </a:rPr>
              <a:t>2</a:t>
            </a:r>
            <a:r>
              <a:rPr lang="ru-RU" sz="975" dirty="0">
                <a:solidFill>
                  <a:schemeClr val="tx1">
                    <a:tint val="75000"/>
                  </a:schemeClr>
                </a:solidFill>
              </a:rPr>
              <a:t> разрешения, переоформленные и отозванные лицензии; санкции и меры воздействия</a:t>
            </a:r>
          </a:p>
          <a:p>
            <a:endParaRPr lang="ru-RU" sz="11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7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1F23894-479F-4C1E-B27A-A5C8D5F9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14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AB7611D-E8B5-4FAF-BF5A-6CE13603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Статус по текущим проектам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6CD2E-6061-43E3-BAC1-313E0AE95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рамках Стратегии по цифровизации Агентства на 2024 год УНТ ведется следующая работа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1CE3448-1F4F-4121-8459-44E5D7EF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26322"/>
              </p:ext>
            </p:extLst>
          </p:nvPr>
        </p:nvGraphicFramePr>
        <p:xfrm>
          <a:off x="214114" y="1190029"/>
          <a:ext cx="9464601" cy="295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601">
                  <a:extLst>
                    <a:ext uri="{9D8B030D-6E8A-4147-A177-3AD203B41FA5}">
                      <a16:colId xmlns:a16="http://schemas.microsoft.com/office/drawing/2014/main" val="1062818744"/>
                    </a:ext>
                  </a:extLst>
                </a:gridCol>
                <a:gridCol w="7848000">
                  <a:extLst>
                    <a:ext uri="{9D8B030D-6E8A-4147-A177-3AD203B41FA5}">
                      <a16:colId xmlns:a16="http://schemas.microsoft.com/office/drawing/2014/main" val="360762753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Проект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Статус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81087"/>
                  </a:ext>
                </a:extLst>
              </a:tr>
              <a:tr h="2484000">
                <a:tc>
                  <a:txBody>
                    <a:bodyPr/>
                    <a:lstStyle/>
                    <a:p>
                      <a:r>
                        <a:rPr lang="ru-RU" sz="1600" b="1" dirty="0"/>
                        <a:t>Автоматизация инспекторских проверок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600" dirty="0">
                          <a:latin typeface="+mn-lt"/>
                          <a:cs typeface="Arial" panose="020B0604020202020204" pitchFamily="34" charset="0"/>
                        </a:rPr>
                        <a:t>Реализован пилотный проект по ведению полного цикла инспекторской проверки с демонстрацией ДБР: </a:t>
                      </a:r>
                    </a:p>
                    <a:p>
                      <a:pPr marL="895350" marR="0" indent="-2667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заполнение информации и формирование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word-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файлов по </a:t>
                      </a:r>
                      <a:r>
                        <a:rPr lang="ru-RU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уведомлению о проведении проверки, Акта о назначении проверки, Плана проверяющей группы и Дополнительного акта к Акту </a:t>
                      </a: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ru-RU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Совместно с ДБР проводится реинжиниринг процесса по формированию промежуточных актов проверки и анкет заемщиков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Прорабатывается вопрос миграции данных с АИП «Инспектирование» (вариант интеграции)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82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8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431D588-9403-4624-A391-62ECC076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E2CD89-8AEA-42DA-8DF4-57228D29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29545" cy="4800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2802ED-93D8-4530-8DD8-0C2FF6168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98094"/>
            <a:ext cx="1002954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B88465-B18C-45D9-8AAE-F345B1E5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A0EA43-1531-4D45-AB09-83FC662A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1" y="0"/>
            <a:ext cx="7315200" cy="35013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80A523-4548-4387-8EDA-06E2CCA8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60" y="3339455"/>
            <a:ext cx="7351040" cy="35185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CC1C20-05FF-4089-AAE4-359FB9BC1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704"/>
          <a:stretch/>
        </p:blipFill>
        <p:spPr>
          <a:xfrm>
            <a:off x="0" y="1750695"/>
            <a:ext cx="7351040" cy="35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6DC7FD6-2A11-45F1-8436-5766781E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869D91-4ADB-4D46-8B60-A68EAB94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8"/>
            <a:ext cx="9912626" cy="4749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4F344F-6E99-45E4-847F-3DA23DEB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6" y="4465053"/>
            <a:ext cx="9912626" cy="47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0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1BD624-219A-4BA0-A3E6-9343C38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004C1C-0B28-4C4D-B629-BC6B81D8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6779" cy="47466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21AF8D-BDD6-4BBF-B3A3-ACE3D8B1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79" y="3284145"/>
            <a:ext cx="9916779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0F7F8E-4708-4B68-98E6-18267A5C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19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C691A5-E251-4B9B-B455-C5CD5F2E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39130" cy="4762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CC8F96-62E5-4417-B37D-1CA44E77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225"/>
            <a:ext cx="9939130" cy="47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F50CA5-FFF7-48EB-8DB5-B76F2E5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98B165-E288-42D2-9FCA-57529942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Supervisory Technology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9C12DBC-0C4F-4EE9-881D-30159D238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 err="1"/>
              <a:t>SupTech</a:t>
            </a:r>
            <a:r>
              <a:rPr lang="ru-RU" sz="2000" dirty="0"/>
              <a:t> критически важен для адаптации регулятора к новым изменениям и вызовам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0584F6-A7A6-4051-9E81-FEAEBEF74815}"/>
              </a:ext>
            </a:extLst>
          </p:cNvPr>
          <p:cNvSpPr/>
          <p:nvPr/>
        </p:nvSpPr>
        <p:spPr>
          <a:xfrm>
            <a:off x="214113" y="1436810"/>
            <a:ext cx="934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/>
              <a:t>SupTech</a:t>
            </a:r>
            <a:r>
              <a:rPr lang="en-US" sz="1800" dirty="0"/>
              <a:t> – </a:t>
            </a:r>
            <a:r>
              <a:rPr lang="ru-RU" sz="1800" dirty="0"/>
              <a:t>технологии, используемые регуляторами для повышения</a:t>
            </a:r>
            <a:r>
              <a:rPr lang="ru-RU" sz="1800" b="1" dirty="0">
                <a:solidFill>
                  <a:schemeClr val="accent1"/>
                </a:solidFill>
              </a:rPr>
              <a:t> </a:t>
            </a:r>
            <a:r>
              <a:rPr lang="ru-RU" sz="1800" dirty="0"/>
              <a:t>эффективности</a:t>
            </a:r>
            <a:r>
              <a:rPr lang="ru-RU" sz="1800" b="1" dirty="0">
                <a:solidFill>
                  <a:schemeClr val="accent1"/>
                </a:solidFill>
              </a:rPr>
              <a:t> </a:t>
            </a:r>
            <a:r>
              <a:rPr lang="ru-RU" sz="1800" dirty="0"/>
              <a:t>контроля и надзора за финансовыми организациями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13241F5-0589-4F9D-AD74-C7B3427AB829}"/>
              </a:ext>
            </a:extLst>
          </p:cNvPr>
          <p:cNvSpPr/>
          <p:nvPr/>
        </p:nvSpPr>
        <p:spPr>
          <a:xfrm>
            <a:off x="5878143" y="4134609"/>
            <a:ext cx="3813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высвобождение времени </a:t>
            </a:r>
            <a:r>
              <a:rPr lang="ru-RU" sz="1800" dirty="0"/>
              <a:t>сотрудников для решения задач, требующих суждения и экспертизы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1BD5A0A-07C9-4BE9-9BA9-C64582221CFC}"/>
              </a:ext>
            </a:extLst>
          </p:cNvPr>
          <p:cNvSpPr/>
          <p:nvPr/>
        </p:nvSpPr>
        <p:spPr>
          <a:xfrm>
            <a:off x="5401892" y="4416274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69C1E4C-1795-4A59-86F5-D4F4E61D90BF}"/>
              </a:ext>
            </a:extLst>
          </p:cNvPr>
          <p:cNvSpPr/>
          <p:nvPr/>
        </p:nvSpPr>
        <p:spPr>
          <a:xfrm>
            <a:off x="690364" y="4131932"/>
            <a:ext cx="3813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улучшение качества аналитики </a:t>
            </a:r>
            <a:r>
              <a:rPr lang="ru-RU" sz="1800" dirty="0"/>
              <a:t>данных за счет оптимизации их сбора, хранения и обработки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09940BB-4B52-41B7-9629-4596C9CB798C}"/>
              </a:ext>
            </a:extLst>
          </p:cNvPr>
          <p:cNvSpPr/>
          <p:nvPr/>
        </p:nvSpPr>
        <p:spPr>
          <a:xfrm>
            <a:off x="690364" y="5218025"/>
            <a:ext cx="3813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/>
              <a:t>повышение оперативности </a:t>
            </a:r>
            <a:r>
              <a:rPr lang="ru-RU" sz="1800" dirty="0"/>
              <a:t>выявления рисков в  деятельности финансовых организаций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20A548ED-26AF-44B9-B764-9A8C038285D8}"/>
              </a:ext>
            </a:extLst>
          </p:cNvPr>
          <p:cNvSpPr/>
          <p:nvPr/>
        </p:nvSpPr>
        <p:spPr>
          <a:xfrm>
            <a:off x="214114" y="5499690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95D8D04-0B01-434E-8949-E5814E290B14}"/>
              </a:ext>
            </a:extLst>
          </p:cNvPr>
          <p:cNvSpPr/>
          <p:nvPr/>
        </p:nvSpPr>
        <p:spPr>
          <a:xfrm>
            <a:off x="214113" y="3676062"/>
            <a:ext cx="9477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Задачи внедрения </a:t>
            </a:r>
            <a:r>
              <a:rPr lang="en-US" sz="2000" dirty="0" err="1">
                <a:solidFill>
                  <a:schemeClr val="accent1"/>
                </a:solidFill>
              </a:rPr>
              <a:t>SupTech</a:t>
            </a:r>
            <a:r>
              <a:rPr lang="en-US" sz="2000" dirty="0">
                <a:solidFill>
                  <a:schemeClr val="accent1"/>
                </a:solidFill>
              </a:rPr>
              <a:t>-</a:t>
            </a:r>
            <a:r>
              <a:rPr lang="ru-RU" sz="2000" dirty="0">
                <a:solidFill>
                  <a:schemeClr val="accent1"/>
                </a:solidFill>
              </a:rPr>
              <a:t>решений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8361EB5-3145-447B-9178-C00839C62355}"/>
              </a:ext>
            </a:extLst>
          </p:cNvPr>
          <p:cNvSpPr/>
          <p:nvPr/>
        </p:nvSpPr>
        <p:spPr>
          <a:xfrm>
            <a:off x="4264290" y="201665"/>
            <a:ext cx="1492045" cy="1228144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BA6936B-737B-4112-BC52-2291C4AFA9D2}"/>
              </a:ext>
            </a:extLst>
          </p:cNvPr>
          <p:cNvSpPr/>
          <p:nvPr/>
        </p:nvSpPr>
        <p:spPr>
          <a:xfrm>
            <a:off x="214114" y="4413597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EA736F-CA94-491D-A8C2-15369EA6012A}"/>
              </a:ext>
            </a:extLst>
          </p:cNvPr>
          <p:cNvSpPr/>
          <p:nvPr/>
        </p:nvSpPr>
        <p:spPr>
          <a:xfrm>
            <a:off x="214113" y="2278811"/>
            <a:ext cx="9477772" cy="1092607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txBody>
          <a:bodyPr wrap="square">
            <a:spAutoFit/>
          </a:bodyPr>
          <a:lstStyle/>
          <a:p>
            <a:endParaRPr lang="ru-RU" sz="1800" dirty="0"/>
          </a:p>
          <a:p>
            <a:endParaRPr lang="ru-RU" sz="1100" dirty="0"/>
          </a:p>
          <a:p>
            <a:r>
              <a:rPr lang="ru-RU" sz="1800" dirty="0"/>
              <a:t>Согласно опросу Совета по финансовой стабильности</a:t>
            </a:r>
            <a:r>
              <a:rPr lang="ru-RU" sz="1800" baseline="30000" dirty="0"/>
              <a:t>1</a:t>
            </a:r>
            <a:r>
              <a:rPr lang="ru-RU" sz="1800" dirty="0"/>
              <a:t> 30 из 41 регуляторов уже имеют утвержденную </a:t>
            </a:r>
            <a:r>
              <a:rPr lang="ru-RU" sz="1800" dirty="0" err="1"/>
              <a:t>SupTech</a:t>
            </a:r>
            <a:r>
              <a:rPr lang="ru-RU" sz="1800" dirty="0"/>
              <a:t>-стратегию или находятся на стадии ее разработки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1F416B1-3EBE-48BC-8728-1F4A45194E54}"/>
              </a:ext>
            </a:extLst>
          </p:cNvPr>
          <p:cNvSpPr/>
          <p:nvPr/>
        </p:nvSpPr>
        <p:spPr>
          <a:xfrm>
            <a:off x="214113" y="6484767"/>
            <a:ext cx="555793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75" baseline="30000" dirty="0">
                <a:solidFill>
                  <a:schemeClr val="tx1">
                    <a:tint val="75000"/>
                  </a:schemeClr>
                </a:solidFill>
              </a:rPr>
              <a:t>1</a:t>
            </a:r>
            <a:r>
              <a:rPr lang="ru-RU" sz="975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975" dirty="0">
                <a:solidFill>
                  <a:schemeClr val="tx1">
                    <a:tint val="75000"/>
                  </a:schemeClr>
                </a:solidFill>
              </a:rPr>
              <a:t>The Use of Supervisory and Regulatory Technology by Authorities and Regulated Institutions, FSB. October, 2020</a:t>
            </a:r>
            <a:endParaRPr lang="ru-RU" sz="975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3" name="Picture 4" descr="Файл:Fsb-logo.svg — Википедия">
            <a:extLst>
              <a:ext uri="{FF2B5EF4-FFF2-40B4-BE49-F238E27FC236}">
                <a16:creationId xmlns:a16="http://schemas.microsoft.com/office/drawing/2014/main" id="{0D721F3A-5D76-4677-A73B-EBE0ABFC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90" y="2285812"/>
            <a:ext cx="1600200" cy="44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1870FD-A63E-44A3-B01E-80BB3F10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3A0ED498-56FE-4A1A-AE69-11C9BE9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применения </a:t>
            </a:r>
            <a:r>
              <a:rPr lang="en-US" dirty="0" err="1"/>
              <a:t>SupTech</a:t>
            </a:r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1437E5F4-19A9-4F41-8600-2DAD5A991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Агентство фактически имеет опыт реализации новых технологий, в том числе совместно с ГО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6F2E61-82C1-40D3-9559-B947A293228C}"/>
              </a:ext>
            </a:extLst>
          </p:cNvPr>
          <p:cNvSpPr/>
          <p:nvPr/>
        </p:nvSpPr>
        <p:spPr>
          <a:xfrm>
            <a:off x="3289841" y="1806870"/>
            <a:ext cx="3588415" cy="461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Лицензирование</a:t>
            </a:r>
          </a:p>
          <a:p>
            <a:pPr>
              <a:lnSpc>
                <a:spcPct val="150000"/>
              </a:lnSpc>
            </a:pPr>
            <a:r>
              <a:rPr lang="ru-RU" sz="1800" dirty="0" err="1"/>
              <a:t>Пруденциальный</a:t>
            </a:r>
            <a:r>
              <a:rPr lang="ru-RU" sz="1800" dirty="0"/>
              <a:t> надзор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Защита прав потребителей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Климатические</a:t>
            </a:r>
            <a:r>
              <a:rPr lang="en-US" sz="1800" dirty="0"/>
              <a:t>/ESG </a:t>
            </a:r>
            <a:r>
              <a:rPr lang="ru-RU" sz="1800" dirty="0"/>
              <a:t>риски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ru-RU" sz="1800" dirty="0" err="1"/>
              <a:t>Киберриски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Цифровые активы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ПОД</a:t>
            </a:r>
            <a:r>
              <a:rPr lang="en-US" sz="1800" dirty="0"/>
              <a:t>/</a:t>
            </a:r>
            <a:r>
              <a:rPr lang="ru-RU" sz="1800" dirty="0"/>
              <a:t>ФТ, мошенничество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Платежи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Мониторинг конкуренции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Мониторинг финансовой инклюзии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Комплаенс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D195-E365-4A8A-BA13-3F51C9A6F790}"/>
              </a:ext>
            </a:extLst>
          </p:cNvPr>
          <p:cNvSpPr/>
          <p:nvPr/>
        </p:nvSpPr>
        <p:spPr>
          <a:xfrm>
            <a:off x="2488013" y="1307121"/>
            <a:ext cx="4411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Направления надзорной деятельности</a:t>
            </a:r>
            <a:r>
              <a:rPr lang="ru-RU" sz="2000" b="1" baseline="30000" dirty="0">
                <a:solidFill>
                  <a:schemeClr val="accent1"/>
                </a:solidFill>
              </a:rPr>
              <a:t>1</a:t>
            </a:r>
            <a:r>
              <a:rPr lang="ru-RU" sz="20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F7857B7-94BB-45C3-8E78-33EBFC13A76D}"/>
              </a:ext>
            </a:extLst>
          </p:cNvPr>
          <p:cNvSpPr/>
          <p:nvPr/>
        </p:nvSpPr>
        <p:spPr>
          <a:xfrm>
            <a:off x="214113" y="6484767"/>
            <a:ext cx="268054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75" baseline="30000" dirty="0">
                <a:solidFill>
                  <a:schemeClr val="tx1">
                    <a:tint val="75000"/>
                  </a:schemeClr>
                </a:solidFill>
              </a:rPr>
              <a:t>1</a:t>
            </a:r>
            <a:r>
              <a:rPr lang="ru-RU" sz="975" dirty="0">
                <a:solidFill>
                  <a:schemeClr val="tx1">
                    <a:tint val="75000"/>
                  </a:schemeClr>
                </a:solidFill>
              </a:rPr>
              <a:t> На основе классификации </a:t>
            </a:r>
            <a:r>
              <a:rPr lang="en-US" sz="975" dirty="0">
                <a:solidFill>
                  <a:schemeClr val="tx1">
                    <a:tint val="75000"/>
                  </a:schemeClr>
                </a:solidFill>
              </a:rPr>
              <a:t>Cambridge </a:t>
            </a:r>
            <a:r>
              <a:rPr lang="en-US" sz="975" dirty="0" err="1">
                <a:solidFill>
                  <a:schemeClr val="tx1">
                    <a:tint val="75000"/>
                  </a:schemeClr>
                </a:solidFill>
              </a:rPr>
              <a:t>Suptech</a:t>
            </a:r>
            <a:r>
              <a:rPr lang="en-US" sz="975" dirty="0">
                <a:solidFill>
                  <a:schemeClr val="tx1">
                    <a:tint val="75000"/>
                  </a:schemeClr>
                </a:solidFill>
              </a:rPr>
              <a:t> Lab</a:t>
            </a:r>
            <a:endParaRPr lang="ru-RU" sz="975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Выноска: линия с чертой 2">
            <a:extLst>
              <a:ext uri="{FF2B5EF4-FFF2-40B4-BE49-F238E27FC236}">
                <a16:creationId xmlns:a16="http://schemas.microsoft.com/office/drawing/2014/main" id="{38BCFA44-88A4-40A9-9D7F-F7963C706145}"/>
              </a:ext>
            </a:extLst>
          </p:cNvPr>
          <p:cNvSpPr/>
          <p:nvPr/>
        </p:nvSpPr>
        <p:spPr>
          <a:xfrm flipH="1">
            <a:off x="284805" y="1942142"/>
            <a:ext cx="2609850" cy="2985671"/>
          </a:xfrm>
          <a:prstGeom prst="accentCallout1">
            <a:avLst>
              <a:gd name="adj1" fmla="val 18750"/>
              <a:gd name="adj2" fmla="val -8333"/>
              <a:gd name="adj3" fmla="val 18974"/>
              <a:gd name="adj4" fmla="val -17636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ARES – рейтинговая модель корпоративных заемщиков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 err="1">
                <a:solidFill>
                  <a:schemeClr val="tx1"/>
                </a:solidFill>
              </a:rPr>
              <a:t>Скоринговая</a:t>
            </a:r>
            <a:r>
              <a:rPr lang="ru-RU" sz="1400" dirty="0">
                <a:solidFill>
                  <a:schemeClr val="tx1"/>
                </a:solidFill>
              </a:rPr>
              <a:t> модель розничных заемщиков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Надзорное стресс-тестирование банков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Модель </a:t>
            </a:r>
            <a:r>
              <a:rPr lang="ru-RU" sz="1400" dirty="0" err="1">
                <a:solidFill>
                  <a:schemeClr val="tx1"/>
                </a:solidFill>
              </a:rPr>
              <a:t>Growth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at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risk</a:t>
            </a:r>
            <a:r>
              <a:rPr lang="ru-RU" sz="1400" dirty="0">
                <a:solidFill>
                  <a:schemeClr val="tx1"/>
                </a:solidFill>
              </a:rPr>
              <a:t> (</a:t>
            </a:r>
            <a:r>
              <a:rPr lang="ru-RU" sz="1400" dirty="0" err="1">
                <a:solidFill>
                  <a:schemeClr val="tx1"/>
                </a:solidFill>
              </a:rPr>
              <a:t>GaR</a:t>
            </a:r>
            <a:r>
              <a:rPr lang="ru-RU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 err="1">
                <a:solidFill>
                  <a:schemeClr val="tx1"/>
                </a:solidFill>
              </a:rPr>
              <a:t>Web</a:t>
            </a:r>
            <a:r>
              <a:rPr lang="ru-RU" sz="1400" dirty="0">
                <a:solidFill>
                  <a:schemeClr val="tx1"/>
                </a:solidFill>
              </a:rPr>
              <a:t>-приложение для оценки банков по методологии SREP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Аналитический инструмент по страховым компаниям (</a:t>
            </a:r>
            <a:r>
              <a:rPr lang="en-US" sz="1400" dirty="0">
                <a:solidFill>
                  <a:schemeClr val="tx1"/>
                </a:solidFill>
              </a:rPr>
              <a:t>SRES</a:t>
            </a:r>
            <a:r>
              <a:rPr lang="ru-RU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Аналитические </a:t>
            </a:r>
            <a:r>
              <a:rPr lang="ru-RU" sz="1400" dirty="0" err="1">
                <a:solidFill>
                  <a:schemeClr val="tx1"/>
                </a:solidFill>
              </a:rPr>
              <a:t>дэшборды</a:t>
            </a:r>
            <a:r>
              <a:rPr lang="ru-RU" sz="1400" dirty="0">
                <a:solidFill>
                  <a:schemeClr val="tx1"/>
                </a:solidFill>
              </a:rPr>
              <a:t> по банкам (в разработке)</a:t>
            </a:r>
          </a:p>
        </p:txBody>
      </p:sp>
      <p:sp>
        <p:nvSpPr>
          <p:cNvPr id="19" name="Выноска: линия с чертой 18">
            <a:extLst>
              <a:ext uri="{FF2B5EF4-FFF2-40B4-BE49-F238E27FC236}">
                <a16:creationId xmlns:a16="http://schemas.microsoft.com/office/drawing/2014/main" id="{2787F28B-44D8-4A78-830E-09C40C14C56B}"/>
              </a:ext>
            </a:extLst>
          </p:cNvPr>
          <p:cNvSpPr/>
          <p:nvPr/>
        </p:nvSpPr>
        <p:spPr>
          <a:xfrm>
            <a:off x="6600823" y="1999659"/>
            <a:ext cx="3091061" cy="519177"/>
          </a:xfrm>
          <a:prstGeom prst="accentCallout1">
            <a:avLst>
              <a:gd name="adj1" fmla="val 18750"/>
              <a:gd name="adj2" fmla="val -8333"/>
              <a:gd name="adj3" fmla="val 17108"/>
              <a:gd name="adj4" fmla="val -55941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АИП «Регистрация выпусков эмиссионных ценных бумаг» (ЦДЦБ)</a:t>
            </a:r>
          </a:p>
        </p:txBody>
      </p:sp>
      <p:sp>
        <p:nvSpPr>
          <p:cNvPr id="20" name="Выноска: линия с чертой 19">
            <a:extLst>
              <a:ext uri="{FF2B5EF4-FFF2-40B4-BE49-F238E27FC236}">
                <a16:creationId xmlns:a16="http://schemas.microsoft.com/office/drawing/2014/main" id="{B55E3BD5-3EBD-4FEA-9D15-21841FCAE2C5}"/>
              </a:ext>
            </a:extLst>
          </p:cNvPr>
          <p:cNvSpPr/>
          <p:nvPr/>
        </p:nvSpPr>
        <p:spPr>
          <a:xfrm>
            <a:off x="6600823" y="2818189"/>
            <a:ext cx="3091061" cy="519177"/>
          </a:xfrm>
          <a:prstGeom prst="accentCallout1">
            <a:avLst>
              <a:gd name="adj1" fmla="val 18750"/>
              <a:gd name="adj2" fmla="val -8333"/>
              <a:gd name="adj3" fmla="val 18943"/>
              <a:gd name="adj4" fmla="val -24471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Аналитический инструмент по обращениям граждан</a:t>
            </a:r>
          </a:p>
        </p:txBody>
      </p:sp>
      <p:sp>
        <p:nvSpPr>
          <p:cNvPr id="21" name="Выноска: линия с чертой 20">
            <a:extLst>
              <a:ext uri="{FF2B5EF4-FFF2-40B4-BE49-F238E27FC236}">
                <a16:creationId xmlns:a16="http://schemas.microsoft.com/office/drawing/2014/main" id="{032BF241-FB02-41FF-B74D-EE1842A37D66}"/>
              </a:ext>
            </a:extLst>
          </p:cNvPr>
          <p:cNvSpPr/>
          <p:nvPr/>
        </p:nvSpPr>
        <p:spPr>
          <a:xfrm>
            <a:off x="6600823" y="3641041"/>
            <a:ext cx="3091061" cy="591389"/>
          </a:xfrm>
          <a:prstGeom prst="accentCallout1">
            <a:avLst>
              <a:gd name="adj1" fmla="val 18750"/>
              <a:gd name="adj2" fmla="val -8333"/>
              <a:gd name="adj3" fmla="val 17332"/>
              <a:gd name="adj4" fmla="val -70693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/>
                </a:solidFill>
              </a:rPr>
              <a:t>Qainar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мониторинг информационной безопасности</a:t>
            </a:r>
          </a:p>
        </p:txBody>
      </p:sp>
      <p:sp>
        <p:nvSpPr>
          <p:cNvPr id="22" name="Выноска: линия с чертой 21">
            <a:extLst>
              <a:ext uri="{FF2B5EF4-FFF2-40B4-BE49-F238E27FC236}">
                <a16:creationId xmlns:a16="http://schemas.microsoft.com/office/drawing/2014/main" id="{29FC0346-23C5-494C-8B30-17505F7D7A04}"/>
              </a:ext>
            </a:extLst>
          </p:cNvPr>
          <p:cNvSpPr/>
          <p:nvPr/>
        </p:nvSpPr>
        <p:spPr>
          <a:xfrm>
            <a:off x="6600823" y="4370319"/>
            <a:ext cx="3091061" cy="1029639"/>
          </a:xfrm>
          <a:prstGeom prst="accentCallout1">
            <a:avLst>
              <a:gd name="adj1" fmla="val 18750"/>
              <a:gd name="adj2" fmla="val -8333"/>
              <a:gd name="adj3" fmla="val 18943"/>
              <a:gd name="adj4" fmla="val -31558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ГКБ </a:t>
            </a:r>
            <a:r>
              <a:rPr lang="ru-RU" sz="1400" dirty="0" err="1">
                <a:solidFill>
                  <a:schemeClr val="tx1"/>
                </a:solidFill>
              </a:rPr>
              <a:t>Анитфрод</a:t>
            </a:r>
            <a:r>
              <a:rPr lang="ru-RU" sz="1400" dirty="0">
                <a:solidFill>
                  <a:schemeClr val="tx1"/>
                </a:solidFill>
              </a:rPr>
              <a:t>-центр (страховые организации)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</a:rPr>
              <a:t>KASE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Scila</a:t>
            </a:r>
            <a:endParaRPr lang="ru-RU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НПК </a:t>
            </a:r>
            <a:r>
              <a:rPr lang="ru-RU" sz="1400" dirty="0" err="1">
                <a:solidFill>
                  <a:schemeClr val="tx1"/>
                </a:solidFill>
              </a:rPr>
              <a:t>Антифрод</a:t>
            </a:r>
            <a:r>
              <a:rPr lang="ru-RU" sz="1400" dirty="0">
                <a:solidFill>
                  <a:schemeClr val="tx1"/>
                </a:solidFill>
              </a:rPr>
              <a:t>-центр (банки, МФО)</a:t>
            </a:r>
          </a:p>
        </p:txBody>
      </p:sp>
    </p:spTree>
    <p:extLst>
      <p:ext uri="{BB962C8B-B14F-4D97-AF65-F5344CB8AC3E}">
        <p14:creationId xmlns:p14="http://schemas.microsoft.com/office/powerpoint/2010/main" val="163452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118E3310-F3F2-4FA2-B13E-11EC4965F635}"/>
              </a:ext>
            </a:extLst>
          </p:cNvPr>
          <p:cNvSpPr/>
          <p:nvPr/>
        </p:nvSpPr>
        <p:spPr>
          <a:xfrm>
            <a:off x="1716155" y="1329854"/>
            <a:ext cx="1368000" cy="5115633"/>
          </a:xfrm>
          <a:prstGeom prst="roundRect">
            <a:avLst>
              <a:gd name="adj" fmla="val 6501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9C321959-7A85-4890-8DE5-E040809AB6FF}"/>
              </a:ext>
            </a:extLst>
          </p:cNvPr>
          <p:cNvSpPr/>
          <p:nvPr/>
        </p:nvSpPr>
        <p:spPr>
          <a:xfrm>
            <a:off x="3120716" y="1337555"/>
            <a:ext cx="1476000" cy="5115633"/>
          </a:xfrm>
          <a:prstGeom prst="roundRect">
            <a:avLst>
              <a:gd name="adj" fmla="val 6501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C071922-3F73-407E-B572-E0844A615E48}"/>
              </a:ext>
            </a:extLst>
          </p:cNvPr>
          <p:cNvSpPr/>
          <p:nvPr/>
        </p:nvSpPr>
        <p:spPr>
          <a:xfrm>
            <a:off x="4633277" y="1322154"/>
            <a:ext cx="1728000" cy="5115633"/>
          </a:xfrm>
          <a:prstGeom prst="roundRect">
            <a:avLst>
              <a:gd name="adj" fmla="val 6501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491CE73-8F67-48D2-ACE0-1C58B08EA672}"/>
              </a:ext>
            </a:extLst>
          </p:cNvPr>
          <p:cNvSpPr/>
          <p:nvPr/>
        </p:nvSpPr>
        <p:spPr>
          <a:xfrm>
            <a:off x="6397838" y="1322154"/>
            <a:ext cx="1620000" cy="5115633"/>
          </a:xfrm>
          <a:prstGeom prst="roundRect">
            <a:avLst>
              <a:gd name="adj" fmla="val 6501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27864F8E-76FB-4092-9099-135BF799ACF6}"/>
              </a:ext>
            </a:extLst>
          </p:cNvPr>
          <p:cNvSpPr/>
          <p:nvPr/>
        </p:nvSpPr>
        <p:spPr>
          <a:xfrm>
            <a:off x="8054399" y="1322154"/>
            <a:ext cx="1566000" cy="5115633"/>
          </a:xfrm>
          <a:prstGeom prst="roundRect">
            <a:avLst>
              <a:gd name="adj" fmla="val 6501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5276323-E767-424F-85C8-0A44B149D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82010"/>
              </p:ext>
            </p:extLst>
          </p:nvPr>
        </p:nvGraphicFramePr>
        <p:xfrm>
          <a:off x="209903" y="1704977"/>
          <a:ext cx="9449497" cy="469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497">
                  <a:extLst>
                    <a:ext uri="{9D8B030D-6E8A-4147-A177-3AD203B41FA5}">
                      <a16:colId xmlns:a16="http://schemas.microsoft.com/office/drawing/2014/main" val="415023233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8535013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06281874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87378376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23114416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75168667"/>
                    </a:ext>
                  </a:extLst>
                </a:gridCol>
                <a:gridCol w="1602000">
                  <a:extLst>
                    <a:ext uri="{9D8B030D-6E8A-4147-A177-3AD203B41FA5}">
                      <a16:colId xmlns:a16="http://schemas.microsoft.com/office/drawing/2014/main" val="356747633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8108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Визуализация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/>
                        <a:t>Минимальные отчеты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Статические отчеты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Автоматизированные </a:t>
                      </a:r>
                      <a:r>
                        <a:rPr lang="ru-RU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дэшборды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Интерактивные платформы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Бизнес-аналитика на основе ИИ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00259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Аналитика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/>
                        <a:t>Отсутствие доп. анализа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Ручной анализ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Описательная аналитика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Прогностическая аналитика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Предписывающая аналитика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165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Доступность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/>
                        <a:t>Индивидуальный доступ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только для управления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только для подразделения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Ограниченный доступ на уровне Агентства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на уровне Агентства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82667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Хранение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/>
                        <a:t>Физические носители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Централизованное хранение файлов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Локальные базы данных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Облачное хранение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больших данных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50421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Валидация и обработка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/>
                        <a:t>Ручная проверка данных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Автоматическая проверка данных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Статическая автоматизация</a:t>
                      </a:r>
                      <a:endParaRPr lang="ru-RU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Роботизированная автоматизация (</a:t>
                      </a:r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RPA)</a:t>
                      </a:r>
                      <a:endParaRPr lang="ru-RU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Продвинутая обработка данных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22225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Сбор данных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/>
                        <a:t>Ручной ввод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Веб-портал / файловый сервер</a:t>
                      </a:r>
                      <a:endParaRPr lang="ru-RU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API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API </a:t>
                      </a:r>
                      <a:r>
                        <a:rPr 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Commons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Продвинутый сбор данных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6924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990660-3D3E-4C8A-96DE-E135A34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 descr="База данных">
            <a:extLst>
              <a:ext uri="{FF2B5EF4-FFF2-40B4-BE49-F238E27FC236}">
                <a16:creationId xmlns:a16="http://schemas.microsoft.com/office/drawing/2014/main" id="{DEA474CA-3BA7-4086-B9DD-171A1E98D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114" y="4515843"/>
            <a:ext cx="360000" cy="360000"/>
          </a:xfrm>
          <a:prstGeom prst="rect">
            <a:avLst/>
          </a:prstGeom>
        </p:spPr>
      </p:pic>
      <p:pic>
        <p:nvPicPr>
          <p:cNvPr id="6" name="Рисунок 5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id="{7EF0F041-6845-4B92-8D37-CBC3F9EF9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517" y="2455893"/>
            <a:ext cx="360000" cy="360000"/>
          </a:xfrm>
          <a:prstGeom prst="rect">
            <a:avLst/>
          </a:prstGeom>
        </p:spPr>
      </p:pic>
      <p:pic>
        <p:nvPicPr>
          <p:cNvPr id="11" name="Рисунок 10" descr="Исследование">
            <a:extLst>
              <a:ext uri="{FF2B5EF4-FFF2-40B4-BE49-F238E27FC236}">
                <a16:creationId xmlns:a16="http://schemas.microsoft.com/office/drawing/2014/main" id="{D03DC5BC-7A01-49C0-B4F7-AD90CDD5F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331" y="3142543"/>
            <a:ext cx="360000" cy="360000"/>
          </a:xfrm>
          <a:prstGeom prst="rect">
            <a:avLst/>
          </a:prstGeom>
        </p:spPr>
      </p:pic>
      <p:pic>
        <p:nvPicPr>
          <p:cNvPr id="13" name="Рисунок 12" descr="Блок-схема">
            <a:extLst>
              <a:ext uri="{FF2B5EF4-FFF2-40B4-BE49-F238E27FC236}">
                <a16:creationId xmlns:a16="http://schemas.microsoft.com/office/drawing/2014/main" id="{810C3899-C1EE-4751-94B1-3BAA000790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991" y="3829193"/>
            <a:ext cx="360000" cy="360000"/>
          </a:xfrm>
          <a:prstGeom prst="rect">
            <a:avLst/>
          </a:prstGeom>
        </p:spPr>
      </p:pic>
      <p:pic>
        <p:nvPicPr>
          <p:cNvPr id="15" name="Рисунок 14" descr="Повторить">
            <a:extLst>
              <a:ext uri="{FF2B5EF4-FFF2-40B4-BE49-F238E27FC236}">
                <a16:creationId xmlns:a16="http://schemas.microsoft.com/office/drawing/2014/main" id="{B9896DFF-EEAC-4270-8EEE-DE02F78F7D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991" y="5202493"/>
            <a:ext cx="360000" cy="360000"/>
          </a:xfrm>
          <a:prstGeom prst="rect">
            <a:avLst/>
          </a:prstGeom>
        </p:spPr>
      </p:pic>
      <p:pic>
        <p:nvPicPr>
          <p:cNvPr id="17" name="Рисунок 16" descr="Скачивать">
            <a:extLst>
              <a:ext uri="{FF2B5EF4-FFF2-40B4-BE49-F238E27FC236}">
                <a16:creationId xmlns:a16="http://schemas.microsoft.com/office/drawing/2014/main" id="{6BFA50DA-55F7-4E3D-AA4B-5F467CBA40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6517" y="5889142"/>
            <a:ext cx="360000" cy="360000"/>
          </a:xfrm>
          <a:prstGeom prst="rect">
            <a:avLst/>
          </a:prstGeom>
        </p:spPr>
      </p:pic>
      <p:sp>
        <p:nvSpPr>
          <p:cNvPr id="24" name="0G">
            <a:extLst>
              <a:ext uri="{FF2B5EF4-FFF2-40B4-BE49-F238E27FC236}">
                <a16:creationId xmlns:a16="http://schemas.microsoft.com/office/drawing/2014/main" id="{BD037443-25BE-4B8A-8EEC-BA16C39FFEDA}"/>
              </a:ext>
            </a:extLst>
          </p:cNvPr>
          <p:cNvSpPr/>
          <p:nvPr/>
        </p:nvSpPr>
        <p:spPr>
          <a:xfrm>
            <a:off x="1736970" y="1365845"/>
            <a:ext cx="1332000" cy="81724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0 G</a:t>
            </a:r>
          </a:p>
          <a:p>
            <a:pPr algn="ctr"/>
            <a:r>
              <a:rPr lang="ru-RU" sz="1400" b="1" dirty="0"/>
              <a:t>Ручное</a:t>
            </a:r>
          </a:p>
          <a:p>
            <a:pPr algn="ctr"/>
            <a:endParaRPr lang="ru-RU" sz="1400" b="1" dirty="0"/>
          </a:p>
        </p:txBody>
      </p:sp>
      <p:sp>
        <p:nvSpPr>
          <p:cNvPr id="25" name="1G">
            <a:extLst>
              <a:ext uri="{FF2B5EF4-FFF2-40B4-BE49-F238E27FC236}">
                <a16:creationId xmlns:a16="http://schemas.microsoft.com/office/drawing/2014/main" id="{0D6B0A9D-A27E-4C91-9B49-4B4363830F8E}"/>
              </a:ext>
            </a:extLst>
          </p:cNvPr>
          <p:cNvSpPr/>
          <p:nvPr/>
        </p:nvSpPr>
        <p:spPr>
          <a:xfrm>
            <a:off x="3142377" y="1375656"/>
            <a:ext cx="1440000" cy="81724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sz="1400" b="1" dirty="0"/>
              <a:t>1 </a:t>
            </a:r>
            <a:r>
              <a:rPr lang="en-US" sz="1400" b="1" dirty="0"/>
              <a:t>G</a:t>
            </a:r>
          </a:p>
          <a:p>
            <a:pPr algn="ctr"/>
            <a:r>
              <a:rPr lang="ru-RU" sz="1400" b="1" dirty="0"/>
              <a:t>Минимальные технологии</a:t>
            </a:r>
          </a:p>
        </p:txBody>
      </p:sp>
      <p:sp>
        <p:nvSpPr>
          <p:cNvPr id="26" name="2G">
            <a:extLst>
              <a:ext uri="{FF2B5EF4-FFF2-40B4-BE49-F238E27FC236}">
                <a16:creationId xmlns:a16="http://schemas.microsoft.com/office/drawing/2014/main" id="{7C465A25-4F54-430A-A3C2-F4DE5A054C1C}"/>
              </a:ext>
            </a:extLst>
          </p:cNvPr>
          <p:cNvSpPr/>
          <p:nvPr/>
        </p:nvSpPr>
        <p:spPr>
          <a:xfrm>
            <a:off x="4655784" y="1375656"/>
            <a:ext cx="1692000" cy="8172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 defTabSz="914370">
              <a:defRPr/>
            </a:pPr>
            <a:r>
              <a:rPr lang="en-US" sz="1400" b="1" dirty="0"/>
              <a:t>2</a:t>
            </a:r>
            <a:r>
              <a:rPr lang="ru-RU" sz="1400" b="1" dirty="0"/>
              <a:t> </a:t>
            </a:r>
            <a:r>
              <a:rPr lang="en-US" sz="1400" b="1" dirty="0"/>
              <a:t>G</a:t>
            </a:r>
            <a:endParaRPr lang="ru-RU" sz="1400" b="1" dirty="0"/>
          </a:p>
          <a:p>
            <a:pPr algn="ctr"/>
            <a:r>
              <a:rPr lang="ru-RU" sz="1400" b="1" dirty="0"/>
              <a:t>Цифровая трансформация</a:t>
            </a:r>
          </a:p>
        </p:txBody>
      </p:sp>
      <p:sp>
        <p:nvSpPr>
          <p:cNvPr id="27" name="3G">
            <a:extLst>
              <a:ext uri="{FF2B5EF4-FFF2-40B4-BE49-F238E27FC236}">
                <a16:creationId xmlns:a16="http://schemas.microsoft.com/office/drawing/2014/main" id="{0A6A4B4B-C841-4A2D-B799-B93D64E9446B}"/>
              </a:ext>
            </a:extLst>
          </p:cNvPr>
          <p:cNvSpPr/>
          <p:nvPr/>
        </p:nvSpPr>
        <p:spPr>
          <a:xfrm>
            <a:off x="6421191" y="1375656"/>
            <a:ext cx="1584000" cy="817245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 defTabSz="914370">
              <a:defRPr/>
            </a:pPr>
            <a:r>
              <a:rPr lang="en-US" sz="1400" b="1" dirty="0">
                <a:solidFill>
                  <a:schemeClr val="bg1"/>
                </a:solidFill>
              </a:rPr>
              <a:t>3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G</a:t>
            </a:r>
            <a:endParaRPr lang="ru-RU" sz="1400" b="1" dirty="0">
              <a:solidFill>
                <a:schemeClr val="bg1"/>
              </a:solidFill>
            </a:endParaRP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Продвинутые технологии</a:t>
            </a:r>
          </a:p>
        </p:txBody>
      </p:sp>
      <p:sp>
        <p:nvSpPr>
          <p:cNvPr id="18" name="4G">
            <a:extLst>
              <a:ext uri="{FF2B5EF4-FFF2-40B4-BE49-F238E27FC236}">
                <a16:creationId xmlns:a16="http://schemas.microsoft.com/office/drawing/2014/main" id="{81ACEAE8-B061-4CB7-A037-B359A518F551}"/>
              </a:ext>
            </a:extLst>
          </p:cNvPr>
          <p:cNvSpPr/>
          <p:nvPr/>
        </p:nvSpPr>
        <p:spPr>
          <a:xfrm>
            <a:off x="8078598" y="1365845"/>
            <a:ext cx="1530000" cy="817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 defTabSz="914370">
              <a:defRPr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G</a:t>
            </a:r>
            <a:endParaRPr lang="ru-RU" sz="1400" b="1" dirty="0">
              <a:solidFill>
                <a:schemeClr val="bg1"/>
              </a:solidFill>
            </a:endParaRP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Большие данные 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и ИИ</a:t>
            </a:r>
          </a:p>
        </p:txBody>
      </p:sp>
      <p:sp>
        <p:nvSpPr>
          <p:cNvPr id="29" name="Заголовок 3">
            <a:extLst>
              <a:ext uri="{FF2B5EF4-FFF2-40B4-BE49-F238E27FC236}">
                <a16:creationId xmlns:a16="http://schemas.microsoft.com/office/drawing/2014/main" id="{A71B199C-75C3-4223-B950-8A5F7A17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</p:spPr>
        <p:txBody>
          <a:bodyPr/>
          <a:lstStyle/>
          <a:p>
            <a:r>
              <a:rPr lang="en-US" dirty="0" err="1"/>
              <a:t>SupTech</a:t>
            </a:r>
            <a:r>
              <a:rPr lang="en-US" dirty="0"/>
              <a:t> Generations</a:t>
            </a:r>
            <a:endParaRPr lang="ru-RU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BBB021DF-7BCC-40E3-9161-CDDDD2CAF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>
            <a:normAutofit lnSpcReduction="10000"/>
          </a:bodyPr>
          <a:lstStyle/>
          <a:p>
            <a:r>
              <a:rPr lang="ru-RU" sz="2000" dirty="0" err="1"/>
              <a:t>Cambridge</a:t>
            </a:r>
            <a:r>
              <a:rPr lang="ru-RU" sz="2000" dirty="0"/>
              <a:t> </a:t>
            </a:r>
            <a:r>
              <a:rPr lang="ru-RU" sz="2000" dirty="0" err="1"/>
              <a:t>Suptech</a:t>
            </a:r>
            <a:r>
              <a:rPr lang="ru-RU" sz="2000" dirty="0"/>
              <a:t> </a:t>
            </a:r>
            <a:r>
              <a:rPr lang="ru-RU" sz="2000" dirty="0" err="1"/>
              <a:t>Lab</a:t>
            </a:r>
            <a:r>
              <a:rPr lang="ru-RU" sz="2000" dirty="0"/>
              <a:t> была предложена модель эволюции надзорных технологий от базовой автоматизации до передовых технологий ИИ и блокчейна</a:t>
            </a:r>
            <a:r>
              <a:rPr lang="ru-RU" sz="2000" baseline="30000" dirty="0"/>
              <a:t>1</a:t>
            </a:r>
            <a:endParaRPr lang="ru-RU" sz="2000" dirty="0"/>
          </a:p>
        </p:txBody>
      </p:sp>
      <p:sp>
        <p:nvSpPr>
          <p:cNvPr id="31" name="Номер слайда 1">
            <a:extLst>
              <a:ext uri="{FF2B5EF4-FFF2-40B4-BE49-F238E27FC236}">
                <a16:creationId xmlns:a16="http://schemas.microsoft.com/office/drawing/2014/main" id="{B8C9C7F4-0CD3-4C52-BC37-E18B933150AC}"/>
              </a:ext>
            </a:extLst>
          </p:cNvPr>
          <p:cNvSpPr txBox="1">
            <a:spLocks/>
          </p:cNvSpPr>
          <p:nvPr/>
        </p:nvSpPr>
        <p:spPr>
          <a:xfrm>
            <a:off x="216517" y="6453188"/>
            <a:ext cx="7193933" cy="2682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395855" rtl="0" eaLnBrk="1" latinLnBrk="0" hangingPunct="1"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95855" algn="l" defTabSz="395855" rtl="0" eaLnBrk="1" latinLnBrk="0" hangingPunct="1"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711" algn="l" defTabSz="395855" rtl="0" eaLnBrk="1" latinLnBrk="0" hangingPunct="1"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566" algn="l" defTabSz="395855" rtl="0" eaLnBrk="1" latinLnBrk="0" hangingPunct="1"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3422" algn="l" defTabSz="395855" rtl="0" eaLnBrk="1" latinLnBrk="0" hangingPunct="1"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9277" algn="l" defTabSz="395855" rtl="0" eaLnBrk="1" latinLnBrk="0" hangingPunct="1"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5132" algn="l" defTabSz="395855" rtl="0" eaLnBrk="1" latinLnBrk="0" hangingPunct="1"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0988" algn="l" defTabSz="395855" rtl="0" eaLnBrk="1" latinLnBrk="0" hangingPunct="1"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66843" algn="l" defTabSz="395855" rtl="0" eaLnBrk="1" latinLnBrk="0" hangingPunct="1">
              <a:defRPr sz="1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aseline="30000" dirty="0"/>
              <a:t>1 </a:t>
            </a:r>
            <a:r>
              <a:rPr lang="en-US" dirty="0" err="1"/>
              <a:t>SupTech</a:t>
            </a:r>
            <a:r>
              <a:rPr lang="en-US" dirty="0"/>
              <a:t> Generations</a:t>
            </a:r>
            <a:r>
              <a:rPr lang="ru-RU" dirty="0"/>
              <a:t> – это усовершенствование концепции, впервые предложенной </a:t>
            </a:r>
            <a:r>
              <a:rPr lang="en-US" dirty="0"/>
              <a:t>Bank for International Settlements </a:t>
            </a:r>
            <a:r>
              <a:rPr lang="ru-RU" dirty="0"/>
              <a:t>в 2019 году</a:t>
            </a:r>
          </a:p>
        </p:txBody>
      </p:sp>
    </p:spTree>
    <p:extLst>
      <p:ext uri="{BB962C8B-B14F-4D97-AF65-F5344CB8AC3E}">
        <p14:creationId xmlns:p14="http://schemas.microsoft.com/office/powerpoint/2010/main" val="89556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6F050D-4898-4F37-A416-909CA0C0EB6F}"/>
              </a:ext>
            </a:extLst>
          </p:cNvPr>
          <p:cNvSpPr/>
          <p:nvPr/>
        </p:nvSpPr>
        <p:spPr>
          <a:xfrm>
            <a:off x="1694646" y="2345645"/>
            <a:ext cx="1404000" cy="5760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7A7751F-E173-401A-B6B1-F369B8E07482}"/>
              </a:ext>
            </a:extLst>
          </p:cNvPr>
          <p:cNvSpPr/>
          <p:nvPr/>
        </p:nvSpPr>
        <p:spPr>
          <a:xfrm>
            <a:off x="4615909" y="2340938"/>
            <a:ext cx="1764000" cy="576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2A07E03-8738-4D78-ABCA-0B25A1C3F0BF}"/>
              </a:ext>
            </a:extLst>
          </p:cNvPr>
          <p:cNvSpPr/>
          <p:nvPr/>
        </p:nvSpPr>
        <p:spPr>
          <a:xfrm>
            <a:off x="4615909" y="4402152"/>
            <a:ext cx="1764000" cy="576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AA2B78E7-1107-40A7-A879-A02E114C21EC}"/>
              </a:ext>
            </a:extLst>
          </p:cNvPr>
          <p:cNvSpPr/>
          <p:nvPr/>
        </p:nvSpPr>
        <p:spPr>
          <a:xfrm>
            <a:off x="3126152" y="5072237"/>
            <a:ext cx="1476000" cy="576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990660-3D3E-4C8A-96DE-E135A34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 descr="База данных">
            <a:extLst>
              <a:ext uri="{FF2B5EF4-FFF2-40B4-BE49-F238E27FC236}">
                <a16:creationId xmlns:a16="http://schemas.microsoft.com/office/drawing/2014/main" id="{DEA474CA-3BA7-4086-B9DD-171A1E98D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114" y="4515843"/>
            <a:ext cx="360000" cy="360000"/>
          </a:xfrm>
          <a:prstGeom prst="rect">
            <a:avLst/>
          </a:prstGeom>
        </p:spPr>
      </p:pic>
      <p:pic>
        <p:nvPicPr>
          <p:cNvPr id="6" name="Рисунок 5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id="{7EF0F041-6845-4B92-8D37-CBC3F9EF9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517" y="2455893"/>
            <a:ext cx="360000" cy="360000"/>
          </a:xfrm>
          <a:prstGeom prst="rect">
            <a:avLst/>
          </a:prstGeom>
        </p:spPr>
      </p:pic>
      <p:pic>
        <p:nvPicPr>
          <p:cNvPr id="11" name="Рисунок 10" descr="Исследование">
            <a:extLst>
              <a:ext uri="{FF2B5EF4-FFF2-40B4-BE49-F238E27FC236}">
                <a16:creationId xmlns:a16="http://schemas.microsoft.com/office/drawing/2014/main" id="{D03DC5BC-7A01-49C0-B4F7-AD90CDD5F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331" y="3142543"/>
            <a:ext cx="360000" cy="360000"/>
          </a:xfrm>
          <a:prstGeom prst="rect">
            <a:avLst/>
          </a:prstGeom>
        </p:spPr>
      </p:pic>
      <p:pic>
        <p:nvPicPr>
          <p:cNvPr id="13" name="Рисунок 12" descr="Блок-схема">
            <a:extLst>
              <a:ext uri="{FF2B5EF4-FFF2-40B4-BE49-F238E27FC236}">
                <a16:creationId xmlns:a16="http://schemas.microsoft.com/office/drawing/2014/main" id="{810C3899-C1EE-4751-94B1-3BAA000790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991" y="3829193"/>
            <a:ext cx="360000" cy="360000"/>
          </a:xfrm>
          <a:prstGeom prst="rect">
            <a:avLst/>
          </a:prstGeom>
        </p:spPr>
      </p:pic>
      <p:pic>
        <p:nvPicPr>
          <p:cNvPr id="15" name="Рисунок 14" descr="Повторить">
            <a:extLst>
              <a:ext uri="{FF2B5EF4-FFF2-40B4-BE49-F238E27FC236}">
                <a16:creationId xmlns:a16="http://schemas.microsoft.com/office/drawing/2014/main" id="{B9896DFF-EEAC-4270-8EEE-DE02F78F7D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991" y="5202493"/>
            <a:ext cx="360000" cy="360000"/>
          </a:xfrm>
          <a:prstGeom prst="rect">
            <a:avLst/>
          </a:prstGeom>
        </p:spPr>
      </p:pic>
      <p:pic>
        <p:nvPicPr>
          <p:cNvPr id="17" name="Рисунок 16" descr="Скачивать">
            <a:extLst>
              <a:ext uri="{FF2B5EF4-FFF2-40B4-BE49-F238E27FC236}">
                <a16:creationId xmlns:a16="http://schemas.microsoft.com/office/drawing/2014/main" id="{6BFA50DA-55F7-4E3D-AA4B-5F467CBA40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6517" y="5889142"/>
            <a:ext cx="360000" cy="360000"/>
          </a:xfrm>
          <a:prstGeom prst="rect">
            <a:avLst/>
          </a:prstGeom>
        </p:spPr>
      </p:pic>
      <p:sp>
        <p:nvSpPr>
          <p:cNvPr id="24" name="0G">
            <a:extLst>
              <a:ext uri="{FF2B5EF4-FFF2-40B4-BE49-F238E27FC236}">
                <a16:creationId xmlns:a16="http://schemas.microsoft.com/office/drawing/2014/main" id="{BD037443-25BE-4B8A-8EEC-BA16C39FFEDA}"/>
              </a:ext>
            </a:extLst>
          </p:cNvPr>
          <p:cNvSpPr/>
          <p:nvPr/>
        </p:nvSpPr>
        <p:spPr>
          <a:xfrm>
            <a:off x="1736970" y="1365845"/>
            <a:ext cx="1332000" cy="81724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/>
              <a:t>0 G</a:t>
            </a:r>
          </a:p>
          <a:p>
            <a:pPr algn="ctr"/>
            <a:r>
              <a:rPr lang="ru-RU" sz="1400" b="1" dirty="0"/>
              <a:t>Ручное</a:t>
            </a:r>
          </a:p>
          <a:p>
            <a:pPr algn="ctr"/>
            <a:endParaRPr lang="ru-RU" sz="1400" b="1" dirty="0"/>
          </a:p>
        </p:txBody>
      </p:sp>
      <p:sp>
        <p:nvSpPr>
          <p:cNvPr id="25" name="1G">
            <a:extLst>
              <a:ext uri="{FF2B5EF4-FFF2-40B4-BE49-F238E27FC236}">
                <a16:creationId xmlns:a16="http://schemas.microsoft.com/office/drawing/2014/main" id="{0D6B0A9D-A27E-4C91-9B49-4B4363830F8E}"/>
              </a:ext>
            </a:extLst>
          </p:cNvPr>
          <p:cNvSpPr/>
          <p:nvPr/>
        </p:nvSpPr>
        <p:spPr>
          <a:xfrm>
            <a:off x="3142377" y="1375656"/>
            <a:ext cx="1440000" cy="81724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sz="1400" b="1" dirty="0"/>
              <a:t>1 </a:t>
            </a:r>
            <a:r>
              <a:rPr lang="en-US" sz="1400" b="1" dirty="0"/>
              <a:t>G</a:t>
            </a:r>
          </a:p>
          <a:p>
            <a:pPr algn="ctr"/>
            <a:r>
              <a:rPr lang="ru-RU" sz="1400" b="1" dirty="0"/>
              <a:t>Минимальные технологии</a:t>
            </a:r>
          </a:p>
        </p:txBody>
      </p:sp>
      <p:sp>
        <p:nvSpPr>
          <p:cNvPr id="26" name="2G">
            <a:extLst>
              <a:ext uri="{FF2B5EF4-FFF2-40B4-BE49-F238E27FC236}">
                <a16:creationId xmlns:a16="http://schemas.microsoft.com/office/drawing/2014/main" id="{7C465A25-4F54-430A-A3C2-F4DE5A054C1C}"/>
              </a:ext>
            </a:extLst>
          </p:cNvPr>
          <p:cNvSpPr/>
          <p:nvPr/>
        </p:nvSpPr>
        <p:spPr>
          <a:xfrm>
            <a:off x="4655784" y="1375656"/>
            <a:ext cx="1692000" cy="8172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 defTabSz="914370">
              <a:defRPr/>
            </a:pPr>
            <a:r>
              <a:rPr lang="en-US" sz="1400" b="1" dirty="0"/>
              <a:t>2</a:t>
            </a:r>
            <a:r>
              <a:rPr lang="ru-RU" sz="1400" b="1" dirty="0"/>
              <a:t> </a:t>
            </a:r>
            <a:r>
              <a:rPr lang="en-US" sz="1400" b="1" dirty="0"/>
              <a:t>G</a:t>
            </a:r>
            <a:endParaRPr lang="ru-RU" sz="1400" b="1" dirty="0"/>
          </a:p>
          <a:p>
            <a:pPr algn="ctr"/>
            <a:r>
              <a:rPr lang="ru-RU" sz="1400" b="1" dirty="0"/>
              <a:t>Цифровая трансформация</a:t>
            </a:r>
          </a:p>
        </p:txBody>
      </p:sp>
      <p:sp>
        <p:nvSpPr>
          <p:cNvPr id="27" name="3G">
            <a:extLst>
              <a:ext uri="{FF2B5EF4-FFF2-40B4-BE49-F238E27FC236}">
                <a16:creationId xmlns:a16="http://schemas.microsoft.com/office/drawing/2014/main" id="{0A6A4B4B-C841-4A2D-B799-B93D64E9446B}"/>
              </a:ext>
            </a:extLst>
          </p:cNvPr>
          <p:cNvSpPr/>
          <p:nvPr/>
        </p:nvSpPr>
        <p:spPr>
          <a:xfrm>
            <a:off x="6421191" y="1375656"/>
            <a:ext cx="1584000" cy="817245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 defTabSz="914370">
              <a:defRPr/>
            </a:pPr>
            <a:r>
              <a:rPr lang="en-US" sz="1400" b="1" dirty="0">
                <a:solidFill>
                  <a:schemeClr val="bg1"/>
                </a:solidFill>
              </a:rPr>
              <a:t>3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G</a:t>
            </a:r>
            <a:endParaRPr lang="ru-RU" sz="1400" b="1" dirty="0">
              <a:solidFill>
                <a:schemeClr val="bg1"/>
              </a:solidFill>
            </a:endParaRP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Продвинутые технологии</a:t>
            </a:r>
          </a:p>
        </p:txBody>
      </p:sp>
      <p:sp>
        <p:nvSpPr>
          <p:cNvPr id="18" name="4G">
            <a:extLst>
              <a:ext uri="{FF2B5EF4-FFF2-40B4-BE49-F238E27FC236}">
                <a16:creationId xmlns:a16="http://schemas.microsoft.com/office/drawing/2014/main" id="{81ACEAE8-B061-4CB7-A037-B359A518F551}"/>
              </a:ext>
            </a:extLst>
          </p:cNvPr>
          <p:cNvSpPr/>
          <p:nvPr/>
        </p:nvSpPr>
        <p:spPr>
          <a:xfrm>
            <a:off x="8078598" y="1365845"/>
            <a:ext cx="1530000" cy="817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 defTabSz="914370">
              <a:defRPr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G</a:t>
            </a:r>
            <a:endParaRPr lang="ru-RU" sz="1400" b="1" dirty="0">
              <a:solidFill>
                <a:schemeClr val="bg1"/>
              </a:solidFill>
            </a:endParaRP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Большие данные 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и ИИ</a:t>
            </a:r>
          </a:p>
        </p:txBody>
      </p:sp>
      <p:sp>
        <p:nvSpPr>
          <p:cNvPr id="29" name="Заголовок 3">
            <a:extLst>
              <a:ext uri="{FF2B5EF4-FFF2-40B4-BE49-F238E27FC236}">
                <a16:creationId xmlns:a16="http://schemas.microsoft.com/office/drawing/2014/main" id="{A71B199C-75C3-4223-B950-8A5F7A17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4" y="241949"/>
            <a:ext cx="9477772" cy="342252"/>
          </a:xfrm>
        </p:spPr>
        <p:txBody>
          <a:bodyPr/>
          <a:lstStyle/>
          <a:p>
            <a:r>
              <a:rPr lang="ru-RU" dirty="0"/>
              <a:t>Текущее состояние цифровизации на примере двух процессов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BBB021DF-7BCC-40E3-9161-CDDDD2CAF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114" y="613769"/>
            <a:ext cx="9477772" cy="546692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Неравномерное внедрение технологий в зависимости от процессов и финансового сектора подчеркивает важность разработки Стратегии </a:t>
            </a:r>
            <a:r>
              <a:rPr lang="en-US" sz="2000" dirty="0"/>
              <a:t>S</a:t>
            </a:r>
            <a:r>
              <a:rPr lang="ru-RU" sz="2000" dirty="0" err="1"/>
              <a:t>uptech</a:t>
            </a:r>
            <a:r>
              <a:rPr lang="ru-RU" sz="2000" dirty="0"/>
              <a:t> для целенаправленного развития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504E838-A11D-4227-9271-19922F88014B}"/>
              </a:ext>
            </a:extLst>
          </p:cNvPr>
          <p:cNvSpPr/>
          <p:nvPr/>
        </p:nvSpPr>
        <p:spPr>
          <a:xfrm>
            <a:off x="7925816" y="6436348"/>
            <a:ext cx="1440000" cy="405683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spAutoFit/>
          </a:bodyPr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ДБАСТ: надзорное стресс-тестирование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D9446D0-1859-4767-9610-C89345F144DB}"/>
              </a:ext>
            </a:extLst>
          </p:cNvPr>
          <p:cNvSpPr/>
          <p:nvPr/>
        </p:nvSpPr>
        <p:spPr>
          <a:xfrm>
            <a:off x="6392291" y="6436348"/>
            <a:ext cx="1440000" cy="405683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spAutoFit/>
          </a:bodyPr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ДСРАР: процесс лицензирования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CF53F46A-D594-4D0E-81F5-C051AC9F4658}"/>
              </a:ext>
            </a:extLst>
          </p:cNvPr>
          <p:cNvSpPr/>
          <p:nvPr/>
        </p:nvSpPr>
        <p:spPr>
          <a:xfrm>
            <a:off x="1707716" y="3031147"/>
            <a:ext cx="1404000" cy="5760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BCE84BD-D4E3-4999-A8AB-C10F965D270C}"/>
              </a:ext>
            </a:extLst>
          </p:cNvPr>
          <p:cNvSpPr/>
          <p:nvPr/>
        </p:nvSpPr>
        <p:spPr>
          <a:xfrm>
            <a:off x="1694646" y="4402152"/>
            <a:ext cx="1404000" cy="5760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593E4D3-005B-4A39-8962-735925AED326}"/>
              </a:ext>
            </a:extLst>
          </p:cNvPr>
          <p:cNvSpPr/>
          <p:nvPr/>
        </p:nvSpPr>
        <p:spPr>
          <a:xfrm>
            <a:off x="1694646" y="5072237"/>
            <a:ext cx="1404000" cy="5760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7C4DE85-F673-447E-BA02-E7AD990CB735}"/>
              </a:ext>
            </a:extLst>
          </p:cNvPr>
          <p:cNvSpPr/>
          <p:nvPr/>
        </p:nvSpPr>
        <p:spPr>
          <a:xfrm>
            <a:off x="6403191" y="3034543"/>
            <a:ext cx="1620000" cy="576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3019D7C6-76BF-43A7-8D6C-3CA4E93956EB}"/>
              </a:ext>
            </a:extLst>
          </p:cNvPr>
          <p:cNvSpPr/>
          <p:nvPr/>
        </p:nvSpPr>
        <p:spPr>
          <a:xfrm>
            <a:off x="3868384" y="5794933"/>
            <a:ext cx="738000" cy="576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54AC7BB6-94DD-4C57-BE64-791BC6A7A81A}"/>
              </a:ext>
            </a:extLst>
          </p:cNvPr>
          <p:cNvSpPr/>
          <p:nvPr/>
        </p:nvSpPr>
        <p:spPr>
          <a:xfrm>
            <a:off x="3107102" y="5794933"/>
            <a:ext cx="756000" cy="5760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B682204D-FDF2-47CE-9067-2E98C2A0549B}"/>
              </a:ext>
            </a:extLst>
          </p:cNvPr>
          <p:cNvSpPr/>
          <p:nvPr/>
        </p:nvSpPr>
        <p:spPr>
          <a:xfrm>
            <a:off x="3868384" y="3716113"/>
            <a:ext cx="738000" cy="57600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C185102-523B-41AB-983C-398971D49C58}"/>
              </a:ext>
            </a:extLst>
          </p:cNvPr>
          <p:cNvSpPr/>
          <p:nvPr/>
        </p:nvSpPr>
        <p:spPr>
          <a:xfrm>
            <a:off x="3107102" y="3716113"/>
            <a:ext cx="756000" cy="5760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5276323-E767-424F-85C8-0A44B149D2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903" y="1704977"/>
          <a:ext cx="9449497" cy="469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497">
                  <a:extLst>
                    <a:ext uri="{9D8B030D-6E8A-4147-A177-3AD203B41FA5}">
                      <a16:colId xmlns:a16="http://schemas.microsoft.com/office/drawing/2014/main" val="415023233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98535013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06281874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87378376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23114416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75168667"/>
                    </a:ext>
                  </a:extLst>
                </a:gridCol>
                <a:gridCol w="1602000">
                  <a:extLst>
                    <a:ext uri="{9D8B030D-6E8A-4147-A177-3AD203B41FA5}">
                      <a16:colId xmlns:a16="http://schemas.microsoft.com/office/drawing/2014/main" val="356747633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accent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8108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Визуализация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/>
                        <a:t>Минимальные отчеты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Статические отчеты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Автоматизированные </a:t>
                      </a:r>
                      <a:r>
                        <a:rPr lang="ru-RU" sz="13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дэшборды</a:t>
                      </a:r>
                      <a:endParaRPr lang="ru-RU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Интерактивные платформы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Бизнес-аналитика на основе ИИ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00259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Аналитика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/>
                        <a:t>Отсутствие доп. анализа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Ручной анализ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Описательная аналитика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Прогностическая аналитика</a:t>
                      </a:r>
                      <a:endParaRPr lang="ru-RU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Предписывающая аналитика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165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Доступность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Индивидуальный доступ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только для управления</a:t>
                      </a:r>
                      <a:endParaRPr lang="ru-RU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только для подразделения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Ограниченный доступ на уровне Агентства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 на уровне Агентства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82667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Хранение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/>
                        <a:t>Физические носители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Централизованное хранение файлов</a:t>
                      </a:r>
                      <a:endParaRPr lang="ru-RU" sz="13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Локальные базы данных</a:t>
                      </a:r>
                      <a:endParaRPr lang="ru-RU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Облачное хранение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больших данных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50421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Валидация и обработка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/>
                        <a:t>Ручная проверка данных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Автоматическая проверка данных</a:t>
                      </a:r>
                      <a:endParaRPr lang="ru-RU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Статическая автоматизация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Роботизированная автоматизация (</a:t>
                      </a:r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RPA)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Продвинутая обработка данных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22225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ru-RU" sz="14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Сбор данных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Ручной ввод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Веб-портал / файловый сервер</a:t>
                      </a:r>
                      <a:endParaRPr lang="ru-RU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API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API </a:t>
                      </a:r>
                      <a:r>
                        <a:rPr lang="en-US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Commons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Продвинутый сбор данных</a:t>
                      </a:r>
                      <a:endParaRPr lang="ru-RU" sz="13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6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7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4DFB96D-24FC-4B8A-8F04-17FCB802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6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5D81922-7D01-43B6-A421-AC269110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Целевое видение по единому надзорному приложению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C70F5E-41F4-4342-9615-FA0FEA966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Единое надзорное </a:t>
            </a:r>
            <a:r>
              <a:rPr lang="en-US" sz="2000" dirty="0"/>
              <a:t>web-</a:t>
            </a:r>
            <a:r>
              <a:rPr lang="ru-RU" sz="2000" dirty="0"/>
              <a:t>приложение должно интегрировать реализованные инструменты надзора с новейшими технологиями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E649817-3B4B-4B18-8FB3-DE8EA192E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3" y="1800113"/>
            <a:ext cx="5437503" cy="4381018"/>
          </a:xfrm>
          <a:prstGeom prst="rect">
            <a:avLst/>
          </a:prstGeom>
        </p:spPr>
      </p:pic>
      <p:sp>
        <p:nvSpPr>
          <p:cNvPr id="14" name="Freeform 3">
            <a:extLst>
              <a:ext uri="{FF2B5EF4-FFF2-40B4-BE49-F238E27FC236}">
                <a16:creationId xmlns:a16="http://schemas.microsoft.com/office/drawing/2014/main" id="{449B34CB-74E1-4C92-8D24-432581247340}"/>
              </a:ext>
            </a:extLst>
          </p:cNvPr>
          <p:cNvSpPr/>
          <p:nvPr/>
        </p:nvSpPr>
        <p:spPr>
          <a:xfrm>
            <a:off x="1790754" y="2166089"/>
            <a:ext cx="949350" cy="924583"/>
          </a:xfrm>
          <a:custGeom>
            <a:avLst/>
            <a:gdLst/>
            <a:ahLst/>
            <a:cxnLst/>
            <a:rect l="l" t="t" r="r" b="b"/>
            <a:pathLst>
              <a:path w="2386561" h="2386561">
                <a:moveTo>
                  <a:pt x="0" y="0"/>
                </a:moveTo>
                <a:lnTo>
                  <a:pt x="2386562" y="0"/>
                </a:lnTo>
                <a:lnTo>
                  <a:pt x="2386562" y="2386561"/>
                </a:lnTo>
                <a:lnTo>
                  <a:pt x="0" y="23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150E00F6-CE57-4605-BE85-CB923766961A}"/>
              </a:ext>
            </a:extLst>
          </p:cNvPr>
          <p:cNvSpPr txBox="1"/>
          <p:nvPr/>
        </p:nvSpPr>
        <p:spPr>
          <a:xfrm>
            <a:off x="1994974" y="2713537"/>
            <a:ext cx="573397" cy="376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1400" b="1" dirty="0">
                <a:solidFill>
                  <a:srgbClr val="000000"/>
                </a:solidFill>
              </a:rPr>
              <a:t>AQR</a:t>
            </a: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7EC1BE76-8E48-428F-95F6-BB4D8ADC2F77}"/>
              </a:ext>
            </a:extLst>
          </p:cNvPr>
          <p:cNvSpPr/>
          <p:nvPr/>
        </p:nvSpPr>
        <p:spPr>
          <a:xfrm>
            <a:off x="2973480" y="2177073"/>
            <a:ext cx="949350" cy="924583"/>
          </a:xfrm>
          <a:custGeom>
            <a:avLst/>
            <a:gdLst/>
            <a:ahLst/>
            <a:cxnLst/>
            <a:rect l="l" t="t" r="r" b="b"/>
            <a:pathLst>
              <a:path w="2386561" h="2386561">
                <a:moveTo>
                  <a:pt x="0" y="0"/>
                </a:moveTo>
                <a:lnTo>
                  <a:pt x="2386562" y="0"/>
                </a:lnTo>
                <a:lnTo>
                  <a:pt x="2386562" y="2386561"/>
                </a:lnTo>
                <a:lnTo>
                  <a:pt x="0" y="23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36D07657-DACB-4520-BF71-4FD4F37FD015}"/>
              </a:ext>
            </a:extLst>
          </p:cNvPr>
          <p:cNvSpPr txBox="1"/>
          <p:nvPr/>
        </p:nvSpPr>
        <p:spPr>
          <a:xfrm>
            <a:off x="3033232" y="2701463"/>
            <a:ext cx="824221" cy="376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ru-RU" sz="1400" b="1" dirty="0">
                <a:solidFill>
                  <a:srgbClr val="000000"/>
                </a:solidFill>
              </a:rPr>
              <a:t>НСТ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BE02CD7-D87C-49D0-80B6-BD258CA2EAE8}"/>
              </a:ext>
            </a:extLst>
          </p:cNvPr>
          <p:cNvSpPr/>
          <p:nvPr/>
        </p:nvSpPr>
        <p:spPr>
          <a:xfrm>
            <a:off x="710893" y="2166088"/>
            <a:ext cx="949350" cy="924583"/>
          </a:xfrm>
          <a:custGeom>
            <a:avLst/>
            <a:gdLst/>
            <a:ahLst/>
            <a:cxnLst/>
            <a:rect l="l" t="t" r="r" b="b"/>
            <a:pathLst>
              <a:path w="2386561" h="2386561">
                <a:moveTo>
                  <a:pt x="0" y="0"/>
                </a:moveTo>
                <a:lnTo>
                  <a:pt x="2386562" y="0"/>
                </a:lnTo>
                <a:lnTo>
                  <a:pt x="2386562" y="2386561"/>
                </a:lnTo>
                <a:lnTo>
                  <a:pt x="0" y="23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E0E33D74-88BE-415C-B1AC-4A21EC86D1EE}"/>
              </a:ext>
            </a:extLst>
          </p:cNvPr>
          <p:cNvSpPr txBox="1"/>
          <p:nvPr/>
        </p:nvSpPr>
        <p:spPr>
          <a:xfrm>
            <a:off x="874921" y="2713536"/>
            <a:ext cx="573397" cy="376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1400" b="1" dirty="0">
                <a:solidFill>
                  <a:srgbClr val="000000"/>
                </a:solidFill>
              </a:rPr>
              <a:t>SREP/...</a:t>
            </a: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FBBA2EAE-F5CA-45D3-BEB6-7F49F99AEF83}"/>
              </a:ext>
            </a:extLst>
          </p:cNvPr>
          <p:cNvSpPr/>
          <p:nvPr/>
        </p:nvSpPr>
        <p:spPr>
          <a:xfrm>
            <a:off x="4155667" y="2166087"/>
            <a:ext cx="949350" cy="924583"/>
          </a:xfrm>
          <a:custGeom>
            <a:avLst/>
            <a:gdLst/>
            <a:ahLst/>
            <a:cxnLst/>
            <a:rect l="l" t="t" r="r" b="b"/>
            <a:pathLst>
              <a:path w="2386561" h="2386561">
                <a:moveTo>
                  <a:pt x="0" y="0"/>
                </a:moveTo>
                <a:lnTo>
                  <a:pt x="2386562" y="0"/>
                </a:lnTo>
                <a:lnTo>
                  <a:pt x="2386562" y="2386561"/>
                </a:lnTo>
                <a:lnTo>
                  <a:pt x="0" y="23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F91D853A-33E4-44B5-8F90-EF98BDAF466F}"/>
              </a:ext>
            </a:extLst>
          </p:cNvPr>
          <p:cNvSpPr txBox="1"/>
          <p:nvPr/>
        </p:nvSpPr>
        <p:spPr>
          <a:xfrm>
            <a:off x="4218231" y="2668110"/>
            <a:ext cx="824221" cy="376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1400" b="1" dirty="0">
                <a:solidFill>
                  <a:srgbClr val="000000"/>
                </a:solidFill>
              </a:rPr>
              <a:t>INSPECT</a:t>
            </a: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D1862C83-41E0-4929-A23D-FA8755495E25}"/>
              </a:ext>
            </a:extLst>
          </p:cNvPr>
          <p:cNvSpPr/>
          <p:nvPr/>
        </p:nvSpPr>
        <p:spPr>
          <a:xfrm>
            <a:off x="710893" y="3543062"/>
            <a:ext cx="949350" cy="924583"/>
          </a:xfrm>
          <a:custGeom>
            <a:avLst/>
            <a:gdLst/>
            <a:ahLst/>
            <a:cxnLst/>
            <a:rect l="l" t="t" r="r" b="b"/>
            <a:pathLst>
              <a:path w="2386561" h="2386561">
                <a:moveTo>
                  <a:pt x="0" y="0"/>
                </a:moveTo>
                <a:lnTo>
                  <a:pt x="2386562" y="0"/>
                </a:lnTo>
                <a:lnTo>
                  <a:pt x="2386562" y="2386561"/>
                </a:lnTo>
                <a:lnTo>
                  <a:pt x="0" y="23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F73DB1A6-FD19-4E24-8ABA-604E4FC1D70A}"/>
              </a:ext>
            </a:extLst>
          </p:cNvPr>
          <p:cNvSpPr txBox="1"/>
          <p:nvPr/>
        </p:nvSpPr>
        <p:spPr>
          <a:xfrm>
            <a:off x="773457" y="4045085"/>
            <a:ext cx="824221" cy="376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1400" b="1" dirty="0">
                <a:solidFill>
                  <a:srgbClr val="000000"/>
                </a:solidFill>
              </a:rPr>
              <a:t>RFO</a:t>
            </a: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8D3680D3-00A7-4477-A86D-2E8615D6C75A}"/>
              </a:ext>
            </a:extLst>
          </p:cNvPr>
          <p:cNvSpPr/>
          <p:nvPr/>
        </p:nvSpPr>
        <p:spPr>
          <a:xfrm>
            <a:off x="1790754" y="3543062"/>
            <a:ext cx="949350" cy="924583"/>
          </a:xfrm>
          <a:custGeom>
            <a:avLst/>
            <a:gdLst/>
            <a:ahLst/>
            <a:cxnLst/>
            <a:rect l="l" t="t" r="r" b="b"/>
            <a:pathLst>
              <a:path w="2386561" h="2386561">
                <a:moveTo>
                  <a:pt x="0" y="0"/>
                </a:moveTo>
                <a:lnTo>
                  <a:pt x="2386562" y="0"/>
                </a:lnTo>
                <a:lnTo>
                  <a:pt x="2386562" y="2386561"/>
                </a:lnTo>
                <a:lnTo>
                  <a:pt x="0" y="23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E7AF38DD-503F-4EA2-98CF-66553B2FD276}"/>
              </a:ext>
            </a:extLst>
          </p:cNvPr>
          <p:cNvSpPr txBox="1"/>
          <p:nvPr/>
        </p:nvSpPr>
        <p:spPr>
          <a:xfrm>
            <a:off x="1853318" y="4045085"/>
            <a:ext cx="824221" cy="376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1400" b="1" dirty="0">
                <a:solidFill>
                  <a:srgbClr val="000000"/>
                </a:solidFill>
              </a:rPr>
              <a:t>QAINAR</a:t>
            </a:r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8971EEA3-7C93-49D5-A9F6-5CED093ADE7C}"/>
              </a:ext>
            </a:extLst>
          </p:cNvPr>
          <p:cNvSpPr/>
          <p:nvPr/>
        </p:nvSpPr>
        <p:spPr>
          <a:xfrm>
            <a:off x="2963782" y="3543062"/>
            <a:ext cx="949350" cy="924583"/>
          </a:xfrm>
          <a:custGeom>
            <a:avLst/>
            <a:gdLst/>
            <a:ahLst/>
            <a:cxnLst/>
            <a:rect l="l" t="t" r="r" b="b"/>
            <a:pathLst>
              <a:path w="2386561" h="2386561">
                <a:moveTo>
                  <a:pt x="0" y="0"/>
                </a:moveTo>
                <a:lnTo>
                  <a:pt x="2386562" y="0"/>
                </a:lnTo>
                <a:lnTo>
                  <a:pt x="2386562" y="2386561"/>
                </a:lnTo>
                <a:lnTo>
                  <a:pt x="0" y="23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8" name="TextBox 4">
            <a:extLst>
              <a:ext uri="{FF2B5EF4-FFF2-40B4-BE49-F238E27FC236}">
                <a16:creationId xmlns:a16="http://schemas.microsoft.com/office/drawing/2014/main" id="{8D2AA70E-4021-4B28-9B8E-E96E77AAA77E}"/>
              </a:ext>
            </a:extLst>
          </p:cNvPr>
          <p:cNvSpPr txBox="1"/>
          <p:nvPr/>
        </p:nvSpPr>
        <p:spPr>
          <a:xfrm>
            <a:off x="3036681" y="4045085"/>
            <a:ext cx="824221" cy="376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ru-RU" sz="1400" b="1" dirty="0">
                <a:solidFill>
                  <a:srgbClr val="000000"/>
                </a:solidFill>
              </a:rPr>
              <a:t>ПОД</a:t>
            </a:r>
            <a:r>
              <a:rPr lang="en-US" sz="1400" b="1" dirty="0">
                <a:solidFill>
                  <a:srgbClr val="000000"/>
                </a:solidFill>
              </a:rPr>
              <a:t>/</a:t>
            </a:r>
            <a:r>
              <a:rPr lang="ru-RU" sz="1400" b="1" dirty="0">
                <a:solidFill>
                  <a:srgbClr val="000000"/>
                </a:solidFill>
              </a:rPr>
              <a:t>ФТ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91D01500-9FA6-4CC6-8884-741403E084F2}"/>
              </a:ext>
            </a:extLst>
          </p:cNvPr>
          <p:cNvSpPr/>
          <p:nvPr/>
        </p:nvSpPr>
        <p:spPr>
          <a:xfrm>
            <a:off x="4155667" y="3543062"/>
            <a:ext cx="949350" cy="924583"/>
          </a:xfrm>
          <a:custGeom>
            <a:avLst/>
            <a:gdLst/>
            <a:ahLst/>
            <a:cxnLst/>
            <a:rect l="l" t="t" r="r" b="b"/>
            <a:pathLst>
              <a:path w="2386561" h="2386561">
                <a:moveTo>
                  <a:pt x="0" y="0"/>
                </a:moveTo>
                <a:lnTo>
                  <a:pt x="2386562" y="0"/>
                </a:lnTo>
                <a:lnTo>
                  <a:pt x="2386562" y="2386561"/>
                </a:lnTo>
                <a:lnTo>
                  <a:pt x="0" y="23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40" name="TextBox 4">
            <a:extLst>
              <a:ext uri="{FF2B5EF4-FFF2-40B4-BE49-F238E27FC236}">
                <a16:creationId xmlns:a16="http://schemas.microsoft.com/office/drawing/2014/main" id="{33A74311-0F10-4E5D-A932-B733646752C2}"/>
              </a:ext>
            </a:extLst>
          </p:cNvPr>
          <p:cNvSpPr txBox="1"/>
          <p:nvPr/>
        </p:nvSpPr>
        <p:spPr>
          <a:xfrm>
            <a:off x="4218231" y="4045085"/>
            <a:ext cx="824221" cy="376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ru-RU" sz="1400" b="1" dirty="0">
                <a:solidFill>
                  <a:srgbClr val="000000"/>
                </a:solidFill>
              </a:rPr>
              <a:t>Анти-</a:t>
            </a:r>
            <a:r>
              <a:rPr lang="ru-RU" sz="1400" b="1" dirty="0" err="1">
                <a:solidFill>
                  <a:srgbClr val="000000"/>
                </a:solidFill>
              </a:rPr>
              <a:t>фрод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8A34CB45-42DA-4E0B-B33D-7B8668B981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8" y="3653751"/>
            <a:ext cx="540000" cy="5400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C387142-17DA-4068-AC0D-05CC84F99B5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92" y="3653751"/>
            <a:ext cx="540000" cy="5400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65A6AE9-8202-4CB3-8717-E91E7670587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42" y="3653751"/>
            <a:ext cx="540000" cy="5400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3D90EA1-E3CD-44CA-AA2C-EF0E30F46A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41" y="3653751"/>
            <a:ext cx="540000" cy="5400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300BFE7-4ACC-4CD0-AA4E-C79650D25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29" y="2291903"/>
            <a:ext cx="540000" cy="5400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F87644F-B18A-405B-9AB3-CD382E4BF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35" y="2357880"/>
            <a:ext cx="432000" cy="43200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4BB2CCD-7559-4BE4-9CB6-E6721F9AC69D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9" y="2291903"/>
            <a:ext cx="540000" cy="5400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431EF81-591A-4DF7-BC2C-7D752A1BCFC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41" y="2291903"/>
            <a:ext cx="540000" cy="540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F3964F-6BD9-47FD-9AA9-20812774AB2E}"/>
              </a:ext>
            </a:extLst>
          </p:cNvPr>
          <p:cNvSpPr/>
          <p:nvPr/>
        </p:nvSpPr>
        <p:spPr>
          <a:xfrm>
            <a:off x="5727605" y="2166087"/>
            <a:ext cx="3903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dirty="0"/>
              <a:t>Автоматизация и оптимизация бизнес-процессов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dirty="0"/>
              <a:t>Централизованный доступ к надзорным инструментам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dirty="0"/>
              <a:t>Продвинутая аналитика на основе различных источников (</a:t>
            </a:r>
            <a:r>
              <a:rPr lang="ru-RU" sz="1800" dirty="0" err="1"/>
              <a:t>Антифрод</a:t>
            </a:r>
            <a:r>
              <a:rPr lang="ru-RU" sz="1800" dirty="0"/>
              <a:t>-центры, ЦДЦБ, KASE, СМИ и пр.)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dirty="0"/>
              <a:t>Единая информационная база данных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dirty="0" err="1"/>
              <a:t>Дэшборды</a:t>
            </a:r>
            <a:r>
              <a:rPr lang="ru-RU" sz="1800" dirty="0"/>
              <a:t> для руководства</a:t>
            </a:r>
          </a:p>
        </p:txBody>
      </p:sp>
    </p:spTree>
    <p:extLst>
      <p:ext uri="{BB962C8B-B14F-4D97-AF65-F5344CB8AC3E}">
        <p14:creationId xmlns:p14="http://schemas.microsoft.com/office/powerpoint/2010/main" val="350111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47209D-67A6-4E0F-8092-EF089984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7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F75A4-5C7A-44CF-8157-0460B196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0B9FA1-2281-4727-96FC-EC2190AE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Внедрение технологий </a:t>
            </a:r>
            <a:r>
              <a:rPr lang="ru-RU" sz="2000" dirty="0" err="1"/>
              <a:t>SupTech</a:t>
            </a:r>
            <a:r>
              <a:rPr lang="ru-RU" sz="2000" dirty="0"/>
              <a:t> связано с рядом вызовов, для которых следует заблаговременно разработать меры преодоления</a:t>
            </a:r>
            <a:endParaRPr lang="ru-RU" sz="2000" dirty="0">
              <a:highlight>
                <a:srgbClr val="FFFF00"/>
              </a:highlight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AB6D47-FB4E-4C7A-AC39-050C4C2A7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20734"/>
              </p:ext>
            </p:extLst>
          </p:nvPr>
        </p:nvGraphicFramePr>
        <p:xfrm>
          <a:off x="214113" y="1190029"/>
          <a:ext cx="9477772" cy="51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087">
                  <a:extLst>
                    <a:ext uri="{9D8B030D-6E8A-4147-A177-3AD203B41FA5}">
                      <a16:colId xmlns:a16="http://schemas.microsoft.com/office/drawing/2014/main" val="1062818744"/>
                    </a:ext>
                  </a:extLst>
                </a:gridCol>
                <a:gridCol w="6948685">
                  <a:extLst>
                    <a:ext uri="{9D8B030D-6E8A-4147-A177-3AD203B41FA5}">
                      <a16:colId xmlns:a16="http://schemas.microsoft.com/office/drawing/2014/main" val="17430949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Вызовы 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Меры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81087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600" b="1" dirty="0"/>
                        <a:t>Недостаток необходимой инфраструктуры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Активное взаимодействие с НБРК в рамках разработки Стратегии цифровизации НБРК для включения требований Агентства по инфраструктуре (техническое оснащение, серверные мощности и пр.)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002595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pPr marL="0" marR="0" lvl="0" indent="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600" b="1" dirty="0"/>
                        <a:t>Отсутствие процедур и способов управления данными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Синхронизация архитектур данных Агентства и НБРК</a:t>
                      </a: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Проработка вопроса с НБРК по предоставлению прямого доступа к Хранилищу данных</a:t>
                      </a: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Проработка доступа к новым источникам данных (</a:t>
                      </a:r>
                      <a:r>
                        <a:rPr lang="ru-RU" sz="1600" b="0" dirty="0" err="1"/>
                        <a:t>Антифрод</a:t>
                      </a:r>
                      <a:r>
                        <a:rPr lang="ru-RU" sz="1600" b="0" dirty="0"/>
                        <a:t>-центры – НПК, ГКБ, </a:t>
                      </a:r>
                      <a:r>
                        <a:rPr lang="en-US" sz="1600" b="0" dirty="0"/>
                        <a:t>KASE</a:t>
                      </a:r>
                      <a:r>
                        <a:rPr lang="ru-RU" sz="1600" b="0" dirty="0"/>
                        <a:t>; ЦДЦБ и пр.)</a:t>
                      </a: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Формализация процесса управления данными через </a:t>
                      </a:r>
                      <a:r>
                        <a:rPr lang="en-US" sz="1600" b="0" dirty="0"/>
                        <a:t>Data Catalog</a:t>
                      </a:r>
                      <a:r>
                        <a:rPr lang="ru-RU" sz="1600" b="0" dirty="0"/>
                        <a:t> (пилотный проект УНТ и ДРЦБ)</a:t>
                      </a: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Организация обучения сотрудников Агентства в рамках Офиса по управлению данными</a:t>
                      </a: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Взаимодействие с </a:t>
                      </a:r>
                      <a:r>
                        <a:rPr lang="ru-RU" sz="1600" b="0" dirty="0" err="1"/>
                        <a:t>ДИиК</a:t>
                      </a:r>
                      <a:r>
                        <a:rPr lang="ru-RU" sz="1600" b="0" dirty="0"/>
                        <a:t> по безопасности данных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1655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r>
                        <a:rPr lang="ru-RU" sz="1600" b="1" dirty="0"/>
                        <a:t>Сложности интеграции в существующую инфраструктуру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Проработка вопроса с НБРК по интеграциям к ГБД посредством шлюза НБРК, информационных систем НБРК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Проработка вопроса интеграции с внутренними системами Агентства (АИП Инспектирование, Банковская деятельность и пр.)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82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1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47209D-67A6-4E0F-8092-EF089984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8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F75A4-5C7A-44CF-8157-0460B196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0B9FA1-2281-4727-96FC-EC2190AE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/>
              <a:t>Внедрение технологий </a:t>
            </a:r>
            <a:r>
              <a:rPr lang="ru-RU" sz="2000" dirty="0" err="1"/>
              <a:t>SupTech</a:t>
            </a:r>
            <a:r>
              <a:rPr lang="ru-RU" sz="2000" dirty="0"/>
              <a:t> связано с рядом вызовов, для которых следует заблаговременно разработать меры преодоления</a:t>
            </a:r>
            <a:endParaRPr lang="ru-RU" sz="2000" dirty="0">
              <a:highlight>
                <a:srgbClr val="FFFF00"/>
              </a:highlight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AB6D47-FB4E-4C7A-AC39-050C4C2A7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7770"/>
              </p:ext>
            </p:extLst>
          </p:nvPr>
        </p:nvGraphicFramePr>
        <p:xfrm>
          <a:off x="214113" y="1190029"/>
          <a:ext cx="9477772" cy="4045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087">
                  <a:extLst>
                    <a:ext uri="{9D8B030D-6E8A-4147-A177-3AD203B41FA5}">
                      <a16:colId xmlns:a16="http://schemas.microsoft.com/office/drawing/2014/main" val="1062818744"/>
                    </a:ext>
                  </a:extLst>
                </a:gridCol>
                <a:gridCol w="6948685">
                  <a:extLst>
                    <a:ext uri="{9D8B030D-6E8A-4147-A177-3AD203B41FA5}">
                      <a16:colId xmlns:a16="http://schemas.microsoft.com/office/drawing/2014/main" val="17430949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Вызовы 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Меры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781087"/>
                  </a:ext>
                </a:extLst>
              </a:tr>
              <a:tr h="1656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600" b="1" dirty="0"/>
                        <a:t>Отсутствие целевого видения внедрения </a:t>
                      </a:r>
                      <a:r>
                        <a:rPr lang="en-US" sz="1600" b="1" dirty="0" err="1"/>
                        <a:t>SupTech</a:t>
                      </a:r>
                      <a:endParaRPr lang="ru-RU" sz="16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Разработка Стратегии </a:t>
                      </a:r>
                      <a:r>
                        <a:rPr lang="en-US" sz="1600" b="0" dirty="0" err="1"/>
                        <a:t>SupTech</a:t>
                      </a:r>
                      <a:r>
                        <a:rPr lang="ru-RU" sz="1600" b="0" dirty="0"/>
                        <a:t> Агентства на ближайшие два-три года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Обучение сотрудников по программам </a:t>
                      </a:r>
                      <a:r>
                        <a:rPr lang="en-US" sz="1600" b="0" dirty="0"/>
                        <a:t>Cambridge </a:t>
                      </a:r>
                      <a:r>
                        <a:rPr lang="en-US" sz="1600" b="0" dirty="0" err="1"/>
                        <a:t>Suptech</a:t>
                      </a:r>
                      <a:r>
                        <a:rPr lang="en-US" sz="1600" b="0" dirty="0"/>
                        <a:t> Lab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Обмен опытом с другими регуляторами, в том числе с </a:t>
                      </a:r>
                      <a:r>
                        <a:rPr lang="en-US" sz="1600" b="0" dirty="0"/>
                        <a:t>Cambridge </a:t>
                      </a:r>
                      <a:r>
                        <a:rPr lang="en-US" sz="1600" b="0" dirty="0" err="1"/>
                        <a:t>Suptech</a:t>
                      </a:r>
                      <a:r>
                        <a:rPr lang="en-US" sz="1600" b="0" dirty="0"/>
                        <a:t> Lab</a:t>
                      </a:r>
                      <a:endParaRPr lang="ru-RU" sz="1600" b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Участие в разработке Стратегии по цифровизации НБРК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Участие в реализации инициатив в рамках доклада НПК по развитию ИИ на финансовом рынке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00259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600" b="1" dirty="0"/>
                        <a:t>Сопротивление изменениям и необходимость обучения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Активное вовлечение пользователей в процесс разработки веб-приложений</a:t>
                      </a: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Проведения дополнительного обучения как для пользователей, так и для </a:t>
                      </a:r>
                      <a:r>
                        <a:rPr lang="en-US" sz="1600" b="0" dirty="0"/>
                        <a:t>IT </a:t>
                      </a:r>
                      <a:r>
                        <a:rPr lang="ru-RU" sz="1600" b="0" dirty="0"/>
                        <a:t>специалистов 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1655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r>
                        <a:rPr lang="ru-RU" sz="1600" b="1" dirty="0"/>
                        <a:t>Ограниченное количество </a:t>
                      </a:r>
                      <a:r>
                        <a:rPr lang="en-US" sz="1600" b="1" dirty="0"/>
                        <a:t>IT </a:t>
                      </a:r>
                      <a:r>
                        <a:rPr lang="ru-RU" sz="1600" b="1" dirty="0"/>
                        <a:t>специалистов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Коллаборация с ВУЗами в части реализации </a:t>
                      </a:r>
                      <a:r>
                        <a:rPr lang="en-US" sz="1600" b="0" dirty="0" err="1"/>
                        <a:t>Suptech</a:t>
                      </a:r>
                      <a:r>
                        <a:rPr lang="ru-RU" sz="1600" b="0" dirty="0"/>
                        <a:t>-сервисов (анализ финансовой отчетности, нейросеть для мониторинга соответствия финансовых продуктов, исследования по ПОД/ФТ-моделям и пр.)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Привлечение студентов на прохождения практики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82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11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77FE46-7AC1-44DD-8741-9DCB04C7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3C0B-D5A0-4B05-AC67-24C515161558}" type="slidenum">
              <a:rPr lang="ru-RU" smtClean="0"/>
              <a:t>9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D3FC3BB-0B97-4CBB-814E-851A15DD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инициативы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F94E99-3193-4CCC-BF6F-09D2BE66A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 учетом текущего состояния потребуется реализация ряда инициатив сроком до 3 лет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C49FD59-357D-4CD1-8F63-7DE9369B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5850"/>
              </p:ext>
            </p:extLst>
          </p:nvPr>
        </p:nvGraphicFramePr>
        <p:xfrm>
          <a:off x="214114" y="1637980"/>
          <a:ext cx="9476078" cy="4337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078">
                  <a:extLst>
                    <a:ext uri="{9D8B030D-6E8A-4147-A177-3AD203B41FA5}">
                      <a16:colId xmlns:a16="http://schemas.microsoft.com/office/drawing/2014/main" val="985350132"/>
                    </a:ext>
                  </a:extLst>
                </a:gridCol>
                <a:gridCol w="8856000">
                  <a:extLst>
                    <a:ext uri="{9D8B030D-6E8A-4147-A177-3AD203B41FA5}">
                      <a16:colId xmlns:a16="http://schemas.microsoft.com/office/drawing/2014/main" val="1062818744"/>
                    </a:ext>
                  </a:extLst>
                </a:gridCol>
              </a:tblGrid>
              <a:tr h="1445896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2024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baseline="0" dirty="0"/>
                        <a:t>Ввод в опытную эксплуатацию  </a:t>
                      </a:r>
                      <a:r>
                        <a:rPr lang="en-US" sz="1600" b="0" baseline="0" dirty="0"/>
                        <a:t>web-</a:t>
                      </a:r>
                      <a:r>
                        <a:rPr lang="ru-RU" sz="1600" b="0" baseline="0" dirty="0"/>
                        <a:t>приложений  в соответствии со Стратегией цифровизации Агентства</a:t>
                      </a:r>
                      <a:endParaRPr lang="ru-RU" sz="16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Решение вопросов по инфраструктуре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dirty="0"/>
                        <a:t>Решения вопросов по управлению данными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002595"/>
                  </a:ext>
                </a:extLst>
              </a:tr>
              <a:tr h="1445896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2025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Ввод в опытную эксплуатацию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web-</a:t>
                      </a:r>
                      <a:r>
                        <a:rPr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приложений в соответствии со стратегией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Suptech</a:t>
                      </a:r>
                      <a:endParaRPr lang="ru-RU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dirty="0"/>
                        <a:t>Развитие </a:t>
                      </a:r>
                      <a:r>
                        <a:rPr lang="en-US" sz="1600" b="0" dirty="0"/>
                        <a:t>web-</a:t>
                      </a:r>
                      <a:r>
                        <a:rPr lang="ru-RU" sz="1600" b="0" dirty="0"/>
                        <a:t>приложений в части аналитических и ИИ сервисов</a:t>
                      </a: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Реализация инфраструктурных решений</a:t>
                      </a:r>
                    </a:p>
                    <a:p>
                      <a:pPr marL="285750" marR="0" lvl="0" indent="-28575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Поддержка актуальности процедур по управлению данными (РЦБ) и развитие по остальным секторам</a:t>
                      </a:r>
                      <a:endParaRPr lang="ru-RU" sz="1600" b="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81655"/>
                  </a:ext>
                </a:extLst>
              </a:tr>
              <a:tr h="1445896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1"/>
                          </a:solidFill>
                        </a:rPr>
                        <a:t>2026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/>
                        <a:t>Развитие </a:t>
                      </a:r>
                      <a:r>
                        <a:rPr lang="en-US" sz="1600" dirty="0"/>
                        <a:t>web-</a:t>
                      </a:r>
                      <a:r>
                        <a:rPr lang="ru-RU" sz="1600" dirty="0"/>
                        <a:t>приложений </a:t>
                      </a:r>
                      <a:r>
                        <a:rPr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соответствии со стратегией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Suptech</a:t>
                      </a:r>
                      <a:endParaRPr lang="ru-RU" sz="16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Поддержка инфраструктурных решений</a:t>
                      </a:r>
                    </a:p>
                    <a:p>
                      <a:pPr marL="342900" marR="0" lvl="0" indent="-342900" algn="l" defTabSz="7429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Поддержка актуальности процедур по управлению данными Агентства</a:t>
                      </a:r>
                      <a:endParaRPr lang="ru-RU" sz="1600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82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48918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Другая 9">
      <a:dk1>
        <a:sysClr val="windowText" lastClr="000000"/>
      </a:dk1>
      <a:lt1>
        <a:sysClr val="window" lastClr="FFFFFF"/>
      </a:lt1>
      <a:dk2>
        <a:srgbClr val="646A6F"/>
      </a:dk2>
      <a:lt2>
        <a:srgbClr val="E7E6E6"/>
      </a:lt2>
      <a:accent1>
        <a:srgbClr val="073E65"/>
      </a:accent1>
      <a:accent2>
        <a:srgbClr val="00B3E5"/>
      </a:accent2>
      <a:accent3>
        <a:srgbClr val="D2D6D7"/>
      </a:accent3>
      <a:accent4>
        <a:srgbClr val="FFC000"/>
      </a:accent4>
      <a:accent5>
        <a:srgbClr val="C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otx" id="{A23F6FF7-8892-41CC-AF00-91A97B5CC36B}" vid="{6138E1A5-D3A3-4AF9-9F24-CAB310E49E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</Template>
  <TotalTime>14527</TotalTime>
  <Words>1428</Words>
  <Application>Microsoft Office PowerPoint</Application>
  <PresentationFormat>Лист A4 (210x297 мм)</PresentationFormat>
  <Paragraphs>295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Wingdings</vt:lpstr>
      <vt:lpstr>1_Тема Office</vt:lpstr>
      <vt:lpstr>Презентация PowerPoint</vt:lpstr>
      <vt:lpstr>Supervisory Technology</vt:lpstr>
      <vt:lpstr>Сферы применения SupTech</vt:lpstr>
      <vt:lpstr>SupTech Generations</vt:lpstr>
      <vt:lpstr>Текущее состояние цифровизации на примере двух процессов</vt:lpstr>
      <vt:lpstr>Целевое видение по единому надзорному приложению</vt:lpstr>
      <vt:lpstr>Вызовы</vt:lpstr>
      <vt:lpstr>Вызовы</vt:lpstr>
      <vt:lpstr>Ключевые инициативы</vt:lpstr>
      <vt:lpstr>Презентация PowerPoint</vt:lpstr>
      <vt:lpstr>Управление проектам</vt:lpstr>
      <vt:lpstr>Статус по текущим проектам</vt:lpstr>
      <vt:lpstr>Статус по текущим проектам</vt:lpstr>
      <vt:lpstr>Статус по текущим проектам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Айжан Шалабаева</dc:creator>
  <cp:lastModifiedBy>Айжан Шалабаева</cp:lastModifiedBy>
  <cp:revision>234</cp:revision>
  <dcterms:created xsi:type="dcterms:W3CDTF">2024-02-28T02:49:46Z</dcterms:created>
  <dcterms:modified xsi:type="dcterms:W3CDTF">2024-04-05T04:59:47Z</dcterms:modified>
</cp:coreProperties>
</file>