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8288000" cy="10287000"/>
  <p:notesSz cx="6858000" cy="9144000"/>
  <p:embeddedFontLst>
    <p:embeddedFont>
      <p:font typeface="Alatsi" panose="020B0604020202020204" charset="0"/>
      <p:regular r:id="rId42"/>
    </p:embeddedFont>
    <p:embeddedFont>
      <p:font typeface="Open Sans Bold" panose="020B0604020202020204" charset="0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104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1773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2903152" y="2721677"/>
            <a:ext cx="15718649" cy="3027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58"/>
              </a:lnSpc>
            </a:pPr>
            <a:r>
              <a:rPr lang="en-US" sz="810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PREDICTING PROBLEMATIC INTERNET USE IN CHILDREN AND ADOLESCENTS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4449803" y="5920539"/>
            <a:ext cx="12625348" cy="912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69"/>
              </a:lnSpc>
            </a:pPr>
            <a:r>
              <a:rPr lang="en-US" sz="533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By : 2020/E/027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067640" y="8725001"/>
            <a:ext cx="6882108" cy="533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EC 9560 DATA MINING| 2024</a:t>
            </a:r>
          </a:p>
        </p:txBody>
      </p:sp>
      <p:sp>
        <p:nvSpPr>
          <p:cNvPr id="16" name="Freeform 16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EC 9560 DATA MINING| 2024</a:t>
            </a:r>
          </a:p>
        </p:txBody>
      </p:sp>
      <p:sp>
        <p:nvSpPr>
          <p:cNvPr id="6" name="AutoShape 6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10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1263762" y="-14586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1804788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4351559" y="459402"/>
            <a:ext cx="9172731" cy="6613299"/>
          </a:xfrm>
          <a:custGeom>
            <a:avLst/>
            <a:gdLst/>
            <a:ahLst/>
            <a:cxnLst/>
            <a:rect l="l" t="t" r="r" b="b"/>
            <a:pathLst>
              <a:path w="9172731" h="6613299">
                <a:moveTo>
                  <a:pt x="0" y="0"/>
                </a:moveTo>
                <a:lnTo>
                  <a:pt x="9172731" y="0"/>
                </a:lnTo>
                <a:lnTo>
                  <a:pt x="9172731" y="6613299"/>
                </a:lnTo>
                <a:lnTo>
                  <a:pt x="0" y="66132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3493371" y="7407719"/>
            <a:ext cx="11695752" cy="1850581"/>
          </a:xfrm>
          <a:custGeom>
            <a:avLst/>
            <a:gdLst/>
            <a:ahLst/>
            <a:cxnLst/>
            <a:rect l="l" t="t" r="r" b="b"/>
            <a:pathLst>
              <a:path w="11695752" h="1850581">
                <a:moveTo>
                  <a:pt x="0" y="0"/>
                </a:moveTo>
                <a:lnTo>
                  <a:pt x="11695751" y="0"/>
                </a:lnTo>
                <a:lnTo>
                  <a:pt x="11695751" y="1850581"/>
                </a:lnTo>
                <a:lnTo>
                  <a:pt x="0" y="18505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745" b="-1745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EC 9560 DATA MINING| 2024</a:t>
            </a:r>
          </a:p>
        </p:txBody>
      </p:sp>
      <p:sp>
        <p:nvSpPr>
          <p:cNvPr id="6" name="AutoShape 6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11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1263762" y="-14586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1804788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2183262" y="8042034"/>
            <a:ext cx="15076038" cy="1922195"/>
          </a:xfrm>
          <a:custGeom>
            <a:avLst/>
            <a:gdLst/>
            <a:ahLst/>
            <a:cxnLst/>
            <a:rect l="l" t="t" r="r" b="b"/>
            <a:pathLst>
              <a:path w="15076038" h="1922195">
                <a:moveTo>
                  <a:pt x="0" y="0"/>
                </a:moveTo>
                <a:lnTo>
                  <a:pt x="15076038" y="0"/>
                </a:lnTo>
                <a:lnTo>
                  <a:pt x="15076038" y="1922195"/>
                </a:lnTo>
                <a:lnTo>
                  <a:pt x="0" y="19221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2183262" y="1673225"/>
            <a:ext cx="15076038" cy="5973880"/>
          </a:xfrm>
          <a:custGeom>
            <a:avLst/>
            <a:gdLst/>
            <a:ahLst/>
            <a:cxnLst/>
            <a:rect l="l" t="t" r="r" b="b"/>
            <a:pathLst>
              <a:path w="15076038" h="5973880">
                <a:moveTo>
                  <a:pt x="0" y="0"/>
                </a:moveTo>
                <a:lnTo>
                  <a:pt x="15076038" y="0"/>
                </a:lnTo>
                <a:lnTo>
                  <a:pt x="15076038" y="5973880"/>
                </a:lnTo>
                <a:lnTo>
                  <a:pt x="0" y="59738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76300"/>
            <a:ext cx="16230600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DEMOGRAPHICS FEATURES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EC 9560 DATA MINING| 2024</a:t>
            </a:r>
          </a:p>
        </p:txBody>
      </p:sp>
      <p:sp>
        <p:nvSpPr>
          <p:cNvPr id="4" name="Freeform 4"/>
          <p:cNvSpPr/>
          <p:nvPr/>
        </p:nvSpPr>
        <p:spPr>
          <a:xfrm>
            <a:off x="13764167" y="582762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8" name="Group 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437582"/>
              <a:ext cx="2083482" cy="1241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12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-2628900" y="-144908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583529" y="2404710"/>
            <a:ext cx="15056932" cy="2691427"/>
          </a:xfrm>
          <a:custGeom>
            <a:avLst/>
            <a:gdLst/>
            <a:ahLst/>
            <a:cxnLst/>
            <a:rect l="l" t="t" r="r" b="b"/>
            <a:pathLst>
              <a:path w="15056932" h="2691427">
                <a:moveTo>
                  <a:pt x="0" y="0"/>
                </a:moveTo>
                <a:lnTo>
                  <a:pt x="15056932" y="0"/>
                </a:lnTo>
                <a:lnTo>
                  <a:pt x="15056932" y="2691427"/>
                </a:lnTo>
                <a:lnTo>
                  <a:pt x="0" y="26914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452614" y="5181862"/>
            <a:ext cx="17382773" cy="4851853"/>
          </a:xfrm>
          <a:custGeom>
            <a:avLst/>
            <a:gdLst/>
            <a:ahLst/>
            <a:cxnLst/>
            <a:rect l="l" t="t" r="r" b="b"/>
            <a:pathLst>
              <a:path w="17382773" h="4851853">
                <a:moveTo>
                  <a:pt x="0" y="0"/>
                </a:moveTo>
                <a:lnTo>
                  <a:pt x="17382772" y="0"/>
                </a:lnTo>
                <a:lnTo>
                  <a:pt x="17382772" y="4851852"/>
                </a:lnTo>
                <a:lnTo>
                  <a:pt x="0" y="48518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19" r="-519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-8573304" y="4939665"/>
            <a:ext cx="18796339" cy="407670"/>
            <a:chOff x="0" y="0"/>
            <a:chExt cx="25061785" cy="543560"/>
          </a:xfrm>
        </p:grpSpPr>
        <p:sp>
          <p:nvSpPr>
            <p:cNvPr id="3" name="TextBox 3"/>
            <p:cNvSpPr txBox="1"/>
            <p:nvPr/>
          </p:nvSpPr>
          <p:spPr>
            <a:xfrm>
              <a:off x="7951598" y="-57150"/>
              <a:ext cx="9176144" cy="6007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EC 9560 DATA MINING| 2024</a:t>
              </a:r>
            </a:p>
          </p:txBody>
        </p:sp>
        <p:sp>
          <p:nvSpPr>
            <p:cNvPr id="4" name="AutoShape 4"/>
            <p:cNvSpPr/>
            <p:nvPr/>
          </p:nvSpPr>
          <p:spPr>
            <a:xfrm>
              <a:off x="204" y="271780"/>
              <a:ext cx="9473686" cy="25400"/>
            </a:xfrm>
            <a:prstGeom prst="line">
              <a:avLst/>
            </a:prstGeom>
            <a:ln w="152400" cap="flat">
              <a:solidFill>
                <a:srgbClr val="9FC3D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AutoShape 5"/>
            <p:cNvSpPr/>
            <p:nvPr/>
          </p:nvSpPr>
          <p:spPr>
            <a:xfrm>
              <a:off x="15587895" y="271780"/>
              <a:ext cx="9473686" cy="25400"/>
            </a:xfrm>
            <a:prstGeom prst="line">
              <a:avLst/>
            </a:prstGeom>
            <a:ln w="152400" cap="flat">
              <a:solidFill>
                <a:srgbClr val="9FC3D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13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14982801" y="637964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-164890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2008693" y="2390497"/>
            <a:ext cx="15250607" cy="1544124"/>
          </a:xfrm>
          <a:custGeom>
            <a:avLst/>
            <a:gdLst/>
            <a:ahLst/>
            <a:cxnLst/>
            <a:rect l="l" t="t" r="r" b="b"/>
            <a:pathLst>
              <a:path w="15250607" h="1544124">
                <a:moveTo>
                  <a:pt x="0" y="0"/>
                </a:moveTo>
                <a:lnTo>
                  <a:pt x="15250607" y="0"/>
                </a:lnTo>
                <a:lnTo>
                  <a:pt x="15250607" y="1544124"/>
                </a:lnTo>
                <a:lnTo>
                  <a:pt x="0" y="15441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2008693" y="3934621"/>
            <a:ext cx="15250607" cy="6290875"/>
          </a:xfrm>
          <a:custGeom>
            <a:avLst/>
            <a:gdLst/>
            <a:ahLst/>
            <a:cxnLst/>
            <a:rect l="l" t="t" r="r" b="b"/>
            <a:pathLst>
              <a:path w="15250607" h="6290875">
                <a:moveTo>
                  <a:pt x="0" y="0"/>
                </a:moveTo>
                <a:lnTo>
                  <a:pt x="15250607" y="0"/>
                </a:lnTo>
                <a:lnTo>
                  <a:pt x="15250607" y="6290875"/>
                </a:lnTo>
                <a:lnTo>
                  <a:pt x="0" y="62908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1028700" y="876300"/>
            <a:ext cx="16230600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INTERNET USE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3" name="Group 3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0" y="437582"/>
              <a:ext cx="2083482" cy="1241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14982801" y="637964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-164890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 rot="-5400000">
            <a:off x="-9194334" y="4939665"/>
            <a:ext cx="18796339" cy="407670"/>
            <a:chOff x="0" y="0"/>
            <a:chExt cx="25061785" cy="543560"/>
          </a:xfrm>
        </p:grpSpPr>
        <p:sp>
          <p:nvSpPr>
            <p:cNvPr id="10" name="TextBox 10"/>
            <p:cNvSpPr txBox="1"/>
            <p:nvPr/>
          </p:nvSpPr>
          <p:spPr>
            <a:xfrm>
              <a:off x="7951598" y="-57150"/>
              <a:ext cx="9176144" cy="6007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EC 9560 DATA MINING| 2024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204" y="271780"/>
              <a:ext cx="9473686" cy="25400"/>
            </a:xfrm>
            <a:prstGeom prst="line">
              <a:avLst/>
            </a:prstGeom>
            <a:ln w="152400" cap="flat">
              <a:solidFill>
                <a:srgbClr val="9FC3D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AutoShape 12"/>
            <p:cNvSpPr/>
            <p:nvPr/>
          </p:nvSpPr>
          <p:spPr>
            <a:xfrm>
              <a:off x="15587895" y="271780"/>
              <a:ext cx="9473686" cy="25400"/>
            </a:xfrm>
            <a:prstGeom prst="line">
              <a:avLst/>
            </a:prstGeom>
            <a:ln w="152400" cap="flat">
              <a:solidFill>
                <a:srgbClr val="9FC3D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Freeform 13"/>
          <p:cNvSpPr/>
          <p:nvPr/>
        </p:nvSpPr>
        <p:spPr>
          <a:xfrm>
            <a:off x="1028700" y="2495054"/>
            <a:ext cx="15898849" cy="1987356"/>
          </a:xfrm>
          <a:custGeom>
            <a:avLst/>
            <a:gdLst/>
            <a:ahLst/>
            <a:cxnLst/>
            <a:rect l="l" t="t" r="r" b="b"/>
            <a:pathLst>
              <a:path w="15898849" h="1987356">
                <a:moveTo>
                  <a:pt x="0" y="0"/>
                </a:moveTo>
                <a:lnTo>
                  <a:pt x="15898849" y="0"/>
                </a:lnTo>
                <a:lnTo>
                  <a:pt x="15898849" y="1987356"/>
                </a:lnTo>
                <a:lnTo>
                  <a:pt x="0" y="19873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793248" y="4482410"/>
            <a:ext cx="14369753" cy="5729939"/>
          </a:xfrm>
          <a:custGeom>
            <a:avLst/>
            <a:gdLst/>
            <a:ahLst/>
            <a:cxnLst/>
            <a:rect l="l" t="t" r="r" b="b"/>
            <a:pathLst>
              <a:path w="14369753" h="5729939">
                <a:moveTo>
                  <a:pt x="0" y="0"/>
                </a:moveTo>
                <a:lnTo>
                  <a:pt x="14369753" y="0"/>
                </a:lnTo>
                <a:lnTo>
                  <a:pt x="14369753" y="5729939"/>
                </a:lnTo>
                <a:lnTo>
                  <a:pt x="0" y="57299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203835" y="885825"/>
            <a:ext cx="16230600" cy="1252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20"/>
              </a:lnSpc>
            </a:pPr>
            <a:r>
              <a:rPr lang="en-US" sz="73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CHILDREN'S GLOBAL ASSESSMENT SCALE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EC 9560 DATA MINING| 2024</a:t>
            </a: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6" name="Group 6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437582"/>
              <a:ext cx="2083482" cy="1241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15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14982801" y="637964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-164890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257426" y="2619796"/>
            <a:ext cx="15773148" cy="5047408"/>
          </a:xfrm>
          <a:custGeom>
            <a:avLst/>
            <a:gdLst/>
            <a:ahLst/>
            <a:cxnLst/>
            <a:rect l="l" t="t" r="r" b="b"/>
            <a:pathLst>
              <a:path w="15773148" h="5047408">
                <a:moveTo>
                  <a:pt x="0" y="0"/>
                </a:moveTo>
                <a:lnTo>
                  <a:pt x="15773148" y="0"/>
                </a:lnTo>
                <a:lnTo>
                  <a:pt x="15773148" y="5047408"/>
                </a:lnTo>
                <a:lnTo>
                  <a:pt x="0" y="50474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028700" y="876300"/>
            <a:ext cx="16230600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PHYSICAL MEASURES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EC 9560 DATA MINING| 2024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4" name="Group 4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437582"/>
              <a:ext cx="2083482" cy="1241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14982801" y="637964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164890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3171962" y="256766"/>
            <a:ext cx="11810838" cy="9773469"/>
          </a:xfrm>
          <a:custGeom>
            <a:avLst/>
            <a:gdLst/>
            <a:ahLst/>
            <a:cxnLst/>
            <a:rect l="l" t="t" r="r" b="b"/>
            <a:pathLst>
              <a:path w="11810838" h="9773469">
                <a:moveTo>
                  <a:pt x="0" y="0"/>
                </a:moveTo>
                <a:lnTo>
                  <a:pt x="11810839" y="0"/>
                </a:lnTo>
                <a:lnTo>
                  <a:pt x="11810839" y="9773468"/>
                </a:lnTo>
                <a:lnTo>
                  <a:pt x="0" y="97734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 rot="-5400000">
            <a:off x="-8369469" y="4939665"/>
            <a:ext cx="18796339" cy="407670"/>
            <a:chOff x="0" y="0"/>
            <a:chExt cx="25061785" cy="543560"/>
          </a:xfrm>
        </p:grpSpPr>
        <p:sp>
          <p:nvSpPr>
            <p:cNvPr id="12" name="TextBox 12"/>
            <p:cNvSpPr txBox="1"/>
            <p:nvPr/>
          </p:nvSpPr>
          <p:spPr>
            <a:xfrm>
              <a:off x="7951598" y="-57150"/>
              <a:ext cx="9176144" cy="6007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EC 9560 DATA MINING| 2024</a:t>
              </a:r>
            </a:p>
          </p:txBody>
        </p:sp>
        <p:sp>
          <p:nvSpPr>
            <p:cNvPr id="13" name="AutoShape 13"/>
            <p:cNvSpPr/>
            <p:nvPr/>
          </p:nvSpPr>
          <p:spPr>
            <a:xfrm>
              <a:off x="204" y="271780"/>
              <a:ext cx="9473686" cy="25400"/>
            </a:xfrm>
            <a:prstGeom prst="line">
              <a:avLst/>
            </a:prstGeom>
            <a:ln w="152400" cap="flat">
              <a:solidFill>
                <a:srgbClr val="9FC3D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AutoShape 14"/>
            <p:cNvSpPr/>
            <p:nvPr/>
          </p:nvSpPr>
          <p:spPr>
            <a:xfrm>
              <a:off x="15587895" y="271780"/>
              <a:ext cx="9473686" cy="25400"/>
            </a:xfrm>
            <a:prstGeom prst="line">
              <a:avLst/>
            </a:prstGeom>
            <a:ln w="152400" cap="flat">
              <a:solidFill>
                <a:srgbClr val="9FC3D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EC 9560 DATA MINING| 2024</a:t>
            </a: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5859155" y="0"/>
            <a:ext cx="1562612" cy="2246350"/>
            <a:chOff x="0" y="0"/>
            <a:chExt cx="2083482" cy="2995133"/>
          </a:xfrm>
        </p:grpSpPr>
        <p:grpSp>
          <p:nvGrpSpPr>
            <p:cNvPr id="6" name="Group 6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437582"/>
              <a:ext cx="2083482" cy="25575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17</a:t>
              </a:r>
            </a:p>
            <a:p>
              <a:pPr algn="ctr">
                <a:lnSpc>
                  <a:spcPts val="7805"/>
                </a:lnSpc>
              </a:pPr>
              <a:endParaRPr lang="en-US" sz="5575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endParaRPr>
            </a:p>
          </p:txBody>
        </p:sp>
      </p:grpSp>
      <p:sp>
        <p:nvSpPr>
          <p:cNvPr id="10" name="Freeform 10"/>
          <p:cNvSpPr/>
          <p:nvPr/>
        </p:nvSpPr>
        <p:spPr>
          <a:xfrm>
            <a:off x="14982801" y="637964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-164890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428466" y="2803045"/>
            <a:ext cx="17662990" cy="3311811"/>
          </a:xfrm>
          <a:custGeom>
            <a:avLst/>
            <a:gdLst/>
            <a:ahLst/>
            <a:cxnLst/>
            <a:rect l="l" t="t" r="r" b="b"/>
            <a:pathLst>
              <a:path w="17662990" h="3311811">
                <a:moveTo>
                  <a:pt x="0" y="0"/>
                </a:moveTo>
                <a:lnTo>
                  <a:pt x="17662990" y="0"/>
                </a:lnTo>
                <a:lnTo>
                  <a:pt x="17662990" y="3311811"/>
                </a:lnTo>
                <a:lnTo>
                  <a:pt x="0" y="33118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028700" y="876300"/>
            <a:ext cx="16230600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FITNESSGRAM VITALS AND TREADMILL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EC 9560 DATA MINING| 2024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4" name="Group 4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437582"/>
              <a:ext cx="2083482" cy="1241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18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14982801" y="637964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164890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647539" y="1335993"/>
            <a:ext cx="15611761" cy="8605983"/>
          </a:xfrm>
          <a:custGeom>
            <a:avLst/>
            <a:gdLst/>
            <a:ahLst/>
            <a:cxnLst/>
            <a:rect l="l" t="t" r="r" b="b"/>
            <a:pathLst>
              <a:path w="15611761" h="8605983">
                <a:moveTo>
                  <a:pt x="0" y="0"/>
                </a:moveTo>
                <a:lnTo>
                  <a:pt x="15611761" y="0"/>
                </a:lnTo>
                <a:lnTo>
                  <a:pt x="15611761" y="8605984"/>
                </a:lnTo>
                <a:lnTo>
                  <a:pt x="0" y="86059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 rot="-5400000">
            <a:off x="-8573304" y="4939665"/>
            <a:ext cx="18796339" cy="407670"/>
            <a:chOff x="0" y="0"/>
            <a:chExt cx="25061785" cy="543560"/>
          </a:xfrm>
        </p:grpSpPr>
        <p:sp>
          <p:nvSpPr>
            <p:cNvPr id="12" name="TextBox 12"/>
            <p:cNvSpPr txBox="1"/>
            <p:nvPr/>
          </p:nvSpPr>
          <p:spPr>
            <a:xfrm>
              <a:off x="7951598" y="-57150"/>
              <a:ext cx="9176144" cy="6007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EC 9560 DATA MINING| 2024</a:t>
              </a:r>
            </a:p>
          </p:txBody>
        </p:sp>
        <p:sp>
          <p:nvSpPr>
            <p:cNvPr id="13" name="AutoShape 13"/>
            <p:cNvSpPr/>
            <p:nvPr/>
          </p:nvSpPr>
          <p:spPr>
            <a:xfrm>
              <a:off x="204" y="271780"/>
              <a:ext cx="9473686" cy="25400"/>
            </a:xfrm>
            <a:prstGeom prst="line">
              <a:avLst/>
            </a:prstGeom>
            <a:ln w="152400" cap="flat">
              <a:solidFill>
                <a:srgbClr val="9FC3D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AutoShape 14"/>
            <p:cNvSpPr/>
            <p:nvPr/>
          </p:nvSpPr>
          <p:spPr>
            <a:xfrm>
              <a:off x="15587895" y="271780"/>
              <a:ext cx="9473686" cy="25400"/>
            </a:xfrm>
            <a:prstGeom prst="line">
              <a:avLst/>
            </a:prstGeom>
            <a:ln w="152400" cap="flat">
              <a:solidFill>
                <a:srgbClr val="9FC3D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EC 9560 DATA MINING| 2024</a:t>
            </a: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6" name="Group 6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437582"/>
              <a:ext cx="2083482" cy="1241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19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14982801" y="637964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-164890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799543" y="2171700"/>
            <a:ext cx="16227731" cy="6207107"/>
          </a:xfrm>
          <a:custGeom>
            <a:avLst/>
            <a:gdLst/>
            <a:ahLst/>
            <a:cxnLst/>
            <a:rect l="l" t="t" r="r" b="b"/>
            <a:pathLst>
              <a:path w="16227731" h="6207107">
                <a:moveTo>
                  <a:pt x="0" y="0"/>
                </a:moveTo>
                <a:lnTo>
                  <a:pt x="16227731" y="0"/>
                </a:lnTo>
                <a:lnTo>
                  <a:pt x="16227731" y="6207107"/>
                </a:lnTo>
                <a:lnTo>
                  <a:pt x="0" y="62071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028700" y="876300"/>
            <a:ext cx="16230600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FITNESSGRAM CHILD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OVERVIEW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EC 9560 DATA MINING| 2024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4470199" y="3129223"/>
            <a:ext cx="9504218" cy="4028554"/>
            <a:chOff x="0" y="0"/>
            <a:chExt cx="12672290" cy="5371406"/>
          </a:xfrm>
        </p:grpSpPr>
        <p:sp>
          <p:nvSpPr>
            <p:cNvPr id="5" name="TextBox 5"/>
            <p:cNvSpPr txBox="1"/>
            <p:nvPr/>
          </p:nvSpPr>
          <p:spPr>
            <a:xfrm>
              <a:off x="0" y="-123825"/>
              <a:ext cx="10427056" cy="14404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403334" lvl="1" indent="-701667" algn="l">
                <a:lnSpc>
                  <a:spcPts val="9099"/>
                </a:lnSpc>
                <a:buFont typeface="Arial"/>
                <a:buChar char="•"/>
              </a:pPr>
              <a:r>
                <a:rPr lang="en-US" sz="6499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Objective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903579"/>
              <a:ext cx="10427056" cy="14404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403334" lvl="1" indent="-701667" algn="l">
                <a:lnSpc>
                  <a:spcPts val="9099"/>
                </a:lnSpc>
                <a:buFont typeface="Arial"/>
                <a:buChar char="•"/>
              </a:pPr>
              <a:r>
                <a:rPr lang="en-US" sz="6499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Dataset Overview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930983"/>
              <a:ext cx="12672290" cy="14404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403334" lvl="1" indent="-701667" algn="l">
                <a:lnSpc>
                  <a:spcPts val="9099"/>
                </a:lnSpc>
                <a:buFont typeface="Arial"/>
                <a:buChar char="•"/>
              </a:pPr>
              <a:r>
                <a:rPr lang="en-US" sz="6499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Data preprocessing</a:t>
              </a:r>
            </a:p>
          </p:txBody>
        </p:sp>
      </p:grpSp>
      <p:sp>
        <p:nvSpPr>
          <p:cNvPr id="8" name="AutoShape 8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1" name="Group 11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-2845001" y="43433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3601700" y="614206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3" name="Group 3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0" y="437582"/>
              <a:ext cx="2083482" cy="1241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20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14982801" y="637964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-164890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 rot="-5400000">
            <a:off x="-8573304" y="4939665"/>
            <a:ext cx="18796339" cy="407670"/>
            <a:chOff x="0" y="0"/>
            <a:chExt cx="25061785" cy="543560"/>
          </a:xfrm>
        </p:grpSpPr>
        <p:sp>
          <p:nvSpPr>
            <p:cNvPr id="10" name="TextBox 10"/>
            <p:cNvSpPr txBox="1"/>
            <p:nvPr/>
          </p:nvSpPr>
          <p:spPr>
            <a:xfrm>
              <a:off x="7951598" y="-57150"/>
              <a:ext cx="9176144" cy="6007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EC 9560 DATA MINING| 2024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204" y="271780"/>
              <a:ext cx="9473686" cy="25400"/>
            </a:xfrm>
            <a:prstGeom prst="line">
              <a:avLst/>
            </a:prstGeom>
            <a:ln w="152400" cap="flat">
              <a:solidFill>
                <a:srgbClr val="9FC3D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AutoShape 12"/>
            <p:cNvSpPr/>
            <p:nvPr/>
          </p:nvSpPr>
          <p:spPr>
            <a:xfrm>
              <a:off x="15587895" y="271780"/>
              <a:ext cx="9473686" cy="25400"/>
            </a:xfrm>
            <a:prstGeom prst="line">
              <a:avLst/>
            </a:prstGeom>
            <a:ln w="152400" cap="flat">
              <a:solidFill>
                <a:srgbClr val="9FC3D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Freeform 13"/>
          <p:cNvSpPr/>
          <p:nvPr/>
        </p:nvSpPr>
        <p:spPr>
          <a:xfrm>
            <a:off x="1785044" y="1503735"/>
            <a:ext cx="14855417" cy="8783265"/>
          </a:xfrm>
          <a:custGeom>
            <a:avLst/>
            <a:gdLst/>
            <a:ahLst/>
            <a:cxnLst/>
            <a:rect l="l" t="t" r="r" b="b"/>
            <a:pathLst>
              <a:path w="14855417" h="8783265">
                <a:moveTo>
                  <a:pt x="0" y="0"/>
                </a:moveTo>
                <a:lnTo>
                  <a:pt x="14855417" y="0"/>
                </a:lnTo>
                <a:lnTo>
                  <a:pt x="14855417" y="8783265"/>
                </a:lnTo>
                <a:lnTo>
                  <a:pt x="0" y="87832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3" name="Group 3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0" y="437582"/>
              <a:ext cx="2083482" cy="1241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21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14982801" y="637964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-164890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 rot="-5400000">
            <a:off x="-8573304" y="4939665"/>
            <a:ext cx="18796339" cy="407670"/>
            <a:chOff x="0" y="0"/>
            <a:chExt cx="25061785" cy="543560"/>
          </a:xfrm>
        </p:grpSpPr>
        <p:sp>
          <p:nvSpPr>
            <p:cNvPr id="10" name="TextBox 10"/>
            <p:cNvSpPr txBox="1"/>
            <p:nvPr/>
          </p:nvSpPr>
          <p:spPr>
            <a:xfrm>
              <a:off x="7951598" y="-57150"/>
              <a:ext cx="9176144" cy="6007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EC 9560 DATA MINING| 2024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204" y="271780"/>
              <a:ext cx="9473686" cy="25400"/>
            </a:xfrm>
            <a:prstGeom prst="line">
              <a:avLst/>
            </a:prstGeom>
            <a:ln w="152400" cap="flat">
              <a:solidFill>
                <a:srgbClr val="9FC3D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AutoShape 12"/>
            <p:cNvSpPr/>
            <p:nvPr/>
          </p:nvSpPr>
          <p:spPr>
            <a:xfrm>
              <a:off x="15587895" y="271780"/>
              <a:ext cx="9473686" cy="25400"/>
            </a:xfrm>
            <a:prstGeom prst="line">
              <a:avLst/>
            </a:prstGeom>
            <a:ln w="152400" cap="flat">
              <a:solidFill>
                <a:srgbClr val="9FC3D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Freeform 13"/>
          <p:cNvSpPr/>
          <p:nvPr/>
        </p:nvSpPr>
        <p:spPr>
          <a:xfrm>
            <a:off x="2761514" y="0"/>
            <a:ext cx="13097641" cy="10199788"/>
          </a:xfrm>
          <a:custGeom>
            <a:avLst/>
            <a:gdLst/>
            <a:ahLst/>
            <a:cxnLst/>
            <a:rect l="l" t="t" r="r" b="b"/>
            <a:pathLst>
              <a:path w="13097641" h="10199788">
                <a:moveTo>
                  <a:pt x="0" y="0"/>
                </a:moveTo>
                <a:lnTo>
                  <a:pt x="13097641" y="0"/>
                </a:lnTo>
                <a:lnTo>
                  <a:pt x="13097641" y="10199788"/>
                </a:lnTo>
                <a:lnTo>
                  <a:pt x="0" y="101997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EC 9560 DATA MINING| 2024</a:t>
            </a: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6" name="Group 6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437582"/>
              <a:ext cx="2083482" cy="1241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22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14982801" y="637964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-164890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028700" y="2123602"/>
            <a:ext cx="15685003" cy="6685732"/>
          </a:xfrm>
          <a:custGeom>
            <a:avLst/>
            <a:gdLst/>
            <a:ahLst/>
            <a:cxnLst/>
            <a:rect l="l" t="t" r="r" b="b"/>
            <a:pathLst>
              <a:path w="15685003" h="6685732">
                <a:moveTo>
                  <a:pt x="0" y="0"/>
                </a:moveTo>
                <a:lnTo>
                  <a:pt x="15685003" y="0"/>
                </a:lnTo>
                <a:lnTo>
                  <a:pt x="15685003" y="6685733"/>
                </a:lnTo>
                <a:lnTo>
                  <a:pt x="0" y="66857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028700" y="876300"/>
            <a:ext cx="16230600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BIO-ELECTRIC IMPEDANCE ANALYSIS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3" name="Group 3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0" y="437582"/>
              <a:ext cx="2083482" cy="1241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23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14982801" y="637964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-164890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 rot="-5400000">
            <a:off x="-8573304" y="4939665"/>
            <a:ext cx="18796339" cy="407670"/>
            <a:chOff x="0" y="0"/>
            <a:chExt cx="25061785" cy="543560"/>
          </a:xfrm>
        </p:grpSpPr>
        <p:sp>
          <p:nvSpPr>
            <p:cNvPr id="10" name="TextBox 10"/>
            <p:cNvSpPr txBox="1"/>
            <p:nvPr/>
          </p:nvSpPr>
          <p:spPr>
            <a:xfrm>
              <a:off x="7951598" y="-57150"/>
              <a:ext cx="9176144" cy="6007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EC 9560 DATA MINING| 2024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204" y="271780"/>
              <a:ext cx="9473686" cy="25400"/>
            </a:xfrm>
            <a:prstGeom prst="line">
              <a:avLst/>
            </a:prstGeom>
            <a:ln w="152400" cap="flat">
              <a:solidFill>
                <a:srgbClr val="9FC3D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AutoShape 12"/>
            <p:cNvSpPr/>
            <p:nvPr/>
          </p:nvSpPr>
          <p:spPr>
            <a:xfrm>
              <a:off x="15587895" y="271780"/>
              <a:ext cx="9473686" cy="25400"/>
            </a:xfrm>
            <a:prstGeom prst="line">
              <a:avLst/>
            </a:prstGeom>
            <a:ln w="152400" cap="flat">
              <a:solidFill>
                <a:srgbClr val="9FC3D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Freeform 13"/>
          <p:cNvSpPr/>
          <p:nvPr/>
        </p:nvSpPr>
        <p:spPr>
          <a:xfrm>
            <a:off x="3229915" y="0"/>
            <a:ext cx="11828171" cy="10098301"/>
          </a:xfrm>
          <a:custGeom>
            <a:avLst/>
            <a:gdLst/>
            <a:ahLst/>
            <a:cxnLst/>
            <a:rect l="l" t="t" r="r" b="b"/>
            <a:pathLst>
              <a:path w="11828171" h="10098301">
                <a:moveTo>
                  <a:pt x="0" y="0"/>
                </a:moveTo>
                <a:lnTo>
                  <a:pt x="11828170" y="0"/>
                </a:lnTo>
                <a:lnTo>
                  <a:pt x="11828170" y="10098301"/>
                </a:lnTo>
                <a:lnTo>
                  <a:pt x="0" y="100983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3" name="Group 3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0" y="437582"/>
              <a:ext cx="2083482" cy="1241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24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14982801" y="637964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-164890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 rot="-5400000">
            <a:off x="-8573304" y="4939665"/>
            <a:ext cx="18796339" cy="407670"/>
            <a:chOff x="0" y="0"/>
            <a:chExt cx="25061785" cy="543560"/>
          </a:xfrm>
        </p:grpSpPr>
        <p:sp>
          <p:nvSpPr>
            <p:cNvPr id="10" name="TextBox 10"/>
            <p:cNvSpPr txBox="1"/>
            <p:nvPr/>
          </p:nvSpPr>
          <p:spPr>
            <a:xfrm>
              <a:off x="7951598" y="-57150"/>
              <a:ext cx="9176144" cy="6007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EC 9560 DATA MINING| 2024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204" y="271780"/>
              <a:ext cx="9473686" cy="25400"/>
            </a:xfrm>
            <a:prstGeom prst="line">
              <a:avLst/>
            </a:prstGeom>
            <a:ln w="152400" cap="flat">
              <a:solidFill>
                <a:srgbClr val="9FC3D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AutoShape 12"/>
            <p:cNvSpPr/>
            <p:nvPr/>
          </p:nvSpPr>
          <p:spPr>
            <a:xfrm>
              <a:off x="15587895" y="271780"/>
              <a:ext cx="9473686" cy="25400"/>
            </a:xfrm>
            <a:prstGeom prst="line">
              <a:avLst/>
            </a:prstGeom>
            <a:ln w="152400" cap="flat">
              <a:solidFill>
                <a:srgbClr val="9FC3D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Freeform 13"/>
          <p:cNvSpPr/>
          <p:nvPr/>
        </p:nvSpPr>
        <p:spPr>
          <a:xfrm>
            <a:off x="2622922" y="0"/>
            <a:ext cx="13042155" cy="10287000"/>
          </a:xfrm>
          <a:custGeom>
            <a:avLst/>
            <a:gdLst/>
            <a:ahLst/>
            <a:cxnLst/>
            <a:rect l="l" t="t" r="r" b="b"/>
            <a:pathLst>
              <a:path w="13042155" h="10287000">
                <a:moveTo>
                  <a:pt x="0" y="0"/>
                </a:moveTo>
                <a:lnTo>
                  <a:pt x="13042156" y="0"/>
                </a:lnTo>
                <a:lnTo>
                  <a:pt x="1304215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EC 9560 DATA MINING| 2024</a:t>
            </a: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6" name="Group 6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437582"/>
              <a:ext cx="2083482" cy="1241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25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14982801" y="637964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-164890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216047" y="2782540"/>
            <a:ext cx="17818721" cy="3185096"/>
          </a:xfrm>
          <a:custGeom>
            <a:avLst/>
            <a:gdLst/>
            <a:ahLst/>
            <a:cxnLst/>
            <a:rect l="l" t="t" r="r" b="b"/>
            <a:pathLst>
              <a:path w="17818721" h="3185096">
                <a:moveTo>
                  <a:pt x="0" y="0"/>
                </a:moveTo>
                <a:lnTo>
                  <a:pt x="17818721" y="0"/>
                </a:lnTo>
                <a:lnTo>
                  <a:pt x="17818721" y="3185096"/>
                </a:lnTo>
                <a:lnTo>
                  <a:pt x="0" y="31850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028700" y="876300"/>
            <a:ext cx="16230600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PHYSICAL ACTIVITY QUESTIONNAIRE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3" name="Group 3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0" y="437582"/>
              <a:ext cx="2083482" cy="1241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26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14982801" y="637964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-164890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 rot="-5400000">
            <a:off x="-8573304" y="4939665"/>
            <a:ext cx="18796339" cy="407670"/>
            <a:chOff x="0" y="0"/>
            <a:chExt cx="25061785" cy="543560"/>
          </a:xfrm>
        </p:grpSpPr>
        <p:sp>
          <p:nvSpPr>
            <p:cNvPr id="10" name="TextBox 10"/>
            <p:cNvSpPr txBox="1"/>
            <p:nvPr/>
          </p:nvSpPr>
          <p:spPr>
            <a:xfrm>
              <a:off x="7951598" y="-57150"/>
              <a:ext cx="9176144" cy="6007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EC 9560 DATA MINING| 2024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204" y="271780"/>
              <a:ext cx="9473686" cy="25400"/>
            </a:xfrm>
            <a:prstGeom prst="line">
              <a:avLst/>
            </a:prstGeom>
            <a:ln w="152400" cap="flat">
              <a:solidFill>
                <a:srgbClr val="9FC3D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AutoShape 12"/>
            <p:cNvSpPr/>
            <p:nvPr/>
          </p:nvSpPr>
          <p:spPr>
            <a:xfrm>
              <a:off x="15587895" y="271780"/>
              <a:ext cx="9473686" cy="25400"/>
            </a:xfrm>
            <a:prstGeom prst="line">
              <a:avLst/>
            </a:prstGeom>
            <a:ln w="152400" cap="flat">
              <a:solidFill>
                <a:srgbClr val="9FC3D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Freeform 13"/>
          <p:cNvSpPr/>
          <p:nvPr/>
        </p:nvSpPr>
        <p:spPr>
          <a:xfrm>
            <a:off x="1581599" y="1398396"/>
            <a:ext cx="15677701" cy="8622736"/>
          </a:xfrm>
          <a:custGeom>
            <a:avLst/>
            <a:gdLst/>
            <a:ahLst/>
            <a:cxnLst/>
            <a:rect l="l" t="t" r="r" b="b"/>
            <a:pathLst>
              <a:path w="15677701" h="8622736">
                <a:moveTo>
                  <a:pt x="0" y="0"/>
                </a:moveTo>
                <a:lnTo>
                  <a:pt x="15677701" y="0"/>
                </a:lnTo>
                <a:lnTo>
                  <a:pt x="15677701" y="8622736"/>
                </a:lnTo>
                <a:lnTo>
                  <a:pt x="0" y="86227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EC 9560 DATA MINING| 2024</a:t>
            </a: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6" name="Group 6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437582"/>
              <a:ext cx="2083482" cy="1241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27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14982801" y="637964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-164890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518697" y="2750614"/>
            <a:ext cx="15250607" cy="3050121"/>
          </a:xfrm>
          <a:custGeom>
            <a:avLst/>
            <a:gdLst/>
            <a:ahLst/>
            <a:cxnLst/>
            <a:rect l="l" t="t" r="r" b="b"/>
            <a:pathLst>
              <a:path w="15250607" h="3050121">
                <a:moveTo>
                  <a:pt x="0" y="0"/>
                </a:moveTo>
                <a:lnTo>
                  <a:pt x="15250606" y="0"/>
                </a:lnTo>
                <a:lnTo>
                  <a:pt x="15250606" y="3050121"/>
                </a:lnTo>
                <a:lnTo>
                  <a:pt x="0" y="30501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028700" y="876300"/>
            <a:ext cx="16230600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SLEEP DISTURBANCE SCALE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3" name="Group 3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0" y="437582"/>
              <a:ext cx="2083482" cy="1241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28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14982801" y="637964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-164890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>
            <a:off x="0" y="9258300"/>
            <a:ext cx="18796339" cy="407670"/>
            <a:chOff x="0" y="0"/>
            <a:chExt cx="25061785" cy="543560"/>
          </a:xfrm>
        </p:grpSpPr>
        <p:sp>
          <p:nvSpPr>
            <p:cNvPr id="10" name="TextBox 10"/>
            <p:cNvSpPr txBox="1"/>
            <p:nvPr/>
          </p:nvSpPr>
          <p:spPr>
            <a:xfrm>
              <a:off x="7951598" y="-57150"/>
              <a:ext cx="9176144" cy="6007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EC 9560 DATA MINING| 2024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204" y="271780"/>
              <a:ext cx="9473686" cy="25400"/>
            </a:xfrm>
            <a:prstGeom prst="line">
              <a:avLst/>
            </a:prstGeom>
            <a:ln w="152400" cap="flat">
              <a:solidFill>
                <a:srgbClr val="9FC3D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AutoShape 12"/>
            <p:cNvSpPr/>
            <p:nvPr/>
          </p:nvSpPr>
          <p:spPr>
            <a:xfrm>
              <a:off x="15587895" y="271780"/>
              <a:ext cx="9473686" cy="25400"/>
            </a:xfrm>
            <a:prstGeom prst="line">
              <a:avLst/>
            </a:prstGeom>
            <a:ln w="152400" cap="flat">
              <a:solidFill>
                <a:srgbClr val="9FC3D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Freeform 13"/>
          <p:cNvSpPr/>
          <p:nvPr/>
        </p:nvSpPr>
        <p:spPr>
          <a:xfrm>
            <a:off x="224752" y="2318269"/>
            <a:ext cx="17871804" cy="4937086"/>
          </a:xfrm>
          <a:custGeom>
            <a:avLst/>
            <a:gdLst/>
            <a:ahLst/>
            <a:cxnLst/>
            <a:rect l="l" t="t" r="r" b="b"/>
            <a:pathLst>
              <a:path w="17871804" h="4937086">
                <a:moveTo>
                  <a:pt x="0" y="0"/>
                </a:moveTo>
                <a:lnTo>
                  <a:pt x="17871804" y="0"/>
                </a:lnTo>
                <a:lnTo>
                  <a:pt x="17871804" y="4937086"/>
                </a:lnTo>
                <a:lnTo>
                  <a:pt x="0" y="49370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53980" y="866775"/>
            <a:ext cx="13180039" cy="1450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CORRELATIONS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67333" y="2840654"/>
            <a:ext cx="15977497" cy="3906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0824" lvl="1" indent="-400412" algn="l">
              <a:lnSpc>
                <a:spcPts val="5192"/>
              </a:lnSpc>
              <a:buFont typeface="Arial"/>
              <a:buChar char="•"/>
            </a:pP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Given the large number of available features, I decided to perform feature selection to assess its impact on the model.</a:t>
            </a:r>
          </a:p>
          <a:p>
            <a:pPr algn="l">
              <a:lnSpc>
                <a:spcPts val="5192"/>
              </a:lnSpc>
            </a:pPr>
            <a:endParaRPr lang="en-US" sz="3709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  <a:p>
            <a:pPr marL="800824" lvl="1" indent="-400412" algn="l">
              <a:lnSpc>
                <a:spcPts val="5192"/>
              </a:lnSpc>
              <a:buFont typeface="Arial"/>
              <a:buChar char="•"/>
            </a:pP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Here, I selected features with the strongest correlation to the PCIAT total score, discarding those with weaker correlations.</a:t>
            </a:r>
          </a:p>
          <a:p>
            <a:pPr algn="l">
              <a:lnSpc>
                <a:spcPts val="5192"/>
              </a:lnSpc>
            </a:pPr>
            <a:endParaRPr lang="en-US" sz="3709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4" name="TextBox 4"/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EC 9560 DATA MINING| 2024</a:t>
            </a:r>
          </a:p>
        </p:txBody>
      </p:sp>
      <p:sp>
        <p:nvSpPr>
          <p:cNvPr id="5" name="AutoShape 5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8" name="Group 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437582"/>
              <a:ext cx="2083482" cy="1241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29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1475832" y="-144908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072122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6230600" cy="1450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OBJECTIVE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704735" y="3038299"/>
            <a:ext cx="15516465" cy="5749870"/>
            <a:chOff x="0" y="-63120"/>
            <a:chExt cx="20688620" cy="7666494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473815" cy="1473815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130580"/>
              <a:ext cx="1473815" cy="11174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48"/>
                </a:lnSpc>
              </a:pPr>
              <a:r>
                <a:rPr lang="en-US" sz="5034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1</a:t>
              </a:r>
            </a:p>
          </p:txBody>
        </p:sp>
        <p:grpSp>
          <p:nvGrpSpPr>
            <p:cNvPr id="8" name="Group 8"/>
            <p:cNvGrpSpPr/>
            <p:nvPr/>
          </p:nvGrpSpPr>
          <p:grpSpPr>
            <a:xfrm>
              <a:off x="0" y="2742037"/>
              <a:ext cx="1473815" cy="1473815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2872617"/>
              <a:ext cx="1473815" cy="11174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48"/>
                </a:lnSpc>
              </a:pPr>
              <a:r>
                <a:rPr lang="en-US" sz="5034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2</a:t>
              </a:r>
            </a:p>
          </p:txBody>
        </p:sp>
        <p:grpSp>
          <p:nvGrpSpPr>
            <p:cNvPr id="12" name="Group 12"/>
            <p:cNvGrpSpPr/>
            <p:nvPr/>
          </p:nvGrpSpPr>
          <p:grpSpPr>
            <a:xfrm>
              <a:off x="0" y="5484075"/>
              <a:ext cx="1473815" cy="1473815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0" y="5614654"/>
              <a:ext cx="1473815" cy="11174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48"/>
                </a:lnSpc>
              </a:pPr>
              <a:r>
                <a:rPr lang="en-US" sz="5034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3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711697" y="-63120"/>
              <a:ext cx="18976923" cy="14162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22"/>
                </a:lnSpc>
              </a:pPr>
              <a:r>
                <a:rPr lang="en-US" sz="3087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Develop a model to predict the level of problematic internet usage in children and adolescents.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711697" y="2677140"/>
              <a:ext cx="18976923" cy="14162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22"/>
                </a:lnSpc>
              </a:pPr>
              <a:r>
                <a:rPr lang="en-US" sz="3087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Use data from HBN Instruments, including steps, activity hours, and fitness metrics, to predict internet usage behavior.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335645" y="5460031"/>
              <a:ext cx="18976923" cy="21433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33322" lvl="1" algn="l">
                <a:lnSpc>
                  <a:spcPts val="4322"/>
                </a:lnSpc>
              </a:pPr>
              <a:r>
                <a:rPr lang="en-US" sz="3087" dirty="0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Identify early indicators for timely interventions, encouraging healthier digital habits.</a:t>
              </a:r>
            </a:p>
            <a:p>
              <a:pPr algn="l">
                <a:lnSpc>
                  <a:spcPts val="4322"/>
                </a:lnSpc>
              </a:pPr>
              <a:endParaRPr lang="en-US" sz="3087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EC 9560 DATA MINING| 2024</a:t>
            </a:r>
          </a:p>
        </p:txBody>
      </p:sp>
      <p:sp>
        <p:nvSpPr>
          <p:cNvPr id="23" name="AutoShape 23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AutoShape 24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5" name="Group 25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6" name="Group 26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Box 28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0" y="437582"/>
              <a:ext cx="2083482" cy="1241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sp>
        <p:nvSpPr>
          <p:cNvPr id="30" name="Freeform 30"/>
          <p:cNvSpPr/>
          <p:nvPr/>
        </p:nvSpPr>
        <p:spPr>
          <a:xfrm>
            <a:off x="969754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>
            <a:off x="1564423" y="-164117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EC 9560 DATA MINING| 2024</a:t>
            </a:r>
          </a:p>
        </p:txBody>
      </p:sp>
      <p:sp>
        <p:nvSpPr>
          <p:cNvPr id="6" name="AutoShape 6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30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1263762" y="-14586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1804788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2703290" y="235322"/>
            <a:ext cx="4736804" cy="10051575"/>
          </a:xfrm>
          <a:custGeom>
            <a:avLst/>
            <a:gdLst/>
            <a:ahLst/>
            <a:cxnLst/>
            <a:rect l="l" t="t" r="r" b="b"/>
            <a:pathLst>
              <a:path w="4736804" h="10051575">
                <a:moveTo>
                  <a:pt x="0" y="0"/>
                </a:moveTo>
                <a:lnTo>
                  <a:pt x="4736805" y="0"/>
                </a:lnTo>
                <a:lnTo>
                  <a:pt x="4736805" y="10051575"/>
                </a:lnTo>
                <a:lnTo>
                  <a:pt x="0" y="100515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8578962" y="235322"/>
            <a:ext cx="5612129" cy="10051575"/>
          </a:xfrm>
          <a:custGeom>
            <a:avLst/>
            <a:gdLst/>
            <a:ahLst/>
            <a:cxnLst/>
            <a:rect l="l" t="t" r="r" b="b"/>
            <a:pathLst>
              <a:path w="5612129" h="10051575">
                <a:moveTo>
                  <a:pt x="0" y="0"/>
                </a:moveTo>
                <a:lnTo>
                  <a:pt x="5612129" y="0"/>
                </a:lnTo>
                <a:lnTo>
                  <a:pt x="5612129" y="10051575"/>
                </a:lnTo>
                <a:lnTo>
                  <a:pt x="0" y="100515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EC 9560 DATA MINING| 2024</a:t>
            </a:r>
          </a:p>
        </p:txBody>
      </p:sp>
      <p:sp>
        <p:nvSpPr>
          <p:cNvPr id="6" name="AutoShape 6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31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1263762" y="-14586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1804788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2789135" y="140016"/>
            <a:ext cx="11845308" cy="10006967"/>
          </a:xfrm>
          <a:custGeom>
            <a:avLst/>
            <a:gdLst/>
            <a:ahLst/>
            <a:cxnLst/>
            <a:rect l="l" t="t" r="r" b="b"/>
            <a:pathLst>
              <a:path w="11845308" h="10006967">
                <a:moveTo>
                  <a:pt x="0" y="0"/>
                </a:moveTo>
                <a:lnTo>
                  <a:pt x="11845308" y="0"/>
                </a:lnTo>
                <a:lnTo>
                  <a:pt x="11845308" y="10006968"/>
                </a:lnTo>
                <a:lnTo>
                  <a:pt x="0" y="100069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EC 9560 DATA MINING| 2024</a:t>
            </a: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2982861" y="594556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32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679044" y="866775"/>
            <a:ext cx="10929913" cy="1450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MISSING VALUES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09670" y="2895980"/>
            <a:ext cx="15072441" cy="44092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2545" lvl="1" indent="-451273" algn="l">
              <a:lnSpc>
                <a:spcPts val="5852"/>
              </a:lnSpc>
              <a:buFont typeface="Arial"/>
              <a:buChar char="•"/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The dataset contains a significant number of missing values.</a:t>
            </a:r>
          </a:p>
          <a:p>
            <a:pPr marL="902545" lvl="1" indent="-451273" algn="l">
              <a:lnSpc>
                <a:spcPts val="5852"/>
              </a:lnSpc>
              <a:buFont typeface="Arial"/>
              <a:buChar char="•"/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46 columns have missing values.</a:t>
            </a:r>
          </a:p>
          <a:p>
            <a:pPr marL="902545" lvl="1" indent="-451273" algn="l">
              <a:lnSpc>
                <a:spcPts val="5852"/>
              </a:lnSpc>
              <a:buFont typeface="Arial"/>
              <a:buChar char="•"/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8 columns have more than 50% of their values missing.</a:t>
            </a:r>
          </a:p>
          <a:p>
            <a:pPr marL="902545" lvl="1" indent="-451273" algn="l">
              <a:lnSpc>
                <a:spcPts val="5852"/>
              </a:lnSpc>
              <a:buFont typeface="Arial"/>
              <a:buChar char="•"/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 will drop the columns that have more than half of their values missing.</a:t>
            </a:r>
          </a:p>
          <a:p>
            <a:pPr algn="l">
              <a:lnSpc>
                <a:spcPts val="5852"/>
              </a:lnSpc>
            </a:pPr>
            <a:endParaRPr lang="en-US" sz="418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-3009325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EC 9560 DATA MINING| 2024</a:t>
            </a:r>
          </a:p>
        </p:txBody>
      </p:sp>
      <p:sp>
        <p:nvSpPr>
          <p:cNvPr id="6" name="AutoShape 6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33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1263762" y="-14586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1804788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1915617" y="1931132"/>
            <a:ext cx="5990932" cy="6468500"/>
          </a:xfrm>
          <a:custGeom>
            <a:avLst/>
            <a:gdLst/>
            <a:ahLst/>
            <a:cxnLst/>
            <a:rect l="l" t="t" r="r" b="b"/>
            <a:pathLst>
              <a:path w="5990932" h="6468500">
                <a:moveTo>
                  <a:pt x="0" y="0"/>
                </a:moveTo>
                <a:lnTo>
                  <a:pt x="5990931" y="0"/>
                </a:lnTo>
                <a:lnTo>
                  <a:pt x="5990931" y="6468500"/>
                </a:lnTo>
                <a:lnTo>
                  <a:pt x="0" y="6468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21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7226496" y="244857"/>
            <a:ext cx="4279546" cy="9797287"/>
          </a:xfrm>
          <a:custGeom>
            <a:avLst/>
            <a:gdLst/>
            <a:ahLst/>
            <a:cxnLst/>
            <a:rect l="l" t="t" r="r" b="b"/>
            <a:pathLst>
              <a:path w="4279546" h="9797287">
                <a:moveTo>
                  <a:pt x="0" y="0"/>
                </a:moveTo>
                <a:lnTo>
                  <a:pt x="4279546" y="0"/>
                </a:lnTo>
                <a:lnTo>
                  <a:pt x="4279546" y="9797286"/>
                </a:lnTo>
                <a:lnTo>
                  <a:pt x="0" y="97972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847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564423" y="489713"/>
            <a:ext cx="5242972" cy="5389225"/>
          </a:xfrm>
          <a:custGeom>
            <a:avLst/>
            <a:gdLst/>
            <a:ahLst/>
            <a:cxnLst/>
            <a:rect l="l" t="t" r="r" b="b"/>
            <a:pathLst>
              <a:path w="5242972" h="5389225">
                <a:moveTo>
                  <a:pt x="0" y="0"/>
                </a:moveTo>
                <a:lnTo>
                  <a:pt x="5242973" y="0"/>
                </a:lnTo>
                <a:lnTo>
                  <a:pt x="5242973" y="5389225"/>
                </a:lnTo>
                <a:lnTo>
                  <a:pt x="0" y="53892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1865" b="-1372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EC 9560 DATA MINING| 2024</a:t>
            </a: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6" name="Group 6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437582"/>
              <a:ext cx="2083482" cy="1241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34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-1145203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028700" y="2075504"/>
            <a:ext cx="16393067" cy="5327747"/>
          </a:xfrm>
          <a:custGeom>
            <a:avLst/>
            <a:gdLst/>
            <a:ahLst/>
            <a:cxnLst/>
            <a:rect l="l" t="t" r="r" b="b"/>
            <a:pathLst>
              <a:path w="16393067" h="5327747">
                <a:moveTo>
                  <a:pt x="0" y="0"/>
                </a:moveTo>
                <a:lnTo>
                  <a:pt x="16393067" y="0"/>
                </a:lnTo>
                <a:lnTo>
                  <a:pt x="16393067" y="5327747"/>
                </a:lnTo>
                <a:lnTo>
                  <a:pt x="0" y="53277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3" name="Group 3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0" y="437582"/>
              <a:ext cx="2083482" cy="1241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35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-1145203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4258803" y="2075504"/>
            <a:ext cx="10744095" cy="8161380"/>
          </a:xfrm>
          <a:custGeom>
            <a:avLst/>
            <a:gdLst/>
            <a:ahLst/>
            <a:cxnLst/>
            <a:rect l="l" t="t" r="r" b="b"/>
            <a:pathLst>
              <a:path w="10744095" h="8161380">
                <a:moveTo>
                  <a:pt x="0" y="0"/>
                </a:moveTo>
                <a:lnTo>
                  <a:pt x="10744095" y="0"/>
                </a:lnTo>
                <a:lnTo>
                  <a:pt x="10744095" y="8161380"/>
                </a:lnTo>
                <a:lnTo>
                  <a:pt x="0" y="81613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481262" y="674688"/>
            <a:ext cx="13934126" cy="1450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FINAL SELECTED FEATURES</a:t>
            </a:r>
          </a:p>
        </p:txBody>
      </p:sp>
      <p:grpSp>
        <p:nvGrpSpPr>
          <p:cNvPr id="10" name="Group 10"/>
          <p:cNvGrpSpPr/>
          <p:nvPr/>
        </p:nvGrpSpPr>
        <p:grpSpPr>
          <a:xfrm rot="-5400000">
            <a:off x="-7977993" y="4939665"/>
            <a:ext cx="18796339" cy="407670"/>
            <a:chOff x="0" y="0"/>
            <a:chExt cx="25061785" cy="543560"/>
          </a:xfrm>
        </p:grpSpPr>
        <p:sp>
          <p:nvSpPr>
            <p:cNvPr id="11" name="TextBox 11"/>
            <p:cNvSpPr txBox="1"/>
            <p:nvPr/>
          </p:nvSpPr>
          <p:spPr>
            <a:xfrm>
              <a:off x="7951598" y="-57150"/>
              <a:ext cx="9176144" cy="6007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EC 9560 DATA MINING| 2024</a:t>
              </a:r>
            </a:p>
          </p:txBody>
        </p:sp>
        <p:sp>
          <p:nvSpPr>
            <p:cNvPr id="12" name="AutoShape 12"/>
            <p:cNvSpPr/>
            <p:nvPr/>
          </p:nvSpPr>
          <p:spPr>
            <a:xfrm>
              <a:off x="204" y="271780"/>
              <a:ext cx="9473686" cy="25400"/>
            </a:xfrm>
            <a:prstGeom prst="line">
              <a:avLst/>
            </a:prstGeom>
            <a:ln w="152400" cap="flat">
              <a:solidFill>
                <a:srgbClr val="9FC3D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AutoShape 13"/>
            <p:cNvSpPr/>
            <p:nvPr/>
          </p:nvSpPr>
          <p:spPr>
            <a:xfrm>
              <a:off x="15587895" y="271780"/>
              <a:ext cx="9473686" cy="25400"/>
            </a:xfrm>
            <a:prstGeom prst="line">
              <a:avLst/>
            </a:prstGeom>
            <a:ln w="152400" cap="flat">
              <a:solidFill>
                <a:srgbClr val="9FC3D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3" name="Group 3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0" y="437582"/>
              <a:ext cx="2083482" cy="1241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36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-1145203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 rot="-5400000">
            <a:off x="-7977993" y="4939665"/>
            <a:ext cx="18796339" cy="407670"/>
            <a:chOff x="0" y="0"/>
            <a:chExt cx="25061785" cy="543560"/>
          </a:xfrm>
        </p:grpSpPr>
        <p:sp>
          <p:nvSpPr>
            <p:cNvPr id="9" name="TextBox 9"/>
            <p:cNvSpPr txBox="1"/>
            <p:nvPr/>
          </p:nvSpPr>
          <p:spPr>
            <a:xfrm>
              <a:off x="7951598" y="-57150"/>
              <a:ext cx="9176144" cy="6007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EC 9560 DATA MINING| 2024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204" y="271780"/>
              <a:ext cx="9473686" cy="25400"/>
            </a:xfrm>
            <a:prstGeom prst="line">
              <a:avLst/>
            </a:prstGeom>
            <a:ln w="152400" cap="flat">
              <a:solidFill>
                <a:srgbClr val="9FC3D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11"/>
            <p:cNvSpPr/>
            <p:nvPr/>
          </p:nvSpPr>
          <p:spPr>
            <a:xfrm>
              <a:off x="15587895" y="271780"/>
              <a:ext cx="9473686" cy="25400"/>
            </a:xfrm>
            <a:prstGeom prst="line">
              <a:avLst/>
            </a:prstGeom>
            <a:ln w="152400" cap="flat">
              <a:solidFill>
                <a:srgbClr val="9FC3D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Freeform 12"/>
          <p:cNvSpPr/>
          <p:nvPr/>
        </p:nvSpPr>
        <p:spPr>
          <a:xfrm>
            <a:off x="1900885" y="836613"/>
            <a:ext cx="13681397" cy="8983257"/>
          </a:xfrm>
          <a:custGeom>
            <a:avLst/>
            <a:gdLst/>
            <a:ahLst/>
            <a:cxnLst/>
            <a:rect l="l" t="t" r="r" b="b"/>
            <a:pathLst>
              <a:path w="13681397" h="8983257">
                <a:moveTo>
                  <a:pt x="0" y="0"/>
                </a:moveTo>
                <a:lnTo>
                  <a:pt x="13681397" y="0"/>
                </a:lnTo>
                <a:lnTo>
                  <a:pt x="13681397" y="8983256"/>
                </a:lnTo>
                <a:lnTo>
                  <a:pt x="0" y="89832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4213" y="2396897"/>
            <a:ext cx="9156053" cy="7271294"/>
            <a:chOff x="0" y="0"/>
            <a:chExt cx="1640771" cy="13030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40772" cy="1303021"/>
            </a:xfrm>
            <a:custGeom>
              <a:avLst/>
              <a:gdLst/>
              <a:ahLst/>
              <a:cxnLst/>
              <a:rect l="l" t="t" r="r" b="b"/>
              <a:pathLst>
                <a:path w="1640772" h="1303021">
                  <a:moveTo>
                    <a:pt x="43123" y="0"/>
                  </a:moveTo>
                  <a:lnTo>
                    <a:pt x="1597648" y="0"/>
                  </a:lnTo>
                  <a:cubicBezTo>
                    <a:pt x="1609085" y="0"/>
                    <a:pt x="1620054" y="4543"/>
                    <a:pt x="1628141" y="12630"/>
                  </a:cubicBezTo>
                  <a:cubicBezTo>
                    <a:pt x="1636228" y="20718"/>
                    <a:pt x="1640772" y="31686"/>
                    <a:pt x="1640772" y="43123"/>
                  </a:cubicBezTo>
                  <a:lnTo>
                    <a:pt x="1640772" y="1259898"/>
                  </a:lnTo>
                  <a:cubicBezTo>
                    <a:pt x="1640772" y="1283715"/>
                    <a:pt x="1621465" y="1303021"/>
                    <a:pt x="1597648" y="1303021"/>
                  </a:cubicBezTo>
                  <a:lnTo>
                    <a:pt x="43123" y="1303021"/>
                  </a:lnTo>
                  <a:cubicBezTo>
                    <a:pt x="19307" y="1303021"/>
                    <a:pt x="0" y="1283715"/>
                    <a:pt x="0" y="1259898"/>
                  </a:cubicBezTo>
                  <a:lnTo>
                    <a:pt x="0" y="43123"/>
                  </a:lnTo>
                  <a:cubicBezTo>
                    <a:pt x="0" y="19307"/>
                    <a:pt x="19307" y="0"/>
                    <a:pt x="43123" y="0"/>
                  </a:cubicBezTo>
                  <a:close/>
                </a:path>
              </a:pathLst>
            </a:custGeom>
            <a:solidFill>
              <a:srgbClr val="E9C7C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640771" cy="1331596"/>
            </a:xfrm>
            <a:prstGeom prst="rect">
              <a:avLst/>
            </a:prstGeom>
          </p:spPr>
          <p:txBody>
            <a:bodyPr lIns="74662" tIns="74662" rIns="74662" bIns="74662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49849" y="1597671"/>
            <a:ext cx="9685467" cy="97877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t">
            <a:spAutoFit/>
          </a:bodyPr>
          <a:lstStyle/>
          <a:p>
            <a:pPr algn="l">
              <a:lnSpc>
                <a:spcPts val="8065"/>
              </a:lnSpc>
            </a:pPr>
            <a:r>
              <a:rPr lang="en-US" sz="576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Handling Missing Values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11200" y="2738749"/>
            <a:ext cx="8899066" cy="6660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4"/>
              </a:lnSpc>
            </a:pPr>
            <a:r>
              <a:rPr lang="en-US" sz="290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1. For Features with Less than 10% Missing Values</a:t>
            </a:r>
          </a:p>
          <a:p>
            <a:pPr marL="626768" lvl="1" indent="-313384" algn="l">
              <a:lnSpc>
                <a:spcPts val="4064"/>
              </a:lnSpc>
              <a:buFont typeface="Arial"/>
              <a:buChar char="•"/>
            </a:pPr>
            <a:r>
              <a:rPr lang="en-US" sz="290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Numerical Features: Apply mean or median imputation to replace missing values.</a:t>
            </a:r>
          </a:p>
          <a:p>
            <a:pPr marL="626768" lvl="1" indent="-313384" algn="l">
              <a:lnSpc>
                <a:spcPts val="4064"/>
              </a:lnSpc>
              <a:buFont typeface="Arial"/>
              <a:buChar char="•"/>
            </a:pPr>
            <a:r>
              <a:rPr lang="en-US" sz="290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Categorical Features: Use mode imputation to fill missing values.</a:t>
            </a:r>
          </a:p>
          <a:p>
            <a:pPr algn="l">
              <a:lnSpc>
                <a:spcPts val="4064"/>
              </a:lnSpc>
            </a:pPr>
            <a:r>
              <a:rPr lang="en-US" sz="290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2. For Features with More than 10% Missing Values</a:t>
            </a:r>
          </a:p>
          <a:p>
            <a:pPr marL="626768" lvl="1" indent="-313384" algn="l">
              <a:lnSpc>
                <a:spcPts val="4064"/>
              </a:lnSpc>
              <a:buFont typeface="Arial"/>
              <a:buChar char="•"/>
            </a:pPr>
            <a:r>
              <a:rPr lang="en-US" sz="290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Create Indicator Variable: Add a binary indicator to specify whether a value was missing.</a:t>
            </a:r>
          </a:p>
          <a:p>
            <a:pPr marL="626768" lvl="1" indent="-313384" algn="l">
              <a:lnSpc>
                <a:spcPts val="4064"/>
              </a:lnSpc>
              <a:buFont typeface="Arial"/>
              <a:buChar char="•"/>
            </a:pPr>
            <a:r>
              <a:rPr lang="en-US" sz="290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Impute Missing Values:</a:t>
            </a:r>
          </a:p>
          <a:p>
            <a:pPr marL="1253536" lvl="2" indent="-417845" algn="l">
              <a:lnSpc>
                <a:spcPts val="4064"/>
              </a:lnSpc>
              <a:buFont typeface="Arial"/>
              <a:buChar char="⚬"/>
            </a:pPr>
            <a:r>
              <a:rPr lang="en-US" sz="290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For Numerical Features: Use mean or median imputation.</a:t>
            </a:r>
          </a:p>
          <a:p>
            <a:pPr marL="1253536" lvl="2" indent="-417845" algn="l">
              <a:lnSpc>
                <a:spcPts val="4064"/>
              </a:lnSpc>
              <a:buFont typeface="Arial"/>
              <a:buChar char="⚬"/>
            </a:pPr>
            <a:r>
              <a:rPr lang="en-US" sz="290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For Categorical Features: Use mode imputation.</a:t>
            </a:r>
          </a:p>
          <a:p>
            <a:pPr algn="l">
              <a:lnSpc>
                <a:spcPts val="4064"/>
              </a:lnSpc>
            </a:pPr>
            <a:endParaRPr lang="en-US" sz="2903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0035317" y="4225211"/>
            <a:ext cx="8001108" cy="3689448"/>
            <a:chOff x="0" y="0"/>
            <a:chExt cx="10668145" cy="4919264"/>
          </a:xfrm>
        </p:grpSpPr>
        <p:grpSp>
          <p:nvGrpSpPr>
            <p:cNvPr id="8" name="Group 8"/>
            <p:cNvGrpSpPr/>
            <p:nvPr/>
          </p:nvGrpSpPr>
          <p:grpSpPr>
            <a:xfrm>
              <a:off x="249012" y="763157"/>
              <a:ext cx="10419132" cy="4156107"/>
              <a:chOff x="0" y="0"/>
              <a:chExt cx="1699021" cy="677726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699021" cy="677725"/>
              </a:xfrm>
              <a:custGeom>
                <a:avLst/>
                <a:gdLst/>
                <a:ahLst/>
                <a:cxnLst/>
                <a:rect l="l" t="t" r="r" b="b"/>
                <a:pathLst>
                  <a:path w="1699021" h="677725">
                    <a:moveTo>
                      <a:pt x="61206" y="0"/>
                    </a:moveTo>
                    <a:lnTo>
                      <a:pt x="1637815" y="0"/>
                    </a:lnTo>
                    <a:cubicBezTo>
                      <a:pt x="1654047" y="0"/>
                      <a:pt x="1669616" y="6448"/>
                      <a:pt x="1681094" y="17927"/>
                    </a:cubicBezTo>
                    <a:cubicBezTo>
                      <a:pt x="1692572" y="29405"/>
                      <a:pt x="1699021" y="44973"/>
                      <a:pt x="1699021" y="61206"/>
                    </a:cubicBezTo>
                    <a:lnTo>
                      <a:pt x="1699021" y="616519"/>
                    </a:lnTo>
                    <a:cubicBezTo>
                      <a:pt x="1699021" y="632752"/>
                      <a:pt x="1692572" y="648320"/>
                      <a:pt x="1681094" y="659799"/>
                    </a:cubicBezTo>
                    <a:cubicBezTo>
                      <a:pt x="1669616" y="671277"/>
                      <a:pt x="1654047" y="677725"/>
                      <a:pt x="1637815" y="677725"/>
                    </a:cubicBezTo>
                    <a:lnTo>
                      <a:pt x="61206" y="677725"/>
                    </a:lnTo>
                    <a:cubicBezTo>
                      <a:pt x="27403" y="677725"/>
                      <a:pt x="0" y="650323"/>
                      <a:pt x="0" y="616519"/>
                    </a:cubicBezTo>
                    <a:lnTo>
                      <a:pt x="0" y="61206"/>
                    </a:lnTo>
                    <a:cubicBezTo>
                      <a:pt x="0" y="44973"/>
                      <a:pt x="6448" y="29405"/>
                      <a:pt x="17927" y="17927"/>
                    </a:cubicBezTo>
                    <a:cubicBezTo>
                      <a:pt x="29405" y="6448"/>
                      <a:pt x="44973" y="0"/>
                      <a:pt x="61206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28575"/>
                <a:ext cx="1699021" cy="706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-85725"/>
              <a:ext cx="10643716" cy="1046197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647"/>
                </a:lnSpc>
              </a:pPr>
              <a:r>
                <a:rPr lang="en-US" sz="4748" dirty="0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Data Normalization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040561" y="1134018"/>
              <a:ext cx="8879118" cy="36339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79"/>
                </a:lnSpc>
              </a:pPr>
              <a:r>
                <a:rPr lang="en-US" sz="3128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After handling missing values, Min-Max scaling will be applied to numerical features to standardize data across a 0–1 range, ensuring consistent scales across features.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4" name="Group 14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0" y="437582"/>
              <a:ext cx="2083482" cy="1241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37</a:t>
              </a:r>
            </a:p>
          </p:txBody>
        </p:sp>
      </p:grpSp>
      <p:sp>
        <p:nvSpPr>
          <p:cNvPr id="18" name="Freeform 18"/>
          <p:cNvSpPr/>
          <p:nvPr/>
        </p:nvSpPr>
        <p:spPr>
          <a:xfrm>
            <a:off x="1475832" y="-144908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1072122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EC 9560 DATA MINING| 2024</a:t>
            </a: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2982861" y="594556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38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-3009325" y="1029653"/>
            <a:ext cx="23462640" cy="1153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80"/>
              </a:lnSpc>
            </a:pPr>
            <a:r>
              <a:rPr lang="en-US" sz="6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HANDLING MISSING VALUES</a:t>
            </a:r>
          </a:p>
        </p:txBody>
      </p:sp>
      <p:sp>
        <p:nvSpPr>
          <p:cNvPr id="12" name="Freeform 12"/>
          <p:cNvSpPr/>
          <p:nvPr/>
        </p:nvSpPr>
        <p:spPr>
          <a:xfrm>
            <a:off x="-3009325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2005761" y="2075504"/>
            <a:ext cx="14276479" cy="8012674"/>
          </a:xfrm>
          <a:custGeom>
            <a:avLst/>
            <a:gdLst/>
            <a:ahLst/>
            <a:cxnLst/>
            <a:rect l="l" t="t" r="r" b="b"/>
            <a:pathLst>
              <a:path w="14276479" h="8012674">
                <a:moveTo>
                  <a:pt x="0" y="0"/>
                </a:moveTo>
                <a:lnTo>
                  <a:pt x="14276478" y="0"/>
                </a:lnTo>
                <a:lnTo>
                  <a:pt x="14276478" y="8012674"/>
                </a:lnTo>
                <a:lnTo>
                  <a:pt x="0" y="80126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EC 9560 DATA MINING| 2024</a:t>
            </a: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2982861" y="594556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39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-3009325" y="1029653"/>
            <a:ext cx="23462640" cy="1153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80"/>
              </a:lnSpc>
            </a:pPr>
            <a:r>
              <a:rPr lang="en-US" sz="6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 NORMALIZATION WITH MIN-MAX SCALER</a:t>
            </a:r>
          </a:p>
        </p:txBody>
      </p:sp>
      <p:sp>
        <p:nvSpPr>
          <p:cNvPr id="12" name="Freeform 12"/>
          <p:cNvSpPr/>
          <p:nvPr/>
        </p:nvSpPr>
        <p:spPr>
          <a:xfrm>
            <a:off x="-3009325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4305875" y="2183448"/>
            <a:ext cx="9055262" cy="7846874"/>
          </a:xfrm>
          <a:custGeom>
            <a:avLst/>
            <a:gdLst/>
            <a:ahLst/>
            <a:cxnLst/>
            <a:rect l="l" t="t" r="r" b="b"/>
            <a:pathLst>
              <a:path w="9055262" h="7846874">
                <a:moveTo>
                  <a:pt x="0" y="0"/>
                </a:moveTo>
                <a:lnTo>
                  <a:pt x="9055263" y="0"/>
                </a:lnTo>
                <a:lnTo>
                  <a:pt x="9055263" y="7846874"/>
                </a:lnTo>
                <a:lnTo>
                  <a:pt x="0" y="78468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EC 9560 DATA MINING| 2024</a:t>
            </a: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553980" y="866775"/>
            <a:ext cx="13180039" cy="1450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DATASET OVERVIEW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8" name="Group 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437582"/>
              <a:ext cx="2083482" cy="1241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765944" y="6083368"/>
            <a:ext cx="14152147" cy="2372093"/>
          </a:xfrm>
          <a:custGeom>
            <a:avLst/>
            <a:gdLst/>
            <a:ahLst/>
            <a:cxnLst/>
            <a:rect l="l" t="t" r="r" b="b"/>
            <a:pathLst>
              <a:path w="14152147" h="2372093">
                <a:moveTo>
                  <a:pt x="0" y="0"/>
                </a:moveTo>
                <a:lnTo>
                  <a:pt x="14152148" y="0"/>
                </a:lnTo>
                <a:lnTo>
                  <a:pt x="14152148" y="2372093"/>
                </a:lnTo>
                <a:lnTo>
                  <a:pt x="0" y="23720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350" t="-142907" r="-39617" b="-855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4" name="Group 14"/>
          <p:cNvGrpSpPr/>
          <p:nvPr/>
        </p:nvGrpSpPr>
        <p:grpSpPr>
          <a:xfrm>
            <a:off x="1581872" y="2593204"/>
            <a:ext cx="6774092" cy="3088193"/>
            <a:chOff x="0" y="0"/>
            <a:chExt cx="9032122" cy="4117591"/>
          </a:xfrm>
        </p:grpSpPr>
        <p:grpSp>
          <p:nvGrpSpPr>
            <p:cNvPr id="15" name="Group 15"/>
            <p:cNvGrpSpPr/>
            <p:nvPr/>
          </p:nvGrpSpPr>
          <p:grpSpPr>
            <a:xfrm>
              <a:off x="163409" y="829799"/>
              <a:ext cx="8868713" cy="3287792"/>
              <a:chOff x="0" y="0"/>
              <a:chExt cx="1751844" cy="64944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751844" cy="649440"/>
              </a:xfrm>
              <a:custGeom>
                <a:avLst/>
                <a:gdLst/>
                <a:ahLst/>
                <a:cxnLst/>
                <a:rect l="l" t="t" r="r" b="b"/>
                <a:pathLst>
                  <a:path w="1751844" h="649440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590080"/>
                    </a:lnTo>
                    <a:cubicBezTo>
                      <a:pt x="1751844" y="622864"/>
                      <a:pt x="1725268" y="649440"/>
                      <a:pt x="1692484" y="649440"/>
                    </a:cubicBezTo>
                    <a:lnTo>
                      <a:pt x="59360" y="649440"/>
                    </a:lnTo>
                    <a:cubicBezTo>
                      <a:pt x="26577" y="649440"/>
                      <a:pt x="0" y="622864"/>
                      <a:pt x="0" y="590080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0" y="-38100"/>
                <a:ext cx="1751844" cy="68754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859013" y="953624"/>
              <a:ext cx="7735510" cy="25321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73"/>
                </a:lnSpc>
              </a:pPr>
              <a:r>
                <a:rPr lang="en-US" sz="3695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Kaggle Competition Dataset — Child Mind Institute: Problematic Internet Use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7035637" cy="8690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87"/>
                </a:lnSpc>
              </a:pPr>
              <a:r>
                <a:rPr lang="en-US" sz="3919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Source of Data: 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144000" y="2593204"/>
            <a:ext cx="6774092" cy="3088193"/>
            <a:chOff x="0" y="0"/>
            <a:chExt cx="9032122" cy="4117591"/>
          </a:xfrm>
        </p:grpSpPr>
        <p:grpSp>
          <p:nvGrpSpPr>
            <p:cNvPr id="21" name="Group 21"/>
            <p:cNvGrpSpPr/>
            <p:nvPr/>
          </p:nvGrpSpPr>
          <p:grpSpPr>
            <a:xfrm>
              <a:off x="163409" y="829799"/>
              <a:ext cx="8868713" cy="3287792"/>
              <a:chOff x="0" y="0"/>
              <a:chExt cx="1751844" cy="64944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751844" cy="649440"/>
              </a:xfrm>
              <a:custGeom>
                <a:avLst/>
                <a:gdLst/>
                <a:ahLst/>
                <a:cxnLst/>
                <a:rect l="l" t="t" r="r" b="b"/>
                <a:pathLst>
                  <a:path w="1751844" h="649440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590080"/>
                    </a:lnTo>
                    <a:cubicBezTo>
                      <a:pt x="1751844" y="622864"/>
                      <a:pt x="1725268" y="649440"/>
                      <a:pt x="1692484" y="649440"/>
                    </a:cubicBezTo>
                    <a:lnTo>
                      <a:pt x="59360" y="649440"/>
                    </a:lnTo>
                    <a:cubicBezTo>
                      <a:pt x="26577" y="649440"/>
                      <a:pt x="0" y="622864"/>
                      <a:pt x="0" y="590080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0" y="-38100"/>
                <a:ext cx="1751844" cy="68754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4" name="TextBox 24"/>
            <p:cNvSpPr txBox="1"/>
            <p:nvPr/>
          </p:nvSpPr>
          <p:spPr>
            <a:xfrm>
              <a:off x="859013" y="953624"/>
              <a:ext cx="7735510" cy="25321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97790" lvl="1" indent="-398895" algn="l">
                <a:lnSpc>
                  <a:spcPts val="5173"/>
                </a:lnSpc>
                <a:buFont typeface="Arial"/>
                <a:buChar char="•"/>
              </a:pPr>
              <a:r>
                <a:rPr lang="en-US" sz="3695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train.csv</a:t>
              </a:r>
            </a:p>
            <a:p>
              <a:pPr marL="797790" lvl="1" indent="-398895" algn="l">
                <a:lnSpc>
                  <a:spcPts val="5173"/>
                </a:lnSpc>
                <a:buFont typeface="Arial"/>
                <a:buChar char="•"/>
              </a:pPr>
              <a:r>
                <a:rPr lang="en-US" sz="3695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test.csv</a:t>
              </a:r>
            </a:p>
            <a:p>
              <a:pPr marL="797790" lvl="1" indent="-398895" algn="l">
                <a:lnSpc>
                  <a:spcPts val="5173"/>
                </a:lnSpc>
                <a:buFont typeface="Arial"/>
                <a:buChar char="•"/>
              </a:pPr>
              <a:r>
                <a:rPr lang="en-US" sz="3695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data_dictionary.csv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76200"/>
              <a:ext cx="7035637" cy="8690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87"/>
                </a:lnSpc>
              </a:pPr>
              <a:r>
                <a:rPr lang="en-US" sz="3919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Dataset structure: 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54977" y="3748035"/>
            <a:ext cx="11627497" cy="2514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033857" y="6762653"/>
            <a:ext cx="10669737" cy="703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63"/>
              </a:lnSpc>
            </a:pPr>
            <a:r>
              <a:rPr lang="en-US" sz="411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By : 2020/E/027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927671" y="1846941"/>
            <a:ext cx="6882108" cy="533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EC 9560 DATA MINING| 2024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6" name="Group 6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5" name="Freeform 15"/>
          <p:cNvSpPr/>
          <p:nvPr/>
        </p:nvSpPr>
        <p:spPr>
          <a:xfrm>
            <a:off x="12412831" y="802621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1413653" y="-57369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EC 9560 DATA MINING| 2024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265255" y="1028700"/>
            <a:ext cx="5613616" cy="3370855"/>
            <a:chOff x="0" y="0"/>
            <a:chExt cx="7484821" cy="4494473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7484821" cy="4494473"/>
              <a:chOff x="0" y="0"/>
              <a:chExt cx="1939142" cy="116441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939142" cy="1164413"/>
              </a:xfrm>
              <a:custGeom>
                <a:avLst/>
                <a:gdLst/>
                <a:ahLst/>
                <a:cxnLst/>
                <a:rect l="l" t="t" r="r" b="b"/>
                <a:pathLst>
                  <a:path w="1939142" h="1164413">
                    <a:moveTo>
                      <a:pt x="53627" y="0"/>
                    </a:moveTo>
                    <a:lnTo>
                      <a:pt x="1885515" y="0"/>
                    </a:lnTo>
                    <a:cubicBezTo>
                      <a:pt x="1915133" y="0"/>
                      <a:pt x="1939142" y="24010"/>
                      <a:pt x="1939142" y="53627"/>
                    </a:cubicBezTo>
                    <a:lnTo>
                      <a:pt x="1939142" y="1110786"/>
                    </a:lnTo>
                    <a:cubicBezTo>
                      <a:pt x="1939142" y="1140403"/>
                      <a:pt x="1915133" y="1164413"/>
                      <a:pt x="1885515" y="1164413"/>
                    </a:cubicBezTo>
                    <a:lnTo>
                      <a:pt x="53627" y="1164413"/>
                    </a:lnTo>
                    <a:cubicBezTo>
                      <a:pt x="39404" y="1164413"/>
                      <a:pt x="25764" y="1158763"/>
                      <a:pt x="15707" y="1148706"/>
                    </a:cubicBezTo>
                    <a:cubicBezTo>
                      <a:pt x="5650" y="1138649"/>
                      <a:pt x="0" y="1125009"/>
                      <a:pt x="0" y="1110786"/>
                    </a:cubicBezTo>
                    <a:lnTo>
                      <a:pt x="0" y="53627"/>
                    </a:lnTo>
                    <a:cubicBezTo>
                      <a:pt x="0" y="39404"/>
                      <a:pt x="5650" y="25764"/>
                      <a:pt x="15707" y="15707"/>
                    </a:cubicBezTo>
                    <a:cubicBezTo>
                      <a:pt x="25764" y="5650"/>
                      <a:pt x="39404" y="0"/>
                      <a:pt x="53627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28575"/>
                <a:ext cx="1939142" cy="11929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1136297" y="1125450"/>
              <a:ext cx="5590353" cy="27274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08"/>
                </a:lnSpc>
              </a:pPr>
              <a:r>
                <a:rPr lang="en-US" sz="2363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The training dataset includes 3,960 records of children and adolescents, each with 81 features (excluding the ID column).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107248" y="420039"/>
              <a:ext cx="3942568" cy="670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69"/>
                </a:lnSpc>
              </a:pPr>
              <a:r>
                <a:rPr lang="en-US" sz="3049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Features</a:t>
              </a:r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354731" y="521050"/>
              <a:ext cx="525536" cy="525536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12" name="Freeform 12"/>
          <p:cNvSpPr/>
          <p:nvPr/>
        </p:nvSpPr>
        <p:spPr>
          <a:xfrm>
            <a:off x="13417488" y="614217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3" name="Group 13"/>
          <p:cNvGrpSpPr/>
          <p:nvPr/>
        </p:nvGrpSpPr>
        <p:grpSpPr>
          <a:xfrm>
            <a:off x="8937722" y="1090313"/>
            <a:ext cx="5408402" cy="3247629"/>
            <a:chOff x="0" y="0"/>
            <a:chExt cx="7211203" cy="4330172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7211203" cy="4330172"/>
              <a:chOff x="0" y="0"/>
              <a:chExt cx="1939142" cy="1164413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939142" cy="1164413"/>
              </a:xfrm>
              <a:custGeom>
                <a:avLst/>
                <a:gdLst/>
                <a:ahLst/>
                <a:cxnLst/>
                <a:rect l="l" t="t" r="r" b="b"/>
                <a:pathLst>
                  <a:path w="1939142" h="1164413">
                    <a:moveTo>
                      <a:pt x="53627" y="0"/>
                    </a:moveTo>
                    <a:lnTo>
                      <a:pt x="1885515" y="0"/>
                    </a:lnTo>
                    <a:cubicBezTo>
                      <a:pt x="1915133" y="0"/>
                      <a:pt x="1939142" y="24010"/>
                      <a:pt x="1939142" y="53627"/>
                    </a:cubicBezTo>
                    <a:lnTo>
                      <a:pt x="1939142" y="1110786"/>
                    </a:lnTo>
                    <a:cubicBezTo>
                      <a:pt x="1939142" y="1140403"/>
                      <a:pt x="1915133" y="1164413"/>
                      <a:pt x="1885515" y="1164413"/>
                    </a:cubicBezTo>
                    <a:lnTo>
                      <a:pt x="53627" y="1164413"/>
                    </a:lnTo>
                    <a:cubicBezTo>
                      <a:pt x="39404" y="1164413"/>
                      <a:pt x="25764" y="1158763"/>
                      <a:pt x="15707" y="1148706"/>
                    </a:cubicBezTo>
                    <a:cubicBezTo>
                      <a:pt x="5650" y="1138649"/>
                      <a:pt x="0" y="1125009"/>
                      <a:pt x="0" y="1110786"/>
                    </a:cubicBezTo>
                    <a:lnTo>
                      <a:pt x="0" y="53627"/>
                    </a:lnTo>
                    <a:cubicBezTo>
                      <a:pt x="0" y="39404"/>
                      <a:pt x="5650" y="25764"/>
                      <a:pt x="15707" y="15707"/>
                    </a:cubicBezTo>
                    <a:cubicBezTo>
                      <a:pt x="25764" y="5650"/>
                      <a:pt x="39404" y="0"/>
                      <a:pt x="53627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0" y="-28575"/>
                <a:ext cx="1939142" cy="11929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1110010" y="1092091"/>
              <a:ext cx="5385989" cy="20881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88"/>
                </a:lnSpc>
              </a:pPr>
              <a:r>
                <a:rPr lang="en-US" sz="2277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The target variable is derived from the `PCIAT_Total` field, scored out of 100.</a:t>
              </a:r>
            </a:p>
            <a:p>
              <a:pPr algn="l">
                <a:lnSpc>
                  <a:spcPts val="3188"/>
                </a:lnSpc>
              </a:pPr>
              <a:endParaRPr lang="en-US" sz="227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082023" y="402595"/>
              <a:ext cx="3798442" cy="6479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13"/>
                </a:lnSpc>
              </a:pPr>
              <a:r>
                <a:rPr lang="en-US" sz="2938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Target</a:t>
              </a:r>
            </a:p>
          </p:txBody>
        </p:sp>
        <p:grpSp>
          <p:nvGrpSpPr>
            <p:cNvPr id="19" name="Group 19"/>
            <p:cNvGrpSpPr/>
            <p:nvPr/>
          </p:nvGrpSpPr>
          <p:grpSpPr>
            <a:xfrm>
              <a:off x="401700" y="502002"/>
              <a:ext cx="506324" cy="506324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22" name="AutoShape 2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" name="AutoShape 2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4" name="Group 24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5" name="Group 25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TextBox 27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8" name="TextBox 28"/>
            <p:cNvSpPr txBox="1"/>
            <p:nvPr/>
          </p:nvSpPr>
          <p:spPr>
            <a:xfrm>
              <a:off x="0" y="437582"/>
              <a:ext cx="2083482" cy="1241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id="29" name="Freeform 29"/>
          <p:cNvSpPr/>
          <p:nvPr/>
        </p:nvSpPr>
        <p:spPr>
          <a:xfrm>
            <a:off x="-224313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/>
          <p:nvPr/>
        </p:nvSpPr>
        <p:spPr>
          <a:xfrm>
            <a:off x="2265255" y="4774266"/>
            <a:ext cx="12080869" cy="1479906"/>
          </a:xfrm>
          <a:custGeom>
            <a:avLst/>
            <a:gdLst/>
            <a:ahLst/>
            <a:cxnLst/>
            <a:rect l="l" t="t" r="r" b="b"/>
            <a:pathLst>
              <a:path w="12080869" h="1479906">
                <a:moveTo>
                  <a:pt x="0" y="0"/>
                </a:moveTo>
                <a:lnTo>
                  <a:pt x="12080869" y="0"/>
                </a:lnTo>
                <a:lnTo>
                  <a:pt x="12080869" y="1479907"/>
                </a:lnTo>
                <a:lnTo>
                  <a:pt x="0" y="14799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>
            <a:off x="2265255" y="6625648"/>
            <a:ext cx="12080869" cy="1057076"/>
          </a:xfrm>
          <a:custGeom>
            <a:avLst/>
            <a:gdLst/>
            <a:ahLst/>
            <a:cxnLst/>
            <a:rect l="l" t="t" r="r" b="b"/>
            <a:pathLst>
              <a:path w="12080869" h="1057076">
                <a:moveTo>
                  <a:pt x="0" y="0"/>
                </a:moveTo>
                <a:lnTo>
                  <a:pt x="12080869" y="0"/>
                </a:lnTo>
                <a:lnTo>
                  <a:pt x="12080869" y="1057076"/>
                </a:lnTo>
                <a:lnTo>
                  <a:pt x="0" y="10570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EC 9560 DATA MINING| 2024</a:t>
            </a: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925258" y="1805046"/>
            <a:ext cx="14437483" cy="523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0"/>
              </a:lnSpc>
            </a:pPr>
            <a:r>
              <a:rPr lang="en-US" sz="15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 PREPROCESSING</a:t>
            </a:r>
          </a:p>
        </p:txBody>
      </p:sp>
      <p:sp>
        <p:nvSpPr>
          <p:cNvPr id="7" name="Freeform 7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EC 9560 DATA MINING| 2024</a:t>
            </a: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553980" y="866775"/>
            <a:ext cx="13180039" cy="1450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FEATURES 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8" name="Group 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437582"/>
              <a:ext cx="2083482" cy="1241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030028" y="3020653"/>
            <a:ext cx="15610433" cy="4245695"/>
          </a:xfrm>
          <a:custGeom>
            <a:avLst/>
            <a:gdLst/>
            <a:ahLst/>
            <a:cxnLst/>
            <a:rect l="l" t="t" r="r" b="b"/>
            <a:pathLst>
              <a:path w="15610433" h="4245695">
                <a:moveTo>
                  <a:pt x="0" y="0"/>
                </a:moveTo>
                <a:lnTo>
                  <a:pt x="15610433" y="0"/>
                </a:lnTo>
                <a:lnTo>
                  <a:pt x="15610433" y="4245694"/>
                </a:lnTo>
                <a:lnTo>
                  <a:pt x="0" y="42456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EC 9560 DATA MINING| 2024</a:t>
            </a:r>
          </a:p>
        </p:txBody>
      </p:sp>
      <p:sp>
        <p:nvSpPr>
          <p:cNvPr id="3" name="AutoShape 3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6" name="Group 6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437582"/>
              <a:ext cx="2083482" cy="1241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892058" y="90481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581599" y="2234699"/>
            <a:ext cx="16054211" cy="8007038"/>
          </a:xfrm>
          <a:custGeom>
            <a:avLst/>
            <a:gdLst/>
            <a:ahLst/>
            <a:cxnLst/>
            <a:rect l="l" t="t" r="r" b="b"/>
            <a:pathLst>
              <a:path w="16054211" h="8007038">
                <a:moveTo>
                  <a:pt x="0" y="0"/>
                </a:moveTo>
                <a:lnTo>
                  <a:pt x="16054211" y="0"/>
                </a:lnTo>
                <a:lnTo>
                  <a:pt x="16054211" y="8007037"/>
                </a:lnTo>
                <a:lnTo>
                  <a:pt x="0" y="80070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3918390" y="876300"/>
            <a:ext cx="10451219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PCIAT FEATURES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EC 9560 DATA MINING| 2024</a:t>
            </a:r>
          </a:p>
        </p:txBody>
      </p:sp>
      <p:sp>
        <p:nvSpPr>
          <p:cNvPr id="6" name="AutoShape 6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1263762" y="-14586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1804788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2596173" y="1673225"/>
            <a:ext cx="13715036" cy="8451891"/>
          </a:xfrm>
          <a:custGeom>
            <a:avLst/>
            <a:gdLst/>
            <a:ahLst/>
            <a:cxnLst/>
            <a:rect l="l" t="t" r="r" b="b"/>
            <a:pathLst>
              <a:path w="13715036" h="8451891">
                <a:moveTo>
                  <a:pt x="0" y="0"/>
                </a:moveTo>
                <a:lnTo>
                  <a:pt x="13715036" y="0"/>
                </a:lnTo>
                <a:lnTo>
                  <a:pt x="13715036" y="8451891"/>
                </a:lnTo>
                <a:lnTo>
                  <a:pt x="0" y="84518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689</Words>
  <Application>Microsoft Office PowerPoint</Application>
  <PresentationFormat>Custom</PresentationFormat>
  <Paragraphs>139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Open Sans Bold</vt:lpstr>
      <vt:lpstr>Alatsi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the level of Problematic Internet Use Among Children and Adolescents</dc:title>
  <cp:lastModifiedBy>Darmi darmila</cp:lastModifiedBy>
  <cp:revision>3</cp:revision>
  <dcterms:created xsi:type="dcterms:W3CDTF">2006-08-16T00:00:00Z</dcterms:created>
  <dcterms:modified xsi:type="dcterms:W3CDTF">2024-11-11T15:55:54Z</dcterms:modified>
  <dc:identifier>DAGWLbxjSOk</dc:identifier>
</cp:coreProperties>
</file>