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Alatsi" charset="1" panose="00000500000000000000"/>
      <p:regular r:id="rId44"/>
    </p:embeddedFont>
    <p:embeddedFont>
      <p:font typeface="Open Sans Bold" charset="1" panose="020B0806030504020204"/>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notesMasters/notesMaster1.xml" Type="http://schemas.openxmlformats.org/officeDocument/2006/relationships/notesMaster"/><Relationship Id="rId42" Target="theme/theme2.xml" Type="http://schemas.openxmlformats.org/officeDocument/2006/relationships/theme"/><Relationship Id="rId43" Target="notesSlides/notesSlide1.xml" Type="http://schemas.openxmlformats.org/officeDocument/2006/relationships/notesSlide"/><Relationship Id="rId44" Target="fonts/font44.fntdata" Type="http://schemas.openxmlformats.org/officeDocument/2006/relationships/font"/><Relationship Id="rId45" Target="notesSlides/notesSlide2.xml" Type="http://schemas.openxmlformats.org/officeDocument/2006/relationships/notesSlide"/><Relationship Id="rId46" Target="fonts/font46.fntdata" Type="http://schemas.openxmlformats.org/officeDocument/2006/relationships/font"/><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53" Target="notesSlides/notesSlide9.xml" Type="http://schemas.openxmlformats.org/officeDocument/2006/relationships/notesSlide"/><Relationship Id="rId54" Target="notesSlides/notesSlide10.xml" Type="http://schemas.openxmlformats.org/officeDocument/2006/relationships/notesSlide"/><Relationship Id="rId55" Target="notesSlides/notesSlide11.xml" Type="http://schemas.openxmlformats.org/officeDocument/2006/relationships/notesSlide"/><Relationship Id="rId56" Target="notesSlides/notesSlide12.xml" Type="http://schemas.openxmlformats.org/officeDocument/2006/relationships/notesSlide"/><Relationship Id="rId57" Target="notesSlides/notesSlide13.xml" Type="http://schemas.openxmlformats.org/officeDocument/2006/relationships/notesSlide"/><Relationship Id="rId58" Target="notesSlides/notesSlide14.xml" Type="http://schemas.openxmlformats.org/officeDocument/2006/relationships/notesSlide"/><Relationship Id="rId59" Target="notesSlides/notesSlide15.xml" Type="http://schemas.openxmlformats.org/officeDocument/2006/relationships/notesSlide"/><Relationship Id="rId6" Target="slides/slide1.xml" Type="http://schemas.openxmlformats.org/officeDocument/2006/relationships/slide"/><Relationship Id="rId60" Target="notesSlides/notesSlide16.xml" Type="http://schemas.openxmlformats.org/officeDocument/2006/relationships/notesSlide"/><Relationship Id="rId61" Target="notesSlides/notesSlide17.xml" Type="http://schemas.openxmlformats.org/officeDocument/2006/relationships/notesSlide"/><Relationship Id="rId62" Target="notesSlides/notesSlide18.xml" Type="http://schemas.openxmlformats.org/officeDocument/2006/relationships/notesSlide"/><Relationship Id="rId63" Target="notesSlides/notesSlide19.xml" Type="http://schemas.openxmlformats.org/officeDocument/2006/relationships/notesSlide"/><Relationship Id="rId64" Target="notesSlides/notesSlide20.xml" Type="http://schemas.openxmlformats.org/officeDocument/2006/relationships/notesSlide"/><Relationship Id="rId65" Target="notesSlides/notesSlide21.xml" Type="http://schemas.openxmlformats.org/officeDocument/2006/relationships/notesSlide"/><Relationship Id="rId66" Target="notesSlides/notesSlide22.xml" Type="http://schemas.openxmlformats.org/officeDocument/2006/relationships/notesSlide"/><Relationship Id="rId67" Target="notesSlides/notesSlide23.xml" Type="http://schemas.openxmlformats.org/officeDocument/2006/relationships/notesSlide"/><Relationship Id="rId68" Target="notesSlides/notesSlide24.xml" Type="http://schemas.openxmlformats.org/officeDocument/2006/relationships/notesSlide"/><Relationship Id="rId69" Target="notesSlides/notesSlide25.xml" Type="http://schemas.openxmlformats.org/officeDocument/2006/relationships/notesSlide"/><Relationship Id="rId7" Target="slides/slide2.xml" Type="http://schemas.openxmlformats.org/officeDocument/2006/relationships/slide"/><Relationship Id="rId70" Target="notesSlides/notesSlide26.xml" Type="http://schemas.openxmlformats.org/officeDocument/2006/relationships/notesSlide"/><Relationship Id="rId71" Target="notesSlides/notesSlide27.xml" Type="http://schemas.openxmlformats.org/officeDocument/2006/relationships/notesSlide"/><Relationship Id="rId72" Target="notesSlides/notesSlide28.xml" Type="http://schemas.openxmlformats.org/officeDocument/2006/relationships/notesSlide"/><Relationship Id="rId73" Target="notesSlides/notesSlide29.xml" Type="http://schemas.openxmlformats.org/officeDocument/2006/relationships/notesSlide"/><Relationship Id="rId74" Target="notesSlides/notesSlide30.xml" Type="http://schemas.openxmlformats.org/officeDocument/2006/relationships/notesSlide"/><Relationship Id="rId75" Target="notesSlides/notesSlide31.xml" Type="http://schemas.openxmlformats.org/officeDocument/2006/relationships/notesSlide"/><Relationship Id="rId76" Target="notesSlides/notesSlide32.xml" Type="http://schemas.openxmlformats.org/officeDocument/2006/relationships/notesSlide"/><Relationship Id="rId77" Target="notesSlides/notesSlide33.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3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I’ll be presenting on ‘Predicting Problematic Internet Use in Children and Adolescents.’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the summary of correlations,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removed any features that had a correlation below -0.1 or above 0.1 with the target. </a:t>
            </a:r>
          </a:p>
          <a:p>
            <a:r>
              <a:rPr lang="en-US"/>
              <a:t>This left us with 18 features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 addressed missing values. First, I removed any samples that didn’t have values for the target feature.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Then, I analyzed the remaining </a:t>
            </a:r>
          </a:p>
          <a:p>
            <a:r>
              <a:rPr lang="en-US"/>
              <a:t>features. Some features had more than 50% of their values missing,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finally  16 features  use to building the model.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are the selected features,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the summary of selected featers.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handle missing values:</a:t>
            </a:r>
          </a:p>
          <a:p>
            <a:r>
              <a:rPr lang="en-US"/>
              <a:t/>
            </a:r>
          </a:p>
          <a:p>
            <a:r>
              <a:rPr lang="en-US"/>
              <a:t>For features with less than 10% missing data:</a:t>
            </a:r>
          </a:p>
          <a:p>
            <a:r>
              <a:rPr lang="en-US"/>
              <a:t>    use mean, median and mode imputatuons</a:t>
            </a:r>
          </a:p>
          <a:p>
            <a:r>
              <a:rPr lang="en-US"/>
              <a:t>For features with more than 10% missing data:</a:t>
            </a:r>
          </a:p>
          <a:p>
            <a:r>
              <a:rPr lang="en-US"/>
              <a:t>    I created an indicator variable to mark when values were missing.</a:t>
            </a:r>
          </a:p>
          <a:p>
            <a:r>
              <a:rPr lang="en-US"/>
              <a:t/>
            </a:r>
          </a:p>
          <a:p>
            <a:r>
              <a:rPr lang="en-US"/>
              <a:t/>
            </a:r>
          </a:p>
          <a:p>
            <a:r>
              <a:rPr lang="en-US"/>
              <a:t>After handling missing data, I applied Min-Max scaling to normalize all numerical features. between 0 and 1,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the summary of slected features of data.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Now, with a clean and normalized dataset, we’re ready to move on to building </a:t>
            </a:r>
          </a:p>
          <a:p>
            <a:r>
              <a:rPr lang="en-US"/>
              <a:t>the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the contents i'll cover here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i split 80% of data for train and rest of them for validations.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for selecting models for the dataset, I first trained the </a:t>
            </a:r>
          </a:p>
          <a:p>
            <a:r>
              <a:rPr lang="en-US"/>
              <a:t>XGBoost model because the dataset originally had more missing </a:t>
            </a:r>
          </a:p>
          <a:p>
            <a:r>
              <a:rPr lang="en-US"/>
              <a:t>values, and the test data also contained some missing values. </a:t>
            </a:r>
          </a:p>
          <a:p>
            <a:r>
              <a:rPr lang="en-US"/>
              <a:t>I trained the model that could handle missing values, which is </a:t>
            </a:r>
          </a:p>
          <a:p>
            <a:r>
              <a:rPr lang="en-US"/>
              <a:t>why I started with XGBoost.</a:t>
            </a:r>
          </a:p>
          <a:p>
            <a:r>
              <a:rPr lang="en-US"/>
              <a:t/>
            </a:r>
          </a:p>
          <a:p>
            <a:r>
              <a:rPr lang="en-US"/>
              <a:t>Then, I built it using the default </a:t>
            </a:r>
          </a:p>
          <a:p>
            <a:r>
              <a:rPr lang="en-US"/>
              <a:t>parameters,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but I ended up with an overfitted model.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After </a:t>
            </a:r>
          </a:p>
          <a:p>
            <a:r>
              <a:rPr lang="en-US"/>
              <a:t>identifying the hyperparameters, as following, to build a better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quadratic weighted kappa scores for each fold of cross-validation and their mean. </a:t>
            </a:r>
          </a:p>
          <a:p>
            <a:r>
              <a:rPr lang="en-US"/>
              <a:t/>
            </a:r>
          </a:p>
          <a:p>
            <a:r>
              <a:rPr lang="en-US"/>
              <a:t>this metric used to evaluate </a:t>
            </a:r>
          </a:p>
          <a:p>
            <a:r>
              <a:rPr lang="en-US"/>
              <a:t>the agreement between two raters that the true and predicted values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re-trained the model, and </a:t>
            </a:r>
          </a:p>
          <a:p>
            <a:r>
              <a:rPr lang="en-US"/>
              <a:t>here are the evaluation metrics. From these metrics, we can see </a:t>
            </a:r>
          </a:p>
          <a:p>
            <a:r>
              <a:rPr lang="en-US"/>
              <a:t>that I got a better model compared to before.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based on this approach help to identifying the importance of each feature in making </a:t>
            </a:r>
          </a:p>
          <a:p>
            <a:r>
              <a:rPr lang="en-US"/>
              <a:t>predictions.</a:t>
            </a:r>
          </a:p>
          <a:p>
            <a:r>
              <a:rPr lang="en-US"/>
              <a:t/>
            </a:r>
          </a:p>
          <a:p>
            <a:r>
              <a:rPr lang="en-US"/>
              <a:t>Here, age and computer and internet usage are the most influential features in here.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 selected four machine learning algorithms to train different models.</a:t>
            </a:r>
          </a:p>
          <a:p>
            <a:r>
              <a:rPr lang="en-US"/>
              <a:t>and  used data that had missing values handled for training. </a:t>
            </a:r>
          </a:p>
          <a:p>
            <a:r>
              <a:rPr lang="en-US"/>
              <a:t/>
            </a:r>
          </a:p>
          <a:p>
            <a:r>
              <a:rPr lang="en-US"/>
              <a:t/>
            </a:r>
          </a:p>
          <a:p>
            <a:r>
              <a:rPr lang="en-US"/>
              <a:t>Logistic Regression </a:t>
            </a:r>
          </a:p>
          <a:p>
            <a:r>
              <a:rPr lang="en-US"/>
              <a:t>Decision Tree Classifier.</a:t>
            </a:r>
          </a:p>
          <a:p>
            <a:r>
              <a:rPr lang="en-US"/>
              <a:t/>
            </a:r>
          </a:p>
          <a:p>
            <a:r>
              <a:rPr lang="en-US"/>
              <a:t>Random Forest Classifier.</a:t>
            </a:r>
          </a:p>
          <a:p>
            <a:r>
              <a:rPr lang="en-US"/>
              <a:t/>
            </a:r>
          </a:p>
          <a:p>
            <a:r>
              <a:rPr lang="en-US"/>
              <a:t>Naive Bayes Classifier (GaussianNB).</a:t>
            </a:r>
          </a:p>
          <a:p>
            <a:r>
              <a:rPr lang="en-US"/>
              <a:t> </a:t>
            </a:r>
          </a:p>
          <a:p>
            <a:r>
              <a:rPr lang="en-US"/>
              <a:t>are the selected algorithms</a:t>
            </a:r>
          </a:p>
          <a:p>
            <a:r>
              <a:rPr lang="en-US"/>
              <a:t/>
            </a:r>
          </a:p>
          <a:p>
            <a:r>
              <a:rPr lang="en-US"/>
              <a:t>I trained every model and got the following evaluation metrics. Now, let's look at the performance of each algorithm,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starting with Logistic Regression. Here are my observations:</a:t>
            </a:r>
          </a:p>
          <a:p>
            <a:r>
              <a:rPr lang="en-US"/>
              <a:t/>
            </a:r>
          </a:p>
          <a:p>
            <a:r>
              <a:rPr lang="en-US"/>
              <a:t/>
            </a:r>
          </a:p>
          <a:p>
            <a:r>
              <a:rPr lang="en-US"/>
              <a:t>It shows good precision and recall for class 0.0 but struggles with lower recall for other classes, </a:t>
            </a:r>
          </a:p>
          <a:p>
            <a:r>
              <a:rPr lang="en-US"/>
              <a:t/>
            </a:r>
          </a:p>
          <a:p>
            <a:r>
              <a:rPr lang="en-US"/>
              <a:t>The confusion matrix reveals a bias towards classifying instances as class 0.0.</a:t>
            </a:r>
          </a:p>
          <a:p>
            <a:r>
              <a:rPr lang="en-US"/>
              <a:t/>
            </a:r>
          </a:p>
          <a:p>
            <a:r>
              <a:rPr lang="en-US"/>
              <a:t>In conclusion, it performs well on the majority of classes but struggles with imbalanced classes, leading to poor performance on minority classes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the Decision Tree:</a:t>
            </a:r>
          </a:p>
          <a:p>
            <a:r>
              <a:rPr lang="en-US"/>
              <a:t/>
            </a:r>
          </a:p>
          <a:p>
            <a:r>
              <a:rPr lang="en-US"/>
              <a:t>Extremely high training accuracy suggests overfitting.</a:t>
            </a:r>
          </a:p>
          <a:p>
            <a:r>
              <a:rPr lang="en-US"/>
              <a:t/>
            </a:r>
          </a:p>
          <a:p>
            <a:r>
              <a:rPr lang="en-US"/>
              <a:t>Poor validation accuracy indicates that the model fails to generalize.</a:t>
            </a:r>
          </a:p>
          <a:p>
            <a:r>
              <a:rPr lang="en-US"/>
              <a:t/>
            </a:r>
          </a:p>
          <a:p>
            <a:r>
              <a:rPr lang="en-US"/>
              <a:t>The F1-scores for minority classes  are very low, indicating weak performance in these categories.</a:t>
            </a:r>
          </a:p>
          <a:p>
            <a:r>
              <a:rPr lang="en-US"/>
              <a:t/>
            </a:r>
          </a:p>
          <a:p>
            <a:r>
              <a:rPr lang="en-US"/>
              <a:t>So, it is not a suitable model for this dataset.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main goal of this project is to predict how much children and teenagers may be struggling with problematic internet use.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for the Random Forest:</a:t>
            </a:r>
          </a:p>
          <a:p>
            <a:r>
              <a:rPr lang="en-US"/>
              <a:t/>
            </a:r>
          </a:p>
          <a:p>
            <a:r>
              <a:rPr lang="en-US"/>
              <a:t>Similar to the Decision Tree, the model is overfitting with nearly perfect training accuracy.</a:t>
            </a:r>
          </a:p>
          <a:p>
            <a:r>
              <a:rPr lang="en-US"/>
              <a:t/>
            </a:r>
          </a:p>
          <a:p>
            <a:r>
              <a:rPr lang="en-US"/>
              <a:t>It performs better than the Decision Tree on validation data but still struggles with minority classes.</a:t>
            </a:r>
          </a:p>
          <a:p>
            <a:r>
              <a:rPr lang="en-US"/>
              <a:t/>
            </a:r>
          </a:p>
          <a:p>
            <a:r>
              <a:rPr lang="en-US"/>
              <a:t>\</a:t>
            </a:r>
          </a:p>
          <a:p>
            <a:r>
              <a:rPr lang="en-US"/>
              <a:t>Random Forest offers a slight improvement over the Decision Tree but still overfits. It doesn't effectively handle the imbalanced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for Naive Bayes:</a:t>
            </a:r>
          </a:p>
          <a:p>
            <a:r>
              <a:rPr lang="en-US"/>
              <a:t/>
            </a:r>
          </a:p>
          <a:p>
            <a:r>
              <a:rPr lang="en-US"/>
              <a:t>It performs comparably across training and validation sets, showing no overfitting.</a:t>
            </a:r>
          </a:p>
          <a:p>
            <a:r>
              <a:rPr lang="en-US"/>
              <a:t/>
            </a:r>
          </a:p>
          <a:p>
            <a:r>
              <a:rPr lang="en-US"/>
              <a:t>Surprisingly, it recognizes class 3.0 instances better than other models, with limited overall effectiveness.</a:t>
            </a:r>
          </a:p>
          <a:p>
            <a:r>
              <a:rPr lang="en-US"/>
              <a:t/>
            </a:r>
          </a:p>
          <a:p>
            <a:r>
              <a:rPr lang="en-US"/>
              <a:t>It performs consistently on both training and validation sets, but its simplistic assumptions limit its ability to handle complex patterns and imbalanced classes effectively.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Finally, I selected the best model among them based on the evaluation performance metrics. </a:t>
            </a:r>
          </a:p>
          <a:p>
            <a:r>
              <a:rPr lang="en-US"/>
              <a:t>The XGBoost model stands out for the following reasons:</a:t>
            </a:r>
          </a:p>
          <a:p>
            <a:r>
              <a:rPr lang="en-US"/>
              <a:t/>
            </a:r>
          </a:p>
          <a:p>
            <a:r>
              <a:rPr lang="en-US"/>
              <a:t>It still achieve relatively high performance makes it an excellent model, especially since the missing values were not imputed before training.</a:t>
            </a:r>
          </a:p>
          <a:p>
            <a:r>
              <a:rPr lang="en-US"/>
              <a:t/>
            </a:r>
          </a:p>
          <a:p>
            <a:r>
              <a:rPr lang="en-US"/>
              <a:t>Although Logistic Regression showed a slightly higher validation accuracy, XGBoost's performance without imputation is a strong point in its favor,]</a:t>
            </a:r>
          </a:p>
          <a:p>
            <a:r>
              <a:rPr lang="en-US"/>
              <a:t/>
            </a:r>
          </a:p>
          <a:p>
            <a:r>
              <a:rPr lang="en-US"/>
              <a:t>this also has higher training accuracy compared to Logistic Regression, indicating that it has learned better patterns from the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a:t>
            </a:r>
          </a:p>
          <a:p>
            <a:r>
              <a:rPr lang="en-US"/>
              <a:t>while Logistic Regression works well after filling in missing data, </a:t>
            </a:r>
          </a:p>
          <a:p>
            <a:r>
              <a:rPr lang="en-US"/>
              <a:t>XGBoost is a better choice.</a:t>
            </a:r>
          </a:p>
          <a:p>
            <a:r>
              <a:rPr lang="en-US"/>
              <a:t> It handles missing data effectively, deals with feature interactions better, and has higher training accuracy. </a:t>
            </a:r>
          </a:p>
          <a:p>
            <a:r>
              <a:rPr lang="en-US"/>
              <a:t/>
            </a:r>
          </a:p>
          <a:p>
            <a:r>
              <a:rPr lang="en-US"/>
              <a:t>Since XGBoost achieved good validation accuracy without needing to fill in missing data, it is likely to work better in situations where data might be incomplete, making it the best model for this case.</a:t>
            </a:r>
          </a:p>
          <a:p>
            <a:r>
              <a:rPr lang="en-US"/>
              <a:t/>
            </a:r>
          </a:p>
          <a:p>
            <a:r>
              <a:rPr lang="en-US"/>
              <a:t>Thank you!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dataset we’re using is from the Child Mind Institute. </a:t>
            </a:r>
          </a:p>
          <a:p>
            <a:r>
              <a:rPr lang="en-US"/>
              <a:t>This dataset </a:t>
            </a:r>
          </a:p>
          <a:p>
            <a:r>
              <a:rPr lang="en-US"/>
              <a:t>training, test, and a data dictionary file. </a:t>
            </a:r>
          </a:p>
          <a:p>
            <a:r>
              <a:rPr lang="en-US"/>
              <a:t>The data dictionary provides a description of each feature. </a:t>
            </a:r>
          </a:p>
          <a:p>
            <a:r>
              <a:rPr lang="en-US"/>
              <a:t/>
            </a:r>
          </a:p>
          <a:p>
            <a:r>
              <a:rPr lang="en-US"/>
              <a:t>The training file includes 3,960 samples with 82 features, while the test file contains only 58 features and 20 samples.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Given the large number of features, the main task in preprocessing was to identify the most important features. </a:t>
            </a:r>
          </a:p>
          <a:p>
            <a:r>
              <a:rPr lang="en-US"/>
              <a:t>The target variable </a:t>
            </a:r>
          </a:p>
          <a:p>
            <a:r>
              <a:rPr lang="en-US"/>
              <a:t>in this dataset is PCIAT_total, which represents the level of problematic internet use. </a:t>
            </a:r>
          </a:p>
          <a:p>
            <a:r>
              <a:rPr lang="en-US"/>
              <a:t>However, the test data does not include PCIAT features, </a:t>
            </a:r>
          </a:p>
          <a:p>
            <a:r>
              <a:rPr lang="en-US"/>
              <a:t>and overall, the dataset contains over 100,000 missing values.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preprocessing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Each feature in this dataset corresponds to measurements taken using various instruments from the Healthy Brain Network (HBN). </a:t>
            </a:r>
          </a:p>
          <a:p>
            <a:r>
              <a:rPr lang="en-US"/>
              <a:t>There are 12 unique types of measurements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primary target variable, PCIAT_Total, summarizes the PCIAT results, which are categorized as:</a:t>
            </a:r>
          </a:p>
          <a:p>
            <a:r>
              <a:rPr lang="en-US"/>
              <a:t/>
            </a:r>
          </a:p>
          <a:p>
            <a:r>
              <a:rPr lang="en-US"/>
              <a:t>0: None</a:t>
            </a:r>
          </a:p>
          <a:p>
            <a:r>
              <a:rPr lang="en-US"/>
              <a:t>1: Mild</a:t>
            </a:r>
          </a:p>
          <a:p>
            <a:r>
              <a:rPr lang="en-US"/>
              <a:t>2: Moderate</a:t>
            </a:r>
          </a:p>
          <a:p>
            <a:r>
              <a:rPr lang="en-US"/>
              <a:t>3: Severe</a:t>
            </a:r>
          </a:p>
          <a:p>
            <a:r>
              <a:rPr lang="en-US"/>
              <a:t/>
            </a:r>
          </a:p>
          <a:p>
            <a:r>
              <a:rPr lang="en-US"/>
              <a:t>Now it’s time to discuss how I selected the most relevant features for our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started by analyzing correlations between each feature and the target variable. </a:t>
            </a:r>
          </a:p>
          <a:p>
            <a:r>
              <a:rPr lang="en-US"/>
              <a:t>In doing so, I found that most features have either </a:t>
            </a:r>
          </a:p>
          <a:p>
            <a:r>
              <a:rPr lang="en-US"/>
              <a:t>a weak positive or negative correlation with the target.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7.png" Type="http://schemas.openxmlformats.org/officeDocument/2006/relationships/image"/><Relationship Id="rId6" Target="../media/image2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8.png" Type="http://schemas.openxmlformats.org/officeDocument/2006/relationships/image"/><Relationship Id="rId6" Target="../media/image2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9.png" Type="http://schemas.openxmlformats.org/officeDocument/2006/relationships/image"/><Relationship Id="rId6" Target="../media/image2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0.png" Type="http://schemas.openxmlformats.org/officeDocument/2006/relationships/image"/><Relationship Id="rId6" Target="../media/image22.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81773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2903152" y="2721677"/>
            <a:ext cx="15718649" cy="3027412"/>
          </a:xfrm>
          <a:prstGeom prst="rect">
            <a:avLst/>
          </a:prstGeom>
        </p:spPr>
        <p:txBody>
          <a:bodyPr anchor="t" rtlCol="false" tIns="0" lIns="0" bIns="0" rIns="0">
            <a:spAutoFit/>
          </a:bodyPr>
          <a:lstStyle/>
          <a:p>
            <a:pPr algn="ctr">
              <a:lnSpc>
                <a:spcPts val="7858"/>
              </a:lnSpc>
            </a:pPr>
            <a:r>
              <a:rPr lang="en-US" sz="8101">
                <a:solidFill>
                  <a:srgbClr val="000000"/>
                </a:solidFill>
                <a:latin typeface="Alatsi"/>
                <a:ea typeface="Alatsi"/>
                <a:cs typeface="Alatsi"/>
                <a:sym typeface="Alatsi"/>
              </a:rPr>
              <a:t>PREDICTING PROBLEMATIC INTERNET USE IN CHILDREN AND ADOLESCENTS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4449803" y="5920539"/>
            <a:ext cx="12625348" cy="912217"/>
          </a:xfrm>
          <a:prstGeom prst="rect">
            <a:avLst/>
          </a:prstGeom>
        </p:spPr>
        <p:txBody>
          <a:bodyPr anchor="t" rtlCol="false" tIns="0" lIns="0" bIns="0" rIns="0">
            <a:spAutoFit/>
          </a:bodyPr>
          <a:lstStyle/>
          <a:p>
            <a:pPr algn="ctr">
              <a:lnSpc>
                <a:spcPts val="7469"/>
              </a:lnSpc>
            </a:pPr>
            <a:r>
              <a:rPr lang="en-US" sz="5335">
                <a:solidFill>
                  <a:srgbClr val="000000"/>
                </a:solidFill>
                <a:latin typeface="Alatsi"/>
                <a:ea typeface="Alatsi"/>
                <a:cs typeface="Alatsi"/>
                <a:sym typeface="Alatsi"/>
              </a:rPr>
              <a:t>Presented By : 2020/E/027</a:t>
            </a:r>
          </a:p>
        </p:txBody>
      </p:sp>
      <p:sp>
        <p:nvSpPr>
          <p:cNvPr name="TextBox 15" id="15"/>
          <p:cNvSpPr txBox="true"/>
          <p:nvPr/>
        </p:nvSpPr>
        <p:spPr>
          <a:xfrm rot="0">
            <a:off x="7067640" y="8725001"/>
            <a:ext cx="6882108" cy="533322"/>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EC 9560 DATA MINING</a:t>
            </a:r>
            <a:r>
              <a:rPr lang="en-US" sz="3126">
                <a:solidFill>
                  <a:srgbClr val="000000"/>
                </a:solidFill>
                <a:latin typeface="Alatsi"/>
                <a:ea typeface="Alatsi"/>
                <a:cs typeface="Alatsi"/>
                <a:sym typeface="Alatsi"/>
              </a:rPr>
              <a:t>| 2024</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2703290" y="235322"/>
            <a:ext cx="4736804" cy="10051575"/>
          </a:xfrm>
          <a:custGeom>
            <a:avLst/>
            <a:gdLst/>
            <a:ahLst/>
            <a:cxnLst/>
            <a:rect r="r" b="b" t="t" l="l"/>
            <a:pathLst>
              <a:path h="10051575" w="4736804">
                <a:moveTo>
                  <a:pt x="0" y="0"/>
                </a:moveTo>
                <a:lnTo>
                  <a:pt x="4736805" y="0"/>
                </a:lnTo>
                <a:lnTo>
                  <a:pt x="4736805" y="10051575"/>
                </a:lnTo>
                <a:lnTo>
                  <a:pt x="0" y="10051575"/>
                </a:lnTo>
                <a:lnTo>
                  <a:pt x="0" y="0"/>
                </a:lnTo>
                <a:close/>
              </a:path>
            </a:pathLst>
          </a:custGeom>
          <a:blipFill>
            <a:blip r:embed="rId5"/>
            <a:stretch>
              <a:fillRect l="0" t="0" r="0" b="0"/>
            </a:stretch>
          </a:blipFill>
        </p:spPr>
      </p:sp>
      <p:sp>
        <p:nvSpPr>
          <p:cNvPr name="Freeform 16" id="16"/>
          <p:cNvSpPr/>
          <p:nvPr/>
        </p:nvSpPr>
        <p:spPr>
          <a:xfrm flipH="false" flipV="false" rot="0">
            <a:off x="8578962" y="235322"/>
            <a:ext cx="5612129" cy="10051575"/>
          </a:xfrm>
          <a:custGeom>
            <a:avLst/>
            <a:gdLst/>
            <a:ahLst/>
            <a:cxnLst/>
            <a:rect r="r" b="b" t="t" l="l"/>
            <a:pathLst>
              <a:path h="10051575" w="5612129">
                <a:moveTo>
                  <a:pt x="0" y="0"/>
                </a:moveTo>
                <a:lnTo>
                  <a:pt x="5612129" y="0"/>
                </a:lnTo>
                <a:lnTo>
                  <a:pt x="5612129" y="10051575"/>
                </a:lnTo>
                <a:lnTo>
                  <a:pt x="0" y="10051575"/>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2789135" y="140016"/>
            <a:ext cx="11845308" cy="10006967"/>
          </a:xfrm>
          <a:custGeom>
            <a:avLst/>
            <a:gdLst/>
            <a:ahLst/>
            <a:cxnLst/>
            <a:rect r="r" b="b" t="t" l="l"/>
            <a:pathLst>
              <a:path h="10006967" w="11845308">
                <a:moveTo>
                  <a:pt x="0" y="0"/>
                </a:moveTo>
                <a:lnTo>
                  <a:pt x="11845308" y="0"/>
                </a:lnTo>
                <a:lnTo>
                  <a:pt x="11845308" y="10006968"/>
                </a:lnTo>
                <a:lnTo>
                  <a:pt x="0" y="10006968"/>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TextBox 11" id="11"/>
          <p:cNvSpPr txBox="true"/>
          <p:nvPr/>
        </p:nvSpPr>
        <p:spPr>
          <a:xfrm rot="0">
            <a:off x="3679044" y="866775"/>
            <a:ext cx="10929913" cy="145093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MISSING VALUES</a:t>
            </a:r>
          </a:p>
        </p:txBody>
      </p:sp>
      <p:sp>
        <p:nvSpPr>
          <p:cNvPr name="TextBox 12" id="12"/>
          <p:cNvSpPr txBox="true"/>
          <p:nvPr/>
        </p:nvSpPr>
        <p:spPr>
          <a:xfrm rot="0">
            <a:off x="1209670" y="2895980"/>
            <a:ext cx="15072441" cy="4409203"/>
          </a:xfrm>
          <a:prstGeom prst="rect">
            <a:avLst/>
          </a:prstGeom>
        </p:spPr>
        <p:txBody>
          <a:bodyPr anchor="t" rtlCol="false" tIns="0" lIns="0" bIns="0" rIns="0">
            <a:spAutoFit/>
          </a:bodyPr>
          <a:lstStyle/>
          <a:p>
            <a:pPr algn="l" marL="902545" indent="-451273" lvl="1">
              <a:lnSpc>
                <a:spcPts val="5852"/>
              </a:lnSpc>
              <a:buFont typeface="Arial"/>
              <a:buChar char="•"/>
            </a:pPr>
            <a:r>
              <a:rPr lang="en-US" sz="4180">
                <a:solidFill>
                  <a:srgbClr val="000000"/>
                </a:solidFill>
                <a:latin typeface="Alatsi"/>
                <a:ea typeface="Alatsi"/>
                <a:cs typeface="Alatsi"/>
                <a:sym typeface="Alatsi"/>
              </a:rPr>
              <a:t>Th</a:t>
            </a:r>
            <a:r>
              <a:rPr lang="en-US" sz="4180">
                <a:solidFill>
                  <a:srgbClr val="000000"/>
                </a:solidFill>
                <a:latin typeface="Alatsi"/>
                <a:ea typeface="Alatsi"/>
                <a:cs typeface="Alatsi"/>
                <a:sym typeface="Alatsi"/>
              </a:rPr>
              <a:t>e dataset contains a significant number of missing values.</a:t>
            </a:r>
          </a:p>
          <a:p>
            <a:pPr algn="l" marL="902545" indent="-451273" lvl="1">
              <a:lnSpc>
                <a:spcPts val="5852"/>
              </a:lnSpc>
              <a:buFont typeface="Arial"/>
              <a:buChar char="•"/>
            </a:pPr>
            <a:r>
              <a:rPr lang="en-US" sz="4180">
                <a:solidFill>
                  <a:srgbClr val="000000"/>
                </a:solidFill>
                <a:latin typeface="Alatsi"/>
                <a:ea typeface="Alatsi"/>
                <a:cs typeface="Alatsi"/>
                <a:sym typeface="Alatsi"/>
              </a:rPr>
              <a:t>46 columns have missing values.</a:t>
            </a:r>
          </a:p>
          <a:p>
            <a:pPr algn="l" marL="902545" indent="-451273" lvl="1">
              <a:lnSpc>
                <a:spcPts val="5852"/>
              </a:lnSpc>
              <a:buFont typeface="Arial"/>
              <a:buChar char="•"/>
            </a:pPr>
            <a:r>
              <a:rPr lang="en-US" sz="4180">
                <a:solidFill>
                  <a:srgbClr val="000000"/>
                </a:solidFill>
                <a:latin typeface="Alatsi"/>
                <a:ea typeface="Alatsi"/>
                <a:cs typeface="Alatsi"/>
                <a:sym typeface="Alatsi"/>
              </a:rPr>
              <a:t>8 columns have more than 50% of their values missing.</a:t>
            </a:r>
          </a:p>
          <a:p>
            <a:pPr algn="l" marL="902545" indent="-451273" lvl="1">
              <a:lnSpc>
                <a:spcPts val="5852"/>
              </a:lnSpc>
              <a:buFont typeface="Arial"/>
              <a:buChar char="•"/>
            </a:pPr>
            <a:r>
              <a:rPr lang="en-US" sz="4180">
                <a:solidFill>
                  <a:srgbClr val="000000"/>
                </a:solidFill>
                <a:latin typeface="Alatsi"/>
                <a:ea typeface="Alatsi"/>
                <a:cs typeface="Alatsi"/>
                <a:sym typeface="Alatsi"/>
              </a:rPr>
              <a:t>I </a:t>
            </a:r>
            <a:r>
              <a:rPr lang="en-US" sz="4180">
                <a:solidFill>
                  <a:srgbClr val="000000"/>
                </a:solidFill>
                <a:latin typeface="Alatsi"/>
                <a:ea typeface="Alatsi"/>
                <a:cs typeface="Alatsi"/>
                <a:sym typeface="Alatsi"/>
              </a:rPr>
              <a:t>will drop the columns that have more than half of their values missing.</a:t>
            </a:r>
          </a:p>
          <a:p>
            <a:pPr algn="l">
              <a:lnSpc>
                <a:spcPts val="5852"/>
              </a:lnSpc>
            </a:pPr>
          </a:p>
        </p:txBody>
      </p:sp>
      <p:sp>
        <p:nvSpPr>
          <p:cNvPr name="Freeform 13" id="13"/>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1915617" y="1931132"/>
            <a:ext cx="5990932" cy="6468500"/>
          </a:xfrm>
          <a:custGeom>
            <a:avLst/>
            <a:gdLst/>
            <a:ahLst/>
            <a:cxnLst/>
            <a:rect r="r" b="b" t="t" l="l"/>
            <a:pathLst>
              <a:path h="6468500" w="5990932">
                <a:moveTo>
                  <a:pt x="0" y="0"/>
                </a:moveTo>
                <a:lnTo>
                  <a:pt x="5990931" y="0"/>
                </a:lnTo>
                <a:lnTo>
                  <a:pt x="5990931" y="6468500"/>
                </a:lnTo>
                <a:lnTo>
                  <a:pt x="0" y="6468500"/>
                </a:lnTo>
                <a:lnTo>
                  <a:pt x="0" y="0"/>
                </a:lnTo>
                <a:close/>
              </a:path>
            </a:pathLst>
          </a:custGeom>
          <a:blipFill>
            <a:blip r:embed="rId5"/>
            <a:stretch>
              <a:fillRect l="-5218" t="0" r="0" b="0"/>
            </a:stretch>
          </a:blipFill>
        </p:spPr>
      </p:sp>
      <p:sp>
        <p:nvSpPr>
          <p:cNvPr name="Freeform 16" id="16"/>
          <p:cNvSpPr/>
          <p:nvPr/>
        </p:nvSpPr>
        <p:spPr>
          <a:xfrm flipH="false" flipV="false" rot="0">
            <a:off x="7226496" y="244857"/>
            <a:ext cx="4279546" cy="9797287"/>
          </a:xfrm>
          <a:custGeom>
            <a:avLst/>
            <a:gdLst/>
            <a:ahLst/>
            <a:cxnLst/>
            <a:rect r="r" b="b" t="t" l="l"/>
            <a:pathLst>
              <a:path h="9797287" w="4279546">
                <a:moveTo>
                  <a:pt x="0" y="0"/>
                </a:moveTo>
                <a:lnTo>
                  <a:pt x="4279546" y="0"/>
                </a:lnTo>
                <a:lnTo>
                  <a:pt x="4279546" y="9797286"/>
                </a:lnTo>
                <a:lnTo>
                  <a:pt x="0" y="9797286"/>
                </a:lnTo>
                <a:lnTo>
                  <a:pt x="0" y="0"/>
                </a:lnTo>
                <a:close/>
              </a:path>
            </a:pathLst>
          </a:custGeom>
          <a:blipFill>
            <a:blip r:embed="rId6"/>
            <a:stretch>
              <a:fillRect l="-28475" t="0" r="0" b="0"/>
            </a:stretch>
          </a:blipFill>
        </p:spPr>
      </p:sp>
      <p:sp>
        <p:nvSpPr>
          <p:cNvPr name="Freeform 17" id="17"/>
          <p:cNvSpPr/>
          <p:nvPr/>
        </p:nvSpPr>
        <p:spPr>
          <a:xfrm flipH="false" flipV="false" rot="0">
            <a:off x="1564423" y="489713"/>
            <a:ext cx="5242972" cy="5389225"/>
          </a:xfrm>
          <a:custGeom>
            <a:avLst/>
            <a:gdLst/>
            <a:ahLst/>
            <a:cxnLst/>
            <a:rect r="r" b="b" t="t" l="l"/>
            <a:pathLst>
              <a:path h="5389225" w="5242972">
                <a:moveTo>
                  <a:pt x="0" y="0"/>
                </a:moveTo>
                <a:lnTo>
                  <a:pt x="5242973" y="0"/>
                </a:lnTo>
                <a:lnTo>
                  <a:pt x="5242973" y="5389225"/>
                </a:lnTo>
                <a:lnTo>
                  <a:pt x="0" y="5389225"/>
                </a:lnTo>
                <a:lnTo>
                  <a:pt x="0" y="0"/>
                </a:lnTo>
                <a:close/>
              </a:path>
            </a:pathLst>
          </a:custGeom>
          <a:blipFill>
            <a:blip r:embed="rId7"/>
            <a:stretch>
              <a:fillRect l="-21865" t="0" r="0" b="-1372"/>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14</a:t>
              </a:r>
            </a:p>
          </p:txBody>
        </p:sp>
      </p:grpSp>
      <p:sp>
        <p:nvSpPr>
          <p:cNvPr name="Freeform 10" id="10"/>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028700" y="2075504"/>
            <a:ext cx="16393067" cy="5327747"/>
          </a:xfrm>
          <a:custGeom>
            <a:avLst/>
            <a:gdLst/>
            <a:ahLst/>
            <a:cxnLst/>
            <a:rect r="r" b="b" t="t" l="l"/>
            <a:pathLst>
              <a:path h="5327747" w="16393067">
                <a:moveTo>
                  <a:pt x="0" y="0"/>
                </a:moveTo>
                <a:lnTo>
                  <a:pt x="16393067" y="0"/>
                </a:lnTo>
                <a:lnTo>
                  <a:pt x="16393067" y="5327747"/>
                </a:lnTo>
                <a:lnTo>
                  <a:pt x="0" y="5327747"/>
                </a:lnTo>
                <a:lnTo>
                  <a:pt x="0" y="0"/>
                </a:lnTo>
                <a:close/>
              </a:path>
            </a:pathLst>
          </a:custGeom>
          <a:blipFill>
            <a:blip r:embed="rId5"/>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15</a:t>
              </a:r>
            </a:p>
          </p:txBody>
        </p:sp>
      </p:grpSp>
      <p:sp>
        <p:nvSpPr>
          <p:cNvPr name="Freeform 7" id="7"/>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258803" y="2075504"/>
            <a:ext cx="10744095" cy="8161380"/>
          </a:xfrm>
          <a:custGeom>
            <a:avLst/>
            <a:gdLst/>
            <a:ahLst/>
            <a:cxnLst/>
            <a:rect r="r" b="b" t="t" l="l"/>
            <a:pathLst>
              <a:path h="8161380" w="10744095">
                <a:moveTo>
                  <a:pt x="0" y="0"/>
                </a:moveTo>
                <a:lnTo>
                  <a:pt x="10744095" y="0"/>
                </a:lnTo>
                <a:lnTo>
                  <a:pt x="10744095" y="8161380"/>
                </a:lnTo>
                <a:lnTo>
                  <a:pt x="0" y="8161380"/>
                </a:lnTo>
                <a:lnTo>
                  <a:pt x="0" y="0"/>
                </a:lnTo>
                <a:close/>
              </a:path>
            </a:pathLst>
          </a:custGeom>
          <a:blipFill>
            <a:blip r:embed="rId5"/>
            <a:stretch>
              <a:fillRect l="0" t="0" r="0" b="0"/>
            </a:stretch>
          </a:blipFill>
        </p:spPr>
      </p:sp>
      <p:sp>
        <p:nvSpPr>
          <p:cNvPr name="TextBox 9" id="9"/>
          <p:cNvSpPr txBox="true"/>
          <p:nvPr/>
        </p:nvSpPr>
        <p:spPr>
          <a:xfrm rot="0">
            <a:off x="2481262" y="674688"/>
            <a:ext cx="13934126" cy="145093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FINAL SELECTED FEATURES</a:t>
            </a:r>
          </a:p>
        </p:txBody>
      </p:sp>
      <p:grpSp>
        <p:nvGrpSpPr>
          <p:cNvPr name="Group 10" id="10"/>
          <p:cNvGrpSpPr/>
          <p:nvPr/>
        </p:nvGrpSpPr>
        <p:grpSpPr>
          <a:xfrm rot="-5400000">
            <a:off x="-7977993" y="4939665"/>
            <a:ext cx="18796339" cy="407670"/>
            <a:chOff x="0" y="0"/>
            <a:chExt cx="25061785" cy="543560"/>
          </a:xfrm>
        </p:grpSpPr>
        <p:sp>
          <p:nvSpPr>
            <p:cNvPr name="TextBox 11" id="11"/>
            <p:cNvSpPr txBox="true"/>
            <p:nvPr/>
          </p:nvSpPr>
          <p:spPr>
            <a:xfrm rot="0">
              <a:off x="7951598" y="-57150"/>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12" id="12"/>
            <p:cNvSpPr/>
            <p:nvPr/>
          </p:nvSpPr>
          <p:spPr>
            <a:xfrm>
              <a:off x="204" y="271780"/>
              <a:ext cx="9473686" cy="25400"/>
            </a:xfrm>
            <a:prstGeom prst="line">
              <a:avLst/>
            </a:prstGeom>
            <a:ln cap="flat" w="152400">
              <a:solidFill>
                <a:srgbClr val="9FC3D0"/>
              </a:solidFill>
              <a:prstDash val="solid"/>
              <a:headEnd type="none" len="sm" w="sm"/>
              <a:tailEnd type="none" len="sm" w="sm"/>
            </a:ln>
          </p:spPr>
        </p:sp>
        <p:sp>
          <p:nvSpPr>
            <p:cNvPr name="AutoShape 13" id="13"/>
            <p:cNvSpPr/>
            <p:nvPr/>
          </p:nvSpPr>
          <p:spPr>
            <a:xfrm>
              <a:off x="15587895" y="271780"/>
              <a:ext cx="9473686" cy="25400"/>
            </a:xfrm>
            <a:prstGeom prst="line">
              <a:avLst/>
            </a:prstGeom>
            <a:ln cap="flat" w="152400">
              <a:solidFill>
                <a:srgbClr val="9FC3D0"/>
              </a:solidFill>
              <a:prstDash val="solid"/>
              <a:headEnd type="none" len="sm" w="sm"/>
              <a:tailEnd type="none" len="sm" w="sm"/>
            </a:ln>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16</a:t>
              </a:r>
            </a:p>
          </p:txBody>
        </p:sp>
      </p:grpSp>
      <p:sp>
        <p:nvSpPr>
          <p:cNvPr name="Freeform 7" id="7"/>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5400000">
            <a:off x="-7977993" y="4939665"/>
            <a:ext cx="18796339" cy="407670"/>
            <a:chOff x="0" y="0"/>
            <a:chExt cx="25061785" cy="543560"/>
          </a:xfrm>
        </p:grpSpPr>
        <p:sp>
          <p:nvSpPr>
            <p:cNvPr name="TextBox 9" id="9"/>
            <p:cNvSpPr txBox="true"/>
            <p:nvPr/>
          </p:nvSpPr>
          <p:spPr>
            <a:xfrm rot="0">
              <a:off x="7951598" y="-57150"/>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10" id="10"/>
            <p:cNvSpPr/>
            <p:nvPr/>
          </p:nvSpPr>
          <p:spPr>
            <a:xfrm>
              <a:off x="204" y="271780"/>
              <a:ext cx="9473686" cy="25400"/>
            </a:xfrm>
            <a:prstGeom prst="line">
              <a:avLst/>
            </a:prstGeom>
            <a:ln cap="flat" w="152400">
              <a:solidFill>
                <a:srgbClr val="9FC3D0"/>
              </a:solidFill>
              <a:prstDash val="solid"/>
              <a:headEnd type="none" len="sm" w="sm"/>
              <a:tailEnd type="none" len="sm" w="sm"/>
            </a:ln>
          </p:spPr>
        </p:sp>
        <p:sp>
          <p:nvSpPr>
            <p:cNvPr name="AutoShape 11" id="11"/>
            <p:cNvSpPr/>
            <p:nvPr/>
          </p:nvSpPr>
          <p:spPr>
            <a:xfrm>
              <a:off x="15587895" y="271780"/>
              <a:ext cx="9473686" cy="25400"/>
            </a:xfrm>
            <a:prstGeom prst="line">
              <a:avLst/>
            </a:prstGeom>
            <a:ln cap="flat" w="152400">
              <a:solidFill>
                <a:srgbClr val="9FC3D0"/>
              </a:solidFill>
              <a:prstDash val="solid"/>
              <a:headEnd type="none" len="sm" w="sm"/>
              <a:tailEnd type="none" len="sm" w="sm"/>
            </a:ln>
          </p:spPr>
        </p:sp>
      </p:grpSp>
      <p:sp>
        <p:nvSpPr>
          <p:cNvPr name="Freeform 12" id="12"/>
          <p:cNvSpPr/>
          <p:nvPr/>
        </p:nvSpPr>
        <p:spPr>
          <a:xfrm flipH="false" flipV="false" rot="0">
            <a:off x="1900885" y="836613"/>
            <a:ext cx="13681397" cy="8983257"/>
          </a:xfrm>
          <a:custGeom>
            <a:avLst/>
            <a:gdLst/>
            <a:ahLst/>
            <a:cxnLst/>
            <a:rect r="r" b="b" t="t" l="l"/>
            <a:pathLst>
              <a:path h="8983257" w="13681397">
                <a:moveTo>
                  <a:pt x="0" y="0"/>
                </a:moveTo>
                <a:lnTo>
                  <a:pt x="13681397" y="0"/>
                </a:lnTo>
                <a:lnTo>
                  <a:pt x="13681397" y="8983256"/>
                </a:lnTo>
                <a:lnTo>
                  <a:pt x="0" y="8983256"/>
                </a:lnTo>
                <a:lnTo>
                  <a:pt x="0" y="0"/>
                </a:lnTo>
                <a:close/>
              </a:path>
            </a:pathLst>
          </a:custGeom>
          <a:blipFill>
            <a:blip r:embed="rId5"/>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554213" y="2396897"/>
            <a:ext cx="9156053" cy="7271294"/>
            <a:chOff x="0" y="0"/>
            <a:chExt cx="1640771" cy="1303021"/>
          </a:xfrm>
        </p:grpSpPr>
        <p:sp>
          <p:nvSpPr>
            <p:cNvPr name="Freeform 3" id="3"/>
            <p:cNvSpPr/>
            <p:nvPr/>
          </p:nvSpPr>
          <p:spPr>
            <a:xfrm flipH="false" flipV="false" rot="0">
              <a:off x="0" y="0"/>
              <a:ext cx="1640772" cy="1303021"/>
            </a:xfrm>
            <a:custGeom>
              <a:avLst/>
              <a:gdLst/>
              <a:ahLst/>
              <a:cxnLst/>
              <a:rect r="r" b="b" t="t" l="l"/>
              <a:pathLst>
                <a:path h="1303021" w="1640772">
                  <a:moveTo>
                    <a:pt x="43123" y="0"/>
                  </a:moveTo>
                  <a:lnTo>
                    <a:pt x="1597648" y="0"/>
                  </a:lnTo>
                  <a:cubicBezTo>
                    <a:pt x="1609085" y="0"/>
                    <a:pt x="1620054" y="4543"/>
                    <a:pt x="1628141" y="12630"/>
                  </a:cubicBezTo>
                  <a:cubicBezTo>
                    <a:pt x="1636228" y="20718"/>
                    <a:pt x="1640772" y="31686"/>
                    <a:pt x="1640772" y="43123"/>
                  </a:cubicBezTo>
                  <a:lnTo>
                    <a:pt x="1640772" y="1259898"/>
                  </a:lnTo>
                  <a:cubicBezTo>
                    <a:pt x="1640772" y="1283715"/>
                    <a:pt x="1621465" y="1303021"/>
                    <a:pt x="1597648" y="1303021"/>
                  </a:cubicBezTo>
                  <a:lnTo>
                    <a:pt x="43123" y="1303021"/>
                  </a:lnTo>
                  <a:cubicBezTo>
                    <a:pt x="19307" y="1303021"/>
                    <a:pt x="0" y="1283715"/>
                    <a:pt x="0" y="1259898"/>
                  </a:cubicBezTo>
                  <a:lnTo>
                    <a:pt x="0" y="43123"/>
                  </a:lnTo>
                  <a:cubicBezTo>
                    <a:pt x="0" y="19307"/>
                    <a:pt x="19307" y="0"/>
                    <a:pt x="43123" y="0"/>
                  </a:cubicBezTo>
                  <a:close/>
                </a:path>
              </a:pathLst>
            </a:custGeom>
            <a:solidFill>
              <a:srgbClr val="E9C7C6"/>
            </a:solidFill>
          </p:spPr>
        </p:sp>
        <p:sp>
          <p:nvSpPr>
            <p:cNvPr name="TextBox 4" id="4"/>
            <p:cNvSpPr txBox="true"/>
            <p:nvPr/>
          </p:nvSpPr>
          <p:spPr>
            <a:xfrm>
              <a:off x="0" y="-28575"/>
              <a:ext cx="1640771" cy="1331596"/>
            </a:xfrm>
            <a:prstGeom prst="rect">
              <a:avLst/>
            </a:prstGeom>
          </p:spPr>
          <p:txBody>
            <a:bodyPr anchor="ctr" rtlCol="false" tIns="74662" lIns="74662" bIns="74662" rIns="74662"/>
            <a:lstStyle/>
            <a:p>
              <a:pPr algn="ctr">
                <a:lnSpc>
                  <a:spcPts val="2660"/>
                </a:lnSpc>
              </a:pPr>
            </a:p>
          </p:txBody>
        </p:sp>
      </p:grpSp>
      <p:sp>
        <p:nvSpPr>
          <p:cNvPr name="TextBox 5" id="5"/>
          <p:cNvSpPr txBox="true"/>
          <p:nvPr/>
        </p:nvSpPr>
        <p:spPr>
          <a:xfrm rot="0">
            <a:off x="349849" y="1597671"/>
            <a:ext cx="9685467" cy="978777"/>
          </a:xfrm>
          <a:prstGeom prst="rect">
            <a:avLst/>
          </a:prstGeom>
        </p:spPr>
        <p:txBody>
          <a:bodyPr anchor="t" rtlCol="false" tIns="0" lIns="0" bIns="0" rIns="0">
            <a:spAutoFit/>
          </a:bodyPr>
          <a:lstStyle/>
          <a:p>
            <a:pPr algn="l">
              <a:lnSpc>
                <a:spcPts val="8065"/>
              </a:lnSpc>
            </a:pPr>
            <a:r>
              <a:rPr lang="en-US" sz="5760">
                <a:solidFill>
                  <a:srgbClr val="000000"/>
                </a:solidFill>
                <a:latin typeface="Alatsi"/>
                <a:ea typeface="Alatsi"/>
                <a:cs typeface="Alatsi"/>
                <a:sym typeface="Alatsi"/>
              </a:rPr>
              <a:t>Handling Missing Values</a:t>
            </a:r>
          </a:p>
        </p:txBody>
      </p:sp>
      <p:sp>
        <p:nvSpPr>
          <p:cNvPr name="TextBox 6" id="6"/>
          <p:cNvSpPr txBox="true"/>
          <p:nvPr/>
        </p:nvSpPr>
        <p:spPr>
          <a:xfrm rot="0">
            <a:off x="811200" y="2738749"/>
            <a:ext cx="8899066" cy="6660159"/>
          </a:xfrm>
          <a:prstGeom prst="rect">
            <a:avLst/>
          </a:prstGeom>
        </p:spPr>
        <p:txBody>
          <a:bodyPr anchor="t" rtlCol="false" tIns="0" lIns="0" bIns="0" rIns="0">
            <a:spAutoFit/>
          </a:bodyPr>
          <a:lstStyle/>
          <a:p>
            <a:pPr algn="l">
              <a:lnSpc>
                <a:spcPts val="4064"/>
              </a:lnSpc>
            </a:pPr>
            <a:r>
              <a:rPr lang="en-US" sz="2903">
                <a:solidFill>
                  <a:srgbClr val="000000"/>
                </a:solidFill>
                <a:latin typeface="Alatsi"/>
                <a:ea typeface="Alatsi"/>
                <a:cs typeface="Alatsi"/>
                <a:sym typeface="Alatsi"/>
              </a:rPr>
              <a:t>1. F</a:t>
            </a:r>
            <a:r>
              <a:rPr lang="en-US" sz="2903">
                <a:solidFill>
                  <a:srgbClr val="000000"/>
                </a:solidFill>
                <a:latin typeface="Alatsi"/>
                <a:ea typeface="Alatsi"/>
                <a:cs typeface="Alatsi"/>
                <a:sym typeface="Alatsi"/>
              </a:rPr>
              <a:t>or Features with Less than 10% Missing Values</a:t>
            </a:r>
          </a:p>
          <a:p>
            <a:pPr algn="l" marL="626768" indent="-313384" lvl="1">
              <a:lnSpc>
                <a:spcPts val="4064"/>
              </a:lnSpc>
              <a:buFont typeface="Arial"/>
              <a:buChar char="•"/>
            </a:pPr>
            <a:r>
              <a:rPr lang="en-US" sz="2903">
                <a:solidFill>
                  <a:srgbClr val="000000"/>
                </a:solidFill>
                <a:latin typeface="Alatsi"/>
                <a:ea typeface="Alatsi"/>
                <a:cs typeface="Alatsi"/>
                <a:sym typeface="Alatsi"/>
              </a:rPr>
              <a:t>Numerical Features: Apply mean or median imputation to replace missing values.</a:t>
            </a:r>
          </a:p>
          <a:p>
            <a:pPr algn="l" marL="626768" indent="-313384" lvl="1">
              <a:lnSpc>
                <a:spcPts val="4064"/>
              </a:lnSpc>
              <a:buFont typeface="Arial"/>
              <a:buChar char="•"/>
            </a:pPr>
            <a:r>
              <a:rPr lang="en-US" sz="2903">
                <a:solidFill>
                  <a:srgbClr val="000000"/>
                </a:solidFill>
                <a:latin typeface="Alatsi"/>
                <a:ea typeface="Alatsi"/>
                <a:cs typeface="Alatsi"/>
                <a:sym typeface="Alatsi"/>
              </a:rPr>
              <a:t>Categorical Features: Use mode imputation to fill missing values.</a:t>
            </a:r>
          </a:p>
          <a:p>
            <a:pPr algn="l">
              <a:lnSpc>
                <a:spcPts val="4064"/>
              </a:lnSpc>
            </a:pPr>
            <a:r>
              <a:rPr lang="en-US" sz="2903">
                <a:solidFill>
                  <a:srgbClr val="000000"/>
                </a:solidFill>
                <a:latin typeface="Alatsi"/>
                <a:ea typeface="Alatsi"/>
                <a:cs typeface="Alatsi"/>
                <a:sym typeface="Alatsi"/>
              </a:rPr>
              <a:t>2. For Features with More than 10% Missing Values</a:t>
            </a:r>
          </a:p>
          <a:p>
            <a:pPr algn="l" marL="626768" indent="-313384" lvl="1">
              <a:lnSpc>
                <a:spcPts val="4064"/>
              </a:lnSpc>
              <a:buFont typeface="Arial"/>
              <a:buChar char="•"/>
            </a:pPr>
            <a:r>
              <a:rPr lang="en-US" sz="2903">
                <a:solidFill>
                  <a:srgbClr val="000000"/>
                </a:solidFill>
                <a:latin typeface="Alatsi"/>
                <a:ea typeface="Alatsi"/>
                <a:cs typeface="Alatsi"/>
                <a:sym typeface="Alatsi"/>
              </a:rPr>
              <a:t>Create Indicator Variable: Add a binary indicator to specify whether a value was missing.</a:t>
            </a:r>
          </a:p>
          <a:p>
            <a:pPr algn="l" marL="626768" indent="-313384" lvl="1">
              <a:lnSpc>
                <a:spcPts val="4064"/>
              </a:lnSpc>
              <a:buFont typeface="Arial"/>
              <a:buChar char="•"/>
            </a:pPr>
            <a:r>
              <a:rPr lang="en-US" sz="2903">
                <a:solidFill>
                  <a:srgbClr val="000000"/>
                </a:solidFill>
                <a:latin typeface="Alatsi"/>
                <a:ea typeface="Alatsi"/>
                <a:cs typeface="Alatsi"/>
                <a:sym typeface="Alatsi"/>
              </a:rPr>
              <a:t>Impute Missing Values:</a:t>
            </a:r>
          </a:p>
          <a:p>
            <a:pPr algn="l" marL="1253536" indent="-417845" lvl="2">
              <a:lnSpc>
                <a:spcPts val="4064"/>
              </a:lnSpc>
              <a:buFont typeface="Arial"/>
              <a:buChar char="⚬"/>
            </a:pPr>
            <a:r>
              <a:rPr lang="en-US" sz="2903">
                <a:solidFill>
                  <a:srgbClr val="000000"/>
                </a:solidFill>
                <a:latin typeface="Alatsi"/>
                <a:ea typeface="Alatsi"/>
                <a:cs typeface="Alatsi"/>
                <a:sym typeface="Alatsi"/>
              </a:rPr>
              <a:t>For Numerical Features: Use mean or median imputation.</a:t>
            </a:r>
          </a:p>
          <a:p>
            <a:pPr algn="l" marL="1253536" indent="-417845" lvl="2">
              <a:lnSpc>
                <a:spcPts val="4064"/>
              </a:lnSpc>
              <a:buFont typeface="Arial"/>
              <a:buChar char="⚬"/>
            </a:pPr>
            <a:r>
              <a:rPr lang="en-US" sz="2903">
                <a:solidFill>
                  <a:srgbClr val="000000"/>
                </a:solidFill>
                <a:latin typeface="Alatsi"/>
                <a:ea typeface="Alatsi"/>
                <a:cs typeface="Alatsi"/>
                <a:sym typeface="Alatsi"/>
              </a:rPr>
              <a:t>For Categorical Features: Use mode imputation.</a:t>
            </a:r>
          </a:p>
          <a:p>
            <a:pPr algn="l">
              <a:lnSpc>
                <a:spcPts val="4064"/>
              </a:lnSpc>
            </a:pPr>
          </a:p>
        </p:txBody>
      </p:sp>
      <p:grpSp>
        <p:nvGrpSpPr>
          <p:cNvPr name="Group 7" id="7"/>
          <p:cNvGrpSpPr/>
          <p:nvPr/>
        </p:nvGrpSpPr>
        <p:grpSpPr>
          <a:xfrm rot="0">
            <a:off x="10035317" y="4225211"/>
            <a:ext cx="8001108" cy="3689448"/>
            <a:chOff x="0" y="0"/>
            <a:chExt cx="10668145" cy="4919264"/>
          </a:xfrm>
        </p:grpSpPr>
        <p:grpSp>
          <p:nvGrpSpPr>
            <p:cNvPr name="Group 8" id="8"/>
            <p:cNvGrpSpPr/>
            <p:nvPr/>
          </p:nvGrpSpPr>
          <p:grpSpPr>
            <a:xfrm rot="0">
              <a:off x="249012" y="763157"/>
              <a:ext cx="10419132" cy="4156107"/>
              <a:chOff x="0" y="0"/>
              <a:chExt cx="1699021" cy="677726"/>
            </a:xfrm>
          </p:grpSpPr>
          <p:sp>
            <p:nvSpPr>
              <p:cNvPr name="Freeform 9" id="9"/>
              <p:cNvSpPr/>
              <p:nvPr/>
            </p:nvSpPr>
            <p:spPr>
              <a:xfrm flipH="false" flipV="false" rot="0">
                <a:off x="0" y="0"/>
                <a:ext cx="1699021" cy="677725"/>
              </a:xfrm>
              <a:custGeom>
                <a:avLst/>
                <a:gdLst/>
                <a:ahLst/>
                <a:cxnLst/>
                <a:rect r="r" b="b" t="t" l="l"/>
                <a:pathLst>
                  <a:path h="677725" w="1699021">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10" id="10"/>
              <p:cNvSpPr txBox="true"/>
              <p:nvPr/>
            </p:nvSpPr>
            <p:spPr>
              <a:xfrm>
                <a:off x="0" y="-28575"/>
                <a:ext cx="1699021" cy="706301"/>
              </a:xfrm>
              <a:prstGeom prst="rect">
                <a:avLst/>
              </a:prstGeom>
            </p:spPr>
            <p:txBody>
              <a:bodyPr anchor="ctr" rtlCol="false" tIns="50800" lIns="50800" bIns="50800" rIns="50800"/>
              <a:lstStyle/>
              <a:p>
                <a:pPr algn="ctr">
                  <a:lnSpc>
                    <a:spcPts val="2660"/>
                  </a:lnSpc>
                </a:pPr>
              </a:p>
            </p:txBody>
          </p:sp>
        </p:grpSp>
        <p:sp>
          <p:nvSpPr>
            <p:cNvPr name="TextBox 11" id="11"/>
            <p:cNvSpPr txBox="true"/>
            <p:nvPr/>
          </p:nvSpPr>
          <p:spPr>
            <a:xfrm rot="0">
              <a:off x="0" y="-85725"/>
              <a:ext cx="10643716" cy="1046197"/>
            </a:xfrm>
            <a:prstGeom prst="rect">
              <a:avLst/>
            </a:prstGeom>
          </p:spPr>
          <p:txBody>
            <a:bodyPr anchor="t" rtlCol="false" tIns="0" lIns="0" bIns="0" rIns="0">
              <a:spAutoFit/>
            </a:bodyPr>
            <a:lstStyle/>
            <a:p>
              <a:pPr algn="l">
                <a:lnSpc>
                  <a:spcPts val="6647"/>
                </a:lnSpc>
              </a:pPr>
              <a:r>
                <a:rPr lang="en-US" sz="4748">
                  <a:solidFill>
                    <a:srgbClr val="000000"/>
                  </a:solidFill>
                  <a:latin typeface="Alatsi"/>
                  <a:ea typeface="Alatsi"/>
                  <a:cs typeface="Alatsi"/>
                  <a:sym typeface="Alatsi"/>
                </a:rPr>
                <a:t>Data Normalization</a:t>
              </a:r>
            </a:p>
          </p:txBody>
        </p:sp>
        <p:sp>
          <p:nvSpPr>
            <p:cNvPr name="TextBox 12" id="12"/>
            <p:cNvSpPr txBox="true"/>
            <p:nvPr/>
          </p:nvSpPr>
          <p:spPr>
            <a:xfrm rot="0">
              <a:off x="1040561" y="1134018"/>
              <a:ext cx="8879118" cy="3633922"/>
            </a:xfrm>
            <a:prstGeom prst="rect">
              <a:avLst/>
            </a:prstGeom>
          </p:spPr>
          <p:txBody>
            <a:bodyPr anchor="t" rtlCol="false" tIns="0" lIns="0" bIns="0" rIns="0">
              <a:spAutoFit/>
            </a:bodyPr>
            <a:lstStyle/>
            <a:p>
              <a:pPr algn="l">
                <a:lnSpc>
                  <a:spcPts val="4379"/>
                </a:lnSpc>
              </a:pPr>
              <a:r>
                <a:rPr lang="en-US" sz="3128">
                  <a:solidFill>
                    <a:srgbClr val="000000"/>
                  </a:solidFill>
                  <a:latin typeface="Alatsi"/>
                  <a:ea typeface="Alatsi"/>
                  <a:cs typeface="Alatsi"/>
                  <a:sym typeface="Alatsi"/>
                </a:rPr>
                <a:t>After handling missing values, Min-Max scaling will be applied to numerical features to standardize data across a 0–1 range, ensuring consistent scales across features.</a:t>
              </a:r>
            </a:p>
          </p:txBody>
        </p:sp>
      </p:gr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17</a:t>
              </a:r>
            </a:p>
          </p:txBody>
        </p:sp>
      </p:grpSp>
      <p:sp>
        <p:nvSpPr>
          <p:cNvPr name="Freeform 18" id="18"/>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18</a:t>
              </a:r>
            </a:p>
          </p:txBody>
        </p:sp>
      </p:grpSp>
      <p:sp>
        <p:nvSpPr>
          <p:cNvPr name="TextBox 11" id="11"/>
          <p:cNvSpPr txBox="true"/>
          <p:nvPr/>
        </p:nvSpPr>
        <p:spPr>
          <a:xfrm rot="0">
            <a:off x="-3009325" y="1029653"/>
            <a:ext cx="23462640" cy="1153794"/>
          </a:xfrm>
          <a:prstGeom prst="rect">
            <a:avLst/>
          </a:prstGeom>
        </p:spPr>
        <p:txBody>
          <a:bodyPr anchor="t" rtlCol="false" tIns="0" lIns="0" bIns="0" rIns="0">
            <a:spAutoFit/>
          </a:bodyPr>
          <a:lstStyle/>
          <a:p>
            <a:pPr algn="ctr">
              <a:lnSpc>
                <a:spcPts val="9380"/>
              </a:lnSpc>
            </a:pPr>
            <a:r>
              <a:rPr lang="en-US" sz="6700">
                <a:solidFill>
                  <a:srgbClr val="000000"/>
                </a:solidFill>
                <a:latin typeface="Alatsi"/>
                <a:ea typeface="Alatsi"/>
                <a:cs typeface="Alatsi"/>
                <a:sym typeface="Alatsi"/>
              </a:rPr>
              <a:t>HANDLING MISSING VALUES</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2005761" y="2075504"/>
            <a:ext cx="14276479" cy="8012674"/>
          </a:xfrm>
          <a:custGeom>
            <a:avLst/>
            <a:gdLst/>
            <a:ahLst/>
            <a:cxnLst/>
            <a:rect r="r" b="b" t="t" l="l"/>
            <a:pathLst>
              <a:path h="8012674" w="14276479">
                <a:moveTo>
                  <a:pt x="0" y="0"/>
                </a:moveTo>
                <a:lnTo>
                  <a:pt x="14276478" y="0"/>
                </a:lnTo>
                <a:lnTo>
                  <a:pt x="14276478" y="8012674"/>
                </a:lnTo>
                <a:lnTo>
                  <a:pt x="0" y="8012674"/>
                </a:lnTo>
                <a:lnTo>
                  <a:pt x="0" y="0"/>
                </a:lnTo>
                <a:close/>
              </a:path>
            </a:pathLst>
          </a:custGeom>
          <a:blipFill>
            <a:blip r:embed="rId5"/>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19</a:t>
              </a:r>
            </a:p>
          </p:txBody>
        </p:sp>
      </p:grpSp>
      <p:sp>
        <p:nvSpPr>
          <p:cNvPr name="Freeform 11" id="11"/>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3575855" y="550228"/>
            <a:ext cx="23462640" cy="1052194"/>
          </a:xfrm>
          <a:prstGeom prst="rect">
            <a:avLst/>
          </a:prstGeom>
        </p:spPr>
        <p:txBody>
          <a:bodyPr anchor="t" rtlCol="false" tIns="0" lIns="0" bIns="0" rIns="0">
            <a:spAutoFit/>
          </a:bodyPr>
          <a:lstStyle/>
          <a:p>
            <a:pPr algn="ctr">
              <a:lnSpc>
                <a:spcPts val="8680"/>
              </a:lnSpc>
            </a:pPr>
            <a:r>
              <a:rPr lang="en-US" sz="6200">
                <a:solidFill>
                  <a:srgbClr val="000000"/>
                </a:solidFill>
                <a:latin typeface="Alatsi"/>
                <a:ea typeface="Alatsi"/>
                <a:cs typeface="Alatsi"/>
                <a:sym typeface="Alatsi"/>
              </a:rPr>
              <a:t>DATA NORMALIZATION WITH MIN-MAX SCALER</a:t>
            </a:r>
          </a:p>
        </p:txBody>
      </p:sp>
      <p:sp>
        <p:nvSpPr>
          <p:cNvPr name="Freeform 13" id="13"/>
          <p:cNvSpPr/>
          <p:nvPr/>
        </p:nvSpPr>
        <p:spPr>
          <a:xfrm flipH="false" flipV="false" rot="0">
            <a:off x="4305875" y="2183448"/>
            <a:ext cx="9055262" cy="7846874"/>
          </a:xfrm>
          <a:custGeom>
            <a:avLst/>
            <a:gdLst/>
            <a:ahLst/>
            <a:cxnLst/>
            <a:rect r="r" b="b" t="t" l="l"/>
            <a:pathLst>
              <a:path h="7846874" w="9055262">
                <a:moveTo>
                  <a:pt x="0" y="0"/>
                </a:moveTo>
                <a:lnTo>
                  <a:pt x="9055263" y="0"/>
                </a:lnTo>
                <a:lnTo>
                  <a:pt x="9055263" y="7846874"/>
                </a:lnTo>
                <a:lnTo>
                  <a:pt x="0" y="7846874"/>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OVERVIEW</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1" id="11"/>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4470199" y="2586003"/>
            <a:ext cx="9504218" cy="5423043"/>
            <a:chOff x="0" y="0"/>
            <a:chExt cx="12672290" cy="7230724"/>
          </a:xfrm>
        </p:grpSpPr>
        <p:sp>
          <p:nvSpPr>
            <p:cNvPr name="TextBox 14" id="14"/>
            <p:cNvSpPr txBox="true"/>
            <p:nvPr/>
          </p:nvSpPr>
          <p:spPr>
            <a:xfrm rot="0">
              <a:off x="0" y="-123825"/>
              <a:ext cx="10427056" cy="1343082"/>
            </a:xfrm>
            <a:prstGeom prst="rect">
              <a:avLst/>
            </a:prstGeom>
          </p:spPr>
          <p:txBody>
            <a:bodyPr anchor="t" rtlCol="false" tIns="0" lIns="0" bIns="0" rIns="0">
              <a:spAutoFit/>
            </a:bodyPr>
            <a:lstStyle/>
            <a:p>
              <a:pPr algn="just" marL="1295400" indent="-647700" lvl="1">
                <a:lnSpc>
                  <a:spcPts val="8400"/>
                </a:lnSpc>
                <a:buFont typeface="Arial"/>
                <a:buChar char="•"/>
              </a:pPr>
              <a:r>
                <a:rPr lang="en-US" sz="6000">
                  <a:solidFill>
                    <a:srgbClr val="000000"/>
                  </a:solidFill>
                  <a:latin typeface="Alatsi"/>
                  <a:ea typeface="Alatsi"/>
                  <a:cs typeface="Alatsi"/>
                  <a:sym typeface="Alatsi"/>
                </a:rPr>
                <a:t>Objective</a:t>
              </a:r>
            </a:p>
          </p:txBody>
        </p:sp>
        <p:sp>
          <p:nvSpPr>
            <p:cNvPr name="TextBox 15" id="15"/>
            <p:cNvSpPr txBox="true"/>
            <p:nvPr/>
          </p:nvSpPr>
          <p:spPr>
            <a:xfrm rot="0">
              <a:off x="0" y="1379922"/>
              <a:ext cx="10427056" cy="1343082"/>
            </a:xfrm>
            <a:prstGeom prst="rect">
              <a:avLst/>
            </a:prstGeom>
          </p:spPr>
          <p:txBody>
            <a:bodyPr anchor="t" rtlCol="false" tIns="0" lIns="0" bIns="0" rIns="0">
              <a:spAutoFit/>
            </a:bodyPr>
            <a:lstStyle/>
            <a:p>
              <a:pPr algn="just" marL="1295400" indent="-647700" lvl="1">
                <a:lnSpc>
                  <a:spcPts val="8400"/>
                </a:lnSpc>
                <a:buFont typeface="Arial"/>
                <a:buChar char="•"/>
              </a:pPr>
              <a:r>
                <a:rPr lang="en-US" sz="6000">
                  <a:solidFill>
                    <a:srgbClr val="000000"/>
                  </a:solidFill>
                  <a:latin typeface="Alatsi"/>
                  <a:ea typeface="Alatsi"/>
                  <a:cs typeface="Alatsi"/>
                  <a:sym typeface="Alatsi"/>
                </a:rPr>
                <a:t>Dataset Overview</a:t>
              </a:r>
            </a:p>
          </p:txBody>
        </p:sp>
        <p:sp>
          <p:nvSpPr>
            <p:cNvPr name="TextBox 16" id="16"/>
            <p:cNvSpPr txBox="true"/>
            <p:nvPr/>
          </p:nvSpPr>
          <p:spPr>
            <a:xfrm rot="0">
              <a:off x="0" y="2890328"/>
              <a:ext cx="12672290" cy="1343082"/>
            </a:xfrm>
            <a:prstGeom prst="rect">
              <a:avLst/>
            </a:prstGeom>
          </p:spPr>
          <p:txBody>
            <a:bodyPr anchor="t" rtlCol="false" tIns="0" lIns="0" bIns="0" rIns="0">
              <a:spAutoFit/>
            </a:bodyPr>
            <a:lstStyle/>
            <a:p>
              <a:pPr algn="just" marL="1295400" indent="-647700" lvl="1">
                <a:lnSpc>
                  <a:spcPts val="8400"/>
                </a:lnSpc>
                <a:buFont typeface="Arial"/>
                <a:buChar char="•"/>
              </a:pPr>
              <a:r>
                <a:rPr lang="en-US" sz="6000">
                  <a:solidFill>
                    <a:srgbClr val="000000"/>
                  </a:solidFill>
                  <a:latin typeface="Alatsi"/>
                  <a:ea typeface="Alatsi"/>
                  <a:cs typeface="Alatsi"/>
                  <a:sym typeface="Alatsi"/>
                </a:rPr>
                <a:t>Data preprocessing</a:t>
              </a:r>
            </a:p>
          </p:txBody>
        </p:sp>
        <p:sp>
          <p:nvSpPr>
            <p:cNvPr name="TextBox 17" id="17"/>
            <p:cNvSpPr txBox="true"/>
            <p:nvPr/>
          </p:nvSpPr>
          <p:spPr>
            <a:xfrm rot="0">
              <a:off x="0" y="4388985"/>
              <a:ext cx="12672290" cy="1343082"/>
            </a:xfrm>
            <a:prstGeom prst="rect">
              <a:avLst/>
            </a:prstGeom>
          </p:spPr>
          <p:txBody>
            <a:bodyPr anchor="t" rtlCol="false" tIns="0" lIns="0" bIns="0" rIns="0">
              <a:spAutoFit/>
            </a:bodyPr>
            <a:lstStyle/>
            <a:p>
              <a:pPr algn="just" marL="1295400" indent="-647700" lvl="1">
                <a:lnSpc>
                  <a:spcPts val="8400"/>
                </a:lnSpc>
                <a:buFont typeface="Arial"/>
                <a:buChar char="•"/>
              </a:pPr>
              <a:r>
                <a:rPr lang="en-US" sz="6000">
                  <a:solidFill>
                    <a:srgbClr val="000000"/>
                  </a:solidFill>
                  <a:latin typeface="Alatsi"/>
                  <a:ea typeface="Alatsi"/>
                  <a:cs typeface="Alatsi"/>
                  <a:sym typeface="Alatsi"/>
                </a:rPr>
                <a:t>Model Training</a:t>
              </a:r>
            </a:p>
          </p:txBody>
        </p:sp>
        <p:sp>
          <p:nvSpPr>
            <p:cNvPr name="TextBox 18" id="18"/>
            <p:cNvSpPr txBox="true"/>
            <p:nvPr/>
          </p:nvSpPr>
          <p:spPr>
            <a:xfrm rot="0">
              <a:off x="0" y="5887642"/>
              <a:ext cx="12672290" cy="1343082"/>
            </a:xfrm>
            <a:prstGeom prst="rect">
              <a:avLst/>
            </a:prstGeom>
          </p:spPr>
          <p:txBody>
            <a:bodyPr anchor="t" rtlCol="false" tIns="0" lIns="0" bIns="0" rIns="0">
              <a:spAutoFit/>
            </a:bodyPr>
            <a:lstStyle/>
            <a:p>
              <a:pPr algn="just" marL="1295400" indent="-647700" lvl="1">
                <a:lnSpc>
                  <a:spcPts val="8400"/>
                </a:lnSpc>
                <a:buFont typeface="Arial"/>
                <a:buChar char="•"/>
              </a:pPr>
              <a:r>
                <a:rPr lang="en-US" sz="6000">
                  <a:solidFill>
                    <a:srgbClr val="000000"/>
                  </a:solidFill>
                  <a:latin typeface="Alatsi"/>
                  <a:ea typeface="Alatsi"/>
                  <a:cs typeface="Alatsi"/>
                  <a:sym typeface="Alatsi"/>
                </a:rPr>
                <a:t>Model selection</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1925258" y="1805046"/>
            <a:ext cx="14437483" cy="5238750"/>
          </a:xfrm>
          <a:prstGeom prst="rect">
            <a:avLst/>
          </a:prstGeom>
        </p:spPr>
        <p:txBody>
          <a:bodyPr anchor="t" rtlCol="false" tIns="0" lIns="0" bIns="0" rIns="0">
            <a:spAutoFit/>
          </a:bodyPr>
          <a:lstStyle/>
          <a:p>
            <a:pPr algn="ctr">
              <a:lnSpc>
                <a:spcPts val="21000"/>
              </a:lnSpc>
            </a:pPr>
            <a:r>
              <a:rPr lang="en-US" sz="15000">
                <a:solidFill>
                  <a:srgbClr val="000000"/>
                </a:solidFill>
                <a:latin typeface="Alatsi"/>
                <a:ea typeface="Alatsi"/>
                <a:cs typeface="Alatsi"/>
                <a:sym typeface="Alatsi"/>
              </a:rPr>
              <a:t>MODEL</a:t>
            </a:r>
          </a:p>
          <a:p>
            <a:pPr algn="ctr">
              <a:lnSpc>
                <a:spcPts val="21000"/>
              </a:lnSpc>
            </a:pPr>
            <a:r>
              <a:rPr lang="en-US" sz="15000">
                <a:solidFill>
                  <a:srgbClr val="000000"/>
                </a:solidFill>
                <a:latin typeface="Alatsi"/>
                <a:ea typeface="Alatsi"/>
                <a:cs typeface="Alatsi"/>
                <a:sym typeface="Alatsi"/>
              </a:rPr>
              <a:t>TRAINING</a:t>
            </a:r>
          </a:p>
        </p:txBody>
      </p:sp>
      <p:sp>
        <p:nvSpPr>
          <p:cNvPr name="Freeform 7" id="7"/>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21</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2060645" y="2318074"/>
            <a:ext cx="14870663" cy="5650852"/>
          </a:xfrm>
          <a:custGeom>
            <a:avLst/>
            <a:gdLst/>
            <a:ahLst/>
            <a:cxnLst/>
            <a:rect r="r" b="b" t="t" l="l"/>
            <a:pathLst>
              <a:path h="5650852" w="14870663">
                <a:moveTo>
                  <a:pt x="0" y="0"/>
                </a:moveTo>
                <a:lnTo>
                  <a:pt x="14870664" y="0"/>
                </a:lnTo>
                <a:lnTo>
                  <a:pt x="14870664" y="5650852"/>
                </a:lnTo>
                <a:lnTo>
                  <a:pt x="0" y="5650852"/>
                </a:lnTo>
                <a:lnTo>
                  <a:pt x="0" y="0"/>
                </a:lnTo>
                <a:close/>
              </a:path>
            </a:pathLst>
          </a:custGeom>
          <a:blipFill>
            <a:blip r:embed="rId5"/>
            <a:stretch>
              <a:fillRect l="0" t="0" r="0" b="0"/>
            </a:stretch>
          </a:blipFill>
        </p:spPr>
      </p:sp>
      <p:sp>
        <p:nvSpPr>
          <p:cNvPr name="TextBox 16" id="16"/>
          <p:cNvSpPr txBox="true"/>
          <p:nvPr/>
        </p:nvSpPr>
        <p:spPr>
          <a:xfrm rot="0">
            <a:off x="5254857" y="519431"/>
            <a:ext cx="7778286" cy="1153794"/>
          </a:xfrm>
          <a:prstGeom prst="rect">
            <a:avLst/>
          </a:prstGeom>
        </p:spPr>
        <p:txBody>
          <a:bodyPr anchor="t" rtlCol="false" tIns="0" lIns="0" bIns="0" rIns="0">
            <a:spAutoFit/>
          </a:bodyPr>
          <a:lstStyle/>
          <a:p>
            <a:pPr algn="ctr">
              <a:lnSpc>
                <a:spcPts val="9380"/>
              </a:lnSpc>
            </a:pPr>
            <a:r>
              <a:rPr lang="en-US" sz="6700">
                <a:solidFill>
                  <a:srgbClr val="000000"/>
                </a:solidFill>
                <a:latin typeface="Alatsi"/>
                <a:ea typeface="Alatsi"/>
                <a:cs typeface="Alatsi"/>
                <a:sym typeface="Alatsi"/>
              </a:rPr>
              <a:t>DATA SPLITTING</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22</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925258" y="6558044"/>
            <a:ext cx="14437483" cy="3013825"/>
          </a:xfrm>
          <a:custGeom>
            <a:avLst/>
            <a:gdLst/>
            <a:ahLst/>
            <a:cxnLst/>
            <a:rect r="r" b="b" t="t" l="l"/>
            <a:pathLst>
              <a:path h="3013825" w="14437483">
                <a:moveTo>
                  <a:pt x="0" y="0"/>
                </a:moveTo>
                <a:lnTo>
                  <a:pt x="14437484" y="0"/>
                </a:lnTo>
                <a:lnTo>
                  <a:pt x="14437484" y="3013825"/>
                </a:lnTo>
                <a:lnTo>
                  <a:pt x="0" y="3013825"/>
                </a:lnTo>
                <a:lnTo>
                  <a:pt x="0" y="0"/>
                </a:lnTo>
                <a:close/>
              </a:path>
            </a:pathLst>
          </a:custGeom>
          <a:blipFill>
            <a:blip r:embed="rId5"/>
            <a:stretch>
              <a:fillRect l="0" t="0" r="0" b="0"/>
            </a:stretch>
          </a:blipFill>
        </p:spPr>
      </p:sp>
      <p:sp>
        <p:nvSpPr>
          <p:cNvPr name="TextBox 16" id="16"/>
          <p:cNvSpPr txBox="true"/>
          <p:nvPr/>
        </p:nvSpPr>
        <p:spPr>
          <a:xfrm rot="0">
            <a:off x="1925258" y="524366"/>
            <a:ext cx="14437483" cy="2196452"/>
          </a:xfrm>
          <a:prstGeom prst="rect">
            <a:avLst/>
          </a:prstGeom>
        </p:spPr>
        <p:txBody>
          <a:bodyPr anchor="t" rtlCol="false" tIns="0" lIns="0" bIns="0" rIns="0">
            <a:spAutoFit/>
          </a:bodyPr>
          <a:lstStyle/>
          <a:p>
            <a:pPr algn="ctr">
              <a:lnSpc>
                <a:spcPts val="18060"/>
              </a:lnSpc>
            </a:pPr>
            <a:r>
              <a:rPr lang="en-US" sz="12900">
                <a:solidFill>
                  <a:srgbClr val="000000"/>
                </a:solidFill>
                <a:latin typeface="Alatsi"/>
                <a:ea typeface="Alatsi"/>
                <a:cs typeface="Alatsi"/>
                <a:sym typeface="Alatsi"/>
              </a:rPr>
              <a:t>XGBOOST MODEL </a:t>
            </a:r>
          </a:p>
        </p:txBody>
      </p:sp>
      <p:sp>
        <p:nvSpPr>
          <p:cNvPr name="TextBox 17" id="17"/>
          <p:cNvSpPr txBox="true"/>
          <p:nvPr/>
        </p:nvSpPr>
        <p:spPr>
          <a:xfrm rot="0">
            <a:off x="1925258" y="3233120"/>
            <a:ext cx="13933897" cy="2491281"/>
          </a:xfrm>
          <a:prstGeom prst="rect">
            <a:avLst/>
          </a:prstGeom>
        </p:spPr>
        <p:txBody>
          <a:bodyPr anchor="t" rtlCol="false" tIns="0" lIns="0" bIns="0" rIns="0">
            <a:spAutoFit/>
          </a:bodyPr>
          <a:lstStyle/>
          <a:p>
            <a:pPr algn="l" marL="765674" indent="-382837" lvl="1">
              <a:lnSpc>
                <a:spcPts val="4964"/>
              </a:lnSpc>
              <a:buFont typeface="Arial"/>
              <a:buChar char="•"/>
            </a:pPr>
            <a:r>
              <a:rPr lang="en-US" sz="3546">
                <a:solidFill>
                  <a:srgbClr val="000000"/>
                </a:solidFill>
                <a:latin typeface="Alatsi"/>
                <a:ea typeface="Alatsi"/>
                <a:cs typeface="Alatsi"/>
                <a:sym typeface="Alatsi"/>
              </a:rPr>
              <a:t>The XGBClassifier is used for multi-class classification. </a:t>
            </a:r>
          </a:p>
          <a:p>
            <a:pPr algn="l" marL="765674" indent="-382837" lvl="1">
              <a:lnSpc>
                <a:spcPts val="4964"/>
              </a:lnSpc>
              <a:buFont typeface="Arial"/>
              <a:buChar char="•"/>
            </a:pPr>
            <a:r>
              <a:rPr lang="en-US" sz="3546">
                <a:solidFill>
                  <a:srgbClr val="000000"/>
                </a:solidFill>
                <a:latin typeface="Alatsi"/>
                <a:ea typeface="Alatsi"/>
                <a:cs typeface="Alatsi"/>
                <a:sym typeface="Alatsi"/>
              </a:rPr>
              <a:t>objective='multi:softmax' parameter -&gt;  we're solving a multi-class   </a:t>
            </a:r>
          </a:p>
          <a:p>
            <a:pPr algn="l">
              <a:lnSpc>
                <a:spcPts val="4964"/>
              </a:lnSpc>
            </a:pPr>
            <a:r>
              <a:rPr lang="en-US" sz="3546">
                <a:solidFill>
                  <a:srgbClr val="000000"/>
                </a:solidFill>
                <a:latin typeface="Alatsi"/>
                <a:ea typeface="Alatsi"/>
                <a:cs typeface="Alatsi"/>
                <a:sym typeface="Alatsi"/>
              </a:rPr>
              <a:t>                                                                                                             classification problem</a:t>
            </a:r>
          </a:p>
          <a:p>
            <a:pPr algn="l" marL="765674" indent="-382837" lvl="1">
              <a:lnSpc>
                <a:spcPts val="4964"/>
              </a:lnSpc>
              <a:buFont typeface="Arial"/>
              <a:buChar char="•"/>
            </a:pPr>
            <a:r>
              <a:rPr lang="en-US" sz="3546">
                <a:solidFill>
                  <a:srgbClr val="000000"/>
                </a:solidFill>
                <a:latin typeface="Alatsi"/>
                <a:ea typeface="Alatsi"/>
                <a:cs typeface="Alatsi"/>
                <a:sym typeface="Alatsi"/>
              </a:rPr>
              <a:t>num_class  -&gt; number of unique classes in the target variable y.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23</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995395" y="2175121"/>
            <a:ext cx="8235408" cy="7083179"/>
          </a:xfrm>
          <a:custGeom>
            <a:avLst/>
            <a:gdLst/>
            <a:ahLst/>
            <a:cxnLst/>
            <a:rect r="r" b="b" t="t" l="l"/>
            <a:pathLst>
              <a:path h="7083179" w="8235408">
                <a:moveTo>
                  <a:pt x="0" y="0"/>
                </a:moveTo>
                <a:lnTo>
                  <a:pt x="8235408" y="0"/>
                </a:lnTo>
                <a:lnTo>
                  <a:pt x="8235408" y="7083179"/>
                </a:lnTo>
                <a:lnTo>
                  <a:pt x="0" y="7083179"/>
                </a:lnTo>
                <a:lnTo>
                  <a:pt x="0" y="0"/>
                </a:lnTo>
                <a:close/>
              </a:path>
            </a:pathLst>
          </a:custGeom>
          <a:blipFill>
            <a:blip r:embed="rId5"/>
            <a:stretch>
              <a:fillRect l="0" t="0" r="0" b="0"/>
            </a:stretch>
          </a:blipFill>
        </p:spPr>
      </p:sp>
      <p:sp>
        <p:nvSpPr>
          <p:cNvPr name="Freeform 16" id="16"/>
          <p:cNvSpPr/>
          <p:nvPr/>
        </p:nvSpPr>
        <p:spPr>
          <a:xfrm flipH="false" flipV="false" rot="0">
            <a:off x="1954688" y="1979613"/>
            <a:ext cx="5933347" cy="1158880"/>
          </a:xfrm>
          <a:custGeom>
            <a:avLst/>
            <a:gdLst/>
            <a:ahLst/>
            <a:cxnLst/>
            <a:rect r="r" b="b" t="t" l="l"/>
            <a:pathLst>
              <a:path h="1158880" w="5933347">
                <a:moveTo>
                  <a:pt x="0" y="0"/>
                </a:moveTo>
                <a:lnTo>
                  <a:pt x="5933347" y="0"/>
                </a:lnTo>
                <a:lnTo>
                  <a:pt x="5933347" y="1158880"/>
                </a:lnTo>
                <a:lnTo>
                  <a:pt x="0" y="1158880"/>
                </a:lnTo>
                <a:lnTo>
                  <a:pt x="0" y="0"/>
                </a:lnTo>
                <a:close/>
              </a:path>
            </a:pathLst>
          </a:custGeom>
          <a:blipFill>
            <a:blip r:embed="rId6"/>
            <a:stretch>
              <a:fillRect l="-447" t="-3959" r="-447" b="0"/>
            </a:stretch>
          </a:blipFill>
        </p:spPr>
      </p:sp>
      <p:sp>
        <p:nvSpPr>
          <p:cNvPr name="TextBox 17" id="17"/>
          <p:cNvSpPr txBox="true"/>
          <p:nvPr/>
        </p:nvSpPr>
        <p:spPr>
          <a:xfrm rot="0">
            <a:off x="1191167" y="684213"/>
            <a:ext cx="16230600"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MODEL EVALUATION METRICS</a:t>
            </a:r>
          </a:p>
        </p:txBody>
      </p:sp>
      <p:sp>
        <p:nvSpPr>
          <p:cNvPr name="TextBox 18" id="18"/>
          <p:cNvSpPr txBox="true"/>
          <p:nvPr/>
        </p:nvSpPr>
        <p:spPr>
          <a:xfrm rot="0">
            <a:off x="10659428" y="2797681"/>
            <a:ext cx="6501303" cy="1722088"/>
          </a:xfrm>
          <a:prstGeom prst="rect">
            <a:avLst/>
          </a:prstGeom>
        </p:spPr>
        <p:txBody>
          <a:bodyPr anchor="t" rtlCol="false" tIns="0" lIns="0" bIns="0" rIns="0">
            <a:spAutoFit/>
          </a:bodyPr>
          <a:lstStyle/>
          <a:p>
            <a:pPr algn="l" marL="1069702" indent="-534851" lvl="1">
              <a:lnSpc>
                <a:spcPts val="6936"/>
              </a:lnSpc>
              <a:buFont typeface="Arial"/>
              <a:buChar char="•"/>
            </a:pPr>
            <a:r>
              <a:rPr lang="en-US" sz="4954">
                <a:solidFill>
                  <a:srgbClr val="000000"/>
                </a:solidFill>
                <a:latin typeface="Alatsi"/>
                <a:ea typeface="Alatsi"/>
                <a:cs typeface="Alatsi"/>
                <a:sym typeface="Alatsi"/>
              </a:rPr>
              <a:t>Indicating overfitting </a:t>
            </a:r>
          </a:p>
        </p:txBody>
      </p:sp>
      <p:sp>
        <p:nvSpPr>
          <p:cNvPr name="TextBox 19" id="19"/>
          <p:cNvSpPr txBox="true"/>
          <p:nvPr/>
        </p:nvSpPr>
        <p:spPr>
          <a:xfrm rot="0">
            <a:off x="10757997" y="5048250"/>
            <a:ext cx="6501303" cy="2598431"/>
          </a:xfrm>
          <a:prstGeom prst="rect">
            <a:avLst/>
          </a:prstGeom>
        </p:spPr>
        <p:txBody>
          <a:bodyPr anchor="t" rtlCol="false" tIns="0" lIns="0" bIns="0" rIns="0">
            <a:spAutoFit/>
          </a:bodyPr>
          <a:lstStyle/>
          <a:p>
            <a:pPr algn="l" marL="1069702" indent="-534851" lvl="1">
              <a:lnSpc>
                <a:spcPts val="6936"/>
              </a:lnSpc>
              <a:buFont typeface="Arial"/>
              <a:buChar char="•"/>
            </a:pPr>
            <a:r>
              <a:rPr lang="en-US" sz="4954">
                <a:solidFill>
                  <a:srgbClr val="000000"/>
                </a:solidFill>
                <a:latin typeface="Alatsi"/>
                <a:ea typeface="Alatsi"/>
                <a:cs typeface="Alatsi"/>
                <a:sym typeface="Alatsi"/>
              </a:rPr>
              <a:t>Adjust the parameters of the XGBoost model.</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301625"/>
            <a:ext cx="16230600" cy="2396404"/>
          </a:xfrm>
          <a:prstGeom prst="rect">
            <a:avLst/>
          </a:prstGeom>
        </p:spPr>
        <p:txBody>
          <a:bodyPr anchor="t" rtlCol="false" tIns="0" lIns="0" bIns="0" rIns="0">
            <a:spAutoFit/>
          </a:bodyPr>
          <a:lstStyle/>
          <a:p>
            <a:pPr algn="ctr">
              <a:lnSpc>
                <a:spcPts val="9660"/>
              </a:lnSpc>
            </a:pPr>
            <a:r>
              <a:rPr lang="en-US" sz="6900">
                <a:solidFill>
                  <a:srgbClr val="000000"/>
                </a:solidFill>
                <a:latin typeface="Alatsi"/>
                <a:ea typeface="Alatsi"/>
                <a:cs typeface="Alatsi"/>
                <a:sym typeface="Alatsi"/>
              </a:rPr>
              <a:t>HYPERPARAMETERS FOR THE XGBCLASSIFIER</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Freeform 4" id="4"/>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24</a:t>
              </a:r>
            </a:p>
          </p:txBody>
        </p:sp>
      </p:grpSp>
      <p:sp>
        <p:nvSpPr>
          <p:cNvPr name="Freeform 12" id="12"/>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528784" y="2990035"/>
            <a:ext cx="8615216" cy="4076478"/>
          </a:xfrm>
          <a:custGeom>
            <a:avLst/>
            <a:gdLst/>
            <a:ahLst/>
            <a:cxnLst/>
            <a:rect r="r" b="b" t="t" l="l"/>
            <a:pathLst>
              <a:path h="4076478" w="8615216">
                <a:moveTo>
                  <a:pt x="0" y="0"/>
                </a:moveTo>
                <a:lnTo>
                  <a:pt x="8615216" y="0"/>
                </a:lnTo>
                <a:lnTo>
                  <a:pt x="8615216" y="4076478"/>
                </a:lnTo>
                <a:lnTo>
                  <a:pt x="0" y="4076478"/>
                </a:lnTo>
                <a:lnTo>
                  <a:pt x="0" y="0"/>
                </a:lnTo>
                <a:close/>
              </a:path>
            </a:pathLst>
          </a:custGeom>
          <a:blipFill>
            <a:blip r:embed="rId5"/>
            <a:stretch>
              <a:fillRect l="-1156" t="0" r="-12532" b="0"/>
            </a:stretch>
          </a:blipFill>
        </p:spPr>
      </p:sp>
      <p:sp>
        <p:nvSpPr>
          <p:cNvPr name="TextBox 14" id="14"/>
          <p:cNvSpPr txBox="true"/>
          <p:nvPr/>
        </p:nvSpPr>
        <p:spPr>
          <a:xfrm rot="0">
            <a:off x="9144000" y="2894612"/>
            <a:ext cx="8753361" cy="1269161"/>
          </a:xfrm>
          <a:prstGeom prst="rect">
            <a:avLst/>
          </a:prstGeom>
        </p:spPr>
        <p:txBody>
          <a:bodyPr anchor="t" rtlCol="false" tIns="0" lIns="0" bIns="0" rIns="0">
            <a:spAutoFit/>
          </a:bodyPr>
          <a:lstStyle/>
          <a:p>
            <a:pPr algn="l" marL="789039" indent="-394520" lvl="1">
              <a:lnSpc>
                <a:spcPts val="5116"/>
              </a:lnSpc>
              <a:buFont typeface="Arial"/>
              <a:buChar char="•"/>
            </a:pPr>
            <a:r>
              <a:rPr lang="en-US" sz="3654">
                <a:solidFill>
                  <a:srgbClr val="000000"/>
                </a:solidFill>
                <a:latin typeface="Alatsi"/>
                <a:ea typeface="Alatsi"/>
                <a:cs typeface="Alatsi"/>
                <a:sym typeface="Alatsi"/>
              </a:rPr>
              <a:t>Maximum depth of a tree, controlling overfitting. </a:t>
            </a:r>
          </a:p>
        </p:txBody>
      </p:sp>
      <p:sp>
        <p:nvSpPr>
          <p:cNvPr name="TextBox 15" id="15"/>
          <p:cNvSpPr txBox="true"/>
          <p:nvPr/>
        </p:nvSpPr>
        <p:spPr>
          <a:xfrm rot="0">
            <a:off x="9161238" y="4097098"/>
            <a:ext cx="8499068" cy="621504"/>
          </a:xfrm>
          <a:prstGeom prst="rect">
            <a:avLst/>
          </a:prstGeom>
        </p:spPr>
        <p:txBody>
          <a:bodyPr anchor="t" rtlCol="false" tIns="0" lIns="0" bIns="0" rIns="0">
            <a:spAutoFit/>
          </a:bodyPr>
          <a:lstStyle/>
          <a:p>
            <a:pPr algn="l" marL="789039" indent="-394520" lvl="1">
              <a:lnSpc>
                <a:spcPts val="5116"/>
              </a:lnSpc>
              <a:buFont typeface="Arial"/>
              <a:buChar char="•"/>
            </a:pPr>
            <a:r>
              <a:rPr lang="en-US" sz="3654">
                <a:solidFill>
                  <a:srgbClr val="000000"/>
                </a:solidFill>
                <a:latin typeface="Alatsi"/>
                <a:ea typeface="Alatsi"/>
                <a:cs typeface="Alatsi"/>
                <a:sym typeface="Alatsi"/>
              </a:rPr>
              <a:t>Number of boosting rounds (trees).</a:t>
            </a:r>
          </a:p>
        </p:txBody>
      </p:sp>
      <p:sp>
        <p:nvSpPr>
          <p:cNvPr name="TextBox 16" id="16"/>
          <p:cNvSpPr txBox="true"/>
          <p:nvPr/>
        </p:nvSpPr>
        <p:spPr>
          <a:xfrm rot="0">
            <a:off x="9161238" y="4651927"/>
            <a:ext cx="8825576" cy="1269161"/>
          </a:xfrm>
          <a:prstGeom prst="rect">
            <a:avLst/>
          </a:prstGeom>
        </p:spPr>
        <p:txBody>
          <a:bodyPr anchor="t" rtlCol="false" tIns="0" lIns="0" bIns="0" rIns="0">
            <a:spAutoFit/>
          </a:bodyPr>
          <a:lstStyle/>
          <a:p>
            <a:pPr algn="l" marL="789039" indent="-394520" lvl="1">
              <a:lnSpc>
                <a:spcPts val="5116"/>
              </a:lnSpc>
              <a:buFont typeface="Arial"/>
              <a:buChar char="•"/>
            </a:pPr>
            <a:r>
              <a:rPr lang="en-US" sz="3654">
                <a:solidFill>
                  <a:srgbClr val="000000"/>
                </a:solidFill>
                <a:latin typeface="Alatsi"/>
                <a:ea typeface="Alatsi"/>
                <a:cs typeface="Alatsi"/>
                <a:sym typeface="Alatsi"/>
              </a:rPr>
              <a:t>Step size shrinkage to prevent overfitting</a:t>
            </a:r>
          </a:p>
        </p:txBody>
      </p:sp>
      <p:sp>
        <p:nvSpPr>
          <p:cNvPr name="TextBox 17" id="17"/>
          <p:cNvSpPr txBox="true"/>
          <p:nvPr/>
        </p:nvSpPr>
        <p:spPr>
          <a:xfrm rot="0">
            <a:off x="9161238" y="5854413"/>
            <a:ext cx="8825576" cy="1269161"/>
          </a:xfrm>
          <a:prstGeom prst="rect">
            <a:avLst/>
          </a:prstGeom>
        </p:spPr>
        <p:txBody>
          <a:bodyPr anchor="t" rtlCol="false" tIns="0" lIns="0" bIns="0" rIns="0">
            <a:spAutoFit/>
          </a:bodyPr>
          <a:lstStyle/>
          <a:p>
            <a:pPr algn="l" marL="789039" indent="-394520" lvl="1">
              <a:lnSpc>
                <a:spcPts val="5116"/>
              </a:lnSpc>
              <a:buFont typeface="Arial"/>
              <a:buChar char="•"/>
            </a:pPr>
            <a:r>
              <a:rPr lang="en-US" sz="3654">
                <a:solidFill>
                  <a:srgbClr val="000000"/>
                </a:solidFill>
                <a:latin typeface="Alatsi"/>
                <a:ea typeface="Alatsi"/>
                <a:cs typeface="Alatsi"/>
                <a:sym typeface="Alatsi"/>
              </a:rPr>
              <a:t>Fraction of samples used for fitting each tree. </a:t>
            </a:r>
          </a:p>
        </p:txBody>
      </p:sp>
      <p:sp>
        <p:nvSpPr>
          <p:cNvPr name="TextBox 18" id="18"/>
          <p:cNvSpPr txBox="true"/>
          <p:nvPr/>
        </p:nvSpPr>
        <p:spPr>
          <a:xfrm rot="0">
            <a:off x="9161238" y="7056899"/>
            <a:ext cx="8825576" cy="1269161"/>
          </a:xfrm>
          <a:prstGeom prst="rect">
            <a:avLst/>
          </a:prstGeom>
        </p:spPr>
        <p:txBody>
          <a:bodyPr anchor="t" rtlCol="false" tIns="0" lIns="0" bIns="0" rIns="0">
            <a:spAutoFit/>
          </a:bodyPr>
          <a:lstStyle/>
          <a:p>
            <a:pPr algn="l" marL="789039" indent="-394520" lvl="1">
              <a:lnSpc>
                <a:spcPts val="5116"/>
              </a:lnSpc>
              <a:buFont typeface="Arial"/>
              <a:buChar char="•"/>
            </a:pPr>
            <a:r>
              <a:rPr lang="en-US" sz="3654">
                <a:solidFill>
                  <a:srgbClr val="000000"/>
                </a:solidFill>
                <a:latin typeface="Alatsi"/>
                <a:ea typeface="Alatsi"/>
                <a:cs typeface="Alatsi"/>
                <a:sym typeface="Alatsi"/>
              </a:rPr>
              <a:t>Fraction of features to use when building each tree.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5400000">
            <a:off x="-8573304" y="4939665"/>
            <a:ext cx="18796339" cy="407670"/>
            <a:chOff x="0" y="0"/>
            <a:chExt cx="25061785" cy="543560"/>
          </a:xfrm>
        </p:grpSpPr>
        <p:sp>
          <p:nvSpPr>
            <p:cNvPr name="TextBox 3" id="3"/>
            <p:cNvSpPr txBox="true"/>
            <p:nvPr/>
          </p:nvSpPr>
          <p:spPr>
            <a:xfrm rot="0">
              <a:off x="7951598" y="-57150"/>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4" id="4"/>
            <p:cNvSpPr/>
            <p:nvPr/>
          </p:nvSpPr>
          <p:spPr>
            <a:xfrm>
              <a:off x="204" y="271780"/>
              <a:ext cx="9473686" cy="25400"/>
            </a:xfrm>
            <a:prstGeom prst="line">
              <a:avLst/>
            </a:prstGeom>
            <a:ln cap="flat" w="152400">
              <a:solidFill>
                <a:srgbClr val="9FC3D0"/>
              </a:solidFill>
              <a:prstDash val="solid"/>
              <a:headEnd type="none" len="sm" w="sm"/>
              <a:tailEnd type="none" len="sm" w="sm"/>
            </a:ln>
          </p:spPr>
        </p:sp>
        <p:sp>
          <p:nvSpPr>
            <p:cNvPr name="AutoShape 5" id="5"/>
            <p:cNvSpPr/>
            <p:nvPr/>
          </p:nvSpPr>
          <p:spPr>
            <a:xfrm>
              <a:off x="15587895" y="271780"/>
              <a:ext cx="9473686" cy="25400"/>
            </a:xfrm>
            <a:prstGeom prst="line">
              <a:avLst/>
            </a:prstGeom>
            <a:ln cap="flat" w="152400">
              <a:solidFill>
                <a:srgbClr val="9FC3D0"/>
              </a:solidFill>
              <a:prstDash val="solid"/>
              <a:headEnd type="none" len="sm" w="sm"/>
              <a:tailEnd type="none" len="sm" w="sm"/>
            </a:ln>
          </p:spPr>
        </p:sp>
      </p:gr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25</a:t>
              </a:r>
            </a:p>
          </p:txBody>
        </p:sp>
      </p:grpSp>
      <p:sp>
        <p:nvSpPr>
          <p:cNvPr name="Freeform 11" id="11"/>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2008693" y="2569427"/>
            <a:ext cx="15250607" cy="1603808"/>
          </a:xfrm>
          <a:custGeom>
            <a:avLst/>
            <a:gdLst/>
            <a:ahLst/>
            <a:cxnLst/>
            <a:rect r="r" b="b" t="t" l="l"/>
            <a:pathLst>
              <a:path h="1603808" w="15250607">
                <a:moveTo>
                  <a:pt x="0" y="0"/>
                </a:moveTo>
                <a:lnTo>
                  <a:pt x="15250607" y="0"/>
                </a:lnTo>
                <a:lnTo>
                  <a:pt x="15250607" y="1603807"/>
                </a:lnTo>
                <a:lnTo>
                  <a:pt x="0" y="1603807"/>
                </a:lnTo>
                <a:lnTo>
                  <a:pt x="0" y="0"/>
                </a:lnTo>
                <a:close/>
              </a:path>
            </a:pathLst>
          </a:custGeom>
          <a:blipFill>
            <a:blip r:embed="rId5"/>
            <a:stretch>
              <a:fillRect l="0" t="0" r="0" b="-22309"/>
            </a:stretch>
          </a:blipFill>
        </p:spPr>
      </p:sp>
      <p:sp>
        <p:nvSpPr>
          <p:cNvPr name="TextBox 14" id="14"/>
          <p:cNvSpPr txBox="true"/>
          <p:nvPr/>
        </p:nvSpPr>
        <p:spPr>
          <a:xfrm rot="0">
            <a:off x="1028700" y="703263"/>
            <a:ext cx="15246626" cy="1160801"/>
          </a:xfrm>
          <a:prstGeom prst="rect">
            <a:avLst/>
          </a:prstGeom>
        </p:spPr>
        <p:txBody>
          <a:bodyPr anchor="t" rtlCol="false" tIns="0" lIns="0" bIns="0" rIns="0">
            <a:spAutoFit/>
          </a:bodyPr>
          <a:lstStyle/>
          <a:p>
            <a:pPr algn="ctr">
              <a:lnSpc>
                <a:spcPts val="9520"/>
              </a:lnSpc>
            </a:pPr>
            <a:r>
              <a:rPr lang="en-US" sz="6800">
                <a:solidFill>
                  <a:srgbClr val="000000"/>
                </a:solidFill>
                <a:latin typeface="Alatsi"/>
                <a:ea typeface="Alatsi"/>
                <a:cs typeface="Alatsi"/>
                <a:sym typeface="Alatsi"/>
              </a:rPr>
              <a:t> QUADRATIC WEIGHTED KAPPA SCORES</a:t>
            </a:r>
          </a:p>
        </p:txBody>
      </p:sp>
      <p:sp>
        <p:nvSpPr>
          <p:cNvPr name="TextBox 15" id="15"/>
          <p:cNvSpPr txBox="true"/>
          <p:nvPr/>
        </p:nvSpPr>
        <p:spPr>
          <a:xfrm rot="0">
            <a:off x="2008693" y="6299645"/>
            <a:ext cx="15250607" cy="3212132"/>
          </a:xfrm>
          <a:prstGeom prst="rect">
            <a:avLst/>
          </a:prstGeom>
        </p:spPr>
        <p:txBody>
          <a:bodyPr anchor="t" rtlCol="false" tIns="0" lIns="0" bIns="0" rIns="0">
            <a:spAutoFit/>
          </a:bodyPr>
          <a:lstStyle/>
          <a:p>
            <a:pPr algn="l" marL="789039" indent="-394520" lvl="1">
              <a:lnSpc>
                <a:spcPts val="5116"/>
              </a:lnSpc>
              <a:buFont typeface="Arial"/>
              <a:buChar char="•"/>
            </a:pPr>
            <a:r>
              <a:rPr lang="en-US" sz="3654">
                <a:solidFill>
                  <a:srgbClr val="000000"/>
                </a:solidFill>
                <a:latin typeface="Alatsi"/>
                <a:ea typeface="Alatsi"/>
                <a:cs typeface="Alatsi"/>
                <a:sym typeface="Alatsi"/>
              </a:rPr>
              <a:t>This is a metric used to evaluate the agreement between two raters (between the true and predicted values). </a:t>
            </a:r>
          </a:p>
          <a:p>
            <a:pPr algn="l" marL="789039" indent="-394520" lvl="1">
              <a:lnSpc>
                <a:spcPts val="5116"/>
              </a:lnSpc>
              <a:buFont typeface="Arial"/>
              <a:buChar char="•"/>
            </a:pPr>
            <a:r>
              <a:rPr lang="en-US" sz="3654">
                <a:solidFill>
                  <a:srgbClr val="000000"/>
                </a:solidFill>
                <a:latin typeface="Alatsi"/>
                <a:ea typeface="Alatsi"/>
                <a:cs typeface="Alatsi"/>
                <a:sym typeface="Alatsi"/>
              </a:rPr>
              <a:t>Ensures that each fold of the cross-validation maintains the same proportion of classes as the original dataset (for imbalanced class distributions).</a:t>
            </a:r>
          </a:p>
        </p:txBody>
      </p:sp>
      <p:sp>
        <p:nvSpPr>
          <p:cNvPr name="TextBox 16" id="16"/>
          <p:cNvSpPr txBox="true"/>
          <p:nvPr/>
        </p:nvSpPr>
        <p:spPr>
          <a:xfrm rot="0">
            <a:off x="2008693" y="4601859"/>
            <a:ext cx="15250607" cy="1269161"/>
          </a:xfrm>
          <a:prstGeom prst="rect">
            <a:avLst/>
          </a:prstGeom>
        </p:spPr>
        <p:txBody>
          <a:bodyPr anchor="t" rtlCol="false" tIns="0" lIns="0" bIns="0" rIns="0">
            <a:spAutoFit/>
          </a:bodyPr>
          <a:lstStyle/>
          <a:p>
            <a:pPr algn="l" marL="789039" indent="-394520" lvl="1">
              <a:lnSpc>
                <a:spcPts val="5116"/>
              </a:lnSpc>
              <a:buFont typeface="Arial"/>
              <a:buChar char="•"/>
            </a:pPr>
            <a:r>
              <a:rPr lang="en-US" sz="3654">
                <a:solidFill>
                  <a:srgbClr val="000000"/>
                </a:solidFill>
                <a:latin typeface="Alatsi"/>
                <a:ea typeface="Alatsi"/>
                <a:cs typeface="Alatsi"/>
                <a:sym typeface="Alatsi"/>
              </a:rPr>
              <a:t>QWK Scores -&gt; For each fold of cross-validation </a:t>
            </a:r>
          </a:p>
          <a:p>
            <a:pPr algn="l" marL="789039" indent="-394520" lvl="1">
              <a:lnSpc>
                <a:spcPts val="5116"/>
              </a:lnSpc>
              <a:buFont typeface="Arial"/>
              <a:buChar char="•"/>
            </a:pPr>
            <a:r>
              <a:rPr lang="en-US" sz="3654">
                <a:solidFill>
                  <a:srgbClr val="000000"/>
                </a:solidFill>
                <a:latin typeface="Alatsi"/>
                <a:ea typeface="Alatsi"/>
                <a:cs typeface="Alatsi"/>
                <a:sym typeface="Alatsi"/>
              </a:rPr>
              <a:t>Mean QWK Score -&gt; Their mean.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26</a:t>
              </a:r>
            </a:p>
          </p:txBody>
        </p:sp>
      </p:grpSp>
      <p:sp>
        <p:nvSpPr>
          <p:cNvPr name="Freeform 7" id="7"/>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5400000">
            <a:off x="-9194334" y="4939665"/>
            <a:ext cx="18796339" cy="407670"/>
            <a:chOff x="0" y="0"/>
            <a:chExt cx="25061785" cy="543560"/>
          </a:xfrm>
        </p:grpSpPr>
        <p:sp>
          <p:nvSpPr>
            <p:cNvPr name="TextBox 10" id="10"/>
            <p:cNvSpPr txBox="true"/>
            <p:nvPr/>
          </p:nvSpPr>
          <p:spPr>
            <a:xfrm rot="0">
              <a:off x="7951598" y="-57150"/>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11" id="11"/>
            <p:cNvSpPr/>
            <p:nvPr/>
          </p:nvSpPr>
          <p:spPr>
            <a:xfrm>
              <a:off x="204" y="271780"/>
              <a:ext cx="9473686" cy="25400"/>
            </a:xfrm>
            <a:prstGeom prst="line">
              <a:avLst/>
            </a:prstGeom>
            <a:ln cap="flat" w="152400">
              <a:solidFill>
                <a:srgbClr val="9FC3D0"/>
              </a:solidFill>
              <a:prstDash val="solid"/>
              <a:headEnd type="none" len="sm" w="sm"/>
              <a:tailEnd type="none" len="sm" w="sm"/>
            </a:ln>
          </p:spPr>
        </p:sp>
        <p:sp>
          <p:nvSpPr>
            <p:cNvPr name="AutoShape 12" id="12"/>
            <p:cNvSpPr/>
            <p:nvPr/>
          </p:nvSpPr>
          <p:spPr>
            <a:xfrm>
              <a:off x="15587895" y="271780"/>
              <a:ext cx="9473686" cy="25400"/>
            </a:xfrm>
            <a:prstGeom prst="line">
              <a:avLst/>
            </a:prstGeom>
            <a:ln cap="flat" w="152400">
              <a:solidFill>
                <a:srgbClr val="9FC3D0"/>
              </a:solidFill>
              <a:prstDash val="solid"/>
              <a:headEnd type="none" len="sm" w="sm"/>
              <a:tailEnd type="none" len="sm" w="sm"/>
            </a:ln>
          </p:spPr>
        </p:sp>
      </p:grpSp>
      <p:sp>
        <p:nvSpPr>
          <p:cNvPr name="Freeform 13" id="13"/>
          <p:cNvSpPr/>
          <p:nvPr/>
        </p:nvSpPr>
        <p:spPr>
          <a:xfrm flipH="false" flipV="false" rot="0">
            <a:off x="711745" y="2275457"/>
            <a:ext cx="8251203" cy="7663656"/>
          </a:xfrm>
          <a:custGeom>
            <a:avLst/>
            <a:gdLst/>
            <a:ahLst/>
            <a:cxnLst/>
            <a:rect r="r" b="b" t="t" l="l"/>
            <a:pathLst>
              <a:path h="7663656" w="8251203">
                <a:moveTo>
                  <a:pt x="0" y="0"/>
                </a:moveTo>
                <a:lnTo>
                  <a:pt x="8251203" y="0"/>
                </a:lnTo>
                <a:lnTo>
                  <a:pt x="8251203" y="7663656"/>
                </a:lnTo>
                <a:lnTo>
                  <a:pt x="0" y="7663656"/>
                </a:lnTo>
                <a:lnTo>
                  <a:pt x="0" y="0"/>
                </a:lnTo>
                <a:close/>
              </a:path>
            </a:pathLst>
          </a:custGeom>
          <a:blipFill>
            <a:blip r:embed="rId5"/>
            <a:stretch>
              <a:fillRect l="0" t="0" r="0" b="0"/>
            </a:stretch>
          </a:blipFill>
        </p:spPr>
      </p:sp>
      <p:sp>
        <p:nvSpPr>
          <p:cNvPr name="TextBox 14" id="14"/>
          <p:cNvSpPr txBox="true"/>
          <p:nvPr/>
        </p:nvSpPr>
        <p:spPr>
          <a:xfrm rot="0">
            <a:off x="2896818" y="75526"/>
            <a:ext cx="12085982" cy="1811099"/>
          </a:xfrm>
          <a:prstGeom prst="rect">
            <a:avLst/>
          </a:prstGeom>
        </p:spPr>
        <p:txBody>
          <a:bodyPr anchor="t" rtlCol="false" tIns="0" lIns="0" bIns="0" rIns="0">
            <a:spAutoFit/>
          </a:bodyPr>
          <a:lstStyle/>
          <a:p>
            <a:pPr algn="ctr">
              <a:lnSpc>
                <a:spcPts val="7280"/>
              </a:lnSpc>
            </a:pPr>
            <a:r>
              <a:rPr lang="en-US" sz="5200">
                <a:solidFill>
                  <a:srgbClr val="000000"/>
                </a:solidFill>
                <a:latin typeface="Alatsi"/>
                <a:ea typeface="Alatsi"/>
                <a:cs typeface="Alatsi"/>
                <a:sym typeface="Alatsi"/>
              </a:rPr>
              <a:t>OBSERVATIONS</a:t>
            </a:r>
          </a:p>
          <a:p>
            <a:pPr algn="ctr">
              <a:lnSpc>
                <a:spcPts val="7280"/>
              </a:lnSpc>
            </a:pPr>
            <a:r>
              <a:rPr lang="en-US" sz="5200">
                <a:solidFill>
                  <a:srgbClr val="000000"/>
                </a:solidFill>
                <a:latin typeface="Alatsi"/>
                <a:ea typeface="Alatsi"/>
                <a:cs typeface="Alatsi"/>
                <a:sym typeface="Alatsi"/>
              </a:rPr>
              <a:t>FROM MODEL EVALUATION</a:t>
            </a:r>
          </a:p>
        </p:txBody>
      </p:sp>
      <p:sp>
        <p:nvSpPr>
          <p:cNvPr name="TextBox 15" id="15"/>
          <p:cNvSpPr txBox="true"/>
          <p:nvPr/>
        </p:nvSpPr>
        <p:spPr>
          <a:xfrm rot="0">
            <a:off x="9144000" y="3072951"/>
            <a:ext cx="9020252" cy="5155103"/>
          </a:xfrm>
          <a:prstGeom prst="rect">
            <a:avLst/>
          </a:prstGeom>
        </p:spPr>
        <p:txBody>
          <a:bodyPr anchor="t" rtlCol="false" tIns="0" lIns="0" bIns="0" rIns="0">
            <a:spAutoFit/>
          </a:bodyPr>
          <a:lstStyle/>
          <a:p>
            <a:pPr algn="l">
              <a:lnSpc>
                <a:spcPts val="5116"/>
              </a:lnSpc>
            </a:pPr>
            <a:r>
              <a:rPr lang="en-US" sz="3654">
                <a:solidFill>
                  <a:srgbClr val="000000"/>
                </a:solidFill>
                <a:latin typeface="Alatsi"/>
                <a:ea typeface="Alatsi"/>
                <a:cs typeface="Alatsi"/>
                <a:sym typeface="Alatsi"/>
              </a:rPr>
              <a:t>Key Observations</a:t>
            </a:r>
          </a:p>
          <a:p>
            <a:pPr algn="l" marL="789039" indent="-394520" lvl="1">
              <a:lnSpc>
                <a:spcPts val="5116"/>
              </a:lnSpc>
              <a:buFont typeface="Arial"/>
              <a:buChar char="•"/>
            </a:pPr>
            <a:r>
              <a:rPr lang="en-US" sz="3654">
                <a:solidFill>
                  <a:srgbClr val="000000"/>
                </a:solidFill>
                <a:latin typeface="Alatsi"/>
                <a:ea typeface="Alatsi"/>
                <a:cs typeface="Alatsi"/>
                <a:sym typeface="Alatsi"/>
              </a:rPr>
              <a:t>Indicates better generalization by the model.</a:t>
            </a:r>
          </a:p>
          <a:p>
            <a:pPr algn="l" marL="789039" indent="-394520" lvl="1">
              <a:lnSpc>
                <a:spcPts val="5116"/>
              </a:lnSpc>
              <a:buFont typeface="Arial"/>
              <a:buChar char="•"/>
            </a:pPr>
            <a:r>
              <a:rPr lang="en-US" sz="3654">
                <a:solidFill>
                  <a:srgbClr val="000000"/>
                </a:solidFill>
                <a:latin typeface="Alatsi"/>
                <a:ea typeface="Alatsi"/>
                <a:cs typeface="Alatsi"/>
                <a:sym typeface="Alatsi"/>
              </a:rPr>
              <a:t>Achieves the best balance between training and validation accuracy</a:t>
            </a:r>
          </a:p>
          <a:p>
            <a:pPr algn="l" marL="789039" indent="-394520" lvl="1">
              <a:lnSpc>
                <a:spcPts val="5116"/>
              </a:lnSpc>
              <a:buFont typeface="Arial"/>
              <a:buChar char="•"/>
            </a:pPr>
            <a:r>
              <a:rPr lang="en-US" sz="3654">
                <a:solidFill>
                  <a:srgbClr val="000000"/>
                </a:solidFill>
                <a:latin typeface="Alatsi"/>
                <a:ea typeface="Alatsi"/>
                <a:cs typeface="Alatsi"/>
                <a:sym typeface="Alatsi"/>
              </a:rPr>
              <a:t>Signifies reduced overfitting and improved model performance.</a:t>
            </a:r>
          </a:p>
          <a:p>
            <a:pPr algn="l">
              <a:lnSpc>
                <a:spcPts val="5116"/>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27</a:t>
              </a:r>
            </a:p>
          </p:txBody>
        </p:sp>
      </p:gr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696728" y="1673225"/>
            <a:ext cx="7744397" cy="6953093"/>
          </a:xfrm>
          <a:custGeom>
            <a:avLst/>
            <a:gdLst/>
            <a:ahLst/>
            <a:cxnLst/>
            <a:rect r="r" b="b" t="t" l="l"/>
            <a:pathLst>
              <a:path h="6953093" w="7744397">
                <a:moveTo>
                  <a:pt x="0" y="0"/>
                </a:moveTo>
                <a:lnTo>
                  <a:pt x="7744397" y="0"/>
                </a:lnTo>
                <a:lnTo>
                  <a:pt x="7744397" y="6953094"/>
                </a:lnTo>
                <a:lnTo>
                  <a:pt x="0" y="6953094"/>
                </a:lnTo>
                <a:lnTo>
                  <a:pt x="0" y="0"/>
                </a:lnTo>
                <a:close/>
              </a:path>
            </a:pathLst>
          </a:custGeom>
          <a:blipFill>
            <a:blip r:embed="rId5"/>
            <a:stretch>
              <a:fillRect l="0" t="0" r="0" b="0"/>
            </a:stretch>
          </a:blipFill>
        </p:spPr>
      </p:sp>
      <p:sp>
        <p:nvSpPr>
          <p:cNvPr name="TextBox 13" id="13"/>
          <p:cNvSpPr txBox="true"/>
          <p:nvPr/>
        </p:nvSpPr>
        <p:spPr>
          <a:xfrm rot="0">
            <a:off x="1846750" y="304800"/>
            <a:ext cx="13954101"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FEATURE IMPORTANCE</a:t>
            </a:r>
          </a:p>
        </p:txBody>
      </p:sp>
      <p:sp>
        <p:nvSpPr>
          <p:cNvPr name="TextBox 14" id="14"/>
          <p:cNvSpPr txBox="true"/>
          <p:nvPr/>
        </p:nvSpPr>
        <p:spPr>
          <a:xfrm rot="0">
            <a:off x="8823801" y="3197508"/>
            <a:ext cx="8961369" cy="2571180"/>
          </a:xfrm>
          <a:prstGeom prst="rect">
            <a:avLst/>
          </a:prstGeom>
        </p:spPr>
        <p:txBody>
          <a:bodyPr anchor="t" rtlCol="false" tIns="0" lIns="0" bIns="0" rIns="0">
            <a:spAutoFit/>
          </a:bodyPr>
          <a:lstStyle/>
          <a:p>
            <a:pPr algn="l">
              <a:lnSpc>
                <a:spcPts val="6859"/>
              </a:lnSpc>
            </a:pPr>
            <a:r>
              <a:rPr lang="en-US" sz="4899">
                <a:solidFill>
                  <a:srgbClr val="000000"/>
                </a:solidFill>
                <a:latin typeface="Alatsi"/>
                <a:ea typeface="Alatsi"/>
                <a:cs typeface="Alatsi"/>
                <a:sym typeface="Alatsi"/>
              </a:rPr>
              <a:t>Most influential features  </a:t>
            </a:r>
          </a:p>
          <a:p>
            <a:pPr algn="l" marL="1057905" indent="-528952" lvl="1">
              <a:lnSpc>
                <a:spcPts val="6859"/>
              </a:lnSpc>
              <a:buFont typeface="Arial"/>
              <a:buChar char="•"/>
            </a:pPr>
            <a:r>
              <a:rPr lang="en-US" sz="4899">
                <a:solidFill>
                  <a:srgbClr val="000000"/>
                </a:solidFill>
                <a:latin typeface="Alatsi"/>
                <a:ea typeface="Alatsi"/>
                <a:cs typeface="Alatsi"/>
                <a:sym typeface="Alatsi"/>
              </a:rPr>
              <a:t>Age </a:t>
            </a:r>
          </a:p>
          <a:p>
            <a:pPr algn="l" marL="1057905" indent="-528952" lvl="1">
              <a:lnSpc>
                <a:spcPts val="6859"/>
              </a:lnSpc>
              <a:buFont typeface="Arial"/>
              <a:buChar char="•"/>
            </a:pPr>
            <a:r>
              <a:rPr lang="en-US" sz="4899">
                <a:solidFill>
                  <a:srgbClr val="000000"/>
                </a:solidFill>
                <a:latin typeface="Alatsi"/>
                <a:ea typeface="Alatsi"/>
                <a:cs typeface="Alatsi"/>
                <a:sym typeface="Alatsi"/>
              </a:rPr>
              <a:t>Computer and internet usage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28</a:t>
              </a:r>
            </a:p>
          </p:txBody>
        </p:sp>
      </p:grpSp>
      <p:sp>
        <p:nvSpPr>
          <p:cNvPr name="Freeform 7" id="7"/>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5400000">
            <a:off x="-8369469" y="4939665"/>
            <a:ext cx="18796339" cy="407670"/>
            <a:chOff x="0" y="0"/>
            <a:chExt cx="25061785" cy="543560"/>
          </a:xfrm>
        </p:grpSpPr>
        <p:sp>
          <p:nvSpPr>
            <p:cNvPr name="TextBox 10" id="10"/>
            <p:cNvSpPr txBox="true"/>
            <p:nvPr/>
          </p:nvSpPr>
          <p:spPr>
            <a:xfrm rot="0">
              <a:off x="7951598" y="-57150"/>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11" id="11"/>
            <p:cNvSpPr/>
            <p:nvPr/>
          </p:nvSpPr>
          <p:spPr>
            <a:xfrm>
              <a:off x="204" y="271780"/>
              <a:ext cx="9473686" cy="25400"/>
            </a:xfrm>
            <a:prstGeom prst="line">
              <a:avLst/>
            </a:prstGeom>
            <a:ln cap="flat" w="152400">
              <a:solidFill>
                <a:srgbClr val="9FC3D0"/>
              </a:solidFill>
              <a:prstDash val="solid"/>
              <a:headEnd type="none" len="sm" w="sm"/>
              <a:tailEnd type="none" len="sm" w="sm"/>
            </a:ln>
          </p:spPr>
        </p:sp>
        <p:sp>
          <p:nvSpPr>
            <p:cNvPr name="AutoShape 12" id="12"/>
            <p:cNvSpPr/>
            <p:nvPr/>
          </p:nvSpPr>
          <p:spPr>
            <a:xfrm>
              <a:off x="15587895" y="271780"/>
              <a:ext cx="9473686" cy="25400"/>
            </a:xfrm>
            <a:prstGeom prst="line">
              <a:avLst/>
            </a:prstGeom>
            <a:ln cap="flat" w="152400">
              <a:solidFill>
                <a:srgbClr val="9FC3D0"/>
              </a:solidFill>
              <a:prstDash val="solid"/>
              <a:headEnd type="none" len="sm" w="sm"/>
              <a:tailEnd type="none" len="sm" w="sm"/>
            </a:ln>
          </p:spPr>
        </p:sp>
      </p:grpSp>
      <p:sp>
        <p:nvSpPr>
          <p:cNvPr name="TextBox 13" id="13"/>
          <p:cNvSpPr txBox="true"/>
          <p:nvPr/>
        </p:nvSpPr>
        <p:spPr>
          <a:xfrm rot="0">
            <a:off x="2579204" y="282575"/>
            <a:ext cx="13129591" cy="26289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TRAIN THE MODEL FOR </a:t>
            </a:r>
          </a:p>
          <a:p>
            <a:pPr algn="ctr">
              <a:lnSpc>
                <a:spcPts val="10500"/>
              </a:lnSpc>
            </a:pPr>
            <a:r>
              <a:rPr lang="en-US" sz="7500">
                <a:solidFill>
                  <a:srgbClr val="000000"/>
                </a:solidFill>
                <a:latin typeface="Alatsi"/>
                <a:ea typeface="Alatsi"/>
                <a:cs typeface="Alatsi"/>
                <a:sym typeface="Alatsi"/>
              </a:rPr>
              <a:t>DIFFERENT ALGORITHMS </a:t>
            </a:r>
          </a:p>
        </p:txBody>
      </p:sp>
      <p:sp>
        <p:nvSpPr>
          <p:cNvPr name="TextBox 14" id="14"/>
          <p:cNvSpPr txBox="true"/>
          <p:nvPr/>
        </p:nvSpPr>
        <p:spPr>
          <a:xfrm rot="0">
            <a:off x="2008693" y="3772321"/>
            <a:ext cx="15094845" cy="4927359"/>
          </a:xfrm>
          <a:prstGeom prst="rect">
            <a:avLst/>
          </a:prstGeom>
        </p:spPr>
        <p:txBody>
          <a:bodyPr anchor="t" rtlCol="false" tIns="0" lIns="0" bIns="0" rIns="0">
            <a:spAutoFit/>
          </a:bodyPr>
          <a:lstStyle/>
          <a:p>
            <a:pPr algn="l" marL="1022950" indent="-511475" lvl="1">
              <a:lnSpc>
                <a:spcPts val="7912"/>
              </a:lnSpc>
              <a:buFont typeface="Arial"/>
              <a:buChar char="•"/>
            </a:pPr>
            <a:r>
              <a:rPr lang="en-US" sz="4738">
                <a:solidFill>
                  <a:srgbClr val="000000"/>
                </a:solidFill>
                <a:latin typeface="Alatsi"/>
                <a:ea typeface="Alatsi"/>
                <a:cs typeface="Alatsi"/>
                <a:sym typeface="Alatsi"/>
              </a:rPr>
              <a:t>Logistic Regression with a maximum of 1000 iterations to ensure convergence. </a:t>
            </a:r>
          </a:p>
          <a:p>
            <a:pPr algn="l" marL="1022950" indent="-511475" lvl="1">
              <a:lnSpc>
                <a:spcPts val="7912"/>
              </a:lnSpc>
              <a:buFont typeface="Arial"/>
              <a:buChar char="•"/>
            </a:pPr>
            <a:r>
              <a:rPr lang="en-US" sz="4738">
                <a:solidFill>
                  <a:srgbClr val="000000"/>
                </a:solidFill>
                <a:latin typeface="Alatsi"/>
                <a:ea typeface="Alatsi"/>
                <a:cs typeface="Alatsi"/>
                <a:sym typeface="Alatsi"/>
              </a:rPr>
              <a:t>Decision Tree Classifier. </a:t>
            </a:r>
          </a:p>
          <a:p>
            <a:pPr algn="l" marL="1022950" indent="-511475" lvl="1">
              <a:lnSpc>
                <a:spcPts val="7912"/>
              </a:lnSpc>
              <a:buFont typeface="Arial"/>
              <a:buChar char="•"/>
            </a:pPr>
            <a:r>
              <a:rPr lang="en-US" sz="4738">
                <a:solidFill>
                  <a:srgbClr val="000000"/>
                </a:solidFill>
                <a:latin typeface="Alatsi"/>
                <a:ea typeface="Alatsi"/>
                <a:cs typeface="Alatsi"/>
                <a:sym typeface="Alatsi"/>
              </a:rPr>
              <a:t>Random Forest Classifier. </a:t>
            </a:r>
          </a:p>
          <a:p>
            <a:pPr algn="l" marL="1022950" indent="-511475" lvl="1">
              <a:lnSpc>
                <a:spcPts val="7912"/>
              </a:lnSpc>
              <a:buFont typeface="Arial"/>
              <a:buChar char="•"/>
            </a:pPr>
            <a:r>
              <a:rPr lang="en-US" sz="4738">
                <a:solidFill>
                  <a:srgbClr val="000000"/>
                </a:solidFill>
                <a:latin typeface="Alatsi"/>
                <a:ea typeface="Alatsi"/>
                <a:cs typeface="Alatsi"/>
                <a:sym typeface="Alatsi"/>
              </a:rPr>
              <a:t>Naive Bayes Classifier (GaussianNB).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2246350"/>
            <a:chOff x="0" y="0"/>
            <a:chExt cx="2083482" cy="2995133"/>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255755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29</a:t>
              </a:r>
            </a:p>
            <a:p>
              <a:pPr algn="ctr">
                <a:lnSpc>
                  <a:spcPts val="7805"/>
                </a:lnSpc>
              </a:pPr>
            </a:p>
          </p:txBody>
        </p:sp>
      </p:gr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028700" y="2246350"/>
            <a:ext cx="8747689" cy="6398245"/>
          </a:xfrm>
          <a:custGeom>
            <a:avLst/>
            <a:gdLst/>
            <a:ahLst/>
            <a:cxnLst/>
            <a:rect r="r" b="b" t="t" l="l"/>
            <a:pathLst>
              <a:path h="6398245" w="8747689">
                <a:moveTo>
                  <a:pt x="0" y="0"/>
                </a:moveTo>
                <a:lnTo>
                  <a:pt x="8747689" y="0"/>
                </a:lnTo>
                <a:lnTo>
                  <a:pt x="8747689" y="6398244"/>
                </a:lnTo>
                <a:lnTo>
                  <a:pt x="0" y="6398244"/>
                </a:lnTo>
                <a:lnTo>
                  <a:pt x="0" y="0"/>
                </a:lnTo>
                <a:close/>
              </a:path>
            </a:pathLst>
          </a:custGeom>
          <a:blipFill>
            <a:blip r:embed="rId5"/>
            <a:stretch>
              <a:fillRect l="0" t="0" r="0" b="0"/>
            </a:stretch>
          </a:blipFill>
        </p:spPr>
      </p:sp>
      <p:sp>
        <p:nvSpPr>
          <p:cNvPr name="TextBox 13" id="13"/>
          <p:cNvSpPr txBox="true"/>
          <p:nvPr/>
        </p:nvSpPr>
        <p:spPr>
          <a:xfrm rot="0">
            <a:off x="-478607" y="1039863"/>
            <a:ext cx="17900374" cy="1035641"/>
          </a:xfrm>
          <a:prstGeom prst="rect">
            <a:avLst/>
          </a:prstGeom>
        </p:spPr>
        <p:txBody>
          <a:bodyPr anchor="t" rtlCol="false" tIns="0" lIns="0" bIns="0" rIns="0">
            <a:spAutoFit/>
          </a:bodyPr>
          <a:lstStyle/>
          <a:p>
            <a:pPr algn="ctr">
              <a:lnSpc>
                <a:spcPts val="8540"/>
              </a:lnSpc>
            </a:pPr>
            <a:r>
              <a:rPr lang="en-US" sz="6100">
                <a:solidFill>
                  <a:srgbClr val="000000"/>
                </a:solidFill>
                <a:latin typeface="Alatsi"/>
                <a:ea typeface="Alatsi"/>
                <a:cs typeface="Alatsi"/>
                <a:sym typeface="Alatsi"/>
              </a:rPr>
              <a:t>MODEL EVALUATION - LOGISTIC REGRESSION</a:t>
            </a:r>
          </a:p>
        </p:txBody>
      </p:sp>
      <p:sp>
        <p:nvSpPr>
          <p:cNvPr name="Freeform 14" id="14"/>
          <p:cNvSpPr/>
          <p:nvPr/>
        </p:nvSpPr>
        <p:spPr>
          <a:xfrm flipH="false" flipV="false" rot="0">
            <a:off x="1656514" y="2844317"/>
            <a:ext cx="4766304" cy="930938"/>
          </a:xfrm>
          <a:custGeom>
            <a:avLst/>
            <a:gdLst/>
            <a:ahLst/>
            <a:cxnLst/>
            <a:rect r="r" b="b" t="t" l="l"/>
            <a:pathLst>
              <a:path h="930938" w="4766304">
                <a:moveTo>
                  <a:pt x="0" y="0"/>
                </a:moveTo>
                <a:lnTo>
                  <a:pt x="4766304" y="0"/>
                </a:lnTo>
                <a:lnTo>
                  <a:pt x="4766304" y="930938"/>
                </a:lnTo>
                <a:lnTo>
                  <a:pt x="0" y="930938"/>
                </a:lnTo>
                <a:lnTo>
                  <a:pt x="0" y="0"/>
                </a:lnTo>
                <a:close/>
              </a:path>
            </a:pathLst>
          </a:custGeom>
          <a:blipFill>
            <a:blip r:embed="rId6"/>
            <a:stretch>
              <a:fillRect l="-447" t="-3959" r="-447" b="0"/>
            </a:stretch>
          </a:blipFill>
        </p:spPr>
      </p:sp>
      <p:sp>
        <p:nvSpPr>
          <p:cNvPr name="TextBox 15" id="15"/>
          <p:cNvSpPr txBox="true"/>
          <p:nvPr/>
        </p:nvSpPr>
        <p:spPr>
          <a:xfrm rot="0">
            <a:off x="9776389" y="2122525"/>
            <a:ext cx="8043974" cy="6522070"/>
          </a:xfrm>
          <a:prstGeom prst="rect">
            <a:avLst/>
          </a:prstGeom>
        </p:spPr>
        <p:txBody>
          <a:bodyPr anchor="t" rtlCol="false" tIns="0" lIns="0" bIns="0" rIns="0">
            <a:spAutoFit/>
          </a:bodyPr>
          <a:lstStyle/>
          <a:p>
            <a:pPr algn="l" marL="617058" indent="-308529" lvl="1">
              <a:lnSpc>
                <a:spcPts val="4772"/>
              </a:lnSpc>
              <a:buFont typeface="Arial"/>
              <a:buChar char="•"/>
            </a:pPr>
            <a:r>
              <a:rPr lang="en-US" sz="2858">
                <a:solidFill>
                  <a:srgbClr val="000000"/>
                </a:solidFill>
                <a:latin typeface="Alatsi"/>
                <a:ea typeface="Alatsi"/>
                <a:cs typeface="Alatsi"/>
                <a:sym typeface="Alatsi"/>
              </a:rPr>
              <a:t>Performs reasonably well with a weighted average F1-score of 0.58.</a:t>
            </a:r>
          </a:p>
          <a:p>
            <a:pPr algn="l" marL="617058" indent="-308529" lvl="1">
              <a:lnSpc>
                <a:spcPts val="4772"/>
              </a:lnSpc>
              <a:buFont typeface="Arial"/>
              <a:buChar char="•"/>
            </a:pPr>
            <a:r>
              <a:rPr lang="en-US" sz="2858">
                <a:solidFill>
                  <a:srgbClr val="000000"/>
                </a:solidFill>
                <a:latin typeface="Alatsi"/>
                <a:ea typeface="Alatsi"/>
                <a:cs typeface="Alatsi"/>
                <a:sym typeface="Alatsi"/>
              </a:rPr>
              <a:t>Shows good precision and recall for class 0.0 but struggles with lower recall for other classes, especially class 3.0.</a:t>
            </a:r>
          </a:p>
          <a:p>
            <a:pPr algn="l" marL="617058" indent="-308529" lvl="1">
              <a:lnSpc>
                <a:spcPts val="4772"/>
              </a:lnSpc>
              <a:buFont typeface="Arial"/>
              <a:buChar char="•"/>
            </a:pPr>
            <a:r>
              <a:rPr lang="en-US" sz="2858">
                <a:solidFill>
                  <a:srgbClr val="000000"/>
                </a:solidFill>
                <a:latin typeface="Alatsi"/>
                <a:ea typeface="Alatsi"/>
                <a:cs typeface="Alatsi"/>
                <a:sym typeface="Alatsi"/>
              </a:rPr>
              <a:t>Confusion matrix reveals a bias towards classifying instances as class 0.0</a:t>
            </a:r>
          </a:p>
          <a:p>
            <a:pPr algn="l" marL="617058" indent="-308529" lvl="1">
              <a:lnSpc>
                <a:spcPts val="4772"/>
              </a:lnSpc>
              <a:buFont typeface="Arial"/>
              <a:buChar char="•"/>
            </a:pPr>
            <a:r>
              <a:rPr lang="en-US" sz="2858">
                <a:solidFill>
                  <a:srgbClr val="000000"/>
                </a:solidFill>
                <a:latin typeface="Alatsi"/>
                <a:ea typeface="Alatsi"/>
                <a:cs typeface="Alatsi"/>
                <a:sym typeface="Alatsi"/>
              </a:rPr>
              <a:t>Performs moderately well on majority classes but struggles with imbalanced classes, leading to poor performance on minority classes (1.0, 2.0, 3.0).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3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OBJECTIVE</a:t>
            </a:r>
          </a:p>
        </p:txBody>
      </p:sp>
      <p:grpSp>
        <p:nvGrpSpPr>
          <p:cNvPr name="Group 3" id="3"/>
          <p:cNvGrpSpPr/>
          <p:nvPr/>
        </p:nvGrpSpPr>
        <p:grpSpPr>
          <a:xfrm rot="0">
            <a:off x="1704735" y="3085639"/>
            <a:ext cx="15516465" cy="5670557"/>
            <a:chOff x="0" y="0"/>
            <a:chExt cx="20688620" cy="7560743"/>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0" y="2742037"/>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72617"/>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name="Group 12" id="12"/>
            <p:cNvGrpSpPr/>
            <p:nvPr/>
          </p:nvGrpSpPr>
          <p:grpSpPr>
            <a:xfrm rot="0">
              <a:off x="0" y="5484075"/>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14654"/>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16" id="16"/>
            <p:cNvSpPr txBox="true"/>
            <p:nvPr/>
          </p:nvSpPr>
          <p:spPr>
            <a:xfrm rot="0">
              <a:off x="1711697" y="-63120"/>
              <a:ext cx="18976923" cy="141626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Develop a model to predict the level of problematic internet usage in children and adolescents.</a:t>
              </a:r>
            </a:p>
          </p:txBody>
        </p:sp>
        <p:sp>
          <p:nvSpPr>
            <p:cNvPr name="TextBox 17" id="17"/>
            <p:cNvSpPr txBox="true"/>
            <p:nvPr/>
          </p:nvSpPr>
          <p:spPr>
            <a:xfrm rot="0">
              <a:off x="1711697" y="2677140"/>
              <a:ext cx="18976923" cy="141626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Use data from HBN Instruments, including steps, activity hours, and fitness metrics, to predict internet usage behavior.</a:t>
              </a:r>
            </a:p>
          </p:txBody>
        </p:sp>
        <p:sp>
          <p:nvSpPr>
            <p:cNvPr name="TextBox 18" id="18"/>
            <p:cNvSpPr txBox="true"/>
            <p:nvPr/>
          </p:nvSpPr>
          <p:spPr>
            <a:xfrm rot="0">
              <a:off x="1711697" y="5417400"/>
              <a:ext cx="18976923" cy="214334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I</a:t>
              </a:r>
              <a:r>
                <a:rPr lang="en-US" sz="3087">
                  <a:solidFill>
                    <a:srgbClr val="000000"/>
                  </a:solidFill>
                  <a:latin typeface="Alatsi"/>
                  <a:ea typeface="Alatsi"/>
                  <a:cs typeface="Alatsi"/>
                  <a:sym typeface="Alatsi"/>
                </a:rPr>
                <a:t>dentify early indicators for timely interventions, encouraging healthier digital habits.</a:t>
              </a:r>
            </a:p>
            <a:p>
              <a:pPr algn="l">
                <a:lnSpc>
                  <a:spcPts val="4322"/>
                </a:lnSpc>
              </a:pP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23" id="2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4" id="2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5" id="25"/>
          <p:cNvGrpSpPr/>
          <p:nvPr/>
        </p:nvGrpSpPr>
        <p:grpSpPr>
          <a:xfrm rot="0">
            <a:off x="15859155" y="0"/>
            <a:ext cx="1562612" cy="1673225"/>
            <a:chOff x="0" y="0"/>
            <a:chExt cx="2083482" cy="2230967"/>
          </a:xfrm>
        </p:grpSpPr>
        <p:grpSp>
          <p:nvGrpSpPr>
            <p:cNvPr name="Group 26" id="26"/>
            <p:cNvGrpSpPr/>
            <p:nvPr/>
          </p:nvGrpSpPr>
          <p:grpSpPr>
            <a:xfrm rot="0">
              <a:off x="75599" y="0"/>
              <a:ext cx="1932284" cy="2230967"/>
              <a:chOff x="0" y="0"/>
              <a:chExt cx="703982" cy="812800"/>
            </a:xfrm>
          </p:grpSpPr>
          <p:sp>
            <p:nvSpPr>
              <p:cNvPr name="Freeform 27" id="2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8" id="2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30" id="30"/>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1" id="31"/>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30</a:t>
              </a:r>
            </a:p>
          </p:txBody>
        </p:sp>
      </p:gr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534566" y="2075504"/>
            <a:ext cx="8786594" cy="6485894"/>
          </a:xfrm>
          <a:custGeom>
            <a:avLst/>
            <a:gdLst/>
            <a:ahLst/>
            <a:cxnLst/>
            <a:rect r="r" b="b" t="t" l="l"/>
            <a:pathLst>
              <a:path h="6485894" w="8786594">
                <a:moveTo>
                  <a:pt x="0" y="0"/>
                </a:moveTo>
                <a:lnTo>
                  <a:pt x="8786594" y="0"/>
                </a:lnTo>
                <a:lnTo>
                  <a:pt x="8786594" y="6485894"/>
                </a:lnTo>
                <a:lnTo>
                  <a:pt x="0" y="6485894"/>
                </a:lnTo>
                <a:lnTo>
                  <a:pt x="0" y="0"/>
                </a:lnTo>
                <a:close/>
              </a:path>
            </a:pathLst>
          </a:custGeom>
          <a:blipFill>
            <a:blip r:embed="rId5"/>
            <a:stretch>
              <a:fillRect l="0" t="0" r="0" b="0"/>
            </a:stretch>
          </a:blipFill>
        </p:spPr>
      </p:sp>
      <p:sp>
        <p:nvSpPr>
          <p:cNvPr name="TextBox 13" id="13"/>
          <p:cNvSpPr txBox="true"/>
          <p:nvPr/>
        </p:nvSpPr>
        <p:spPr>
          <a:xfrm rot="0">
            <a:off x="760343" y="703263"/>
            <a:ext cx="16230600" cy="1160801"/>
          </a:xfrm>
          <a:prstGeom prst="rect">
            <a:avLst/>
          </a:prstGeom>
        </p:spPr>
        <p:txBody>
          <a:bodyPr anchor="t" rtlCol="false" tIns="0" lIns="0" bIns="0" rIns="0">
            <a:spAutoFit/>
          </a:bodyPr>
          <a:lstStyle/>
          <a:p>
            <a:pPr algn="ctr">
              <a:lnSpc>
                <a:spcPts val="9520"/>
              </a:lnSpc>
            </a:pPr>
            <a:r>
              <a:rPr lang="en-US" sz="6800">
                <a:solidFill>
                  <a:srgbClr val="000000"/>
                </a:solidFill>
                <a:latin typeface="Alatsi"/>
                <a:ea typeface="Alatsi"/>
                <a:cs typeface="Alatsi"/>
                <a:sym typeface="Alatsi"/>
              </a:rPr>
              <a:t>MODEL EVALUATION - DECISION TREE</a:t>
            </a:r>
          </a:p>
        </p:txBody>
      </p:sp>
      <p:sp>
        <p:nvSpPr>
          <p:cNvPr name="Freeform 14" id="14"/>
          <p:cNvSpPr/>
          <p:nvPr/>
        </p:nvSpPr>
        <p:spPr>
          <a:xfrm flipH="false" flipV="false" rot="0">
            <a:off x="1028700" y="2721693"/>
            <a:ext cx="4766304" cy="930938"/>
          </a:xfrm>
          <a:custGeom>
            <a:avLst/>
            <a:gdLst/>
            <a:ahLst/>
            <a:cxnLst/>
            <a:rect r="r" b="b" t="t" l="l"/>
            <a:pathLst>
              <a:path h="930938" w="4766304">
                <a:moveTo>
                  <a:pt x="0" y="0"/>
                </a:moveTo>
                <a:lnTo>
                  <a:pt x="4766304" y="0"/>
                </a:lnTo>
                <a:lnTo>
                  <a:pt x="4766304" y="930937"/>
                </a:lnTo>
                <a:lnTo>
                  <a:pt x="0" y="930937"/>
                </a:lnTo>
                <a:lnTo>
                  <a:pt x="0" y="0"/>
                </a:lnTo>
                <a:close/>
              </a:path>
            </a:pathLst>
          </a:custGeom>
          <a:blipFill>
            <a:blip r:embed="rId6"/>
            <a:stretch>
              <a:fillRect l="-447" t="-3959" r="-447" b="0"/>
            </a:stretch>
          </a:blipFill>
        </p:spPr>
      </p:sp>
      <p:sp>
        <p:nvSpPr>
          <p:cNvPr name="TextBox 15" id="15"/>
          <p:cNvSpPr txBox="true"/>
          <p:nvPr/>
        </p:nvSpPr>
        <p:spPr>
          <a:xfrm rot="0">
            <a:off x="9528408" y="2348970"/>
            <a:ext cx="8281875" cy="4911762"/>
          </a:xfrm>
          <a:prstGeom prst="rect">
            <a:avLst/>
          </a:prstGeom>
        </p:spPr>
        <p:txBody>
          <a:bodyPr anchor="t" rtlCol="false" tIns="0" lIns="0" bIns="0" rIns="0">
            <a:spAutoFit/>
          </a:bodyPr>
          <a:lstStyle/>
          <a:p>
            <a:pPr algn="l" marL="640053" indent="-320026" lvl="1">
              <a:lnSpc>
                <a:spcPts val="4950"/>
              </a:lnSpc>
              <a:buFont typeface="Arial"/>
              <a:buChar char="•"/>
            </a:pPr>
            <a:r>
              <a:rPr lang="en-US" sz="2964">
                <a:solidFill>
                  <a:srgbClr val="000000"/>
                </a:solidFill>
                <a:latin typeface="Alatsi"/>
                <a:ea typeface="Alatsi"/>
                <a:cs typeface="Alatsi"/>
                <a:sym typeface="Alatsi"/>
              </a:rPr>
              <a:t>Extremely high training accuracy suggests overfitting.</a:t>
            </a:r>
          </a:p>
          <a:p>
            <a:pPr algn="l" marL="640053" indent="-320026" lvl="1">
              <a:lnSpc>
                <a:spcPts val="4950"/>
              </a:lnSpc>
              <a:buFont typeface="Arial"/>
              <a:buChar char="•"/>
            </a:pPr>
            <a:r>
              <a:rPr lang="en-US" sz="2964">
                <a:solidFill>
                  <a:srgbClr val="000000"/>
                </a:solidFill>
                <a:latin typeface="Alatsi"/>
                <a:ea typeface="Alatsi"/>
                <a:cs typeface="Alatsi"/>
                <a:sym typeface="Alatsi"/>
              </a:rPr>
              <a:t>Poor validation accuracy indicates that the model fails to generalize.</a:t>
            </a:r>
          </a:p>
          <a:p>
            <a:pPr algn="l" marL="640053" indent="-320026" lvl="1">
              <a:lnSpc>
                <a:spcPts val="4950"/>
              </a:lnSpc>
              <a:buFont typeface="Arial"/>
              <a:buChar char="•"/>
            </a:pPr>
            <a:r>
              <a:rPr lang="en-US" sz="2964">
                <a:solidFill>
                  <a:srgbClr val="000000"/>
                </a:solidFill>
                <a:latin typeface="Alatsi"/>
                <a:ea typeface="Alatsi"/>
                <a:cs typeface="Alatsi"/>
                <a:sym typeface="Alatsi"/>
              </a:rPr>
              <a:t>The F1-scores for minority classes (1.0, 2.0, 3.0) are very low, indicating weak performance in these categories.</a:t>
            </a:r>
          </a:p>
          <a:p>
            <a:pPr algn="l" marL="640053" indent="-320026" lvl="1">
              <a:lnSpc>
                <a:spcPts val="4950"/>
              </a:lnSpc>
              <a:buFont typeface="Arial"/>
              <a:buChar char="•"/>
            </a:pPr>
            <a:r>
              <a:rPr lang="en-US" sz="2964">
                <a:solidFill>
                  <a:srgbClr val="000000"/>
                </a:solidFill>
                <a:latin typeface="Alatsi"/>
                <a:ea typeface="Alatsi"/>
                <a:cs typeface="Alatsi"/>
                <a:sym typeface="Alatsi"/>
              </a:rPr>
              <a:t>It is not suitable model for this dataset.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31</a:t>
              </a:r>
            </a:p>
          </p:txBody>
        </p:sp>
      </p:gr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670891" y="2075504"/>
            <a:ext cx="8473109" cy="6463903"/>
          </a:xfrm>
          <a:custGeom>
            <a:avLst/>
            <a:gdLst/>
            <a:ahLst/>
            <a:cxnLst/>
            <a:rect r="r" b="b" t="t" l="l"/>
            <a:pathLst>
              <a:path h="6463903" w="8473109">
                <a:moveTo>
                  <a:pt x="0" y="0"/>
                </a:moveTo>
                <a:lnTo>
                  <a:pt x="8473109" y="0"/>
                </a:lnTo>
                <a:lnTo>
                  <a:pt x="8473109" y="6463903"/>
                </a:lnTo>
                <a:lnTo>
                  <a:pt x="0" y="6463903"/>
                </a:lnTo>
                <a:lnTo>
                  <a:pt x="0" y="0"/>
                </a:lnTo>
                <a:close/>
              </a:path>
            </a:pathLst>
          </a:custGeom>
          <a:blipFill>
            <a:blip r:embed="rId5"/>
            <a:stretch>
              <a:fillRect l="0" t="0" r="0" b="0"/>
            </a:stretch>
          </a:blipFill>
        </p:spPr>
      </p:sp>
      <p:sp>
        <p:nvSpPr>
          <p:cNvPr name="TextBox 13" id="13"/>
          <p:cNvSpPr txBox="true"/>
          <p:nvPr/>
        </p:nvSpPr>
        <p:spPr>
          <a:xfrm rot="0">
            <a:off x="670891" y="703263"/>
            <a:ext cx="16230600" cy="1137241"/>
          </a:xfrm>
          <a:prstGeom prst="rect">
            <a:avLst/>
          </a:prstGeom>
        </p:spPr>
        <p:txBody>
          <a:bodyPr anchor="t" rtlCol="false" tIns="0" lIns="0" bIns="0" rIns="0">
            <a:spAutoFit/>
          </a:bodyPr>
          <a:lstStyle/>
          <a:p>
            <a:pPr algn="ctr">
              <a:lnSpc>
                <a:spcPts val="9240"/>
              </a:lnSpc>
            </a:pPr>
            <a:r>
              <a:rPr lang="en-US" sz="6600">
                <a:solidFill>
                  <a:srgbClr val="000000"/>
                </a:solidFill>
                <a:latin typeface="Alatsi"/>
                <a:ea typeface="Alatsi"/>
                <a:cs typeface="Alatsi"/>
                <a:sym typeface="Alatsi"/>
              </a:rPr>
              <a:t>MODEL EVALUATION - RANDOM FOREST</a:t>
            </a:r>
          </a:p>
        </p:txBody>
      </p:sp>
      <p:sp>
        <p:nvSpPr>
          <p:cNvPr name="Freeform 14" id="14"/>
          <p:cNvSpPr/>
          <p:nvPr/>
        </p:nvSpPr>
        <p:spPr>
          <a:xfrm flipH="false" flipV="false" rot="0">
            <a:off x="1028700" y="2721693"/>
            <a:ext cx="4766304" cy="930938"/>
          </a:xfrm>
          <a:custGeom>
            <a:avLst/>
            <a:gdLst/>
            <a:ahLst/>
            <a:cxnLst/>
            <a:rect r="r" b="b" t="t" l="l"/>
            <a:pathLst>
              <a:path h="930938" w="4766304">
                <a:moveTo>
                  <a:pt x="0" y="0"/>
                </a:moveTo>
                <a:lnTo>
                  <a:pt x="4766304" y="0"/>
                </a:lnTo>
                <a:lnTo>
                  <a:pt x="4766304" y="930937"/>
                </a:lnTo>
                <a:lnTo>
                  <a:pt x="0" y="930937"/>
                </a:lnTo>
                <a:lnTo>
                  <a:pt x="0" y="0"/>
                </a:lnTo>
                <a:close/>
              </a:path>
            </a:pathLst>
          </a:custGeom>
          <a:blipFill>
            <a:blip r:embed="rId6"/>
            <a:stretch>
              <a:fillRect l="-447" t="-3959" r="-447" b="0"/>
            </a:stretch>
          </a:blipFill>
        </p:spPr>
      </p:sp>
      <p:sp>
        <p:nvSpPr>
          <p:cNvPr name="TextBox 15" id="15"/>
          <p:cNvSpPr txBox="true"/>
          <p:nvPr/>
        </p:nvSpPr>
        <p:spPr>
          <a:xfrm rot="0">
            <a:off x="9144000" y="2165479"/>
            <a:ext cx="8580049" cy="6150603"/>
          </a:xfrm>
          <a:prstGeom prst="rect">
            <a:avLst/>
          </a:prstGeom>
        </p:spPr>
        <p:txBody>
          <a:bodyPr anchor="t" rtlCol="false" tIns="0" lIns="0" bIns="0" rIns="0">
            <a:spAutoFit/>
          </a:bodyPr>
          <a:lstStyle/>
          <a:p>
            <a:pPr algn="l" marL="640053" indent="-320026" lvl="1">
              <a:lnSpc>
                <a:spcPts val="4950"/>
              </a:lnSpc>
              <a:buFont typeface="Arial"/>
              <a:buChar char="•"/>
            </a:pPr>
            <a:r>
              <a:rPr lang="en-US" sz="2964">
                <a:solidFill>
                  <a:srgbClr val="000000"/>
                </a:solidFill>
                <a:latin typeface="Alatsi"/>
                <a:ea typeface="Alatsi"/>
                <a:cs typeface="Alatsi"/>
                <a:sym typeface="Alatsi"/>
              </a:rPr>
              <a:t>Similar to Decision Tree, the model is overfitting with nearly perfect training accuracy.</a:t>
            </a:r>
          </a:p>
          <a:p>
            <a:pPr algn="l" marL="640053" indent="-320026" lvl="1">
              <a:lnSpc>
                <a:spcPts val="4950"/>
              </a:lnSpc>
              <a:buFont typeface="Arial"/>
              <a:buChar char="•"/>
            </a:pPr>
            <a:r>
              <a:rPr lang="en-US" sz="2964">
                <a:solidFill>
                  <a:srgbClr val="000000"/>
                </a:solidFill>
                <a:latin typeface="Alatsi"/>
                <a:ea typeface="Alatsi"/>
                <a:cs typeface="Alatsi"/>
                <a:sym typeface="Alatsi"/>
              </a:rPr>
              <a:t>Performs better than Decision Tree on validation data but still struggles with minority classes.</a:t>
            </a:r>
          </a:p>
          <a:p>
            <a:pPr algn="l" marL="640053" indent="-320026" lvl="1">
              <a:lnSpc>
                <a:spcPts val="4950"/>
              </a:lnSpc>
              <a:buFont typeface="Arial"/>
              <a:buChar char="•"/>
            </a:pPr>
            <a:r>
              <a:rPr lang="en-US" sz="2964">
                <a:solidFill>
                  <a:srgbClr val="000000"/>
                </a:solidFill>
                <a:latin typeface="Alatsi"/>
                <a:ea typeface="Alatsi"/>
                <a:cs typeface="Alatsi"/>
                <a:sym typeface="Alatsi"/>
              </a:rPr>
              <a:t>Weighted average F1-score of 0.52 suggests that while the model performs well for class 0.0, its performance is weak for other classes.</a:t>
            </a:r>
          </a:p>
          <a:p>
            <a:pPr algn="l" marL="640053" indent="-320026" lvl="1">
              <a:lnSpc>
                <a:spcPts val="4950"/>
              </a:lnSpc>
              <a:buFont typeface="Arial"/>
              <a:buChar char="•"/>
            </a:pPr>
            <a:r>
              <a:rPr lang="en-US" sz="2964">
                <a:solidFill>
                  <a:srgbClr val="000000"/>
                </a:solidFill>
                <a:latin typeface="Alatsi"/>
                <a:ea typeface="Alatsi"/>
                <a:cs typeface="Alatsi"/>
                <a:sym typeface="Alatsi"/>
              </a:rPr>
              <a:t>Random Forest offers slight improvement over Decision Tree but still overfits. It does not effectively handle the imbalanced data.</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32</a:t>
              </a:r>
            </a:p>
          </p:txBody>
        </p:sp>
      </p:gr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670891" y="2075504"/>
            <a:ext cx="8115300" cy="6362209"/>
          </a:xfrm>
          <a:custGeom>
            <a:avLst/>
            <a:gdLst/>
            <a:ahLst/>
            <a:cxnLst/>
            <a:rect r="r" b="b" t="t" l="l"/>
            <a:pathLst>
              <a:path h="6362209" w="8115300">
                <a:moveTo>
                  <a:pt x="0" y="0"/>
                </a:moveTo>
                <a:lnTo>
                  <a:pt x="8115300" y="0"/>
                </a:lnTo>
                <a:lnTo>
                  <a:pt x="8115300" y="6362210"/>
                </a:lnTo>
                <a:lnTo>
                  <a:pt x="0" y="6362210"/>
                </a:lnTo>
                <a:lnTo>
                  <a:pt x="0" y="0"/>
                </a:lnTo>
                <a:close/>
              </a:path>
            </a:pathLst>
          </a:custGeom>
          <a:blipFill>
            <a:blip r:embed="rId5"/>
            <a:stretch>
              <a:fillRect l="0" t="0" r="0" b="0"/>
            </a:stretch>
          </a:blipFill>
        </p:spPr>
      </p:sp>
      <p:sp>
        <p:nvSpPr>
          <p:cNvPr name="TextBox 13" id="13"/>
          <p:cNvSpPr txBox="true"/>
          <p:nvPr/>
        </p:nvSpPr>
        <p:spPr>
          <a:xfrm rot="0">
            <a:off x="670891" y="703263"/>
            <a:ext cx="16230600" cy="1137241"/>
          </a:xfrm>
          <a:prstGeom prst="rect">
            <a:avLst/>
          </a:prstGeom>
        </p:spPr>
        <p:txBody>
          <a:bodyPr anchor="t" rtlCol="false" tIns="0" lIns="0" bIns="0" rIns="0">
            <a:spAutoFit/>
          </a:bodyPr>
          <a:lstStyle/>
          <a:p>
            <a:pPr algn="ctr">
              <a:lnSpc>
                <a:spcPts val="9240"/>
              </a:lnSpc>
            </a:pPr>
            <a:r>
              <a:rPr lang="en-US" sz="6600">
                <a:solidFill>
                  <a:srgbClr val="000000"/>
                </a:solidFill>
                <a:latin typeface="Alatsi"/>
                <a:ea typeface="Alatsi"/>
                <a:cs typeface="Alatsi"/>
                <a:sym typeface="Alatsi"/>
              </a:rPr>
              <a:t>MODEL EVALUATION - GAUSSIANNB</a:t>
            </a:r>
          </a:p>
        </p:txBody>
      </p:sp>
      <p:sp>
        <p:nvSpPr>
          <p:cNvPr name="Freeform 14" id="14"/>
          <p:cNvSpPr/>
          <p:nvPr/>
        </p:nvSpPr>
        <p:spPr>
          <a:xfrm flipH="false" flipV="false" rot="0">
            <a:off x="670891" y="2751510"/>
            <a:ext cx="4766304" cy="930938"/>
          </a:xfrm>
          <a:custGeom>
            <a:avLst/>
            <a:gdLst/>
            <a:ahLst/>
            <a:cxnLst/>
            <a:rect r="r" b="b" t="t" l="l"/>
            <a:pathLst>
              <a:path h="930938" w="4766304">
                <a:moveTo>
                  <a:pt x="0" y="0"/>
                </a:moveTo>
                <a:lnTo>
                  <a:pt x="4766304" y="0"/>
                </a:lnTo>
                <a:lnTo>
                  <a:pt x="4766304" y="930938"/>
                </a:lnTo>
                <a:lnTo>
                  <a:pt x="0" y="930938"/>
                </a:lnTo>
                <a:lnTo>
                  <a:pt x="0" y="0"/>
                </a:lnTo>
                <a:close/>
              </a:path>
            </a:pathLst>
          </a:custGeom>
          <a:blipFill>
            <a:blip r:embed="rId6"/>
            <a:stretch>
              <a:fillRect l="-447" t="-3959" r="-447" b="0"/>
            </a:stretch>
          </a:blipFill>
        </p:spPr>
      </p:sp>
      <p:sp>
        <p:nvSpPr>
          <p:cNvPr name="TextBox 15" id="15"/>
          <p:cNvSpPr txBox="true"/>
          <p:nvPr/>
        </p:nvSpPr>
        <p:spPr>
          <a:xfrm rot="0">
            <a:off x="8786191" y="2310476"/>
            <a:ext cx="9259957" cy="5953159"/>
          </a:xfrm>
          <a:prstGeom prst="rect">
            <a:avLst/>
          </a:prstGeom>
        </p:spPr>
        <p:txBody>
          <a:bodyPr anchor="t" rtlCol="false" tIns="0" lIns="0" bIns="0" rIns="0">
            <a:spAutoFit/>
          </a:bodyPr>
          <a:lstStyle/>
          <a:p>
            <a:pPr algn="l" marL="618463" indent="-309231" lvl="1">
              <a:lnSpc>
                <a:spcPts val="4783"/>
              </a:lnSpc>
              <a:buFont typeface="Arial"/>
              <a:buChar char="•"/>
            </a:pPr>
            <a:r>
              <a:rPr lang="en-US" sz="2864">
                <a:solidFill>
                  <a:srgbClr val="000000"/>
                </a:solidFill>
                <a:latin typeface="Alatsi"/>
                <a:ea typeface="Alatsi"/>
                <a:cs typeface="Alatsi"/>
                <a:sym typeface="Alatsi"/>
              </a:rPr>
              <a:t>Performs comparably across training and validation sets, showing no overfitting.</a:t>
            </a:r>
          </a:p>
          <a:p>
            <a:pPr algn="l" marL="618463" indent="-309231" lvl="1">
              <a:lnSpc>
                <a:spcPts val="4783"/>
              </a:lnSpc>
              <a:buFont typeface="Arial"/>
              <a:buChar char="•"/>
            </a:pPr>
            <a:r>
              <a:rPr lang="en-US" sz="2864">
                <a:solidFill>
                  <a:srgbClr val="000000"/>
                </a:solidFill>
                <a:latin typeface="Alatsi"/>
                <a:ea typeface="Alatsi"/>
                <a:cs typeface="Alatsi"/>
                <a:sym typeface="Alatsi"/>
              </a:rPr>
              <a:t>Weighted average F1-score of 0.53 suggests reasonable performance, especially for class 0.0.</a:t>
            </a:r>
          </a:p>
          <a:p>
            <a:pPr algn="l" marL="618463" indent="-309231" lvl="1">
              <a:lnSpc>
                <a:spcPts val="4783"/>
              </a:lnSpc>
              <a:buFont typeface="Arial"/>
              <a:buChar char="•"/>
            </a:pPr>
            <a:r>
              <a:rPr lang="en-US" sz="2864">
                <a:solidFill>
                  <a:srgbClr val="000000"/>
                </a:solidFill>
                <a:latin typeface="Alatsi"/>
                <a:ea typeface="Alatsi"/>
                <a:cs typeface="Alatsi"/>
                <a:sym typeface="Alatsi"/>
              </a:rPr>
              <a:t>Surprisingly, it recognizes class 3.0 instances better than other models, albeit with limited overall effectiveness.</a:t>
            </a:r>
          </a:p>
          <a:p>
            <a:pPr algn="l" marL="618463" indent="-309231" lvl="1">
              <a:lnSpc>
                <a:spcPts val="4783"/>
              </a:lnSpc>
              <a:buFont typeface="Arial"/>
              <a:buChar char="•"/>
            </a:pPr>
            <a:r>
              <a:rPr lang="en-US" sz="2864">
                <a:solidFill>
                  <a:srgbClr val="000000"/>
                </a:solidFill>
                <a:latin typeface="Alatsi"/>
                <a:ea typeface="Alatsi"/>
                <a:cs typeface="Alatsi"/>
                <a:sym typeface="Alatsi"/>
              </a:rPr>
              <a:t>Performs consistently on training and validation sets, but its simplistic assumptions limit its ability to handle complex patterns and imbalanced classes effectively.</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33</a:t>
              </a:r>
            </a:p>
          </p:txBody>
        </p:sp>
      </p:grpSp>
      <p:sp>
        <p:nvSpPr>
          <p:cNvPr name="Freeform 7" id="7"/>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5400000">
            <a:off x="-8573304" y="4939665"/>
            <a:ext cx="18796339" cy="407670"/>
            <a:chOff x="0" y="0"/>
            <a:chExt cx="25061785" cy="543560"/>
          </a:xfrm>
        </p:grpSpPr>
        <p:sp>
          <p:nvSpPr>
            <p:cNvPr name="TextBox 10" id="10"/>
            <p:cNvSpPr txBox="true"/>
            <p:nvPr/>
          </p:nvSpPr>
          <p:spPr>
            <a:xfrm rot="0">
              <a:off x="7951598" y="-57150"/>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11" id="11"/>
            <p:cNvSpPr/>
            <p:nvPr/>
          </p:nvSpPr>
          <p:spPr>
            <a:xfrm>
              <a:off x="204" y="271780"/>
              <a:ext cx="9473686" cy="25400"/>
            </a:xfrm>
            <a:prstGeom prst="line">
              <a:avLst/>
            </a:prstGeom>
            <a:ln cap="flat" w="152400">
              <a:solidFill>
                <a:srgbClr val="9FC3D0"/>
              </a:solidFill>
              <a:prstDash val="solid"/>
              <a:headEnd type="none" len="sm" w="sm"/>
              <a:tailEnd type="none" len="sm" w="sm"/>
            </a:ln>
          </p:spPr>
        </p:sp>
        <p:sp>
          <p:nvSpPr>
            <p:cNvPr name="AutoShape 12" id="12"/>
            <p:cNvSpPr/>
            <p:nvPr/>
          </p:nvSpPr>
          <p:spPr>
            <a:xfrm>
              <a:off x="15587895" y="271780"/>
              <a:ext cx="9473686" cy="25400"/>
            </a:xfrm>
            <a:prstGeom prst="line">
              <a:avLst/>
            </a:prstGeom>
            <a:ln cap="flat" w="152400">
              <a:solidFill>
                <a:srgbClr val="9FC3D0"/>
              </a:solidFill>
              <a:prstDash val="solid"/>
              <a:headEnd type="none" len="sm" w="sm"/>
              <a:tailEnd type="none" len="sm" w="sm"/>
            </a:ln>
          </p:spPr>
        </p:sp>
      </p:grpSp>
      <p:sp>
        <p:nvSpPr>
          <p:cNvPr name="TextBox 13" id="13"/>
          <p:cNvSpPr txBox="true"/>
          <p:nvPr/>
        </p:nvSpPr>
        <p:spPr>
          <a:xfrm rot="0">
            <a:off x="823291" y="855663"/>
            <a:ext cx="16230600" cy="1137241"/>
          </a:xfrm>
          <a:prstGeom prst="rect">
            <a:avLst/>
          </a:prstGeom>
        </p:spPr>
        <p:txBody>
          <a:bodyPr anchor="t" rtlCol="false" tIns="0" lIns="0" bIns="0" rIns="0">
            <a:spAutoFit/>
          </a:bodyPr>
          <a:lstStyle/>
          <a:p>
            <a:pPr algn="ctr">
              <a:lnSpc>
                <a:spcPts val="9240"/>
              </a:lnSpc>
            </a:pPr>
            <a:r>
              <a:rPr lang="en-US" sz="6600">
                <a:solidFill>
                  <a:srgbClr val="000000"/>
                </a:solidFill>
                <a:latin typeface="Alatsi"/>
                <a:ea typeface="Alatsi"/>
                <a:cs typeface="Alatsi"/>
                <a:sym typeface="Alatsi"/>
              </a:rPr>
              <a:t>BEST MODEL</a:t>
            </a:r>
          </a:p>
        </p:txBody>
      </p:sp>
      <p:sp>
        <p:nvSpPr>
          <p:cNvPr name="TextBox 14" id="14"/>
          <p:cNvSpPr txBox="true"/>
          <p:nvPr/>
        </p:nvSpPr>
        <p:spPr>
          <a:xfrm rot="0">
            <a:off x="3104514" y="3474063"/>
            <a:ext cx="12078973" cy="3069686"/>
          </a:xfrm>
          <a:prstGeom prst="rect">
            <a:avLst/>
          </a:prstGeom>
        </p:spPr>
        <p:txBody>
          <a:bodyPr anchor="t" rtlCol="false" tIns="0" lIns="0" bIns="0" rIns="0">
            <a:spAutoFit/>
          </a:bodyPr>
          <a:lstStyle/>
          <a:p>
            <a:pPr algn="l" marL="806742" indent="-403371" lvl="1">
              <a:lnSpc>
                <a:spcPts val="6240"/>
              </a:lnSpc>
              <a:buFont typeface="Arial"/>
              <a:buChar char="•"/>
            </a:pPr>
            <a:r>
              <a:rPr lang="en-US" sz="3736">
                <a:solidFill>
                  <a:srgbClr val="000000"/>
                </a:solidFill>
                <a:latin typeface="Alatsi"/>
                <a:ea typeface="Alatsi"/>
                <a:cs typeface="Alatsi"/>
                <a:sym typeface="Alatsi"/>
              </a:rPr>
              <a:t>XGBoost offers the most balanced performance, with better generalization than Decision Tree and Random Forest.</a:t>
            </a:r>
          </a:p>
          <a:p>
            <a:pPr algn="l" marL="806742" indent="-403371" lvl="1">
              <a:lnSpc>
                <a:spcPts val="6240"/>
              </a:lnSpc>
              <a:buFont typeface="Arial"/>
              <a:buChar char="•"/>
            </a:pPr>
            <a:r>
              <a:rPr lang="en-US" sz="3736">
                <a:solidFill>
                  <a:srgbClr val="000000"/>
                </a:solidFill>
                <a:latin typeface="Alatsi"/>
                <a:ea typeface="Alatsi"/>
                <a:cs typeface="Alatsi"/>
                <a:sym typeface="Alatsi"/>
              </a:rPr>
              <a:t>Robustness to Missing Data</a:t>
            </a:r>
          </a:p>
        </p:txBody>
      </p:sp>
      <p:sp>
        <p:nvSpPr>
          <p:cNvPr name="TextBox 15" id="15"/>
          <p:cNvSpPr txBox="true"/>
          <p:nvPr/>
        </p:nvSpPr>
        <p:spPr>
          <a:xfrm rot="0">
            <a:off x="1633330" y="2127271"/>
            <a:ext cx="5664123" cy="1184867"/>
          </a:xfrm>
          <a:prstGeom prst="rect">
            <a:avLst/>
          </a:prstGeom>
        </p:spPr>
        <p:txBody>
          <a:bodyPr anchor="t" rtlCol="false" tIns="0" lIns="0" bIns="0" rIns="0">
            <a:spAutoFit/>
          </a:bodyPr>
          <a:lstStyle/>
          <a:p>
            <a:pPr algn="l" marL="1295400" indent="-647700" lvl="1">
              <a:lnSpc>
                <a:spcPts val="10019"/>
              </a:lnSpc>
              <a:buFont typeface="Arial"/>
              <a:buChar char="•"/>
            </a:pPr>
            <a:r>
              <a:rPr lang="en-US" sz="6000">
                <a:solidFill>
                  <a:srgbClr val="000000"/>
                </a:solidFill>
                <a:latin typeface="Alatsi"/>
                <a:ea typeface="Alatsi"/>
                <a:cs typeface="Alatsi"/>
                <a:sym typeface="Alatsi"/>
              </a:rPr>
              <a:t>XGBoost </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34</a:t>
              </a:r>
            </a:p>
          </p:txBody>
        </p:sp>
      </p:grpSp>
      <p:sp>
        <p:nvSpPr>
          <p:cNvPr name="Freeform 7" id="7"/>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5400000">
            <a:off x="-8573304" y="4939665"/>
            <a:ext cx="18796339" cy="407670"/>
            <a:chOff x="0" y="0"/>
            <a:chExt cx="25061785" cy="543560"/>
          </a:xfrm>
        </p:grpSpPr>
        <p:sp>
          <p:nvSpPr>
            <p:cNvPr name="TextBox 10" id="10"/>
            <p:cNvSpPr txBox="true"/>
            <p:nvPr/>
          </p:nvSpPr>
          <p:spPr>
            <a:xfrm rot="0">
              <a:off x="7951598" y="-57150"/>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11" id="11"/>
            <p:cNvSpPr/>
            <p:nvPr/>
          </p:nvSpPr>
          <p:spPr>
            <a:xfrm>
              <a:off x="204" y="271780"/>
              <a:ext cx="9473686" cy="25400"/>
            </a:xfrm>
            <a:prstGeom prst="line">
              <a:avLst/>
            </a:prstGeom>
            <a:ln cap="flat" w="152400">
              <a:solidFill>
                <a:srgbClr val="9FC3D0"/>
              </a:solidFill>
              <a:prstDash val="solid"/>
              <a:headEnd type="none" len="sm" w="sm"/>
              <a:tailEnd type="none" len="sm" w="sm"/>
            </a:ln>
          </p:spPr>
        </p:sp>
        <p:sp>
          <p:nvSpPr>
            <p:cNvPr name="AutoShape 12" id="12"/>
            <p:cNvSpPr/>
            <p:nvPr/>
          </p:nvSpPr>
          <p:spPr>
            <a:xfrm>
              <a:off x="15587895" y="271780"/>
              <a:ext cx="9473686" cy="25400"/>
            </a:xfrm>
            <a:prstGeom prst="line">
              <a:avLst/>
            </a:prstGeom>
            <a:ln cap="flat" w="152400">
              <a:solidFill>
                <a:srgbClr val="9FC3D0"/>
              </a:solidFill>
              <a:prstDash val="solid"/>
              <a:headEnd type="none" len="sm" w="sm"/>
              <a:tailEnd type="none" len="sm" w="sm"/>
            </a:ln>
          </p:spPr>
        </p:sp>
      </p:grpSp>
      <p:sp>
        <p:nvSpPr>
          <p:cNvPr name="TextBox 13" id="13"/>
          <p:cNvSpPr txBox="true"/>
          <p:nvPr/>
        </p:nvSpPr>
        <p:spPr>
          <a:xfrm rot="0">
            <a:off x="823291" y="855663"/>
            <a:ext cx="16230600" cy="1137241"/>
          </a:xfrm>
          <a:prstGeom prst="rect">
            <a:avLst/>
          </a:prstGeom>
        </p:spPr>
        <p:txBody>
          <a:bodyPr anchor="t" rtlCol="false" tIns="0" lIns="0" bIns="0" rIns="0">
            <a:spAutoFit/>
          </a:bodyPr>
          <a:lstStyle/>
          <a:p>
            <a:pPr algn="ctr">
              <a:lnSpc>
                <a:spcPts val="9240"/>
              </a:lnSpc>
            </a:pPr>
            <a:r>
              <a:rPr lang="en-US" sz="6600">
                <a:solidFill>
                  <a:srgbClr val="000000"/>
                </a:solidFill>
                <a:latin typeface="Alatsi"/>
                <a:ea typeface="Alatsi"/>
                <a:cs typeface="Alatsi"/>
                <a:sym typeface="Alatsi"/>
              </a:rPr>
              <a:t>CONCLUSION</a:t>
            </a:r>
          </a:p>
        </p:txBody>
      </p:sp>
      <p:sp>
        <p:nvSpPr>
          <p:cNvPr name="TextBox 14" id="14"/>
          <p:cNvSpPr txBox="true"/>
          <p:nvPr/>
        </p:nvSpPr>
        <p:spPr>
          <a:xfrm rot="0">
            <a:off x="2077852" y="2431660"/>
            <a:ext cx="14132295" cy="6200487"/>
          </a:xfrm>
          <a:prstGeom prst="rect">
            <a:avLst/>
          </a:prstGeom>
        </p:spPr>
        <p:txBody>
          <a:bodyPr anchor="t" rtlCol="false" tIns="0" lIns="0" bIns="0" rIns="0">
            <a:spAutoFit/>
          </a:bodyPr>
          <a:lstStyle/>
          <a:p>
            <a:pPr algn="l" marL="806742" indent="-403371" lvl="1">
              <a:lnSpc>
                <a:spcPts val="6240"/>
              </a:lnSpc>
              <a:buFont typeface="Arial"/>
              <a:buChar char="•"/>
            </a:pPr>
            <a:r>
              <a:rPr lang="en-US" sz="3736">
                <a:solidFill>
                  <a:srgbClr val="000000"/>
                </a:solidFill>
                <a:latin typeface="Alatsi"/>
                <a:ea typeface="Alatsi"/>
                <a:cs typeface="Alatsi"/>
                <a:sym typeface="Alatsi"/>
              </a:rPr>
              <a:t>Logistic Regression: Performs well after imputing missing values.</a:t>
            </a:r>
          </a:p>
          <a:p>
            <a:pPr algn="l" marL="806742" indent="-403371" lvl="1">
              <a:lnSpc>
                <a:spcPts val="6240"/>
              </a:lnSpc>
              <a:buFont typeface="Arial"/>
              <a:buChar char="•"/>
            </a:pPr>
            <a:r>
              <a:rPr lang="en-US" sz="3736">
                <a:solidFill>
                  <a:srgbClr val="000000"/>
                </a:solidFill>
                <a:latin typeface="Alatsi"/>
                <a:ea typeface="Alatsi"/>
                <a:cs typeface="Alatsi"/>
                <a:sym typeface="Alatsi"/>
              </a:rPr>
              <a:t>XGBoost: Outperforms Logistic Regression due to:</a:t>
            </a:r>
          </a:p>
          <a:p>
            <a:pPr algn="l" marL="1613484" indent="-537828" lvl="2">
              <a:lnSpc>
                <a:spcPts val="6240"/>
              </a:lnSpc>
              <a:buFont typeface="Arial"/>
              <a:buChar char="⚬"/>
            </a:pPr>
            <a:r>
              <a:rPr lang="en-US" sz="3736">
                <a:solidFill>
                  <a:srgbClr val="000000"/>
                </a:solidFill>
                <a:latin typeface="Alatsi"/>
                <a:ea typeface="Alatsi"/>
                <a:cs typeface="Alatsi"/>
                <a:sym typeface="Alatsi"/>
              </a:rPr>
              <a:t>Robustness in handling missing data.</a:t>
            </a:r>
          </a:p>
          <a:p>
            <a:pPr algn="l" marL="1613484" indent="-537828" lvl="2">
              <a:lnSpc>
                <a:spcPts val="6240"/>
              </a:lnSpc>
              <a:buFont typeface="Arial"/>
              <a:buChar char="⚬"/>
            </a:pPr>
            <a:r>
              <a:rPr lang="en-US" sz="3736">
                <a:solidFill>
                  <a:srgbClr val="000000"/>
                </a:solidFill>
                <a:latin typeface="Alatsi"/>
                <a:ea typeface="Alatsi"/>
                <a:cs typeface="Alatsi"/>
                <a:sym typeface="Alatsi"/>
              </a:rPr>
              <a:t>Better handling of feature interactions.</a:t>
            </a:r>
          </a:p>
          <a:p>
            <a:pPr algn="l" marL="1613484" indent="-537828" lvl="2">
              <a:lnSpc>
                <a:spcPts val="6240"/>
              </a:lnSpc>
              <a:buFont typeface="Arial"/>
              <a:buChar char="⚬"/>
            </a:pPr>
            <a:r>
              <a:rPr lang="en-US" sz="3736">
                <a:solidFill>
                  <a:srgbClr val="000000"/>
                </a:solidFill>
                <a:latin typeface="Alatsi"/>
                <a:ea typeface="Alatsi"/>
                <a:cs typeface="Alatsi"/>
                <a:sym typeface="Alatsi"/>
              </a:rPr>
              <a:t>Higher training accuracy.</a:t>
            </a:r>
          </a:p>
          <a:p>
            <a:pPr algn="l" marL="806742" indent="-403371" lvl="1">
              <a:lnSpc>
                <a:spcPts val="6240"/>
              </a:lnSpc>
              <a:buFont typeface="Arial"/>
              <a:buChar char="•"/>
            </a:pPr>
            <a:r>
              <a:rPr lang="en-US" sz="3736">
                <a:solidFill>
                  <a:srgbClr val="000000"/>
                </a:solidFill>
                <a:latin typeface="Alatsi"/>
                <a:ea typeface="Alatsi"/>
                <a:cs typeface="Alatsi"/>
                <a:sym typeface="Alatsi"/>
              </a:rPr>
              <a:t>Key Point: XGBoost achieves high validation accuracy without imputation, making it the best model for scenarios with missing data.</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762653"/>
            <a:ext cx="10669737" cy="703200"/>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2020/E/027</a:t>
            </a:r>
          </a:p>
        </p:txBody>
      </p:sp>
      <p:sp>
        <p:nvSpPr>
          <p:cNvPr name="TextBox 4" id="4"/>
          <p:cNvSpPr txBox="true"/>
          <p:nvPr/>
        </p:nvSpPr>
        <p:spPr>
          <a:xfrm rot="0">
            <a:off x="6927671" y="1846941"/>
            <a:ext cx="6882108" cy="533322"/>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EC 9560 DATA MINING| 2024</a:t>
            </a:r>
          </a:p>
        </p:txBody>
      </p:sp>
      <p:grpSp>
        <p:nvGrpSpPr>
          <p:cNvPr name="Group 5" id="5"/>
          <p:cNvGrpSpPr/>
          <p:nvPr/>
        </p:nvGrpSpPr>
        <p:grpSpPr>
          <a:xfrm rot="0">
            <a:off x="-31071" y="0"/>
            <a:ext cx="4239083" cy="10287000"/>
            <a:chOff x="0" y="0"/>
            <a:chExt cx="5652111" cy="13716000"/>
          </a:xfrm>
        </p:grpSpPr>
        <p:grpSp>
          <p:nvGrpSpPr>
            <p:cNvPr name="Group 6" id="6"/>
            <p:cNvGrpSpPr/>
            <p:nvPr/>
          </p:nvGrpSpPr>
          <p:grpSpPr>
            <a:xfrm rot="0">
              <a:off x="2826056"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13028"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0" y="0"/>
              <a:ext cx="2826056" cy="13716000"/>
              <a:chOff x="0" y="0"/>
              <a:chExt cx="558233" cy="2709333"/>
            </a:xfrm>
          </p:grpSpPr>
          <p:sp>
            <p:nvSpPr>
              <p:cNvPr name="Freeform 13" id="1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4" id="1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5" id="15"/>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553980" y="866775"/>
            <a:ext cx="13180039" cy="145093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DATASET OVERVIEW</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2" id="12"/>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765944" y="6083368"/>
            <a:ext cx="14152147" cy="2372093"/>
          </a:xfrm>
          <a:custGeom>
            <a:avLst/>
            <a:gdLst/>
            <a:ahLst/>
            <a:cxnLst/>
            <a:rect r="r" b="b" t="t" l="l"/>
            <a:pathLst>
              <a:path h="2372093" w="14152147">
                <a:moveTo>
                  <a:pt x="0" y="0"/>
                </a:moveTo>
                <a:lnTo>
                  <a:pt x="14152148" y="0"/>
                </a:lnTo>
                <a:lnTo>
                  <a:pt x="14152148" y="2372093"/>
                </a:lnTo>
                <a:lnTo>
                  <a:pt x="0" y="2372093"/>
                </a:lnTo>
                <a:lnTo>
                  <a:pt x="0" y="0"/>
                </a:lnTo>
                <a:close/>
              </a:path>
            </a:pathLst>
          </a:custGeom>
          <a:blipFill>
            <a:blip r:embed="rId5"/>
            <a:stretch>
              <a:fillRect l="-6350" t="-142907" r="-39617" b="-8553"/>
            </a:stretch>
          </a:blipFill>
        </p:spPr>
      </p:sp>
      <p:grpSp>
        <p:nvGrpSpPr>
          <p:cNvPr name="Group 14" id="14"/>
          <p:cNvGrpSpPr/>
          <p:nvPr/>
        </p:nvGrpSpPr>
        <p:grpSpPr>
          <a:xfrm rot="0">
            <a:off x="1581872" y="2593204"/>
            <a:ext cx="6774092" cy="3088193"/>
            <a:chOff x="0" y="0"/>
            <a:chExt cx="9032122" cy="4117591"/>
          </a:xfrm>
        </p:grpSpPr>
        <p:grpSp>
          <p:nvGrpSpPr>
            <p:cNvPr name="Group 15" id="15"/>
            <p:cNvGrpSpPr/>
            <p:nvPr/>
          </p:nvGrpSpPr>
          <p:grpSpPr>
            <a:xfrm rot="0">
              <a:off x="163409" y="829799"/>
              <a:ext cx="8868713" cy="3287792"/>
              <a:chOff x="0" y="0"/>
              <a:chExt cx="1751844" cy="649440"/>
            </a:xfrm>
          </p:grpSpPr>
          <p:sp>
            <p:nvSpPr>
              <p:cNvPr name="Freeform 16" id="16"/>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17" id="17"/>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859013" y="953624"/>
              <a:ext cx="7735510" cy="2532160"/>
            </a:xfrm>
            <a:prstGeom prst="rect">
              <a:avLst/>
            </a:prstGeom>
          </p:spPr>
          <p:txBody>
            <a:bodyPr anchor="t" rtlCol="false" tIns="0" lIns="0" bIns="0" rIns="0">
              <a:spAutoFit/>
            </a:bodyPr>
            <a:lstStyle/>
            <a:p>
              <a:pPr algn="l">
                <a:lnSpc>
                  <a:spcPts val="5173"/>
                </a:lnSpc>
              </a:pPr>
              <a:r>
                <a:rPr lang="en-US" sz="3695">
                  <a:solidFill>
                    <a:srgbClr val="000000"/>
                  </a:solidFill>
                  <a:latin typeface="Alatsi"/>
                  <a:ea typeface="Alatsi"/>
                  <a:cs typeface="Alatsi"/>
                  <a:sym typeface="Alatsi"/>
                </a:rPr>
                <a:t>Kaggle Competition Dataset — Child Mind Institute: Problematic Internet Use</a:t>
              </a:r>
            </a:p>
          </p:txBody>
        </p:sp>
        <p:sp>
          <p:nvSpPr>
            <p:cNvPr name="TextBox 19" id="19"/>
            <p:cNvSpPr txBox="true"/>
            <p:nvPr/>
          </p:nvSpPr>
          <p:spPr>
            <a:xfrm rot="0">
              <a:off x="0" y="-76200"/>
              <a:ext cx="7035637" cy="869098"/>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Source of Data: </a:t>
              </a:r>
            </a:p>
          </p:txBody>
        </p:sp>
      </p:grpSp>
      <p:grpSp>
        <p:nvGrpSpPr>
          <p:cNvPr name="Group 20" id="20"/>
          <p:cNvGrpSpPr/>
          <p:nvPr/>
        </p:nvGrpSpPr>
        <p:grpSpPr>
          <a:xfrm rot="0">
            <a:off x="9144000" y="2593204"/>
            <a:ext cx="6774092" cy="3088193"/>
            <a:chOff x="0" y="0"/>
            <a:chExt cx="9032122" cy="4117591"/>
          </a:xfrm>
        </p:grpSpPr>
        <p:grpSp>
          <p:nvGrpSpPr>
            <p:cNvPr name="Group 21" id="21"/>
            <p:cNvGrpSpPr/>
            <p:nvPr/>
          </p:nvGrpSpPr>
          <p:grpSpPr>
            <a:xfrm rot="0">
              <a:off x="163409" y="829799"/>
              <a:ext cx="8868713" cy="3287792"/>
              <a:chOff x="0" y="0"/>
              <a:chExt cx="1751844" cy="649440"/>
            </a:xfrm>
          </p:grpSpPr>
          <p:sp>
            <p:nvSpPr>
              <p:cNvPr name="Freeform 22" id="22"/>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23" id="23"/>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859013" y="953624"/>
              <a:ext cx="7735510" cy="2532160"/>
            </a:xfrm>
            <a:prstGeom prst="rect">
              <a:avLst/>
            </a:prstGeom>
          </p:spPr>
          <p:txBody>
            <a:bodyPr anchor="t" rtlCol="false" tIns="0" lIns="0" bIns="0" rIns="0">
              <a:spAutoFit/>
            </a:bodyPr>
            <a:lstStyle/>
            <a:p>
              <a:pPr algn="l" marL="797790" indent="-398895" lvl="1">
                <a:lnSpc>
                  <a:spcPts val="5173"/>
                </a:lnSpc>
                <a:buFont typeface="Arial"/>
                <a:buChar char="•"/>
              </a:pPr>
              <a:r>
                <a:rPr lang="en-US" sz="3695">
                  <a:solidFill>
                    <a:srgbClr val="000000"/>
                  </a:solidFill>
                  <a:latin typeface="Alatsi"/>
                  <a:ea typeface="Alatsi"/>
                  <a:cs typeface="Alatsi"/>
                  <a:sym typeface="Alatsi"/>
                </a:rPr>
                <a:t>train.csv</a:t>
              </a:r>
            </a:p>
            <a:p>
              <a:pPr algn="l" marL="797790" indent="-398895" lvl="1">
                <a:lnSpc>
                  <a:spcPts val="5173"/>
                </a:lnSpc>
                <a:buFont typeface="Arial"/>
                <a:buChar char="•"/>
              </a:pPr>
              <a:r>
                <a:rPr lang="en-US" sz="3695">
                  <a:solidFill>
                    <a:srgbClr val="000000"/>
                  </a:solidFill>
                  <a:latin typeface="Alatsi"/>
                  <a:ea typeface="Alatsi"/>
                  <a:cs typeface="Alatsi"/>
                  <a:sym typeface="Alatsi"/>
                </a:rPr>
                <a:t>test.csv</a:t>
              </a:r>
            </a:p>
            <a:p>
              <a:pPr algn="l" marL="797790" indent="-398895" lvl="1">
                <a:lnSpc>
                  <a:spcPts val="5173"/>
                </a:lnSpc>
                <a:buFont typeface="Arial"/>
                <a:buChar char="•"/>
              </a:pPr>
              <a:r>
                <a:rPr lang="en-US" sz="3695">
                  <a:solidFill>
                    <a:srgbClr val="000000"/>
                  </a:solidFill>
                  <a:latin typeface="Alatsi"/>
                  <a:ea typeface="Alatsi"/>
                  <a:cs typeface="Alatsi"/>
                  <a:sym typeface="Alatsi"/>
                </a:rPr>
                <a:t>data_dictionary.csv</a:t>
              </a:r>
            </a:p>
          </p:txBody>
        </p:sp>
        <p:sp>
          <p:nvSpPr>
            <p:cNvPr name="TextBox 25" id="25"/>
            <p:cNvSpPr txBox="true"/>
            <p:nvPr/>
          </p:nvSpPr>
          <p:spPr>
            <a:xfrm rot="0">
              <a:off x="0" y="-76200"/>
              <a:ext cx="7035637" cy="869098"/>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Dataset structure: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grpSp>
        <p:nvGrpSpPr>
          <p:cNvPr name="Group 3" id="3"/>
          <p:cNvGrpSpPr/>
          <p:nvPr/>
        </p:nvGrpSpPr>
        <p:grpSpPr>
          <a:xfrm rot="0">
            <a:off x="2265255" y="1028700"/>
            <a:ext cx="5613616" cy="3370855"/>
            <a:chOff x="0" y="0"/>
            <a:chExt cx="7484821" cy="4494473"/>
          </a:xfrm>
        </p:grpSpPr>
        <p:grpSp>
          <p:nvGrpSpPr>
            <p:cNvPr name="Group 4" id="4"/>
            <p:cNvGrpSpPr/>
            <p:nvPr/>
          </p:nvGrpSpPr>
          <p:grpSpPr>
            <a:xfrm rot="0">
              <a:off x="0" y="0"/>
              <a:ext cx="7484821" cy="4494473"/>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28575"/>
                <a:ext cx="1939142" cy="1192988"/>
              </a:xfrm>
              <a:prstGeom prst="rect">
                <a:avLst/>
              </a:prstGeom>
            </p:spPr>
            <p:txBody>
              <a:bodyPr anchor="ctr" rtlCol="false" tIns="50800" lIns="50800" bIns="50800" rIns="50800"/>
              <a:lstStyle/>
              <a:p>
                <a:pPr algn="ctr">
                  <a:lnSpc>
                    <a:spcPts val="2660"/>
                  </a:lnSpc>
                </a:pPr>
              </a:p>
            </p:txBody>
          </p:sp>
        </p:grpSp>
        <p:sp>
          <p:nvSpPr>
            <p:cNvPr name="TextBox 7" id="7"/>
            <p:cNvSpPr txBox="true"/>
            <p:nvPr/>
          </p:nvSpPr>
          <p:spPr>
            <a:xfrm rot="0">
              <a:off x="1136297" y="1125450"/>
              <a:ext cx="5590353" cy="2727455"/>
            </a:xfrm>
            <a:prstGeom prst="rect">
              <a:avLst/>
            </a:prstGeom>
          </p:spPr>
          <p:txBody>
            <a:bodyPr anchor="t" rtlCol="false" tIns="0" lIns="0" bIns="0" rIns="0">
              <a:spAutoFit/>
            </a:bodyPr>
            <a:lstStyle/>
            <a:p>
              <a:pPr algn="l">
                <a:lnSpc>
                  <a:spcPts val="3308"/>
                </a:lnSpc>
              </a:pPr>
              <a:r>
                <a:rPr lang="en-US" sz="2363">
                  <a:solidFill>
                    <a:srgbClr val="000000"/>
                  </a:solidFill>
                  <a:latin typeface="Alatsi"/>
                  <a:ea typeface="Alatsi"/>
                  <a:cs typeface="Alatsi"/>
                  <a:sym typeface="Alatsi"/>
                </a:rPr>
                <a:t>The training dataset includes 3,960 records of children and adolescents, each with 81 features (excluding the ID column).</a:t>
              </a:r>
            </a:p>
          </p:txBody>
        </p:sp>
        <p:sp>
          <p:nvSpPr>
            <p:cNvPr name="TextBox 8" id="8"/>
            <p:cNvSpPr txBox="true"/>
            <p:nvPr/>
          </p:nvSpPr>
          <p:spPr>
            <a:xfrm rot="0">
              <a:off x="1107248" y="420039"/>
              <a:ext cx="3942568" cy="670386"/>
            </a:xfrm>
            <a:prstGeom prst="rect">
              <a:avLst/>
            </a:prstGeom>
          </p:spPr>
          <p:txBody>
            <a:bodyPr anchor="t" rtlCol="false" tIns="0" lIns="0" bIns="0" rIns="0">
              <a:spAutoFit/>
            </a:bodyPr>
            <a:lstStyle/>
            <a:p>
              <a:pPr algn="l">
                <a:lnSpc>
                  <a:spcPts val="4269"/>
                </a:lnSpc>
              </a:pPr>
              <a:r>
                <a:rPr lang="en-US" sz="3049">
                  <a:solidFill>
                    <a:srgbClr val="000000"/>
                  </a:solidFill>
                  <a:latin typeface="Alatsi"/>
                  <a:ea typeface="Alatsi"/>
                  <a:cs typeface="Alatsi"/>
                  <a:sym typeface="Alatsi"/>
                </a:rPr>
                <a:t>Features</a:t>
              </a:r>
            </a:p>
          </p:txBody>
        </p:sp>
        <p:grpSp>
          <p:nvGrpSpPr>
            <p:cNvPr name="Group 9" id="9"/>
            <p:cNvGrpSpPr/>
            <p:nvPr/>
          </p:nvGrpSpPr>
          <p:grpSpPr>
            <a:xfrm rot="0">
              <a:off x="354731" y="521050"/>
              <a:ext cx="525536" cy="52553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
        <p:nvSpPr>
          <p:cNvPr name="Freeform 12" id="1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8937722" y="1090313"/>
            <a:ext cx="5408402" cy="3247629"/>
            <a:chOff x="0" y="0"/>
            <a:chExt cx="7211203" cy="4330172"/>
          </a:xfrm>
        </p:grpSpPr>
        <p:grpSp>
          <p:nvGrpSpPr>
            <p:cNvPr name="Group 14" id="14"/>
            <p:cNvGrpSpPr/>
            <p:nvPr/>
          </p:nvGrpSpPr>
          <p:grpSpPr>
            <a:xfrm rot="0">
              <a:off x="0" y="0"/>
              <a:ext cx="7211203" cy="4330172"/>
              <a:chOff x="0" y="0"/>
              <a:chExt cx="1939142" cy="1164413"/>
            </a:xfrm>
          </p:grpSpPr>
          <p:sp>
            <p:nvSpPr>
              <p:cNvPr name="Freeform 15" id="1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6" id="16"/>
              <p:cNvSpPr txBox="true"/>
              <p:nvPr/>
            </p:nvSpPr>
            <p:spPr>
              <a:xfrm>
                <a:off x="0" y="-28575"/>
                <a:ext cx="1939142" cy="1192988"/>
              </a:xfrm>
              <a:prstGeom prst="rect">
                <a:avLst/>
              </a:prstGeom>
            </p:spPr>
            <p:txBody>
              <a:bodyPr anchor="ctr" rtlCol="false" tIns="50800" lIns="50800" bIns="50800" rIns="50800"/>
              <a:lstStyle/>
              <a:p>
                <a:pPr algn="ctr">
                  <a:lnSpc>
                    <a:spcPts val="2660"/>
                  </a:lnSpc>
                </a:pPr>
              </a:p>
            </p:txBody>
          </p:sp>
        </p:grpSp>
        <p:sp>
          <p:nvSpPr>
            <p:cNvPr name="TextBox 17" id="17"/>
            <p:cNvSpPr txBox="true"/>
            <p:nvPr/>
          </p:nvSpPr>
          <p:spPr>
            <a:xfrm rot="0">
              <a:off x="1110010" y="1092091"/>
              <a:ext cx="5385989" cy="2088168"/>
            </a:xfrm>
            <a:prstGeom prst="rect">
              <a:avLst/>
            </a:prstGeom>
          </p:spPr>
          <p:txBody>
            <a:bodyPr anchor="t" rtlCol="false" tIns="0" lIns="0" bIns="0" rIns="0">
              <a:spAutoFit/>
            </a:bodyPr>
            <a:lstStyle/>
            <a:p>
              <a:pPr algn="l">
                <a:lnSpc>
                  <a:spcPts val="3188"/>
                </a:lnSpc>
              </a:pPr>
              <a:r>
                <a:rPr lang="en-US" sz="2277">
                  <a:solidFill>
                    <a:srgbClr val="000000"/>
                  </a:solidFill>
                  <a:latin typeface="Alatsi"/>
                  <a:ea typeface="Alatsi"/>
                  <a:cs typeface="Alatsi"/>
                  <a:sym typeface="Alatsi"/>
                </a:rPr>
                <a:t>The target variable is derived from the `PCIAT_Total` field, scored out of 100.</a:t>
              </a:r>
            </a:p>
            <a:p>
              <a:pPr algn="l">
                <a:lnSpc>
                  <a:spcPts val="3188"/>
                </a:lnSpc>
              </a:pPr>
            </a:p>
          </p:txBody>
        </p:sp>
        <p:sp>
          <p:nvSpPr>
            <p:cNvPr name="TextBox 18" id="18"/>
            <p:cNvSpPr txBox="true"/>
            <p:nvPr/>
          </p:nvSpPr>
          <p:spPr>
            <a:xfrm rot="0">
              <a:off x="1082023" y="402595"/>
              <a:ext cx="3798442" cy="647968"/>
            </a:xfrm>
            <a:prstGeom prst="rect">
              <a:avLst/>
            </a:prstGeom>
          </p:spPr>
          <p:txBody>
            <a:bodyPr anchor="t" rtlCol="false" tIns="0" lIns="0" bIns="0" rIns="0">
              <a:spAutoFit/>
            </a:bodyPr>
            <a:lstStyle/>
            <a:p>
              <a:pPr algn="l">
                <a:lnSpc>
                  <a:spcPts val="4113"/>
                </a:lnSpc>
              </a:pPr>
              <a:r>
                <a:rPr lang="en-US" sz="2938">
                  <a:solidFill>
                    <a:srgbClr val="000000"/>
                  </a:solidFill>
                  <a:latin typeface="Alatsi"/>
                  <a:ea typeface="Alatsi"/>
                  <a:cs typeface="Alatsi"/>
                  <a:sym typeface="Alatsi"/>
                </a:rPr>
                <a:t>Target</a:t>
              </a:r>
            </a:p>
          </p:txBody>
        </p:sp>
        <p:grpSp>
          <p:nvGrpSpPr>
            <p:cNvPr name="Group 19" id="19"/>
            <p:cNvGrpSpPr/>
            <p:nvPr/>
          </p:nvGrpSpPr>
          <p:grpSpPr>
            <a:xfrm rot="0">
              <a:off x="401700" y="502002"/>
              <a:ext cx="506324" cy="5063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
        <p:nvSpPr>
          <p:cNvPr name="AutoShape 22" id="2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3" id="2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4" id="24"/>
          <p:cNvGrpSpPr/>
          <p:nvPr/>
        </p:nvGrpSpPr>
        <p:grpSpPr>
          <a:xfrm rot="0">
            <a:off x="15859155" y="0"/>
            <a:ext cx="1562612" cy="1673225"/>
            <a:chOff x="0" y="0"/>
            <a:chExt cx="2083482" cy="2230967"/>
          </a:xfrm>
        </p:grpSpPr>
        <p:grpSp>
          <p:nvGrpSpPr>
            <p:cNvPr name="Group 25" id="25"/>
            <p:cNvGrpSpPr/>
            <p:nvPr/>
          </p:nvGrpSpPr>
          <p:grpSpPr>
            <a:xfrm rot="0">
              <a:off x="75599" y="0"/>
              <a:ext cx="1932284" cy="2230967"/>
              <a:chOff x="0" y="0"/>
              <a:chExt cx="703982" cy="812800"/>
            </a:xfrm>
          </p:grpSpPr>
          <p:sp>
            <p:nvSpPr>
              <p:cNvPr name="Freeform 26" id="2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7" id="2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29" id="29"/>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0" id="30"/>
          <p:cNvSpPr/>
          <p:nvPr/>
        </p:nvSpPr>
        <p:spPr>
          <a:xfrm flipH="false" flipV="false" rot="0">
            <a:off x="2265255" y="4774266"/>
            <a:ext cx="12080869" cy="1479906"/>
          </a:xfrm>
          <a:custGeom>
            <a:avLst/>
            <a:gdLst/>
            <a:ahLst/>
            <a:cxnLst/>
            <a:rect r="r" b="b" t="t" l="l"/>
            <a:pathLst>
              <a:path h="1479906" w="12080869">
                <a:moveTo>
                  <a:pt x="0" y="0"/>
                </a:moveTo>
                <a:lnTo>
                  <a:pt x="12080869" y="0"/>
                </a:lnTo>
                <a:lnTo>
                  <a:pt x="12080869" y="1479907"/>
                </a:lnTo>
                <a:lnTo>
                  <a:pt x="0" y="1479907"/>
                </a:lnTo>
                <a:lnTo>
                  <a:pt x="0" y="0"/>
                </a:lnTo>
                <a:close/>
              </a:path>
            </a:pathLst>
          </a:custGeom>
          <a:blipFill>
            <a:blip r:embed="rId5"/>
            <a:stretch>
              <a:fillRect l="0" t="0" r="0" b="0"/>
            </a:stretch>
          </a:blipFill>
        </p:spPr>
      </p:sp>
      <p:sp>
        <p:nvSpPr>
          <p:cNvPr name="Freeform 31" id="31"/>
          <p:cNvSpPr/>
          <p:nvPr/>
        </p:nvSpPr>
        <p:spPr>
          <a:xfrm flipH="false" flipV="false" rot="0">
            <a:off x="2265255" y="6625648"/>
            <a:ext cx="12080869" cy="1057076"/>
          </a:xfrm>
          <a:custGeom>
            <a:avLst/>
            <a:gdLst/>
            <a:ahLst/>
            <a:cxnLst/>
            <a:rect r="r" b="b" t="t" l="l"/>
            <a:pathLst>
              <a:path h="1057076" w="12080869">
                <a:moveTo>
                  <a:pt x="0" y="0"/>
                </a:moveTo>
                <a:lnTo>
                  <a:pt x="12080869" y="0"/>
                </a:lnTo>
                <a:lnTo>
                  <a:pt x="12080869" y="1057076"/>
                </a:lnTo>
                <a:lnTo>
                  <a:pt x="0" y="1057076"/>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1925258" y="1805046"/>
            <a:ext cx="14437483" cy="5238750"/>
          </a:xfrm>
          <a:prstGeom prst="rect">
            <a:avLst/>
          </a:prstGeom>
        </p:spPr>
        <p:txBody>
          <a:bodyPr anchor="t" rtlCol="false" tIns="0" lIns="0" bIns="0" rIns="0">
            <a:spAutoFit/>
          </a:bodyPr>
          <a:lstStyle/>
          <a:p>
            <a:pPr algn="ctr">
              <a:lnSpc>
                <a:spcPts val="21000"/>
              </a:lnSpc>
            </a:pPr>
            <a:r>
              <a:rPr lang="en-US" sz="15000">
                <a:solidFill>
                  <a:srgbClr val="000000"/>
                </a:solidFill>
                <a:latin typeface="Alatsi"/>
                <a:ea typeface="Alatsi"/>
                <a:cs typeface="Alatsi"/>
                <a:sym typeface="Alatsi"/>
              </a:rPr>
              <a:t>DATA PREPROCESSING</a:t>
            </a:r>
          </a:p>
        </p:txBody>
      </p:sp>
      <p:sp>
        <p:nvSpPr>
          <p:cNvPr name="Freeform 7" id="7"/>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3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FEATURES </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030028" y="3020653"/>
            <a:ext cx="15610433" cy="4245695"/>
          </a:xfrm>
          <a:custGeom>
            <a:avLst/>
            <a:gdLst/>
            <a:ahLst/>
            <a:cxnLst/>
            <a:rect r="r" b="b" t="t" l="l"/>
            <a:pathLst>
              <a:path h="4245695" w="15610433">
                <a:moveTo>
                  <a:pt x="0" y="0"/>
                </a:moveTo>
                <a:lnTo>
                  <a:pt x="15610433" y="0"/>
                </a:lnTo>
                <a:lnTo>
                  <a:pt x="15610433" y="4245694"/>
                </a:lnTo>
                <a:lnTo>
                  <a:pt x="0" y="4245694"/>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3" id="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4" id="4"/>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10" id="10"/>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3918390" y="876300"/>
            <a:ext cx="10451219"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TARGET - PCIAT FEATURES</a:t>
            </a:r>
          </a:p>
        </p:txBody>
      </p:sp>
      <p:sp>
        <p:nvSpPr>
          <p:cNvPr name="Freeform 13" id="13"/>
          <p:cNvSpPr/>
          <p:nvPr/>
        </p:nvSpPr>
        <p:spPr>
          <a:xfrm flipH="false" flipV="false" rot="0">
            <a:off x="2764668" y="2276475"/>
            <a:ext cx="12758664" cy="7862526"/>
          </a:xfrm>
          <a:custGeom>
            <a:avLst/>
            <a:gdLst/>
            <a:ahLst/>
            <a:cxnLst/>
            <a:rect r="r" b="b" t="t" l="l"/>
            <a:pathLst>
              <a:path h="7862526" w="12758664">
                <a:moveTo>
                  <a:pt x="0" y="0"/>
                </a:moveTo>
                <a:lnTo>
                  <a:pt x="12758664" y="0"/>
                </a:lnTo>
                <a:lnTo>
                  <a:pt x="12758664" y="7862526"/>
                </a:lnTo>
                <a:lnTo>
                  <a:pt x="0" y="7862526"/>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3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CORRELATIONS</a:t>
            </a:r>
          </a:p>
        </p:txBody>
      </p:sp>
      <p:sp>
        <p:nvSpPr>
          <p:cNvPr name="TextBox 3" id="3"/>
          <p:cNvSpPr txBox="true"/>
          <p:nvPr/>
        </p:nvSpPr>
        <p:spPr>
          <a:xfrm rot="0">
            <a:off x="1767333" y="2840654"/>
            <a:ext cx="15977497" cy="3906157"/>
          </a:xfrm>
          <a:prstGeom prst="rect">
            <a:avLst/>
          </a:prstGeom>
        </p:spPr>
        <p:txBody>
          <a:bodyPr anchor="t" rtlCol="false" tIns="0" lIns="0" bIns="0" rIns="0">
            <a:spAutoFit/>
          </a:bodyPr>
          <a:lstStyle/>
          <a:p>
            <a:pPr algn="l" marL="800824" indent="-400412" lvl="1">
              <a:lnSpc>
                <a:spcPts val="5192"/>
              </a:lnSpc>
              <a:buFont typeface="Arial"/>
              <a:buChar char="•"/>
            </a:pPr>
            <a:r>
              <a:rPr lang="en-US" sz="3709">
                <a:solidFill>
                  <a:srgbClr val="000000"/>
                </a:solidFill>
                <a:latin typeface="Alatsi"/>
                <a:ea typeface="Alatsi"/>
                <a:cs typeface="Alatsi"/>
                <a:sym typeface="Alatsi"/>
              </a:rPr>
              <a:t>Given the large number of available features, I decided to perform feature selection to assess its impact on the model.</a:t>
            </a:r>
          </a:p>
          <a:p>
            <a:pPr algn="l">
              <a:lnSpc>
                <a:spcPts val="5192"/>
              </a:lnSpc>
            </a:pPr>
          </a:p>
          <a:p>
            <a:pPr algn="l" marL="800824" indent="-400412" lvl="1">
              <a:lnSpc>
                <a:spcPts val="5192"/>
              </a:lnSpc>
              <a:buFont typeface="Arial"/>
              <a:buChar char="•"/>
            </a:pPr>
            <a:r>
              <a:rPr lang="en-US" sz="3709">
                <a:solidFill>
                  <a:srgbClr val="000000"/>
                </a:solidFill>
                <a:latin typeface="Alatsi"/>
                <a:ea typeface="Alatsi"/>
                <a:cs typeface="Alatsi"/>
                <a:sym typeface="Alatsi"/>
              </a:rPr>
              <a:t> Here, I selected features with the strongest correlation to the PCIAT total score, discarding those with weaker correlations.</a:t>
            </a:r>
          </a:p>
          <a:p>
            <a:pPr algn="l">
              <a:lnSpc>
                <a:spcPts val="5192"/>
              </a:lnSpc>
            </a:pPr>
          </a:p>
        </p:txBody>
      </p:sp>
      <p:sp>
        <p:nvSpPr>
          <p:cNvPr name="TextBox 4" id="4"/>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EC 9560 DATA MINING| 2024</a:t>
            </a:r>
          </a:p>
        </p:txBody>
      </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21"/>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Freeform 12" id="12"/>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DAGbIxDCLSc</dc:identifier>
  <dcterms:modified xsi:type="dcterms:W3CDTF">2011-08-01T06:04:30Z</dcterms:modified>
  <cp:revision>1</cp:revision>
  <dc:title>Copy of Predict the level of Problematic Internet Use Among Children and Adolescents</dc:title>
</cp:coreProperties>
</file>