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omments/modernComment_124_80462DE3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4"/>
  </p:sldMasterIdLst>
  <p:sldIdLst>
    <p:sldId id="292" r:id="rId5"/>
    <p:sldId id="293" r:id="rId6"/>
    <p:sldId id="299" r:id="rId7"/>
    <p:sldId id="300" r:id="rId8"/>
    <p:sldId id="302" r:id="rId9"/>
    <p:sldId id="295" r:id="rId10"/>
    <p:sldId id="294" r:id="rId11"/>
    <p:sldId id="297" r:id="rId12"/>
    <p:sldId id="303" r:id="rId13"/>
    <p:sldId id="304" r:id="rId14"/>
    <p:sldId id="305" r:id="rId15"/>
    <p:sldId id="296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188675-3C49-F65F-0719-FFC3D65853C8}" name="Darren Morrison" initials="DM" userId="aa82d224a64b583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7A521-64B5-483B-9444-DFB37C2C0F76}" v="8" dt="2022-09-21T22:59:05.118"/>
    <p1510:client id="{45FDA4FA-9D20-4951-A69A-A1243DF7D24D}" v="203" dt="2022-09-21T20:52:04.533"/>
    <p1510:client id="{4722A620-4626-4B0F-87F7-352299B56939}" v="14" dt="2022-09-22T07:35:31.713"/>
    <p1510:client id="{515D8078-8623-4828-BC3F-F72B749AEB12}" v="1826" dt="2022-09-22T03:58:49.795"/>
    <p1510:client id="{7D03C6FA-ECD6-4266-983D-C5EC195F7E63}" v="10" dt="2022-09-21T21:33:54.236"/>
    <p1510:client id="{842CB07A-D707-4BD7-87FC-DDA88FC48C1E}" v="2" dt="2022-09-22T06:17:57.461"/>
    <p1510:client id="{BCACD2D1-C9BC-40E0-9F97-672A54D3671C}" v="148" dt="2022-09-21T21:26:43.416"/>
    <p1510:client id="{C7E507C5-F140-45D7-A81A-295CAB8DE0E3}" v="84" dt="2022-09-21T22:47:07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omments/modernComment_124_80462DE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7117B5-B4B4-47D7-B467-DED6B90FF23B}" authorId="{15188675-3C49-F65F-0719-FFC3D65853C8}" created="2022-09-21T21:50:07.78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52082915" sldId="292"/>
      <ac:picMk id="5" creationId="{44819D70-66A3-A9E9-02E5-B43DE3E10834}"/>
    </ac:deMkLst>
    <p188:txBody>
      <a:bodyPr/>
      <a:lstStyle/>
      <a:p>
        <a:r>
          <a:rPr lang="en-CA"/>
          <a:t>https://micronicsflowmeters.com/product/ultraflo-u1000-hm/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0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3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1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5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4_80462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slide" Target="slide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4819D70-66A3-A9E9-02E5-B43DE3E108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b="7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Ultrasonic Meter-Reader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Darren, Carter, Austin.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3767FC-891F-A185-C5CE-88442422D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015" y="1181914"/>
            <a:ext cx="2760306" cy="8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2001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BEE64-BE01-2BDB-FB74-BF31FBBF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22" y="0"/>
            <a:ext cx="954275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0F7E0D-BBC4-F000-CDA2-C75D3304B90A}"/>
              </a:ext>
            </a:extLst>
          </p:cNvPr>
          <p:cNvSpPr/>
          <p:nvPr/>
        </p:nvSpPr>
        <p:spPr>
          <a:xfrm>
            <a:off x="0" y="0"/>
            <a:ext cx="12869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50A474-81DC-39B0-896C-9C732F310652}"/>
              </a:ext>
            </a:extLst>
          </p:cNvPr>
          <p:cNvSpPr/>
          <p:nvPr/>
        </p:nvSpPr>
        <p:spPr>
          <a:xfrm>
            <a:off x="10867378" y="0"/>
            <a:ext cx="132283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08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2001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4829E3-F283-D65B-0ADB-E38414C8DCA2}"/>
              </a:ext>
            </a:extLst>
          </p:cNvPr>
          <p:cNvSpPr/>
          <p:nvPr/>
        </p:nvSpPr>
        <p:spPr>
          <a:xfrm>
            <a:off x="0" y="0"/>
            <a:ext cx="12869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2DFBB7-338A-775E-1903-2E962E2991FA}"/>
              </a:ext>
            </a:extLst>
          </p:cNvPr>
          <p:cNvSpPr/>
          <p:nvPr/>
        </p:nvSpPr>
        <p:spPr>
          <a:xfrm>
            <a:off x="10903276" y="0"/>
            <a:ext cx="12869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8BE475-E04F-5F8B-F63A-D65A8324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44" y="-1"/>
            <a:ext cx="9512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6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7AD4738-6130-415F-BA58-176DA3000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7643AF-5083-45CE-BA04-BFB1A37D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464638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C9901-396A-ADA4-E787-0393F8D3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5" y="1123837"/>
            <a:ext cx="4204606" cy="4805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GB" sz="4000"/>
              <a:t>Significant Hurdles to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DF7D-180E-E87E-91C5-9E88FB4C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800" y="1123836"/>
            <a:ext cx="6194685" cy="4805201"/>
          </a:xfrm>
        </p:spPr>
        <p:txBody>
          <a:bodyPr anchor="t">
            <a:normAutofit/>
          </a:bodyPr>
          <a:lstStyle/>
          <a:p>
            <a:r>
              <a:rPr lang="en-GB"/>
              <a:t>R&amp;D of Ultrasonic sensor</a:t>
            </a:r>
          </a:p>
          <a:p>
            <a:r>
              <a:rPr lang="en-GB"/>
              <a:t>Developing embedded system while inexperienced with the chip</a:t>
            </a:r>
          </a:p>
          <a:p>
            <a:r>
              <a:rPr lang="en-GB"/>
              <a:t>Working with MQTT versus TCP</a:t>
            </a:r>
          </a:p>
          <a:p>
            <a:r>
              <a:rPr lang="en-GB"/>
              <a:t>Working in an AGILE format in parallel with 3 team members in different “departments”</a:t>
            </a:r>
          </a:p>
          <a:p>
            <a:r>
              <a:rPr lang="en-GB"/>
              <a:t>Functioning prototype with a slightly constricted schedule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7E0005-C596-4A5C-BAFA-6C5CFA03A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919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A5356A-3538-4907-94A4-C8E424E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33221-3CD2-162A-A899-CB32C654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902" y="1663763"/>
            <a:ext cx="7616950" cy="1394313"/>
          </a:xfrm>
        </p:spPr>
        <p:txBody>
          <a:bodyPr anchor="b">
            <a:normAutofit/>
          </a:bodyPr>
          <a:lstStyle/>
          <a:p>
            <a:r>
              <a:rPr lang="en-GB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Questions/Comments/Concerns?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751B43-BCEE-4BC8-B138-B3BB87C18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1"/>
            <a:ext cx="3708400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8B4A48-8749-414E-ACEB-62F9B1D4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758951"/>
            <a:ext cx="384048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F73465-2DBE-4D7B-B54D-18CA38D81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3708398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5A17C8-1CD9-40A8-B61D-CCC2B885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4572000"/>
            <a:ext cx="384048" cy="1517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676E8-880C-D4C7-65D8-FFEDD82A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What is an Ultrasonic Meter Reader (USMR)?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8D50BA81-6E98-0AEC-2EDB-A1D6028A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GB"/>
              <a:t>Uses ultrasonic waves to measure the density of an acoustically conductive liquid/gas through a pipe.</a:t>
            </a:r>
          </a:p>
          <a:p>
            <a:r>
              <a:rPr lang="en-GB"/>
              <a:t>Gas or water</a:t>
            </a:r>
          </a:p>
          <a:p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18E52-6584-4E20-D6D2-B00F0113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GB"/>
              <a:t>What Problem Would We Be Solving By  Building a USMR?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BD51-0A47-C044-0E1B-31360639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GB" dirty="0"/>
              <a:t>Meter readings for billing without the need for a technician physically travelling to the site</a:t>
            </a:r>
          </a:p>
          <a:p>
            <a:r>
              <a:rPr lang="en-GB" dirty="0"/>
              <a:t>Data will be accessed easily on customers device due to network integration</a:t>
            </a:r>
          </a:p>
          <a:p>
            <a:r>
              <a:rPr lang="en-GB" dirty="0"/>
              <a:t>Currently, a technician is responsible for walking throughout a building and manually taking the readings of multiple(100+) pipes.</a:t>
            </a:r>
          </a:p>
          <a:p>
            <a:endParaRPr lang="en-GB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264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7C38-6A6C-A282-1AD7-925E2B5BC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150" y="1496501"/>
            <a:ext cx="6461231" cy="386499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GB"/>
              <a:t>Track, React, Save!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Develops technologies to measure, analyse and store electricity usage and cost information.</a:t>
            </a:r>
          </a:p>
          <a:p>
            <a:r>
              <a:rPr lang="en-GB"/>
              <a:t>Presents live data to customers while being engaging, informative and easy to understand.</a:t>
            </a:r>
          </a:p>
          <a:p>
            <a:endParaRPr lang="en-GB"/>
          </a:p>
          <a:p>
            <a:pPr marL="0" indent="0" algn="ctr">
              <a:buNone/>
            </a:pPr>
            <a:endParaRPr lang="en-GB"/>
          </a:p>
          <a:p>
            <a:pPr marL="0" indent="0" algn="ctr">
              <a:buNone/>
            </a:pPr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2E93A-6CDE-F41D-4BCE-231BF90E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>
            <a:normAutofit/>
          </a:bodyPr>
          <a:lstStyle/>
          <a:p>
            <a:r>
              <a:rPr lang="en-GB"/>
              <a:t>About Our Sponsor (Eyedro)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D311DEC-7553-0EFB-D482-C7299FBF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833" y="752748"/>
            <a:ext cx="2760306" cy="8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49CE-C1E4-5730-7A85-E848E05C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150" y="1496501"/>
            <a:ext cx="6461231" cy="3864998"/>
          </a:xfrm>
        </p:spPr>
        <p:txBody>
          <a:bodyPr>
            <a:normAutofit/>
          </a:bodyPr>
          <a:lstStyle/>
          <a:p>
            <a:r>
              <a:rPr lang="en-GB"/>
              <a:t>Financially</a:t>
            </a:r>
          </a:p>
          <a:p>
            <a:r>
              <a:rPr lang="en-GB"/>
              <a:t>Mentorship</a:t>
            </a:r>
          </a:p>
          <a:p>
            <a:r>
              <a:rPr lang="en-GB"/>
              <a:t>Experience (programmers/technicians)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1D72B-66A0-24B0-BA1C-4298504D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>
            <a:normAutofit/>
          </a:bodyPr>
          <a:lstStyle/>
          <a:p>
            <a:r>
              <a:rPr lang="en-GB"/>
              <a:t>How </a:t>
            </a:r>
            <a:r>
              <a:rPr lang="en-GB" err="1"/>
              <a:t>Eyedro</a:t>
            </a:r>
            <a:r>
              <a:rPr lang="en-GB"/>
              <a:t> Will Support Us</a:t>
            </a:r>
          </a:p>
        </p:txBody>
      </p:sp>
    </p:spTree>
    <p:extLst>
      <p:ext uri="{BB962C8B-B14F-4D97-AF65-F5344CB8AC3E}">
        <p14:creationId xmlns:p14="http://schemas.microsoft.com/office/powerpoint/2010/main" val="173267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B521E-3D57-B9DA-9EF7-BC039E34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/>
              <a:t>Hardware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3D98-2A1A-1AC1-E61F-C18646A58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66010"/>
            <a:ext cx="6987135" cy="5120640"/>
          </a:xfrm>
        </p:spPr>
        <p:txBody>
          <a:bodyPr numCol="2"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Microcontroller </a:t>
            </a:r>
          </a:p>
          <a:p>
            <a:pPr marL="0" indent="0">
              <a:buNone/>
            </a:pP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Ethernet Chip </a:t>
            </a:r>
          </a:p>
          <a:p>
            <a:pPr marL="0" indent="0">
              <a:buNone/>
            </a:pP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Wi-Fi Chip </a:t>
            </a:r>
          </a:p>
          <a:p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Transducer(s)</a:t>
            </a:r>
          </a:p>
          <a:p>
            <a:pPr marL="0" indent="0">
              <a:buNone/>
            </a:pPr>
            <a:r>
              <a:rPr lang="en-GB">
                <a:solidFill>
                  <a:schemeClr val="tx1"/>
                </a:solidFill>
              </a:rPr>
              <a:t>    (Tentative)</a:t>
            </a:r>
          </a:p>
          <a:p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Power Supply(s)</a:t>
            </a:r>
          </a:p>
          <a:p>
            <a:endParaRPr lang="en-GB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tx1"/>
                </a:solidFill>
              </a:rPr>
              <a:t>ATSAMD20E18</a:t>
            </a:r>
          </a:p>
          <a:p>
            <a:pPr marL="0" indent="0">
              <a:buNone/>
            </a:pPr>
            <a:endParaRPr lang="en-GB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tx1"/>
                </a:solidFill>
              </a:rPr>
              <a:t>ENC28J60</a:t>
            </a:r>
          </a:p>
          <a:p>
            <a:pPr marL="0" indent="0">
              <a:buNone/>
            </a:pPr>
            <a:endParaRPr lang="en-GB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tx1"/>
                </a:solidFill>
              </a:rPr>
              <a:t>ATWINC1500</a:t>
            </a:r>
          </a:p>
          <a:p>
            <a:pPr marL="0" indent="0">
              <a:buNone/>
            </a:pPr>
            <a:endParaRPr lang="en-GB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tx1"/>
                </a:solidFill>
              </a:rPr>
              <a:t>H2KA150KA1CD00</a:t>
            </a:r>
          </a:p>
          <a:p>
            <a:pPr marL="0" indent="0">
              <a:buNone/>
            </a:pPr>
            <a:r>
              <a:rPr lang="en-GB">
                <a:solidFill>
                  <a:schemeClr val="tx1"/>
                </a:solidFill>
              </a:rPr>
              <a:t>H2KA300KA1CD00</a:t>
            </a:r>
          </a:p>
          <a:p>
            <a:pPr marL="0" indent="0">
              <a:buNone/>
            </a:pPr>
            <a:endParaRPr lang="en-GB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tx1"/>
                </a:solidFill>
              </a:rPr>
              <a:t>Custom</a:t>
            </a:r>
          </a:p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401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19525-27CC-8158-0C54-508F88D5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GB"/>
              <a:t>Software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F43A-52F5-A931-C07E-55DB16E8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GB"/>
              <a:t>AWS Route53</a:t>
            </a:r>
          </a:p>
          <a:p>
            <a:r>
              <a:rPr lang="en-GB"/>
              <a:t>AWS EC2</a:t>
            </a:r>
          </a:p>
          <a:p>
            <a:r>
              <a:rPr lang="en-GB"/>
              <a:t>AWS RDS (SQL)</a:t>
            </a:r>
          </a:p>
          <a:p>
            <a:r>
              <a:rPr lang="en-GB"/>
              <a:t>LAMP Stack </a:t>
            </a:r>
          </a:p>
          <a:p>
            <a:r>
              <a:rPr lang="en-GB"/>
              <a:t>Embedded C</a:t>
            </a:r>
          </a:p>
          <a:p>
            <a:r>
              <a:rPr lang="en-GB"/>
              <a:t>UX (DHTML)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312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F725C-1818-02DD-2EA5-EFF726C5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GB"/>
              <a:t>Network Protocol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33BE-54B7-5794-4200-DB74E3E4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GB"/>
              <a:t>MQTT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624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2001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FE4A3-3BC7-1185-DF9B-CF88E7F20B6C}"/>
              </a:ext>
            </a:extLst>
          </p:cNvPr>
          <p:cNvSpPr txBox="1"/>
          <p:nvPr/>
        </p:nvSpPr>
        <p:spPr>
          <a:xfrm>
            <a:off x="1415578" y="761999"/>
            <a:ext cx="307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+mj-lt"/>
              </a:rPr>
              <a:t>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F089D-201E-3FCA-FE5D-DBE89AB0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4" y="1507006"/>
            <a:ext cx="10397053" cy="41463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F10A7E-AA2F-011C-87F6-F1D229838CEA}"/>
              </a:ext>
            </a:extLst>
          </p:cNvPr>
          <p:cNvSpPr/>
          <p:nvPr/>
        </p:nvSpPr>
        <p:spPr>
          <a:xfrm>
            <a:off x="3353460" y="2571490"/>
            <a:ext cx="6300000" cy="2034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BEA921-F546-D794-ABA6-1B6B0FF2CF6D}"/>
              </a:ext>
            </a:extLst>
          </p:cNvPr>
          <p:cNvCxnSpPr/>
          <p:nvPr/>
        </p:nvCxnSpPr>
        <p:spPr>
          <a:xfrm>
            <a:off x="6096000" y="3580201"/>
            <a:ext cx="89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17FE3A9-5556-9B1C-7C27-0585F314ED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2802947"/>
                  </p:ext>
                </p:extLst>
              </p:nvPr>
            </p:nvGraphicFramePr>
            <p:xfrm>
              <a:off x="3351669" y="2590201"/>
              <a:ext cx="2755500" cy="1980000"/>
            </p:xfrm>
            <a:graphic>
              <a:graphicData uri="http://schemas.microsoft.com/office/powerpoint/2016/slidezoom">
                <pslz:sldZm>
                  <pslz:sldZmObj sldId="304" cId="2531081327">
                    <pslz:zmPr id="{81362F6A-6B14-4409-9BAE-CCFED12B383E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55500" cy="198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17FE3A9-5556-9B1C-7C27-0585F314ED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1669" y="2590201"/>
                <a:ext cx="2755500" cy="198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0E85D2E4-E4CC-8621-9147-7B02C71CA8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8461888"/>
                  </p:ext>
                </p:extLst>
              </p:nvPr>
            </p:nvGraphicFramePr>
            <p:xfrm>
              <a:off x="6989460" y="2630019"/>
              <a:ext cx="2664000" cy="1921924"/>
            </p:xfrm>
            <a:graphic>
              <a:graphicData uri="http://schemas.microsoft.com/office/powerpoint/2016/slidezoom">
                <pslz:sldZm>
                  <pslz:sldZmObj sldId="305" cId="1201062914">
                    <pslz:zmPr id="{A9C44D68-7172-46F2-9C1E-94B0F46DA1A2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64000" cy="192192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E85D2E4-E4CC-8621-9147-7B02C71CA8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89460" y="2630019"/>
                <a:ext cx="2664000" cy="192192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4996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3B215-496E-4790-A364-7C1C46DEC771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</TotalTime>
  <Words>257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Ultrasonic Meter-Reader </vt:lpstr>
      <vt:lpstr>What is an Ultrasonic Meter Reader (USMR)?</vt:lpstr>
      <vt:lpstr>What Problem Would We Be Solving By  Building a USMR?</vt:lpstr>
      <vt:lpstr>About Our Sponsor (Eyedro)</vt:lpstr>
      <vt:lpstr>How Eyedro Will Support Us</vt:lpstr>
      <vt:lpstr>Hardware Involved</vt:lpstr>
      <vt:lpstr>Software Involved</vt:lpstr>
      <vt:lpstr>Network Protocol Used</vt:lpstr>
      <vt:lpstr>PowerPoint Presentation</vt:lpstr>
      <vt:lpstr>PowerPoint Presentation</vt:lpstr>
      <vt:lpstr>PowerPoint Presentation</vt:lpstr>
      <vt:lpstr>Significant Hurdles to Overcome</vt:lpstr>
      <vt:lpstr>Questions/Comments/Concerns?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Ultra-Sonic Meter-Reader</dc:title>
  <dc:creator>Darren Morrison</dc:creator>
  <cp:lastModifiedBy>Darren Morrison</cp:lastModifiedBy>
  <cp:revision>2</cp:revision>
  <dcterms:created xsi:type="dcterms:W3CDTF">2022-09-21T18:32:40Z</dcterms:created>
  <dcterms:modified xsi:type="dcterms:W3CDTF">2022-09-22T12:59:45Z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