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288" r:id="rId3"/>
    <p:sldId id="257" r:id="rId4"/>
    <p:sldId id="289" r:id="rId5"/>
    <p:sldId id="290" r:id="rId6"/>
    <p:sldId id="258" r:id="rId7"/>
    <p:sldId id="259" r:id="rId8"/>
    <p:sldId id="260" r:id="rId9"/>
    <p:sldId id="261" r:id="rId10"/>
    <p:sldId id="262" r:id="rId11"/>
    <p:sldId id="295" r:id="rId12"/>
    <p:sldId id="293" r:id="rId13"/>
    <p:sldId id="28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7" r:id="rId25"/>
    <p:sldId id="274" r:id="rId26"/>
    <p:sldId id="275" r:id="rId27"/>
    <p:sldId id="276" r:id="rId28"/>
    <p:sldId id="278" r:id="rId29"/>
    <p:sldId id="277" r:id="rId30"/>
    <p:sldId id="279" r:id="rId31"/>
    <p:sldId id="280" r:id="rId32"/>
    <p:sldId id="294" r:id="rId33"/>
    <p:sldId id="291" r:id="rId34"/>
    <p:sldId id="292" r:id="rId35"/>
    <p:sldId id="282" r:id="rId36"/>
    <p:sldId id="283" r:id="rId37"/>
  </p:sldIdLst>
  <p:sldSz cx="9144000" cy="5143500" type="screen16x9"/>
  <p:notesSz cx="6858000" cy="9144000"/>
  <p:embeddedFontLst>
    <p:embeddedFont>
      <p:font typeface="Anaheim" panose="020B0604020202020204" charset="0"/>
      <p:regular r:id="rId39"/>
    </p:embeddedFont>
    <p:embeddedFont>
      <p:font typeface="Baloo 2" panose="020B0604020202020204" charset="0"/>
      <p:regular r:id="rId40"/>
      <p:bold r:id="rId41"/>
    </p:embeddedFont>
    <p:embeddedFont>
      <p:font typeface="Baloo 2 ExtraBold" panose="020B0604020202020204" charset="0"/>
      <p:bold r:id="rId42"/>
    </p:embeddedFont>
    <p:embeddedFont>
      <p:font typeface="Bebas Neue" panose="020B0606020202050201" pitchFamily="34" charset="0"/>
      <p:regular r:id="rId43"/>
    </p:embeddedFont>
    <p:embeddedFont>
      <p:font typeface="DM Sans" pitchFamily="2" charset="0"/>
      <p:regular r:id="rId44"/>
      <p:bold r:id="rId45"/>
      <p:italic r:id="rId46"/>
      <p:boldItalic r:id="rId47"/>
    </p:embeddedFont>
    <p:embeddedFont>
      <p:font typeface="DM Sans ExtraBold" panose="020B0604020202020204" charset="0"/>
      <p:bold r:id="rId48"/>
      <p:boldItalic r:id="rId49"/>
    </p:embeddedFont>
    <p:embeddedFont>
      <p:font typeface="Nunito Light" pitchFamily="2" charset="0"/>
      <p:regular r:id="rId50"/>
      <p: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D497A-C97E-409D-978E-DCBD713E17E3}">
  <a:tblStyle styleId="{5FCD497A-C97E-409D-978E-DCBD713E17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B943AB-09C9-4B7A-82B4-3EDA5D2E91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7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\Desktop\Shravani\Project\updated%20data\pivot%20final%20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final energy.xlsx]% wise 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'% wise '!$B$3</c:f>
              <c:strCache>
                <c:ptCount val="1"/>
                <c:pt idx="0">
                  <c:v>Sum of energy_cons_change_twh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'% wise '!$A$4:$A$7</c:f>
              <c:strCache>
                <c:ptCount val="3"/>
                <c:pt idx="0">
                  <c:v>Iceland</c:v>
                </c:pt>
                <c:pt idx="1">
                  <c:v>India</c:v>
                </c:pt>
                <c:pt idx="2">
                  <c:v>Indonesia</c:v>
                </c:pt>
              </c:strCache>
            </c:strRef>
          </c:cat>
          <c:val>
            <c:numRef>
              <c:f>'% wise '!$B$4:$B$7</c:f>
              <c:numCache>
                <c:formatCode>0.00%</c:formatCode>
                <c:ptCount val="3"/>
                <c:pt idx="0">
                  <c:v>3.4037302844574309E-3</c:v>
                </c:pt>
                <c:pt idx="1">
                  <c:v>0.78901833774362962</c:v>
                </c:pt>
                <c:pt idx="2">
                  <c:v>0.20757793197191299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D-42B6-AA85-0053E47D45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743014543"/>
        <c:axId val="1743027023"/>
      </c:areaChart>
      <c:barChart>
        <c:barDir val="col"/>
        <c:grouping val="clustered"/>
        <c:varyColors val="0"/>
        <c:ser>
          <c:idx val="1"/>
          <c:order val="1"/>
          <c:tx>
            <c:strRef>
              <c:f>'% wise '!$C$3</c:f>
              <c:strCache>
                <c:ptCount val="1"/>
                <c:pt idx="0">
                  <c:v>Sum of electricity_demand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'% wise '!$A$4:$A$7</c:f>
              <c:strCache>
                <c:ptCount val="3"/>
                <c:pt idx="0">
                  <c:v>Iceland</c:v>
                </c:pt>
                <c:pt idx="1">
                  <c:v>India</c:v>
                </c:pt>
                <c:pt idx="2">
                  <c:v>Indonesia</c:v>
                </c:pt>
              </c:strCache>
            </c:strRef>
          </c:cat>
          <c:val>
            <c:numRef>
              <c:f>'% wise '!$C$4:$C$7</c:f>
              <c:numCache>
                <c:formatCode>0.00%</c:formatCode>
                <c:ptCount val="3"/>
                <c:pt idx="0">
                  <c:v>3.4764480345946865E-3</c:v>
                </c:pt>
                <c:pt idx="1">
                  <c:v>0.85058207092599736</c:v>
                </c:pt>
                <c:pt idx="2">
                  <c:v>0.14594148103940796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D-42B6-AA85-0053E47D45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43014543"/>
        <c:axId val="1743027023"/>
      </c:barChart>
      <c:catAx>
        <c:axId val="174301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27023"/>
        <c:crosses val="autoZero"/>
        <c:auto val="1"/>
        <c:lblAlgn val="ctr"/>
        <c:lblOffset val="100"/>
        <c:noMultiLvlLbl val="0"/>
      </c:catAx>
      <c:valAx>
        <c:axId val="174302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01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accent5">
            <a:tint val="50000"/>
            <a:satMod val="300000"/>
          </a:schemeClr>
        </a:gs>
        <a:gs pos="35000">
          <a:schemeClr val="accent5">
            <a:tint val="37000"/>
            <a:satMod val="300000"/>
          </a:schemeClr>
        </a:gs>
        <a:gs pos="100000">
          <a:schemeClr val="accent5">
            <a:tint val="15000"/>
            <a:satMod val="350000"/>
          </a:schemeClr>
        </a:gs>
      </a:gsLst>
      <a:lin ang="16200000" scaled="1"/>
    </a:gradFill>
    <a:ln w="9525" cap="flat" cmpd="sng" algn="ctr">
      <a:solidFill>
        <a:schemeClr val="accent5">
          <a:shade val="95000"/>
          <a:satMod val="105000"/>
        </a:schemeClr>
      </a:solidFill>
      <a:prstDash val="solid"/>
    </a:ln>
    <a:effectLst>
      <a:outerShdw blurRad="40000" dist="20000" dir="5400000" rotWithShape="0">
        <a:srgbClr val="000000">
          <a:alpha val="38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715f4ea9e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715f4ea9e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02dbd4eaa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02dbd4eaa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15f4ea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15f4ea9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71622dda71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271622dda71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71622d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71622d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8f6ead02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8f6ead02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28f6ead02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28f6ead02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8f6ead02f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8f6ead02f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71622dd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71622dd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71622dda71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271622dda71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dd6d39b13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dd6d39b13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dd6d39b13b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dd6d39b13b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2dbd4e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2dbd4e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2dbd4e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2dbd4e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41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1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subTitle" idx="2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5"/>
          <p:cNvSpPr txBox="1">
            <a:spLocks noGrp="1"/>
          </p:cNvSpPr>
          <p:nvPr>
            <p:ph type="subTitle" idx="3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4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5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6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7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0" name="Google Shape;350;p15"/>
          <p:cNvSpPr txBox="1">
            <a:spLocks noGrp="1"/>
          </p:cNvSpPr>
          <p:nvPr>
            <p:ph type="subTitle" idx="8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subTitle" idx="9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ubTitle" idx="13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3" name="Google Shape;353;p15"/>
          <p:cNvSpPr txBox="1">
            <a:spLocks noGrp="1"/>
          </p:cNvSpPr>
          <p:nvPr>
            <p:ph type="subTitle" idx="14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54" name="Google Shape;354;p15"/>
          <p:cNvSpPr txBox="1">
            <a:spLocks noGrp="1"/>
          </p:cNvSpPr>
          <p:nvPr>
            <p:ph type="subTitle" idx="15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7161465" flipH="1">
              <a:off x="7349081" y="3959289"/>
              <a:ext cx="2935948" cy="240779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6"/>
          <p:cNvSpPr txBox="1">
            <a:spLocks noGrp="1"/>
          </p:cNvSpPr>
          <p:nvPr>
            <p:ph type="subTitle" idx="1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rot="6417430" flipH="1">
              <a:off x="7465596" y="3990147"/>
              <a:ext cx="2966740" cy="2433045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153" extrusionOk="0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67" extrusionOk="0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022" extrusionOk="0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-9880295" flipH="1">
              <a:off x="-863626" y="4019806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lYRPSKI1KtiJQcGqkZnLcWAIyhpSDbF?usp=shar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olab.research.google.com/drive/1jjfMwAwx-SNSmETWb4ijPUCmjHFdGSR2?usp=sharing" TargetMode="External"/><Relationship Id="rId4" Type="http://schemas.openxmlformats.org/officeDocument/2006/relationships/hyperlink" Target="https://colab.research.google.com/drive/10DZni0kld_fyKPKVmgVykNvCqnbQwxX9?usp=shar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>
            <a:spLocks noGrp="1"/>
          </p:cNvSpPr>
          <p:nvPr>
            <p:ph type="ctrTitle"/>
          </p:nvPr>
        </p:nvSpPr>
        <p:spPr>
          <a:xfrm>
            <a:off x="713225" y="1879200"/>
            <a:ext cx="40524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Analysis &amp; Visualization </a:t>
            </a:r>
            <a:endParaRPr sz="4400"/>
          </a:p>
        </p:txBody>
      </p:sp>
      <p:sp>
        <p:nvSpPr>
          <p:cNvPr id="660" name="Google Shape;660;p24"/>
          <p:cNvSpPr txBox="1">
            <a:spLocks noGrp="1"/>
          </p:cNvSpPr>
          <p:nvPr>
            <p:ph type="subTitle" idx="1"/>
          </p:nvPr>
        </p:nvSpPr>
        <p:spPr>
          <a:xfrm>
            <a:off x="789425" y="3111673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Energy Consumption</a:t>
            </a:r>
            <a:endParaRPr dirty="0"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0"/>
          <p:cNvSpPr txBox="1"/>
          <p:nvPr/>
        </p:nvSpPr>
        <p:spPr>
          <a:xfrm>
            <a:off x="372251" y="160724"/>
            <a:ext cx="8415700" cy="451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</a:pPr>
            <a:r>
              <a:rPr lang="en-US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It is to be known that this dataset has </a:t>
            </a:r>
            <a:r>
              <a:rPr lang="en-US" b="1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300 rows × 128 columns</a:t>
            </a:r>
            <a:r>
              <a:rPr lang="en-US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as determined by using </a:t>
            </a: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df.shape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Duplicate values, but none were found.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Utilised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</a:t>
            </a: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()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get the Statistical Summary.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Missing values,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missing_values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df.isnull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().sum()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Replaced NAN into empty( blank space)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df.fillna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‘’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issing Values % were calculated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null_percentage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df.isnull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().sum() /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) * 100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139700">
              <a:lnSpc>
                <a:spcPct val="115000"/>
              </a:lnSpc>
              <a:buClr>
                <a:schemeClr val="lt2"/>
              </a:buClr>
              <a:buSzPts val="1400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40277-9D53-AC72-972A-9E2C190F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48" y="1272760"/>
            <a:ext cx="3491075" cy="539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514CB-32BA-44D9-9FA3-EC0191334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86" y="2479079"/>
            <a:ext cx="2162913" cy="158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4F606-D8E7-6136-50D1-119181CC0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796" y="2479079"/>
            <a:ext cx="2044805" cy="158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8C26AB9-6FEF-52C6-1F77-E4E8B77BF9EB}"/>
              </a:ext>
            </a:extLst>
          </p:cNvPr>
          <p:cNvSpPr/>
          <p:nvPr/>
        </p:nvSpPr>
        <p:spPr>
          <a:xfrm>
            <a:off x="5462122" y="2994053"/>
            <a:ext cx="574534" cy="275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0"/>
          <p:cNvSpPr txBox="1"/>
          <p:nvPr/>
        </p:nvSpPr>
        <p:spPr>
          <a:xfrm>
            <a:off x="372251" y="160724"/>
            <a:ext cx="8415700" cy="4516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Converted dat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a type from objective to int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df.apply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pd.to_numeric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, errors='coerce’)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 fill the 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null values, the median for each column was find out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df.median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(), print("Median values for each column:")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print(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Filled that median columns in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to the dataset by using 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df.fillna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F7F7F7"/>
                </a:highlight>
                <a:latin typeface="Courier New" panose="02070309020205020404" pitchFamily="49" charset="0"/>
              </a:rPr>
              <a:t>median_values,inplace</a:t>
            </a:r>
            <a:r>
              <a:rPr lang="en-US" dirty="0">
                <a:highlight>
                  <a:srgbClr val="F7F7F7"/>
                </a:highlight>
                <a:latin typeface="Courier New" panose="02070309020205020404" pitchFamily="49" charset="0"/>
              </a:rPr>
              <a:t>=True)</a:t>
            </a: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139700">
              <a:lnSpc>
                <a:spcPct val="115000"/>
              </a:lnSpc>
              <a:buClr>
                <a:schemeClr val="lt2"/>
              </a:buClr>
              <a:buSzPts val="1400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indent="-317500">
              <a:lnSpc>
                <a:spcPct val="115000"/>
              </a:lnSpc>
              <a:buClr>
                <a:schemeClr val="lt2"/>
              </a:buClr>
              <a:buSzPts val="1400"/>
              <a:buFont typeface="DM Sans"/>
              <a:buChar char="●"/>
            </a:pP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1F534-84F5-D2DD-B8F2-F6E46FB0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5" y="1149163"/>
            <a:ext cx="2178162" cy="1536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67CB7-56DA-18C2-2C42-F9DFB1BB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719" y="1140838"/>
            <a:ext cx="2273417" cy="1536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733F5A9-C793-8B91-2B1E-7DAD1CA1E9B0}"/>
              </a:ext>
            </a:extLst>
          </p:cNvPr>
          <p:cNvSpPr/>
          <p:nvPr/>
        </p:nvSpPr>
        <p:spPr>
          <a:xfrm>
            <a:off x="3103774" y="1852283"/>
            <a:ext cx="574534" cy="2751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811D4-8C1A-A09A-60F3-0C9E59714A1F}"/>
              </a:ext>
            </a:extLst>
          </p:cNvPr>
          <p:cNvSpPr txBox="1"/>
          <p:nvPr/>
        </p:nvSpPr>
        <p:spPr>
          <a:xfrm>
            <a:off x="477432" y="4677195"/>
            <a:ext cx="6186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7F7F7"/>
                </a:highlight>
                <a:latin typeface="DM Sans" pitchFamily="2" charset="0"/>
              </a:rPr>
              <a:t>The same process repeated for all 3 data sets</a:t>
            </a:r>
          </a:p>
        </p:txBody>
      </p:sp>
    </p:spTree>
    <p:extLst>
      <p:ext uri="{BB962C8B-B14F-4D97-AF65-F5344CB8AC3E}">
        <p14:creationId xmlns:p14="http://schemas.microsoft.com/office/powerpoint/2010/main" val="349624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6A9C-1188-4E44-78E5-51B83635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603" y="1268250"/>
            <a:ext cx="4559700" cy="1303500"/>
          </a:xfrm>
        </p:spPr>
        <p:txBody>
          <a:bodyPr/>
          <a:lstStyle/>
          <a:p>
            <a:r>
              <a:rPr lang="en-US" dirty="0"/>
              <a:t>Data Integration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99C51-1AB2-B4CD-9B2B-64547F95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50" y="2756975"/>
            <a:ext cx="1847025" cy="1847025"/>
          </a:xfrm>
          <a:prstGeom prst="rect">
            <a:avLst/>
          </a:prstGeom>
        </p:spPr>
      </p:pic>
      <p:grpSp>
        <p:nvGrpSpPr>
          <p:cNvPr id="6" name="Google Shape;776;p28">
            <a:extLst>
              <a:ext uri="{FF2B5EF4-FFF2-40B4-BE49-F238E27FC236}">
                <a16:creationId xmlns:a16="http://schemas.microsoft.com/office/drawing/2014/main" id="{15696351-8449-CD88-38C7-B693C9E359F9}"/>
              </a:ext>
            </a:extLst>
          </p:cNvPr>
          <p:cNvGrpSpPr/>
          <p:nvPr/>
        </p:nvGrpSpPr>
        <p:grpSpPr>
          <a:xfrm>
            <a:off x="357172" y="1028828"/>
            <a:ext cx="2987197" cy="3456293"/>
            <a:chOff x="713221" y="502143"/>
            <a:chExt cx="2987197" cy="3456293"/>
          </a:xfrm>
        </p:grpSpPr>
        <p:grpSp>
          <p:nvGrpSpPr>
            <p:cNvPr id="7" name="Google Shape;777;p28">
              <a:extLst>
                <a:ext uri="{FF2B5EF4-FFF2-40B4-BE49-F238E27FC236}">
                  <a16:creationId xmlns:a16="http://schemas.microsoft.com/office/drawing/2014/main" id="{B5BD0BAD-87DD-D111-DE96-84525D9EB34F}"/>
                </a:ext>
              </a:extLst>
            </p:cNvPr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1" name="Google Shape;778;p28">
                <a:extLst>
                  <a:ext uri="{FF2B5EF4-FFF2-40B4-BE49-F238E27FC236}">
                    <a16:creationId xmlns:a16="http://schemas.microsoft.com/office/drawing/2014/main" id="{2C77C420-8B94-D19E-4527-2E68D82DB7FE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779;p28">
                <a:extLst>
                  <a:ext uri="{FF2B5EF4-FFF2-40B4-BE49-F238E27FC236}">
                    <a16:creationId xmlns:a16="http://schemas.microsoft.com/office/drawing/2014/main" id="{8FA717A9-AA6D-B190-13F6-27901A06F490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780;p28">
                <a:extLst>
                  <a:ext uri="{FF2B5EF4-FFF2-40B4-BE49-F238E27FC236}">
                    <a16:creationId xmlns:a16="http://schemas.microsoft.com/office/drawing/2014/main" id="{3AAD2910-B83C-DBF2-510F-FB0923739711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781;p28">
                <a:extLst>
                  <a:ext uri="{FF2B5EF4-FFF2-40B4-BE49-F238E27FC236}">
                    <a16:creationId xmlns:a16="http://schemas.microsoft.com/office/drawing/2014/main" id="{C6826C90-A988-E178-231B-288C0A7A6FA4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782;p28">
                <a:extLst>
                  <a:ext uri="{FF2B5EF4-FFF2-40B4-BE49-F238E27FC236}">
                    <a16:creationId xmlns:a16="http://schemas.microsoft.com/office/drawing/2014/main" id="{D7DE82DC-C814-7934-2505-FB425D1C7953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783;p28">
                <a:extLst>
                  <a:ext uri="{FF2B5EF4-FFF2-40B4-BE49-F238E27FC236}">
                    <a16:creationId xmlns:a16="http://schemas.microsoft.com/office/drawing/2014/main" id="{B6867C0C-4C3F-C552-22A9-04381D71367E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784;p28">
                <a:extLst>
                  <a:ext uri="{FF2B5EF4-FFF2-40B4-BE49-F238E27FC236}">
                    <a16:creationId xmlns:a16="http://schemas.microsoft.com/office/drawing/2014/main" id="{997FEA55-8A35-6B26-9B14-B4D323DE2078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85;p28">
                <a:extLst>
                  <a:ext uri="{FF2B5EF4-FFF2-40B4-BE49-F238E27FC236}">
                    <a16:creationId xmlns:a16="http://schemas.microsoft.com/office/drawing/2014/main" id="{AD397621-D6C7-1DC3-8CD1-FE41A294B555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786;p28">
                <a:extLst>
                  <a:ext uri="{FF2B5EF4-FFF2-40B4-BE49-F238E27FC236}">
                    <a16:creationId xmlns:a16="http://schemas.microsoft.com/office/drawing/2014/main" id="{C6250764-4F08-FEF5-21CC-554693D07A3C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787;p28">
                <a:extLst>
                  <a:ext uri="{FF2B5EF4-FFF2-40B4-BE49-F238E27FC236}">
                    <a16:creationId xmlns:a16="http://schemas.microsoft.com/office/drawing/2014/main" id="{98CDD243-CDDA-C088-280A-C6D3421658DD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788;p28">
                <a:extLst>
                  <a:ext uri="{FF2B5EF4-FFF2-40B4-BE49-F238E27FC236}">
                    <a16:creationId xmlns:a16="http://schemas.microsoft.com/office/drawing/2014/main" id="{19281560-181F-9D08-A863-824F463E193D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789;p28">
                <a:extLst>
                  <a:ext uri="{FF2B5EF4-FFF2-40B4-BE49-F238E27FC236}">
                    <a16:creationId xmlns:a16="http://schemas.microsoft.com/office/drawing/2014/main" id="{5507EFCE-C19B-8081-0300-D8590F38A09F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790;p28">
                <a:extLst>
                  <a:ext uri="{FF2B5EF4-FFF2-40B4-BE49-F238E27FC236}">
                    <a16:creationId xmlns:a16="http://schemas.microsoft.com/office/drawing/2014/main" id="{FA73807A-0C78-709E-7260-0E03D71A6A67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791;p28">
                <a:extLst>
                  <a:ext uri="{FF2B5EF4-FFF2-40B4-BE49-F238E27FC236}">
                    <a16:creationId xmlns:a16="http://schemas.microsoft.com/office/drawing/2014/main" id="{71EA40F8-AA85-2CF0-B61B-33ABDFFC58D6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792;p28">
                <a:extLst>
                  <a:ext uri="{FF2B5EF4-FFF2-40B4-BE49-F238E27FC236}">
                    <a16:creationId xmlns:a16="http://schemas.microsoft.com/office/drawing/2014/main" id="{BF082AA8-263C-9CBB-8B5D-D09087742103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793;p28">
                <a:extLst>
                  <a:ext uri="{FF2B5EF4-FFF2-40B4-BE49-F238E27FC236}">
                    <a16:creationId xmlns:a16="http://schemas.microsoft.com/office/drawing/2014/main" id="{A0D53A2F-6A9B-3F40-4D77-63A0DC01CBA2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794;p28">
                <a:extLst>
                  <a:ext uri="{FF2B5EF4-FFF2-40B4-BE49-F238E27FC236}">
                    <a16:creationId xmlns:a16="http://schemas.microsoft.com/office/drawing/2014/main" id="{49C18DAB-F34C-E3C7-19A0-26BA14795055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795;p28">
                <a:extLst>
                  <a:ext uri="{FF2B5EF4-FFF2-40B4-BE49-F238E27FC236}">
                    <a16:creationId xmlns:a16="http://schemas.microsoft.com/office/drawing/2014/main" id="{666987B6-66F5-2D59-912A-8DBE596DCAD3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796;p28">
                <a:extLst>
                  <a:ext uri="{FF2B5EF4-FFF2-40B4-BE49-F238E27FC236}">
                    <a16:creationId xmlns:a16="http://schemas.microsoft.com/office/drawing/2014/main" id="{8A0D7E2C-D2BC-7B2C-8659-E4C95A3591C2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97;p28">
              <a:extLst>
                <a:ext uri="{FF2B5EF4-FFF2-40B4-BE49-F238E27FC236}">
                  <a16:creationId xmlns:a16="http://schemas.microsoft.com/office/drawing/2014/main" id="{70BD5D67-E961-C00B-85A1-B5D2BE4DC776}"/>
                </a:ext>
              </a:extLst>
            </p:cNvPr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9" name="Google Shape;798;p28">
                <a:extLst>
                  <a:ext uri="{FF2B5EF4-FFF2-40B4-BE49-F238E27FC236}">
                    <a16:creationId xmlns:a16="http://schemas.microsoft.com/office/drawing/2014/main" id="{6BF534FF-356D-F4EA-C92E-34173D6D5BBD}"/>
                  </a:ext>
                </a:extLst>
              </p:cNvPr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799;p28">
                <a:extLst>
                  <a:ext uri="{FF2B5EF4-FFF2-40B4-BE49-F238E27FC236}">
                    <a16:creationId xmlns:a16="http://schemas.microsoft.com/office/drawing/2014/main" id="{080A2756-93D9-805D-DE25-8664276DF28C}"/>
                  </a:ext>
                </a:extLst>
              </p:cNvPr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" name="Google Shape;800;p28">
              <a:extLst>
                <a:ext uri="{FF2B5EF4-FFF2-40B4-BE49-F238E27FC236}">
                  <a16:creationId xmlns:a16="http://schemas.microsoft.com/office/drawing/2014/main" id="{C37B7EFE-1BE7-C03B-993B-7C9EE9A8D107}"/>
                </a:ext>
              </a:extLst>
            </p:cNvPr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01;p28">
              <a:extLst>
                <a:ext uri="{FF2B5EF4-FFF2-40B4-BE49-F238E27FC236}">
                  <a16:creationId xmlns:a16="http://schemas.microsoft.com/office/drawing/2014/main" id="{0E8FEEE5-38DB-E954-F439-16D9427062DA}"/>
                </a:ext>
              </a:extLst>
            </p:cNvPr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02;p28">
              <a:extLst>
                <a:ext uri="{FF2B5EF4-FFF2-40B4-BE49-F238E27FC236}">
                  <a16:creationId xmlns:a16="http://schemas.microsoft.com/office/drawing/2014/main" id="{C2DDF512-2497-C1DE-B789-47A028DADDBF}"/>
                </a:ext>
              </a:extLst>
            </p:cNvPr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803;p28">
              <a:extLst>
                <a:ext uri="{FF2B5EF4-FFF2-40B4-BE49-F238E27FC236}">
                  <a16:creationId xmlns:a16="http://schemas.microsoft.com/office/drawing/2014/main" id="{F4F8DDA6-26A0-4904-53AC-535F5281F098}"/>
                </a:ext>
              </a:extLst>
            </p:cNvPr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29" name="Google Shape;804;p28">
                <a:extLst>
                  <a:ext uri="{FF2B5EF4-FFF2-40B4-BE49-F238E27FC236}">
                    <a16:creationId xmlns:a16="http://schemas.microsoft.com/office/drawing/2014/main" id="{9327203B-A10D-6238-EDF3-8B1B64374E07}"/>
                  </a:ext>
                </a:extLst>
              </p:cNvPr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05;p28">
                <a:extLst>
                  <a:ext uri="{FF2B5EF4-FFF2-40B4-BE49-F238E27FC236}">
                    <a16:creationId xmlns:a16="http://schemas.microsoft.com/office/drawing/2014/main" id="{D90CBA3E-3D54-8226-EF5F-FA5693B5CACD}"/>
                  </a:ext>
                </a:extLst>
              </p:cNvPr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06;p28">
                <a:extLst>
                  <a:ext uri="{FF2B5EF4-FFF2-40B4-BE49-F238E27FC236}">
                    <a16:creationId xmlns:a16="http://schemas.microsoft.com/office/drawing/2014/main" id="{F6FE6E4F-699D-10B7-3762-282AAE219A31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07;p28">
                <a:extLst>
                  <a:ext uri="{FF2B5EF4-FFF2-40B4-BE49-F238E27FC236}">
                    <a16:creationId xmlns:a16="http://schemas.microsoft.com/office/drawing/2014/main" id="{04B9C7BB-7048-72E7-02F5-8F3B4682B29C}"/>
                  </a:ext>
                </a:extLst>
              </p:cNvPr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08;p28">
                <a:extLst>
                  <a:ext uri="{FF2B5EF4-FFF2-40B4-BE49-F238E27FC236}">
                    <a16:creationId xmlns:a16="http://schemas.microsoft.com/office/drawing/2014/main" id="{95583499-D06E-5C4A-35AC-43F68BAB5013}"/>
                  </a:ext>
                </a:extLst>
              </p:cNvPr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09;p28">
                <a:extLst>
                  <a:ext uri="{FF2B5EF4-FFF2-40B4-BE49-F238E27FC236}">
                    <a16:creationId xmlns:a16="http://schemas.microsoft.com/office/drawing/2014/main" id="{56EEA51D-EF69-7997-3620-9EE0CBE1BF4B}"/>
                  </a:ext>
                </a:extLst>
              </p:cNvPr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10;p28">
                <a:extLst>
                  <a:ext uri="{FF2B5EF4-FFF2-40B4-BE49-F238E27FC236}">
                    <a16:creationId xmlns:a16="http://schemas.microsoft.com/office/drawing/2014/main" id="{C4A729B1-542F-A67C-573A-B5D528D18778}"/>
                  </a:ext>
                </a:extLst>
              </p:cNvPr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11;p28">
                <a:extLst>
                  <a:ext uri="{FF2B5EF4-FFF2-40B4-BE49-F238E27FC236}">
                    <a16:creationId xmlns:a16="http://schemas.microsoft.com/office/drawing/2014/main" id="{81D2ACBF-25DA-B210-E80A-892DB5BDE6EE}"/>
                  </a:ext>
                </a:extLst>
              </p:cNvPr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12;p28">
                <a:extLst>
                  <a:ext uri="{FF2B5EF4-FFF2-40B4-BE49-F238E27FC236}">
                    <a16:creationId xmlns:a16="http://schemas.microsoft.com/office/drawing/2014/main" id="{F330FA79-E9DB-A407-BB4F-711436AFB0FF}"/>
                  </a:ext>
                </a:extLst>
              </p:cNvPr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13;p28">
                <a:extLst>
                  <a:ext uri="{FF2B5EF4-FFF2-40B4-BE49-F238E27FC236}">
                    <a16:creationId xmlns:a16="http://schemas.microsoft.com/office/drawing/2014/main" id="{A88A50A1-E308-E225-481E-BCCB2C800B34}"/>
                  </a:ext>
                </a:extLst>
              </p:cNvPr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14;p28">
                <a:extLst>
                  <a:ext uri="{FF2B5EF4-FFF2-40B4-BE49-F238E27FC236}">
                    <a16:creationId xmlns:a16="http://schemas.microsoft.com/office/drawing/2014/main" id="{9CF0FF84-A5CD-B633-E143-74BB43E4B3B7}"/>
                  </a:ext>
                </a:extLst>
              </p:cNvPr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15;p28">
                <a:extLst>
                  <a:ext uri="{FF2B5EF4-FFF2-40B4-BE49-F238E27FC236}">
                    <a16:creationId xmlns:a16="http://schemas.microsoft.com/office/drawing/2014/main" id="{715D4EFE-CC19-6D8E-3C08-ADE79286EDE8}"/>
                  </a:ext>
                </a:extLst>
              </p:cNvPr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816;p28">
                <a:extLst>
                  <a:ext uri="{FF2B5EF4-FFF2-40B4-BE49-F238E27FC236}">
                    <a16:creationId xmlns:a16="http://schemas.microsoft.com/office/drawing/2014/main" id="{6C799F82-3573-A726-BDD1-2761A988D92B}"/>
                  </a:ext>
                </a:extLst>
              </p:cNvPr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817;p28">
                <a:extLst>
                  <a:ext uri="{FF2B5EF4-FFF2-40B4-BE49-F238E27FC236}">
                    <a16:creationId xmlns:a16="http://schemas.microsoft.com/office/drawing/2014/main" id="{A28C83CC-1F4C-B01C-8186-7F1E03FAF6C4}"/>
                  </a:ext>
                </a:extLst>
              </p:cNvPr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" name="Google Shape;818;p28">
                <a:extLst>
                  <a:ext uri="{FF2B5EF4-FFF2-40B4-BE49-F238E27FC236}">
                    <a16:creationId xmlns:a16="http://schemas.microsoft.com/office/drawing/2014/main" id="{30DDD365-A838-2434-F5E2-FF9D781D700E}"/>
                  </a:ext>
                </a:extLst>
              </p:cNvPr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44" name="Google Shape;819;p28">
                <a:extLst>
                  <a:ext uri="{FF2B5EF4-FFF2-40B4-BE49-F238E27FC236}">
                    <a16:creationId xmlns:a16="http://schemas.microsoft.com/office/drawing/2014/main" id="{E40D4856-8D53-F1FD-98B1-A2DB02E76FB9}"/>
                  </a:ext>
                </a:extLst>
              </p:cNvPr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20;p28">
                <a:extLst>
                  <a:ext uri="{FF2B5EF4-FFF2-40B4-BE49-F238E27FC236}">
                    <a16:creationId xmlns:a16="http://schemas.microsoft.com/office/drawing/2014/main" id="{1F716CE2-76D2-F37E-933A-B18BCA41EA33}"/>
                  </a:ext>
                </a:extLst>
              </p:cNvPr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821;p28">
                <a:extLst>
                  <a:ext uri="{FF2B5EF4-FFF2-40B4-BE49-F238E27FC236}">
                    <a16:creationId xmlns:a16="http://schemas.microsoft.com/office/drawing/2014/main" id="{E2BAF722-755A-9223-7358-DCC3A5E8BB7C}"/>
                  </a:ext>
                </a:extLst>
              </p:cNvPr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822;p28">
                <a:extLst>
                  <a:ext uri="{FF2B5EF4-FFF2-40B4-BE49-F238E27FC236}">
                    <a16:creationId xmlns:a16="http://schemas.microsoft.com/office/drawing/2014/main" id="{3BFA508F-1D81-D71E-ED68-C158CB229E81}"/>
                  </a:ext>
                </a:extLst>
              </p:cNvPr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823;p28">
                <a:extLst>
                  <a:ext uri="{FF2B5EF4-FFF2-40B4-BE49-F238E27FC236}">
                    <a16:creationId xmlns:a16="http://schemas.microsoft.com/office/drawing/2014/main" id="{77952989-A0A1-E225-9AC1-7A7B8A53836B}"/>
                  </a:ext>
                </a:extLst>
              </p:cNvPr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824;p28">
                <a:extLst>
                  <a:ext uri="{FF2B5EF4-FFF2-40B4-BE49-F238E27FC236}">
                    <a16:creationId xmlns:a16="http://schemas.microsoft.com/office/drawing/2014/main" id="{FB762539-9752-8EC6-892E-EF05DA006B96}"/>
                  </a:ext>
                </a:extLst>
              </p:cNvPr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825;p28">
                <a:extLst>
                  <a:ext uri="{FF2B5EF4-FFF2-40B4-BE49-F238E27FC236}">
                    <a16:creationId xmlns:a16="http://schemas.microsoft.com/office/drawing/2014/main" id="{C395AB1B-D84D-0D42-95A2-EC81C69E7534}"/>
                  </a:ext>
                </a:extLst>
              </p:cNvPr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826;p28">
                <a:extLst>
                  <a:ext uri="{FF2B5EF4-FFF2-40B4-BE49-F238E27FC236}">
                    <a16:creationId xmlns:a16="http://schemas.microsoft.com/office/drawing/2014/main" id="{BADA0B72-0B63-7FB5-908B-AA3320664748}"/>
                  </a:ext>
                </a:extLst>
              </p:cNvPr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827;p28">
                <a:extLst>
                  <a:ext uri="{FF2B5EF4-FFF2-40B4-BE49-F238E27FC236}">
                    <a16:creationId xmlns:a16="http://schemas.microsoft.com/office/drawing/2014/main" id="{8E8256D7-BE67-FC2C-BEFA-45A7143785C3}"/>
                  </a:ext>
                </a:extLst>
              </p:cNvPr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828;p28">
                <a:extLst>
                  <a:ext uri="{FF2B5EF4-FFF2-40B4-BE49-F238E27FC236}">
                    <a16:creationId xmlns:a16="http://schemas.microsoft.com/office/drawing/2014/main" id="{9453A9FD-71C1-02BB-0440-B493FE9272D0}"/>
                  </a:ext>
                </a:extLst>
              </p:cNvPr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829;p28">
                <a:extLst>
                  <a:ext uri="{FF2B5EF4-FFF2-40B4-BE49-F238E27FC236}">
                    <a16:creationId xmlns:a16="http://schemas.microsoft.com/office/drawing/2014/main" id="{F8718BD2-5FCC-A866-FD5C-4673DE9252E3}"/>
                  </a:ext>
                </a:extLst>
              </p:cNvPr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30;p28">
                <a:extLst>
                  <a:ext uri="{FF2B5EF4-FFF2-40B4-BE49-F238E27FC236}">
                    <a16:creationId xmlns:a16="http://schemas.microsoft.com/office/drawing/2014/main" id="{D310F208-63F5-2B22-2176-55787503C168}"/>
                  </a:ext>
                </a:extLst>
              </p:cNvPr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31;p28">
                <a:extLst>
                  <a:ext uri="{FF2B5EF4-FFF2-40B4-BE49-F238E27FC236}">
                    <a16:creationId xmlns:a16="http://schemas.microsoft.com/office/drawing/2014/main" id="{C7A80A5A-89DB-756A-251F-909B156B0A0E}"/>
                  </a:ext>
                </a:extLst>
              </p:cNvPr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832;p28">
                <a:extLst>
                  <a:ext uri="{FF2B5EF4-FFF2-40B4-BE49-F238E27FC236}">
                    <a16:creationId xmlns:a16="http://schemas.microsoft.com/office/drawing/2014/main" id="{ACD7D413-37A2-4233-0BFE-75A06DF56C98}"/>
                  </a:ext>
                </a:extLst>
              </p:cNvPr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833;p28">
                <a:extLst>
                  <a:ext uri="{FF2B5EF4-FFF2-40B4-BE49-F238E27FC236}">
                    <a16:creationId xmlns:a16="http://schemas.microsoft.com/office/drawing/2014/main" id="{A973060E-28BC-FDF2-7A6E-96DBAAEBC2E3}"/>
                  </a:ext>
                </a:extLst>
              </p:cNvPr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834;p28">
                <a:extLst>
                  <a:ext uri="{FF2B5EF4-FFF2-40B4-BE49-F238E27FC236}">
                    <a16:creationId xmlns:a16="http://schemas.microsoft.com/office/drawing/2014/main" id="{B186F0CC-EF8F-CEBD-6258-8BFA3B728067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835;p28">
                <a:extLst>
                  <a:ext uri="{FF2B5EF4-FFF2-40B4-BE49-F238E27FC236}">
                    <a16:creationId xmlns:a16="http://schemas.microsoft.com/office/drawing/2014/main" id="{7DA0DF1D-2610-E6D5-6B8B-9942533E105B}"/>
                  </a:ext>
                </a:extLst>
              </p:cNvPr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836;p28">
                <a:extLst>
                  <a:ext uri="{FF2B5EF4-FFF2-40B4-BE49-F238E27FC236}">
                    <a16:creationId xmlns:a16="http://schemas.microsoft.com/office/drawing/2014/main" id="{18D3889B-EBFD-A743-9498-DBB464C009F6}"/>
                  </a:ext>
                </a:extLst>
              </p:cNvPr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837;p28">
                <a:extLst>
                  <a:ext uri="{FF2B5EF4-FFF2-40B4-BE49-F238E27FC236}">
                    <a16:creationId xmlns:a16="http://schemas.microsoft.com/office/drawing/2014/main" id="{6367C375-E3A6-595D-8223-306C51E779C8}"/>
                  </a:ext>
                </a:extLst>
              </p:cNvPr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38;p28">
                <a:extLst>
                  <a:ext uri="{FF2B5EF4-FFF2-40B4-BE49-F238E27FC236}">
                    <a16:creationId xmlns:a16="http://schemas.microsoft.com/office/drawing/2014/main" id="{BE5479C0-0DD2-00CC-43BF-7F70B9D8211D}"/>
                  </a:ext>
                </a:extLst>
              </p:cNvPr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39;p28">
                <a:extLst>
                  <a:ext uri="{FF2B5EF4-FFF2-40B4-BE49-F238E27FC236}">
                    <a16:creationId xmlns:a16="http://schemas.microsoft.com/office/drawing/2014/main" id="{456DAA4D-240F-2121-B845-B59948CCC127}"/>
                  </a:ext>
                </a:extLst>
              </p:cNvPr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40;p28">
                <a:extLst>
                  <a:ext uri="{FF2B5EF4-FFF2-40B4-BE49-F238E27FC236}">
                    <a16:creationId xmlns:a16="http://schemas.microsoft.com/office/drawing/2014/main" id="{D54F1A2B-2BD8-8833-BE2D-2FF2736D80EB}"/>
                  </a:ext>
                </a:extLst>
              </p:cNvPr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841;p28">
                <a:extLst>
                  <a:ext uri="{FF2B5EF4-FFF2-40B4-BE49-F238E27FC236}">
                    <a16:creationId xmlns:a16="http://schemas.microsoft.com/office/drawing/2014/main" id="{F848E2E0-5EA2-6665-C2EB-54968DCDD65E}"/>
                  </a:ext>
                </a:extLst>
              </p:cNvPr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842;p28">
                <a:extLst>
                  <a:ext uri="{FF2B5EF4-FFF2-40B4-BE49-F238E27FC236}">
                    <a16:creationId xmlns:a16="http://schemas.microsoft.com/office/drawing/2014/main" id="{A0B40EC2-7A99-F675-E173-25570F60AA08}"/>
                  </a:ext>
                </a:extLst>
              </p:cNvPr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43;p28">
                <a:extLst>
                  <a:ext uri="{FF2B5EF4-FFF2-40B4-BE49-F238E27FC236}">
                    <a16:creationId xmlns:a16="http://schemas.microsoft.com/office/drawing/2014/main" id="{7AB0AC15-378A-B3B4-2709-AF41CD5DBC30}"/>
                  </a:ext>
                </a:extLst>
              </p:cNvPr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44;p28">
                <a:extLst>
                  <a:ext uri="{FF2B5EF4-FFF2-40B4-BE49-F238E27FC236}">
                    <a16:creationId xmlns:a16="http://schemas.microsoft.com/office/drawing/2014/main" id="{7FDA4734-2F34-A8B1-11D7-9234DEE167E6}"/>
                  </a:ext>
                </a:extLst>
              </p:cNvPr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45;p28">
                <a:extLst>
                  <a:ext uri="{FF2B5EF4-FFF2-40B4-BE49-F238E27FC236}">
                    <a16:creationId xmlns:a16="http://schemas.microsoft.com/office/drawing/2014/main" id="{3FC00AAC-D6C8-15F3-62BE-A80A03B9969C}"/>
                  </a:ext>
                </a:extLst>
              </p:cNvPr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46;p28">
                <a:extLst>
                  <a:ext uri="{FF2B5EF4-FFF2-40B4-BE49-F238E27FC236}">
                    <a16:creationId xmlns:a16="http://schemas.microsoft.com/office/drawing/2014/main" id="{60C53665-81B6-ABED-C547-5166AD85433C}"/>
                  </a:ext>
                </a:extLst>
              </p:cNvPr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847;p28">
                <a:extLst>
                  <a:ext uri="{FF2B5EF4-FFF2-40B4-BE49-F238E27FC236}">
                    <a16:creationId xmlns:a16="http://schemas.microsoft.com/office/drawing/2014/main" id="{59E9D0C0-361A-A1DC-AB45-0826CA19A605}"/>
                  </a:ext>
                </a:extLst>
              </p:cNvPr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848;p28">
                <a:extLst>
                  <a:ext uri="{FF2B5EF4-FFF2-40B4-BE49-F238E27FC236}">
                    <a16:creationId xmlns:a16="http://schemas.microsoft.com/office/drawing/2014/main" id="{95E286F2-9C0F-F335-3E8E-9821D8C9760E}"/>
                  </a:ext>
                </a:extLst>
              </p:cNvPr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849;p28">
                <a:extLst>
                  <a:ext uri="{FF2B5EF4-FFF2-40B4-BE49-F238E27FC236}">
                    <a16:creationId xmlns:a16="http://schemas.microsoft.com/office/drawing/2014/main" id="{33692765-27E1-FA97-7CE4-03440C1902DE}"/>
                  </a:ext>
                </a:extLst>
              </p:cNvPr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850;p28">
                <a:extLst>
                  <a:ext uri="{FF2B5EF4-FFF2-40B4-BE49-F238E27FC236}">
                    <a16:creationId xmlns:a16="http://schemas.microsoft.com/office/drawing/2014/main" id="{2218AC5B-9F9E-6CE3-5853-8C580921285C}"/>
                  </a:ext>
                </a:extLst>
              </p:cNvPr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851;p28">
                <a:extLst>
                  <a:ext uri="{FF2B5EF4-FFF2-40B4-BE49-F238E27FC236}">
                    <a16:creationId xmlns:a16="http://schemas.microsoft.com/office/drawing/2014/main" id="{C869C7BE-884E-465A-2E31-2730C8B02DCD}"/>
                  </a:ext>
                </a:extLst>
              </p:cNvPr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852;p28">
                <a:extLst>
                  <a:ext uri="{FF2B5EF4-FFF2-40B4-BE49-F238E27FC236}">
                    <a16:creationId xmlns:a16="http://schemas.microsoft.com/office/drawing/2014/main" id="{0EB619FC-99EF-2C79-72B6-FA9971ECEFE9}"/>
                  </a:ext>
                </a:extLst>
              </p:cNvPr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853;p28">
                <a:extLst>
                  <a:ext uri="{FF2B5EF4-FFF2-40B4-BE49-F238E27FC236}">
                    <a16:creationId xmlns:a16="http://schemas.microsoft.com/office/drawing/2014/main" id="{C91BCD2D-F6D5-F600-FB3F-AF6F63B01C36}"/>
                  </a:ext>
                </a:extLst>
              </p:cNvPr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54;p28">
              <a:extLst>
                <a:ext uri="{FF2B5EF4-FFF2-40B4-BE49-F238E27FC236}">
                  <a16:creationId xmlns:a16="http://schemas.microsoft.com/office/drawing/2014/main" id="{3EAFF33E-1EB7-D779-438A-43FA1102E9ED}"/>
                </a:ext>
              </a:extLst>
            </p:cNvPr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" name="Google Shape;855;p28">
                <a:extLst>
                  <a:ext uri="{FF2B5EF4-FFF2-40B4-BE49-F238E27FC236}">
                    <a16:creationId xmlns:a16="http://schemas.microsoft.com/office/drawing/2014/main" id="{7E9424D4-8C59-78D6-FA92-F58504636D2E}"/>
                  </a:ext>
                </a:extLst>
              </p:cNvPr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856;p28">
                <a:extLst>
                  <a:ext uri="{FF2B5EF4-FFF2-40B4-BE49-F238E27FC236}">
                    <a16:creationId xmlns:a16="http://schemas.microsoft.com/office/drawing/2014/main" id="{BEBAF059-C1BA-F40E-9230-B44DA9E91E96}"/>
                  </a:ext>
                </a:extLst>
              </p:cNvPr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7;p28">
                <a:extLst>
                  <a:ext uri="{FF2B5EF4-FFF2-40B4-BE49-F238E27FC236}">
                    <a16:creationId xmlns:a16="http://schemas.microsoft.com/office/drawing/2014/main" id="{0B3AEC48-01B1-94F3-C096-DC9AE42A5182}"/>
                  </a:ext>
                </a:extLst>
              </p:cNvPr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8;p28">
                <a:extLst>
                  <a:ext uri="{FF2B5EF4-FFF2-40B4-BE49-F238E27FC236}">
                    <a16:creationId xmlns:a16="http://schemas.microsoft.com/office/drawing/2014/main" id="{38DDAA93-ED5C-A68F-655D-618D39858451}"/>
                  </a:ext>
                </a:extLst>
              </p:cNvPr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59;p28">
                <a:extLst>
                  <a:ext uri="{FF2B5EF4-FFF2-40B4-BE49-F238E27FC236}">
                    <a16:creationId xmlns:a16="http://schemas.microsoft.com/office/drawing/2014/main" id="{1A714D46-052B-3D68-53B9-229554D177FA}"/>
                  </a:ext>
                </a:extLst>
              </p:cNvPr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60;p28">
                <a:extLst>
                  <a:ext uri="{FF2B5EF4-FFF2-40B4-BE49-F238E27FC236}">
                    <a16:creationId xmlns:a16="http://schemas.microsoft.com/office/drawing/2014/main" id="{B7007321-ABEC-3C08-8911-965066F94C13}"/>
                  </a:ext>
                </a:extLst>
              </p:cNvPr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61;p28">
                <a:extLst>
                  <a:ext uri="{FF2B5EF4-FFF2-40B4-BE49-F238E27FC236}">
                    <a16:creationId xmlns:a16="http://schemas.microsoft.com/office/drawing/2014/main" id="{2E95818E-F764-AC33-BE24-E3CA85F157A4}"/>
                  </a:ext>
                </a:extLst>
              </p:cNvPr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62;p28">
                <a:extLst>
                  <a:ext uri="{FF2B5EF4-FFF2-40B4-BE49-F238E27FC236}">
                    <a16:creationId xmlns:a16="http://schemas.microsoft.com/office/drawing/2014/main" id="{09FEFF44-ADA5-C6BE-4907-631FEF0E63EF}"/>
                  </a:ext>
                </a:extLst>
              </p:cNvPr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63;p28">
                <a:extLst>
                  <a:ext uri="{FF2B5EF4-FFF2-40B4-BE49-F238E27FC236}">
                    <a16:creationId xmlns:a16="http://schemas.microsoft.com/office/drawing/2014/main" id="{882B6DD1-52FD-7D75-DE1F-0773F9F6A186}"/>
                  </a:ext>
                </a:extLst>
              </p:cNvPr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64;p28">
                <a:extLst>
                  <a:ext uri="{FF2B5EF4-FFF2-40B4-BE49-F238E27FC236}">
                    <a16:creationId xmlns:a16="http://schemas.microsoft.com/office/drawing/2014/main" id="{74A45E91-E1AE-A2AF-C800-DE7D136ED9DD}"/>
                  </a:ext>
                </a:extLst>
              </p:cNvPr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65;p28">
                <a:extLst>
                  <a:ext uri="{FF2B5EF4-FFF2-40B4-BE49-F238E27FC236}">
                    <a16:creationId xmlns:a16="http://schemas.microsoft.com/office/drawing/2014/main" id="{032C9C9F-07FC-1ADD-5DAF-B20F87F22C17}"/>
                  </a:ext>
                </a:extLst>
              </p:cNvPr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66;p28">
                <a:extLst>
                  <a:ext uri="{FF2B5EF4-FFF2-40B4-BE49-F238E27FC236}">
                    <a16:creationId xmlns:a16="http://schemas.microsoft.com/office/drawing/2014/main" id="{14872E9A-037E-2CDC-9C9D-63CC3802F603}"/>
                  </a:ext>
                </a:extLst>
              </p:cNvPr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67;p28">
                <a:extLst>
                  <a:ext uri="{FF2B5EF4-FFF2-40B4-BE49-F238E27FC236}">
                    <a16:creationId xmlns:a16="http://schemas.microsoft.com/office/drawing/2014/main" id="{C98F57C0-337B-1C73-FD44-E0D371856DF6}"/>
                  </a:ext>
                </a:extLst>
              </p:cNvPr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68;p28">
                <a:extLst>
                  <a:ext uri="{FF2B5EF4-FFF2-40B4-BE49-F238E27FC236}">
                    <a16:creationId xmlns:a16="http://schemas.microsoft.com/office/drawing/2014/main" id="{54F259F3-650D-60D6-A75F-390D1DC0AD41}"/>
                  </a:ext>
                </a:extLst>
              </p:cNvPr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69;p28">
                <a:extLst>
                  <a:ext uri="{FF2B5EF4-FFF2-40B4-BE49-F238E27FC236}">
                    <a16:creationId xmlns:a16="http://schemas.microsoft.com/office/drawing/2014/main" id="{97528E60-A158-DD4B-C93A-93757B508A7E}"/>
                  </a:ext>
                </a:extLst>
              </p:cNvPr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97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EEF6C3-3724-EF88-6050-68DE88EB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81" y="180341"/>
            <a:ext cx="8194149" cy="38387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Exported that data set to excel by using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excel_file_path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'output.xlsx’,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df.to_excel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excel_file_path,index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=False), print("Dataset copied to Excel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sucessfully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solidFill>
                <a:srgbClr val="A31515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>
                  <a:lumMod val="50000"/>
                </a:schemeClr>
              </a:solidFill>
              <a:effectLst/>
              <a:highlight>
                <a:srgbClr val="F7F7F7"/>
              </a:highlight>
              <a:latin typeface="DM San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E5B89-BE3F-358B-0FAC-5B417A83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78" y="851502"/>
            <a:ext cx="3777689" cy="122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768035-AD09-159E-127B-93DF1EFC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9" y="1235792"/>
            <a:ext cx="3262157" cy="748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56563E-E3F1-2C71-7214-20A9FDD0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65" y="2249586"/>
            <a:ext cx="8771766" cy="2409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BE0AA9-06D0-3BFF-5383-E0A9E5B139B9}"/>
              </a:ext>
            </a:extLst>
          </p:cNvPr>
          <p:cNvSpPr/>
          <p:nvPr/>
        </p:nvSpPr>
        <p:spPr>
          <a:xfrm>
            <a:off x="3891904" y="1432962"/>
            <a:ext cx="323681" cy="275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1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&amp; Handling</a:t>
            </a:r>
            <a:endParaRPr/>
          </a:p>
        </p:txBody>
      </p:sp>
      <p:sp>
        <p:nvSpPr>
          <p:cNvPr id="889" name="Google Shape;889;p31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0" name="Google Shape;890;p31"/>
          <p:cNvSpPr txBox="1">
            <a:spLocks noGrp="1"/>
          </p:cNvSpPr>
          <p:nvPr>
            <p:ph type="subTitle" idx="1"/>
          </p:nvPr>
        </p:nvSpPr>
        <p:spPr>
          <a:xfrm>
            <a:off x="39472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column  ‘quantity’.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713221" y="949677"/>
            <a:ext cx="2987197" cy="3008758"/>
            <a:chOff x="713221" y="949677"/>
            <a:chExt cx="2987197" cy="3008758"/>
          </a:xfrm>
        </p:grpSpPr>
        <p:grpSp>
          <p:nvGrpSpPr>
            <p:cNvPr id="892" name="Google Shape;892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93" name="Google Shape;893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0" name="Google Shape;910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911" name="Google Shape;911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3" name="Google Shape;913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31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916" name="Google Shape;916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0" name="Google Shape;930;p31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31" name="Google Shape;931;p31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6" name="Google Shape;966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67" name="Google Shape;967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82" name="Google Shape;982;p31"/>
          <p:cNvPicPr preferRelativeResize="0"/>
          <p:nvPr/>
        </p:nvPicPr>
        <p:blipFill rotWithShape="1">
          <a:blip r:embed="rId3">
            <a:alphaModFix/>
          </a:blip>
          <a:srcRect l="19955" t="13413" b="19517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31"/>
          <p:cNvSpPr/>
          <p:nvPr/>
        </p:nvSpPr>
        <p:spPr>
          <a:xfrm>
            <a:off x="3052028" y="502143"/>
            <a:ext cx="560784" cy="924988"/>
          </a:xfrm>
          <a:custGeom>
            <a:avLst/>
            <a:gdLst/>
            <a:ahLst/>
            <a:cxnLst/>
            <a:rect l="l" t="t" r="r" b="b"/>
            <a:pathLst>
              <a:path w="271" h="447" extrusionOk="0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5" name="Google Shape;985;p31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"/>
          <p:cNvSpPr txBox="1">
            <a:spLocks noGrp="1"/>
          </p:cNvSpPr>
          <p:nvPr>
            <p:ph type="title"/>
          </p:nvPr>
        </p:nvSpPr>
        <p:spPr>
          <a:xfrm>
            <a:off x="619261" y="121462"/>
            <a:ext cx="4360200" cy="63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 Detection </a:t>
            </a:r>
            <a:endParaRPr dirty="0"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1"/>
          </p:nvPr>
        </p:nvSpPr>
        <p:spPr>
          <a:xfrm>
            <a:off x="412502" y="788828"/>
            <a:ext cx="4360200" cy="2140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Python was used to detect the Outliners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/>
              <a:t>Box-plot</a:t>
            </a:r>
            <a:r>
              <a:rPr lang="en" dirty="0"/>
              <a:t> is used to visually detect the outliers.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Getting the outliers using </a:t>
            </a:r>
            <a:r>
              <a:rPr lang="en" b="1" dirty="0"/>
              <a:t>IQR method</a:t>
            </a:r>
            <a:r>
              <a:rPr lang="en" dirty="0"/>
              <a:t> where quantile of </a:t>
            </a:r>
            <a:r>
              <a:rPr lang="en" b="1" dirty="0"/>
              <a:t>Q1</a:t>
            </a:r>
            <a:r>
              <a:rPr lang="en" dirty="0"/>
              <a:t> is set to </a:t>
            </a:r>
            <a:r>
              <a:rPr lang="en" b="1" dirty="0"/>
              <a:t>0.25</a:t>
            </a:r>
            <a:r>
              <a:rPr lang="en" dirty="0"/>
              <a:t> and </a:t>
            </a:r>
            <a:r>
              <a:rPr lang="en" b="1" dirty="0"/>
              <a:t>Q3</a:t>
            </a:r>
            <a:r>
              <a:rPr lang="en" dirty="0"/>
              <a:t> is set to </a:t>
            </a:r>
            <a:r>
              <a:rPr lang="en" b="1" dirty="0"/>
              <a:t>0.75</a:t>
            </a:r>
            <a:r>
              <a:rPr lang="en" dirty="0"/>
              <a:t>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Total no. of outliers: </a:t>
            </a:r>
            <a:r>
              <a:rPr lang="en-US" b="1" dirty="0">
                <a:solidFill>
                  <a:srgbClr val="CC0000"/>
                </a:solidFill>
              </a:rPr>
              <a:t>12</a:t>
            </a:r>
            <a:endParaRPr b="1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 dirty="0"/>
              <a:t>Percentage of data loss: </a:t>
            </a:r>
            <a:r>
              <a:rPr lang="en-US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1.05%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7ACA8-E7C4-2196-A935-0917B03B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61" y="1149070"/>
            <a:ext cx="3687109" cy="3647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E2C48-B81D-7250-DB65-10A67567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92" y="3218174"/>
            <a:ext cx="1780248" cy="106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4A70E-853F-2869-A3D7-D4ECDEB8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361" y="3684776"/>
            <a:ext cx="1780248" cy="110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B4585-0208-F176-B57B-979FA70C0D90}"/>
              </a:ext>
            </a:extLst>
          </p:cNvPr>
          <p:cNvSpPr txBox="1"/>
          <p:nvPr/>
        </p:nvSpPr>
        <p:spPr>
          <a:xfrm>
            <a:off x="89378" y="2845381"/>
            <a:ext cx="2355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Before removing outliers: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CC02E-D468-1A48-6329-9CC1B7508642}"/>
              </a:ext>
            </a:extLst>
          </p:cNvPr>
          <p:cNvSpPr txBox="1"/>
          <p:nvPr/>
        </p:nvSpPr>
        <p:spPr>
          <a:xfrm>
            <a:off x="2695520" y="3306906"/>
            <a:ext cx="2033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After removing outliers: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 txBox="1"/>
          <p:nvPr/>
        </p:nvSpPr>
        <p:spPr>
          <a:xfrm>
            <a:off x="762000" y="228600"/>
            <a:ext cx="797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Treatments to handle outliers</a:t>
            </a:r>
            <a:endParaRPr dirty="0"/>
          </a:p>
        </p:txBody>
      </p:sp>
      <p:grpSp>
        <p:nvGrpSpPr>
          <p:cNvPr id="998" name="Google Shape;998;p33"/>
          <p:cNvGrpSpPr/>
          <p:nvPr/>
        </p:nvGrpSpPr>
        <p:grpSpPr>
          <a:xfrm>
            <a:off x="859806" y="1281555"/>
            <a:ext cx="6715634" cy="2124929"/>
            <a:chOff x="238123" y="2506068"/>
            <a:chExt cx="4538204" cy="2112256"/>
          </a:xfrm>
        </p:grpSpPr>
        <p:sp>
          <p:nvSpPr>
            <p:cNvPr id="999" name="Google Shape;999;p33"/>
            <p:cNvSpPr/>
            <p:nvPr/>
          </p:nvSpPr>
          <p:spPr>
            <a:xfrm>
              <a:off x="238123" y="2506068"/>
              <a:ext cx="1778546" cy="51086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            </a:t>
              </a:r>
              <a:r>
                <a:rPr lang="en" sz="1600" b="1" dirty="0">
                  <a:solidFill>
                    <a:schemeClr val="lt1"/>
                  </a:solidFill>
                </a:rPr>
                <a:t>Trimming</a:t>
              </a:r>
              <a:endParaRPr sz="1600" b="1" dirty="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261636" y="4107455"/>
              <a:ext cx="1774124" cy="51086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r>
                <a:rPr lang="en" sz="1600" b="1">
                  <a:solidFill>
                    <a:schemeClr val="lt1"/>
                  </a:solidFill>
                </a:rPr>
                <a:t>        Transform (log)</a:t>
              </a:r>
              <a:endParaRPr sz="1600" b="1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973473" y="2506068"/>
              <a:ext cx="1778562" cy="510864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              </a:t>
              </a:r>
              <a:r>
                <a:rPr lang="en" sz="1600" b="1" dirty="0">
                  <a:solidFill>
                    <a:schemeClr val="lt1"/>
                  </a:solidFill>
                </a:rPr>
                <a:t>Capping</a:t>
              </a:r>
              <a:endParaRPr sz="1600" b="1" dirty="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2997781" y="4107460"/>
              <a:ext cx="1778546" cy="510864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r>
                <a:rPr lang="en" sz="1600" b="1">
                  <a:solidFill>
                    <a:schemeClr val="lt1"/>
                  </a:solidFill>
                </a:rPr>
                <a:t>Winsorization</a:t>
              </a:r>
              <a:endParaRPr sz="1600" b="1">
                <a:solidFill>
                  <a:schemeClr val="lt1"/>
                </a:solidFill>
              </a:endParaRPr>
            </a:p>
          </p:txBody>
        </p:sp>
      </p:grpSp>
      <p:sp>
        <p:nvSpPr>
          <p:cNvPr id="1003" name="Google Shape;1003;p33"/>
          <p:cNvSpPr txBox="1"/>
          <p:nvPr/>
        </p:nvSpPr>
        <p:spPr>
          <a:xfrm>
            <a:off x="519545" y="1826200"/>
            <a:ext cx="299578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Removing the outliers is straightforward &amp; is often used when outliners are suspected to be errors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4178980" y="1826200"/>
            <a:ext cx="5189195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Capping outliners involves setting extreme values to a  percentile to minimize their impact 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739400" y="3429350"/>
            <a:ext cx="2625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log of itself.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4767350" y="3429350"/>
            <a:ext cx="2900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closer to the central part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8041364" y="2902795"/>
            <a:ext cx="653451" cy="2082145"/>
            <a:chOff x="3196025" y="611188"/>
            <a:chExt cx="1422401" cy="4532313"/>
          </a:xfrm>
        </p:grpSpPr>
        <p:sp>
          <p:nvSpPr>
            <p:cNvPr id="1008" name="Google Shape;1008;p33"/>
            <p:cNvSpPr/>
            <p:nvPr/>
          </p:nvSpPr>
          <p:spPr>
            <a:xfrm>
              <a:off x="3273813" y="4724400"/>
              <a:ext cx="428625" cy="385763"/>
            </a:xfrm>
            <a:custGeom>
              <a:avLst/>
              <a:gdLst/>
              <a:ahLst/>
              <a:cxnLst/>
              <a:rect l="l" t="t" r="r" b="b"/>
              <a:pathLst>
                <a:path w="270" h="243" extrusionOk="0">
                  <a:moveTo>
                    <a:pt x="270" y="12"/>
                  </a:moveTo>
                  <a:lnTo>
                    <a:pt x="256" y="188"/>
                  </a:lnTo>
                  <a:lnTo>
                    <a:pt x="0" y="243"/>
                  </a:lnTo>
                  <a:lnTo>
                    <a:pt x="131" y="111"/>
                  </a:lnTo>
                  <a:lnTo>
                    <a:pt x="164" y="0"/>
                  </a:lnTo>
                  <a:lnTo>
                    <a:pt x="270" y="12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196025" y="4875213"/>
              <a:ext cx="542925" cy="260350"/>
            </a:xfrm>
            <a:custGeom>
              <a:avLst/>
              <a:gdLst/>
              <a:ahLst/>
              <a:cxnLst/>
              <a:rect l="l" t="t" r="r" b="b"/>
              <a:pathLst>
                <a:path w="342" h="164" extrusionOk="0">
                  <a:moveTo>
                    <a:pt x="180" y="0"/>
                  </a:moveTo>
                  <a:lnTo>
                    <a:pt x="0" y="160"/>
                  </a:lnTo>
                  <a:lnTo>
                    <a:pt x="342" y="164"/>
                  </a:lnTo>
                  <a:lnTo>
                    <a:pt x="319" y="2"/>
                  </a:lnTo>
                  <a:lnTo>
                    <a:pt x="252" y="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427800" y="4905375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383350" y="4927600"/>
              <a:ext cx="53975" cy="39688"/>
            </a:xfrm>
            <a:custGeom>
              <a:avLst/>
              <a:gdLst/>
              <a:ahLst/>
              <a:cxnLst/>
              <a:rect l="l" t="t" r="r" b="b"/>
              <a:pathLst>
                <a:path w="34" h="25" extrusionOk="0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53288" y="4787900"/>
              <a:ext cx="420688" cy="341313"/>
            </a:xfrm>
            <a:custGeom>
              <a:avLst/>
              <a:gdLst/>
              <a:ahLst/>
              <a:cxnLst/>
              <a:rect l="l" t="t" r="r" b="b"/>
              <a:pathLst>
                <a:path w="265" h="215" extrusionOk="0">
                  <a:moveTo>
                    <a:pt x="23" y="4"/>
                  </a:moveTo>
                  <a:lnTo>
                    <a:pt x="0" y="157"/>
                  </a:lnTo>
                  <a:lnTo>
                    <a:pt x="265" y="215"/>
                  </a:lnTo>
                  <a:lnTo>
                    <a:pt x="122" y="81"/>
                  </a:lnTo>
                  <a:lnTo>
                    <a:pt x="131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131063" y="4900613"/>
              <a:ext cx="487363" cy="242888"/>
            </a:xfrm>
            <a:custGeom>
              <a:avLst/>
              <a:gdLst/>
              <a:ahLst/>
              <a:cxnLst/>
              <a:rect l="l" t="t" r="r" b="b"/>
              <a:pathLst>
                <a:path w="307" h="153" extrusionOk="0">
                  <a:moveTo>
                    <a:pt x="148" y="0"/>
                  </a:moveTo>
                  <a:lnTo>
                    <a:pt x="307" y="153"/>
                  </a:lnTo>
                  <a:lnTo>
                    <a:pt x="0" y="148"/>
                  </a:lnTo>
                  <a:lnTo>
                    <a:pt x="23" y="7"/>
                  </a:lnTo>
                  <a:lnTo>
                    <a:pt x="71" y="7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361250" y="4930775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" y="23"/>
                  </a:moveTo>
                  <a:lnTo>
                    <a:pt x="0" y="18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405700" y="4953000"/>
              <a:ext cx="55563" cy="36513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2" y="23"/>
                  </a:moveTo>
                  <a:lnTo>
                    <a:pt x="0" y="18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456375" y="2090738"/>
              <a:ext cx="1095375" cy="2722563"/>
            </a:xfrm>
            <a:custGeom>
              <a:avLst/>
              <a:gdLst/>
              <a:ahLst/>
              <a:cxnLst/>
              <a:rect l="l" t="t" r="r" b="b"/>
              <a:pathLst>
                <a:path w="299" h="742" extrusionOk="0">
                  <a:moveTo>
                    <a:pt x="237" y="0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87" y="26"/>
                    <a:pt x="68" y="97"/>
                  </a:cubicBezTo>
                  <a:cubicBezTo>
                    <a:pt x="45" y="184"/>
                    <a:pt x="11" y="409"/>
                    <a:pt x="0" y="734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7" y="234"/>
                    <a:pt x="167" y="235"/>
                    <a:pt x="167" y="243"/>
                  </a:cubicBezTo>
                  <a:cubicBezTo>
                    <a:pt x="190" y="742"/>
                    <a:pt x="190" y="742"/>
                    <a:pt x="190" y="742"/>
                  </a:cubicBezTo>
                  <a:cubicBezTo>
                    <a:pt x="274" y="739"/>
                    <a:pt x="274" y="739"/>
                    <a:pt x="274" y="739"/>
                  </a:cubicBezTo>
                  <a:cubicBezTo>
                    <a:pt x="274" y="739"/>
                    <a:pt x="299" y="196"/>
                    <a:pt x="277" y="111"/>
                  </a:cubicBezTo>
                  <a:cubicBezTo>
                    <a:pt x="256" y="31"/>
                    <a:pt x="23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427800" y="4670425"/>
              <a:ext cx="381000" cy="128588"/>
            </a:xfrm>
            <a:custGeom>
              <a:avLst/>
              <a:gdLst/>
              <a:ahLst/>
              <a:cxnLst/>
              <a:rect l="l" t="t" r="r" b="b"/>
              <a:pathLst>
                <a:path w="240" h="81" extrusionOk="0">
                  <a:moveTo>
                    <a:pt x="230" y="74"/>
                  </a:moveTo>
                  <a:lnTo>
                    <a:pt x="240" y="9"/>
                  </a:lnTo>
                  <a:lnTo>
                    <a:pt x="4" y="0"/>
                  </a:lnTo>
                  <a:lnTo>
                    <a:pt x="0" y="81"/>
                  </a:lnTo>
                  <a:lnTo>
                    <a:pt x="230" y="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4126300" y="4676775"/>
              <a:ext cx="355600" cy="133350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4" y="36"/>
                  </a:moveTo>
                  <a:cubicBezTo>
                    <a:pt x="5" y="35"/>
                    <a:pt x="0" y="3"/>
                    <a:pt x="0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6"/>
                    <a:pt x="97" y="36"/>
                    <a:pt x="97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353188" y="1103313"/>
              <a:ext cx="111125" cy="336550"/>
            </a:xfrm>
            <a:custGeom>
              <a:avLst/>
              <a:gdLst/>
              <a:ahLst/>
              <a:cxnLst/>
              <a:rect l="l" t="t" r="r" b="b"/>
              <a:pathLst>
                <a:path w="30" h="92" extrusionOk="0">
                  <a:moveTo>
                    <a:pt x="7" y="92"/>
                  </a:moveTo>
                  <a:cubicBezTo>
                    <a:pt x="7" y="92"/>
                    <a:pt x="6" y="92"/>
                    <a:pt x="6" y="92"/>
                  </a:cubicBezTo>
                  <a:cubicBezTo>
                    <a:pt x="2" y="91"/>
                    <a:pt x="0" y="88"/>
                    <a:pt x="1" y="8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8" y="1"/>
                    <a:pt x="30" y="4"/>
                    <a:pt x="29" y="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2" y="90"/>
                    <a:pt x="10" y="92"/>
                    <a:pt x="7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 rot="6788770">
              <a:off x="3365488" y="1333288"/>
              <a:ext cx="101600" cy="123825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8" y="28"/>
                  </a:moveTo>
                  <a:cubicBezTo>
                    <a:pt x="28" y="28"/>
                    <a:pt x="28" y="1"/>
                    <a:pt x="24" y="1"/>
                  </a:cubicBezTo>
                  <a:cubicBezTo>
                    <a:pt x="21" y="0"/>
                    <a:pt x="3" y="2"/>
                    <a:pt x="1" y="8"/>
                  </a:cubicBezTo>
                  <a:cubicBezTo>
                    <a:pt x="0" y="14"/>
                    <a:pt x="15" y="13"/>
                    <a:pt x="15" y="13"/>
                  </a:cubicBezTo>
                  <a:cubicBezTo>
                    <a:pt x="15" y="13"/>
                    <a:pt x="8" y="26"/>
                    <a:pt x="14" y="30"/>
                  </a:cubicBezTo>
                  <a:cubicBezTo>
                    <a:pt x="20" y="34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284925" y="1162050"/>
              <a:ext cx="1006475" cy="939800"/>
            </a:xfrm>
            <a:custGeom>
              <a:avLst/>
              <a:gdLst/>
              <a:ahLst/>
              <a:cxnLst/>
              <a:rect l="l" t="t" r="r" b="b"/>
              <a:pathLst>
                <a:path w="275" h="256" extrusionOk="0">
                  <a:moveTo>
                    <a:pt x="211" y="0"/>
                  </a:moveTo>
                  <a:cubicBezTo>
                    <a:pt x="211" y="0"/>
                    <a:pt x="158" y="32"/>
                    <a:pt x="140" y="50"/>
                  </a:cubicBezTo>
                  <a:cubicBezTo>
                    <a:pt x="122" y="68"/>
                    <a:pt x="102" y="159"/>
                    <a:pt x="102" y="15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68" y="254"/>
                    <a:pt x="98" y="255"/>
                  </a:cubicBezTo>
                  <a:cubicBezTo>
                    <a:pt x="128" y="256"/>
                    <a:pt x="275" y="87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781813" y="611188"/>
              <a:ext cx="503238" cy="509588"/>
            </a:xfrm>
            <a:custGeom>
              <a:avLst/>
              <a:gdLst/>
              <a:ahLst/>
              <a:cxnLst/>
              <a:rect l="l" t="t" r="r" b="b"/>
              <a:pathLst>
                <a:path w="137" h="139" extrusionOk="0">
                  <a:moveTo>
                    <a:pt x="1" y="53"/>
                  </a:moveTo>
                  <a:cubicBezTo>
                    <a:pt x="0" y="80"/>
                    <a:pt x="9" y="108"/>
                    <a:pt x="32" y="124"/>
                  </a:cubicBezTo>
                  <a:cubicBezTo>
                    <a:pt x="54" y="139"/>
                    <a:pt x="85" y="135"/>
                    <a:pt x="104" y="119"/>
                  </a:cubicBezTo>
                  <a:cubicBezTo>
                    <a:pt x="137" y="91"/>
                    <a:pt x="127" y="27"/>
                    <a:pt x="91" y="12"/>
                  </a:cubicBezTo>
                  <a:cubicBezTo>
                    <a:pt x="86" y="10"/>
                    <a:pt x="72" y="9"/>
                    <a:pt x="70" y="5"/>
                  </a:cubicBezTo>
                  <a:cubicBezTo>
                    <a:pt x="42" y="0"/>
                    <a:pt x="11" y="13"/>
                    <a:pt x="5" y="35"/>
                  </a:cubicBezTo>
                  <a:cubicBezTo>
                    <a:pt x="4" y="37"/>
                    <a:pt x="2" y="41"/>
                    <a:pt x="0" y="46"/>
                  </a:cubicBezTo>
                  <a:cubicBezTo>
                    <a:pt x="1" y="48"/>
                    <a:pt x="1" y="50"/>
                    <a:pt x="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761175" y="681038"/>
              <a:ext cx="442913" cy="774700"/>
            </a:xfrm>
            <a:custGeom>
              <a:avLst/>
              <a:gdLst/>
              <a:ahLst/>
              <a:cxnLst/>
              <a:rect l="l" t="t" r="r" b="b"/>
              <a:pathLst>
                <a:path w="121" h="211" extrusionOk="0">
                  <a:moveTo>
                    <a:pt x="88" y="55"/>
                  </a:moveTo>
                  <a:cubicBezTo>
                    <a:pt x="88" y="56"/>
                    <a:pt x="89" y="56"/>
                    <a:pt x="90" y="56"/>
                  </a:cubicBezTo>
                  <a:cubicBezTo>
                    <a:pt x="95" y="54"/>
                    <a:pt x="105" y="50"/>
                    <a:pt x="111" y="61"/>
                  </a:cubicBezTo>
                  <a:cubicBezTo>
                    <a:pt x="116" y="73"/>
                    <a:pt x="107" y="83"/>
                    <a:pt x="100" y="86"/>
                  </a:cubicBezTo>
                  <a:cubicBezTo>
                    <a:pt x="99" y="87"/>
                    <a:pt x="94" y="89"/>
                    <a:pt x="93" y="91"/>
                  </a:cubicBezTo>
                  <a:cubicBezTo>
                    <a:pt x="91" y="97"/>
                    <a:pt x="92" y="107"/>
                    <a:pt x="93" y="120"/>
                  </a:cubicBezTo>
                  <a:cubicBezTo>
                    <a:pt x="95" y="150"/>
                    <a:pt x="121" y="155"/>
                    <a:pt x="121" y="155"/>
                  </a:cubicBezTo>
                  <a:cubicBezTo>
                    <a:pt x="121" y="155"/>
                    <a:pt x="55" y="211"/>
                    <a:pt x="44" y="176"/>
                  </a:cubicBezTo>
                  <a:cubicBezTo>
                    <a:pt x="48" y="168"/>
                    <a:pt x="46" y="112"/>
                    <a:pt x="37" y="115"/>
                  </a:cubicBezTo>
                  <a:cubicBezTo>
                    <a:pt x="26" y="119"/>
                    <a:pt x="4" y="114"/>
                    <a:pt x="2" y="64"/>
                  </a:cubicBezTo>
                  <a:cubicBezTo>
                    <a:pt x="0" y="17"/>
                    <a:pt x="32" y="9"/>
                    <a:pt x="40" y="8"/>
                  </a:cubicBezTo>
                  <a:cubicBezTo>
                    <a:pt x="47" y="7"/>
                    <a:pt x="71" y="0"/>
                    <a:pt x="88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4097725" y="879475"/>
              <a:ext cx="55563" cy="84138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12"/>
                  </a:moveTo>
                  <a:cubicBezTo>
                    <a:pt x="15" y="12"/>
                    <a:pt x="2" y="0"/>
                    <a:pt x="0" y="23"/>
                  </a:cubicBezTo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925451" y="933467"/>
              <a:ext cx="95287" cy="4446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"/>
                  </a:moveTo>
                  <a:cubicBezTo>
                    <a:pt x="4" y="4"/>
                    <a:pt x="0" y="10"/>
                    <a:pt x="2" y="16"/>
                  </a:cubicBezTo>
                  <a:cubicBezTo>
                    <a:pt x="4" y="22"/>
                    <a:pt x="10" y="26"/>
                    <a:pt x="16" y="24"/>
                  </a:cubicBezTo>
                  <a:cubicBezTo>
                    <a:pt x="22" y="22"/>
                    <a:pt x="26" y="15"/>
                    <a:pt x="24" y="10"/>
                  </a:cubicBezTo>
                  <a:cubicBezTo>
                    <a:pt x="22" y="4"/>
                    <a:pt x="15" y="0"/>
                    <a:pt x="10" y="2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870713" y="846138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0" y="6"/>
                  </a:moveTo>
                  <a:cubicBezTo>
                    <a:pt x="12" y="8"/>
                    <a:pt x="9" y="1"/>
                    <a:pt x="6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5" y="3"/>
                    <a:pt x="1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775463" y="842963"/>
              <a:ext cx="44450" cy="2857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2" y="6"/>
                  </a:moveTo>
                  <a:cubicBezTo>
                    <a:pt x="0" y="8"/>
                    <a:pt x="3" y="1"/>
                    <a:pt x="6" y="1"/>
                  </a:cubicBezTo>
                  <a:cubicBezTo>
                    <a:pt x="9" y="0"/>
                    <a:pt x="12" y="1"/>
                    <a:pt x="12" y="4"/>
                  </a:cubicBezTo>
                  <a:cubicBezTo>
                    <a:pt x="12" y="4"/>
                    <a:pt x="7" y="3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867538" y="908050"/>
              <a:ext cx="14288" cy="30163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5"/>
                  </a:moveTo>
                  <a:cubicBezTo>
                    <a:pt x="3" y="7"/>
                    <a:pt x="3" y="8"/>
                    <a:pt x="1" y="8"/>
                  </a:cubicBezTo>
                  <a:cubicBezTo>
                    <a:pt x="0" y="8"/>
                    <a:pt x="0" y="7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4" y="2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797688" y="904875"/>
              <a:ext cx="11113" cy="28575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3" y="4"/>
                  </a:moveTo>
                  <a:cubicBezTo>
                    <a:pt x="3" y="6"/>
                    <a:pt x="2" y="8"/>
                    <a:pt x="1" y="8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3" y="2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907225" y="1050925"/>
              <a:ext cx="128588" cy="150813"/>
            </a:xfrm>
            <a:custGeom>
              <a:avLst/>
              <a:gdLst/>
              <a:ahLst/>
              <a:cxnLst/>
              <a:rect l="l" t="t" r="r" b="b"/>
              <a:pathLst>
                <a:path w="35" h="41" extrusionOk="0">
                  <a:moveTo>
                    <a:pt x="0" y="14"/>
                  </a:moveTo>
                  <a:cubicBezTo>
                    <a:pt x="0" y="14"/>
                    <a:pt x="15" y="9"/>
                    <a:pt x="25" y="4"/>
                  </a:cubicBezTo>
                  <a:cubicBezTo>
                    <a:pt x="35" y="0"/>
                    <a:pt x="10" y="41"/>
                    <a:pt x="0" y="14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4119950" y="1223963"/>
              <a:ext cx="44450" cy="36513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" y="4"/>
                  </a:moveTo>
                  <a:cubicBezTo>
                    <a:pt x="1" y="4"/>
                    <a:pt x="12" y="0"/>
                    <a:pt x="10" y="3"/>
                  </a:cubicBezTo>
                  <a:cubicBezTo>
                    <a:pt x="8" y="5"/>
                    <a:pt x="4" y="8"/>
                    <a:pt x="0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734188" y="1198563"/>
              <a:ext cx="755650" cy="1052513"/>
            </a:xfrm>
            <a:custGeom>
              <a:avLst/>
              <a:gdLst/>
              <a:ahLst/>
              <a:cxnLst/>
              <a:rect l="l" t="t" r="r" b="b"/>
              <a:pathLst>
                <a:path w="206" h="287" extrusionOk="0">
                  <a:moveTo>
                    <a:pt x="48" y="11"/>
                  </a:moveTo>
                  <a:cubicBezTo>
                    <a:pt x="49" y="14"/>
                    <a:pt x="0" y="107"/>
                    <a:pt x="1" y="136"/>
                  </a:cubicBezTo>
                  <a:cubicBezTo>
                    <a:pt x="2" y="166"/>
                    <a:pt x="21" y="260"/>
                    <a:pt x="20" y="264"/>
                  </a:cubicBezTo>
                  <a:cubicBezTo>
                    <a:pt x="20" y="264"/>
                    <a:pt x="65" y="287"/>
                    <a:pt x="190" y="269"/>
                  </a:cubicBezTo>
                  <a:cubicBezTo>
                    <a:pt x="203" y="159"/>
                    <a:pt x="206" y="67"/>
                    <a:pt x="165" y="32"/>
                  </a:cubicBezTo>
                  <a:cubicBezTo>
                    <a:pt x="165" y="32"/>
                    <a:pt x="121" y="1"/>
                    <a:pt x="111" y="0"/>
                  </a:cubicBezTo>
                  <a:cubicBezTo>
                    <a:pt x="111" y="0"/>
                    <a:pt x="64" y="5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958025" y="1198563"/>
              <a:ext cx="587375" cy="1155700"/>
            </a:xfrm>
            <a:custGeom>
              <a:avLst/>
              <a:gdLst/>
              <a:ahLst/>
              <a:cxnLst/>
              <a:rect l="l" t="t" r="r" b="b"/>
              <a:pathLst>
                <a:path w="160" h="315" extrusionOk="0">
                  <a:moveTo>
                    <a:pt x="98" y="20"/>
                  </a:moveTo>
                  <a:cubicBezTo>
                    <a:pt x="79" y="11"/>
                    <a:pt x="56" y="0"/>
                    <a:pt x="50" y="0"/>
                  </a:cubicBezTo>
                  <a:cubicBezTo>
                    <a:pt x="50" y="0"/>
                    <a:pt x="41" y="10"/>
                    <a:pt x="31" y="18"/>
                  </a:cubicBezTo>
                  <a:cubicBezTo>
                    <a:pt x="31" y="20"/>
                    <a:pt x="31" y="23"/>
                    <a:pt x="31" y="26"/>
                  </a:cubicBezTo>
                  <a:cubicBezTo>
                    <a:pt x="13" y="107"/>
                    <a:pt x="0" y="221"/>
                    <a:pt x="10" y="304"/>
                  </a:cubicBezTo>
                  <a:cubicBezTo>
                    <a:pt x="36" y="305"/>
                    <a:pt x="115" y="315"/>
                    <a:pt x="160" y="308"/>
                  </a:cubicBezTo>
                  <a:cubicBezTo>
                    <a:pt x="155" y="226"/>
                    <a:pt x="158" y="135"/>
                    <a:pt x="144" y="78"/>
                  </a:cubicBezTo>
                  <a:cubicBezTo>
                    <a:pt x="138" y="53"/>
                    <a:pt x="121" y="32"/>
                    <a:pt x="9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672275" y="1223963"/>
              <a:ext cx="271463" cy="1111250"/>
            </a:xfrm>
            <a:custGeom>
              <a:avLst/>
              <a:gdLst/>
              <a:ahLst/>
              <a:cxnLst/>
              <a:rect l="l" t="t" r="r" b="b"/>
              <a:pathLst>
                <a:path w="74" h="303" extrusionOk="0">
                  <a:moveTo>
                    <a:pt x="66" y="303"/>
                  </a:moveTo>
                  <a:cubicBezTo>
                    <a:pt x="57" y="219"/>
                    <a:pt x="57" y="99"/>
                    <a:pt x="74" y="17"/>
                  </a:cubicBezTo>
                  <a:cubicBezTo>
                    <a:pt x="72" y="14"/>
                    <a:pt x="70" y="4"/>
                    <a:pt x="69" y="0"/>
                  </a:cubicBezTo>
                  <a:cubicBezTo>
                    <a:pt x="70" y="3"/>
                    <a:pt x="17" y="100"/>
                    <a:pt x="18" y="129"/>
                  </a:cubicBezTo>
                  <a:cubicBezTo>
                    <a:pt x="19" y="159"/>
                    <a:pt x="1" y="297"/>
                    <a:pt x="0" y="301"/>
                  </a:cubicBezTo>
                  <a:cubicBezTo>
                    <a:pt x="0" y="301"/>
                    <a:pt x="48" y="299"/>
                    <a:pt x="66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683388" y="1730375"/>
              <a:ext cx="77788" cy="58738"/>
            </a:xfrm>
            <a:custGeom>
              <a:avLst/>
              <a:gdLst/>
              <a:ahLst/>
              <a:cxnLst/>
              <a:rect l="l" t="t" r="r" b="b"/>
              <a:pathLst>
                <a:path w="21" h="16" extrusionOk="0">
                  <a:moveTo>
                    <a:pt x="21" y="15"/>
                  </a:moveTo>
                  <a:cubicBezTo>
                    <a:pt x="21" y="12"/>
                    <a:pt x="20" y="9"/>
                    <a:pt x="19" y="6"/>
                  </a:cubicBezTo>
                  <a:cubicBezTo>
                    <a:pt x="17" y="3"/>
                    <a:pt x="15" y="1"/>
                    <a:pt x="12" y="1"/>
                  </a:cubicBezTo>
                  <a:cubicBezTo>
                    <a:pt x="8" y="0"/>
                    <a:pt x="4" y="4"/>
                    <a:pt x="2" y="7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" y="13"/>
                    <a:pt x="13" y="16"/>
                    <a:pt x="20" y="15"/>
                  </a:cubicBezTo>
                </a:path>
              </a:pathLst>
            </a:custGeom>
            <a:solidFill>
              <a:srgbClr val="3544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3669100" y="1778000"/>
              <a:ext cx="103188" cy="19050"/>
            </a:xfrm>
            <a:custGeom>
              <a:avLst/>
              <a:gdLst/>
              <a:ahLst/>
              <a:cxnLst/>
              <a:rect l="l" t="t" r="r" b="b"/>
              <a:pathLst>
                <a:path w="28" h="5" extrusionOk="0">
                  <a:moveTo>
                    <a:pt x="3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ADB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3246825" y="1330325"/>
              <a:ext cx="444500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0" y="156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0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17"/>
                    <a:pt x="40" y="122"/>
                    <a:pt x="45" y="125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0"/>
                    <a:pt x="121" y="158"/>
                    <a:pt x="120" y="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3229363" y="1355725"/>
              <a:ext cx="442913" cy="587375"/>
            </a:xfrm>
            <a:custGeom>
              <a:avLst/>
              <a:gdLst/>
              <a:ahLst/>
              <a:cxnLst/>
              <a:rect l="l" t="t" r="r" b="b"/>
              <a:pathLst>
                <a:path w="121" h="160" extrusionOk="0">
                  <a:moveTo>
                    <a:pt x="121" y="155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1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6" y="117"/>
                    <a:pt x="40" y="122"/>
                    <a:pt x="46" y="125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9" y="160"/>
                    <a:pt x="121" y="158"/>
                    <a:pt x="12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3419863" y="1598613"/>
              <a:ext cx="747713" cy="730250"/>
            </a:xfrm>
            <a:custGeom>
              <a:avLst/>
              <a:gdLst/>
              <a:ahLst/>
              <a:cxnLst/>
              <a:rect l="l" t="t" r="r" b="b"/>
              <a:pathLst>
                <a:path w="204" h="199" extrusionOk="0">
                  <a:moveTo>
                    <a:pt x="68" y="69"/>
                  </a:moveTo>
                  <a:cubicBezTo>
                    <a:pt x="68" y="69"/>
                    <a:pt x="179" y="199"/>
                    <a:pt x="204" y="17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7"/>
                    <a:pt x="75" y="25"/>
                    <a:pt x="75" y="25"/>
                  </a:cubicBezTo>
                  <a:cubicBezTo>
                    <a:pt x="75" y="25"/>
                    <a:pt x="13" y="0"/>
                    <a:pt x="11" y="8"/>
                  </a:cubicBezTo>
                  <a:cubicBezTo>
                    <a:pt x="10" y="13"/>
                    <a:pt x="48" y="18"/>
                    <a:pt x="45" y="18"/>
                  </a:cubicBezTo>
                  <a:cubicBezTo>
                    <a:pt x="44" y="18"/>
                    <a:pt x="11" y="12"/>
                    <a:pt x="8" y="15"/>
                  </a:cubicBezTo>
                  <a:cubicBezTo>
                    <a:pt x="3" y="19"/>
                    <a:pt x="42" y="27"/>
                    <a:pt x="41" y="30"/>
                  </a:cubicBezTo>
                  <a:cubicBezTo>
                    <a:pt x="41" y="30"/>
                    <a:pt x="3" y="30"/>
                    <a:pt x="2" y="34"/>
                  </a:cubicBezTo>
                  <a:cubicBezTo>
                    <a:pt x="0" y="37"/>
                    <a:pt x="40" y="40"/>
                    <a:pt x="39" y="42"/>
                  </a:cubicBezTo>
                  <a:cubicBezTo>
                    <a:pt x="39" y="43"/>
                    <a:pt x="6" y="39"/>
                    <a:pt x="11" y="42"/>
                  </a:cubicBezTo>
                  <a:cubicBezTo>
                    <a:pt x="16" y="45"/>
                    <a:pt x="68" y="69"/>
                    <a:pt x="68" y="69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559563" y="1557338"/>
              <a:ext cx="168275" cy="165100"/>
            </a:xfrm>
            <a:custGeom>
              <a:avLst/>
              <a:gdLst/>
              <a:ahLst/>
              <a:cxnLst/>
              <a:rect l="l" t="t" r="r" b="b"/>
              <a:pathLst>
                <a:path w="46" h="45" extrusionOk="0">
                  <a:moveTo>
                    <a:pt x="14" y="30"/>
                  </a:moveTo>
                  <a:cubicBezTo>
                    <a:pt x="14" y="30"/>
                    <a:pt x="0" y="0"/>
                    <a:pt x="6" y="4"/>
                  </a:cubicBezTo>
                  <a:cubicBezTo>
                    <a:pt x="13" y="7"/>
                    <a:pt x="46" y="45"/>
                    <a:pt x="46" y="45"/>
                  </a:cubicBezTo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3654813" y="1311275"/>
              <a:ext cx="911225" cy="1009650"/>
            </a:xfrm>
            <a:custGeom>
              <a:avLst/>
              <a:gdLst/>
              <a:ahLst/>
              <a:cxnLst/>
              <a:rect l="l" t="t" r="r" b="b"/>
              <a:pathLst>
                <a:path w="249" h="275" extrusionOk="0">
                  <a:moveTo>
                    <a:pt x="201" y="14"/>
                  </a:moveTo>
                  <a:cubicBezTo>
                    <a:pt x="192" y="0"/>
                    <a:pt x="172" y="2"/>
                    <a:pt x="164" y="16"/>
                  </a:cubicBezTo>
                  <a:cubicBezTo>
                    <a:pt x="156" y="32"/>
                    <a:pt x="149" y="61"/>
                    <a:pt x="144" y="74"/>
                  </a:cubicBezTo>
                  <a:cubicBezTo>
                    <a:pt x="135" y="97"/>
                    <a:pt x="97" y="169"/>
                    <a:pt x="97" y="16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10" y="275"/>
                    <a:pt x="137" y="263"/>
                  </a:cubicBezTo>
                  <a:cubicBezTo>
                    <a:pt x="162" y="253"/>
                    <a:pt x="249" y="86"/>
                    <a:pt x="20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33"/>
          <p:cNvGrpSpPr/>
          <p:nvPr/>
        </p:nvGrpSpPr>
        <p:grpSpPr>
          <a:xfrm>
            <a:off x="7575445" y="4146801"/>
            <a:ext cx="570287" cy="838139"/>
            <a:chOff x="317500" y="1075175"/>
            <a:chExt cx="2153651" cy="3165176"/>
          </a:xfrm>
        </p:grpSpPr>
        <p:sp>
          <p:nvSpPr>
            <p:cNvPr id="1043" name="Google Shape;1043;p33"/>
            <p:cNvSpPr/>
            <p:nvPr/>
          </p:nvSpPr>
          <p:spPr>
            <a:xfrm>
              <a:off x="971581" y="1075175"/>
              <a:ext cx="845488" cy="295349"/>
            </a:xfrm>
            <a:custGeom>
              <a:avLst/>
              <a:gdLst/>
              <a:ahLst/>
              <a:cxnLst/>
              <a:rect l="l" t="t" r="r" b="b"/>
              <a:pathLst>
                <a:path w="395" h="138" extrusionOk="0">
                  <a:moveTo>
                    <a:pt x="395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63" y="0"/>
                    <a:pt x="395" y="32"/>
                    <a:pt x="395" y="71"/>
                  </a:cubicBezTo>
                  <a:lnTo>
                    <a:pt x="395" y="1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317500" y="1442777"/>
              <a:ext cx="2153651" cy="2797575"/>
            </a:xfrm>
            <a:custGeom>
              <a:avLst/>
              <a:gdLst/>
              <a:ahLst/>
              <a:cxnLst/>
              <a:rect l="l" t="t" r="r" b="b"/>
              <a:pathLst>
                <a:path w="1007" h="1307" extrusionOk="0">
                  <a:moveTo>
                    <a:pt x="832" y="1307"/>
                  </a:moveTo>
                  <a:cubicBezTo>
                    <a:pt x="0" y="1307"/>
                    <a:pt x="0" y="1307"/>
                    <a:pt x="0" y="13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7" y="0"/>
                    <a:pt x="1007" y="0"/>
                    <a:pt x="1007" y="0"/>
                  </a:cubicBezTo>
                  <a:cubicBezTo>
                    <a:pt x="1007" y="1131"/>
                    <a:pt x="1007" y="1131"/>
                    <a:pt x="1007" y="1131"/>
                  </a:cubicBezTo>
                  <a:cubicBezTo>
                    <a:pt x="938" y="1200"/>
                    <a:pt x="900" y="1238"/>
                    <a:pt x="832" y="13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759892" y="1308412"/>
              <a:ext cx="1266300" cy="36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097207" y="3866410"/>
              <a:ext cx="373942" cy="37394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0" y="175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800455" y="205755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00455" y="266726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00455" y="3347966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1192143" y="2117135"/>
              <a:ext cx="911404" cy="126759"/>
            </a:xfrm>
            <a:custGeom>
              <a:avLst/>
              <a:gdLst/>
              <a:ahLst/>
              <a:cxnLst/>
              <a:rect l="l" t="t" r="r" b="b"/>
              <a:pathLst>
                <a:path w="426" h="59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397" y="59"/>
                    <a:pt x="397" y="59"/>
                    <a:pt x="397" y="59"/>
                  </a:cubicBezTo>
                  <a:cubicBezTo>
                    <a:pt x="413" y="59"/>
                    <a:pt x="426" y="46"/>
                    <a:pt x="426" y="30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1192143" y="2767409"/>
              <a:ext cx="911404" cy="124224"/>
            </a:xfrm>
            <a:custGeom>
              <a:avLst/>
              <a:gdLst/>
              <a:ahLst/>
              <a:cxnLst/>
              <a:rect l="l" t="t" r="r" b="b"/>
              <a:pathLst>
                <a:path w="426" h="58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1192143" y="3453176"/>
              <a:ext cx="911404" cy="124224"/>
            </a:xfrm>
            <a:custGeom>
              <a:avLst/>
              <a:gdLst/>
              <a:ahLst/>
              <a:cxnLst/>
              <a:rect l="l" t="t" r="r" b="b"/>
              <a:pathLst>
                <a:path w="426" h="58" extrusionOk="0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on Treatments</a:t>
            </a:r>
            <a:endParaRPr/>
          </a:p>
        </p:txBody>
      </p:sp>
      <p:graphicFrame>
        <p:nvGraphicFramePr>
          <p:cNvPr id="1058" name="Google Shape;1058;p34"/>
          <p:cNvGraphicFramePr/>
          <p:nvPr>
            <p:extLst>
              <p:ext uri="{D42A27DB-BD31-4B8C-83A1-F6EECF244321}">
                <p14:modId xmlns:p14="http://schemas.microsoft.com/office/powerpoint/2010/main" val="3490098639"/>
              </p:ext>
            </p:extLst>
          </p:nvPr>
        </p:nvGraphicFramePr>
        <p:xfrm>
          <a:off x="963488" y="1355213"/>
          <a:ext cx="7088087" cy="3030671"/>
        </p:xfrm>
        <a:graphic>
          <a:graphicData uri="http://schemas.openxmlformats.org/drawingml/2006/table">
            <a:tbl>
              <a:tblPr>
                <a:noFill/>
                <a:tableStyleId>{A3B943AB-09C9-4B7A-82B4-3EDA5D2E91AA}</a:tableStyleId>
              </a:tblPr>
              <a:tblGrid>
                <a:gridCol w="96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11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Method/Stats</a:t>
                      </a:r>
                      <a:endParaRPr dirty="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3C78D8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Original</a:t>
                      </a:r>
                      <a:endParaRPr dirty="0"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Trimming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Capping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Transforming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Winsorization</a:t>
                      </a:r>
                      <a:endParaRPr dirty="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Records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Baloo 2 ExtraBold"/>
                          <a:cs typeface="Baloo 2 ExtraBold"/>
                          <a:sym typeface="Baloo 2 ExtraBold"/>
                        </a:rPr>
                        <a:t>299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259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Mean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1544.83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1206.87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1221.48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6.323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15.623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7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Std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1714.22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967.27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1010.95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1.738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1.779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Max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9414.26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2742.25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2700.50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8.620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ea typeface="DM Sans"/>
                          <a:cs typeface="DM Sans"/>
                          <a:sym typeface="DM Sans"/>
                        </a:rPr>
                        <a:t>15.624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5"/>
          <p:cNvSpPr txBox="1">
            <a:spLocks noGrp="1"/>
          </p:cNvSpPr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1064" name="Google Shape;1064;p35"/>
          <p:cNvSpPr txBox="1"/>
          <p:nvPr/>
        </p:nvSpPr>
        <p:spPr>
          <a:xfrm>
            <a:off x="646125" y="19332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map dataset which is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lang="en" b="1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" b="1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lang="en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dirty="0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me to plot map.</a:t>
            </a:r>
            <a:endParaRPr dirty="0"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5" name="Google Shape;1065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grpSp>
          <p:nvGrpSpPr>
            <p:cNvPr id="1066" name="Google Shape;1066;p35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067" name="Google Shape;1067;p35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35"/>
            <p:cNvGrpSpPr/>
            <p:nvPr/>
          </p:nvGrpSpPr>
          <p:grpSpPr>
            <a:xfrm>
              <a:off x="4817053" y="290718"/>
              <a:ext cx="3897567" cy="4009205"/>
              <a:chOff x="4817053" y="290718"/>
              <a:chExt cx="3897567" cy="4009205"/>
            </a:xfrm>
          </p:grpSpPr>
          <p:sp>
            <p:nvSpPr>
              <p:cNvPr id="1113" name="Google Shape;1113;p35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4" name="Google Shape;1114;p35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15" name="Google Shape;1115;p35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325" extrusionOk="0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5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439" extrusionOk="0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5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170" extrusionOk="0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5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170" extrusionOk="0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35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5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5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5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5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5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7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35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35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7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35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06" extrusionOk="0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35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06" extrusionOk="0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47" extrusionOk="0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35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74" extrusionOk="0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35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74" extrusionOk="0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35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58" extrusionOk="0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5" name="Google Shape;1145;p35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46" name="Google Shape;1146;p35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93" extrusionOk="0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47" name="Google Shape;1147;p35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48" name="Google Shape;1148;p35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6" extrusionOk="0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376" extrusionOk="0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279" extrusionOk="0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88" extrusionOk="0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540" extrusionOk="0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96" extrusionOk="0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755" extrusionOk="0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5" name="Google Shape;1155;p35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47" extrusionOk="0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7" name="Google Shape;1157;p35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158" name="Google Shape;1158;p35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74" extrusionOk="0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35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3" extrusionOk="0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0" name="Google Shape;1160;p35"/>
              <p:cNvGrpSpPr/>
              <p:nvPr/>
            </p:nvGrpSpPr>
            <p:grpSpPr>
              <a:xfrm>
                <a:off x="6293473" y="2569111"/>
                <a:ext cx="653332" cy="924225"/>
                <a:chOff x="6000261" y="1225220"/>
                <a:chExt cx="627600" cy="887824"/>
              </a:xfrm>
            </p:grpSpPr>
            <p:sp>
              <p:nvSpPr>
                <p:cNvPr id="1161" name="Google Shape;1161;p35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8" extrusionOk="0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5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53" extrusionOk="0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4" name="Google Shape;1174;p35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175" name="Google Shape;1175;p35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63" extrusionOk="0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35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35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5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35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3" extrusionOk="0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" name="Google Shape;1190;p35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191" name="Google Shape;1191;p35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5" extrusionOk="0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92" name="Google Shape;1192;p35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193" name="Google Shape;1193;p35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915" h="348197" extrusionOk="0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35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78" h="55911" extrusionOk="0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54" h="571433" extrusionOk="0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157" h="564744" extrusionOk="0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10108" extrusionOk="0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750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35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35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35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01" h="123348" extrusionOk="0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35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655" h="106776" extrusionOk="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35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35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0" h="4095" extrusionOk="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35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336" h="1226343" extrusionOk="0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35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015" h="1199768" extrusionOk="0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35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25" h="4095" extrusionOk="0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35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7" h="1236059" extrusionOk="0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09" name="Google Shape;1209;p35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10" name="Google Shape;1210;p35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076" h="1224724" extrusionOk="0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1" name="Google Shape;1211;p35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926" h="4095" extrusionOk="0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2" name="Google Shape;1212;p35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54" h="170306" extrusionOk="0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13" name="Google Shape;1213;p35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474" h="888396" extrusionOk="0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207" h="39147" extrusionOk="0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791" h="1036129" extrusionOk="0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16" name="Google Shape;1216;p35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17" name="Google Shape;1217;p35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363" h="1003934" extrusionOk="0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8" name="Google Shape;1218;p35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299" h="545591" extrusionOk="0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9" name="Google Shape;1219;p35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539" h="548639" extrusionOk="0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20" name="Google Shape;1220;p35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6" h="30321" extrusionOk="0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35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43" h="497395" extrusionOk="0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35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87" h="38598" extrusionOk="0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5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54" h="276176" extrusionOk="0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35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559" h="367703" extrusionOk="0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35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05" h="112585" extrusionOk="0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5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174" h="646842" extrusionOk="0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35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900" h="328180" extrusionOk="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35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026" h="655791" extrusionOk="0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35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409" h="118924" extrusionOk="0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0" name="Google Shape;1230;p35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31" name="Google Shape;1231;p35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4" h="63245" extrusionOk="0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2" name="Google Shape;1232;p35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101" h="61531" extrusionOk="0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" name="Google Shape;1233;p35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4" h="7524" extrusionOk="0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34" name="Google Shape;1234;p35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35" name="Google Shape;1235;p35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39" h="8191" extrusionOk="0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6" name="Google Shape;1236;p35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4" h="10286" extrusionOk="0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37" name="Google Shape;1237;p35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485" h="7143" extrusionOk="0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38" name="Google Shape;1238;p35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" h="34" extrusionOk="0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9" name="Google Shape;1239;p35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40" name="Google Shape;1240;p35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" h="43" extrusionOk="0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1" name="Google Shape;1241;p35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" h="43" extrusionOk="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2" name="Google Shape;1242;p35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" h="65" extrusionOk="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3" name="Google Shape;1243;p35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" h="56" extrusionOk="0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44" name="Google Shape;1244;p35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45" name="Google Shape;1245;p35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292" h="416369" extrusionOk="0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6" name="Google Shape;1246;p35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227" h="411310" extrusionOk="0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47" name="Google Shape;1247;p35"/>
          <p:cNvGrpSpPr/>
          <p:nvPr/>
        </p:nvGrpSpPr>
        <p:grpSpPr>
          <a:xfrm>
            <a:off x="5392922" y="803852"/>
            <a:ext cx="2411470" cy="1767887"/>
            <a:chOff x="5164458" y="574877"/>
            <a:chExt cx="3200783" cy="4410896"/>
          </a:xfrm>
        </p:grpSpPr>
        <p:grpSp>
          <p:nvGrpSpPr>
            <p:cNvPr id="1248" name="Google Shape;1248;p35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249" name="Google Shape;1249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8" name="Google Shape;1258;p35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259" name="Google Shape;1259;p35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avLst/>
                <a:gdLst/>
                <a:ahLst/>
                <a:cxnLst/>
                <a:rect l="l" t="t" r="r" b="b"/>
                <a:pathLst>
                  <a:path w="149669" h="133279" extrusionOk="0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avLst/>
                <a:gdLst/>
                <a:ahLst/>
                <a:cxnLst/>
                <a:rect l="l" t="t" r="r" b="b"/>
                <a:pathLst>
                  <a:path w="150364" h="133999" extrusionOk="0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1592" extrusionOk="0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2299" extrusionOk="0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145" extrusionOk="0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219" extrusionOk="0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10090" extrusionOk="0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10721" extrusionOk="0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2930" extrusionOk="0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3600" extrusionOk="0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1264" extrusionOk="0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907" extrusionOk="0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6478" extrusionOk="0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527" extrusionOk="0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191" extrusionOk="0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138" extrusionOk="0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0178" extrusionOk="0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10860" extrusionOk="0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30586" extrusionOk="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1594" extrusionOk="0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383" extrusionOk="0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064" extrusionOk="0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628" extrusionOk="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8386" extrusionOk="0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434" extrusionOk="0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0355" extrusionOk="0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852" extrusionOk="0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4913" extrusionOk="0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426" extrusionOk="0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33" extrusionOk="0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946" extrusionOk="0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8171" extrusionOk="0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6415" extrusionOk="0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7501" extrusionOk="0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13903" extrusionOk="0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5103" extrusionOk="0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5658" extrusionOk="0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6415" extrusionOk="0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2149" extrusionOk="0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3082" extrusionOk="0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4534" extrusionOk="0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5241" extrusionOk="0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466" extrusionOk="0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2148" extrusionOk="0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945" extrusionOk="0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729" extrusionOk="0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509" extrusionOk="0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5519" extrusionOk="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478" extrusionOk="0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7337" extrusionOk="0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5443" extrusionOk="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6277" extrusionOk="0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648" extrusionOk="0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393" extrusionOk="0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0090" extrusionOk="0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2" extrusionOk="0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612" extrusionOk="0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9584" extrusionOk="0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650" extrusionOk="0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342" extrusionOk="0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138" extrusionOk="0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28" extrusionOk="0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75" extrusionOk="0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728" extrusionOk="0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524" extrusionOk="0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120" extrusionOk="0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700" extrusionOk="0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99" extrusionOk="0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782" extrusionOk="0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avLst/>
                <a:gdLst/>
                <a:ahLst/>
                <a:cxnLst/>
                <a:rect l="l" t="t" r="r" b="b"/>
                <a:pathLst>
                  <a:path w="36897" h="47858" extrusionOk="0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avLst/>
                <a:gdLst/>
                <a:ahLst/>
                <a:cxnLst/>
                <a:rect l="l" t="t" r="r" b="b"/>
                <a:pathLst>
                  <a:path w="37592" h="48741" extrusionOk="0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202" extrusionOk="0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27415" h="21858" extrusionOk="0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63" extrusionOk="0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284" extrusionOk="0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067" extrusionOk="0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5014" extrusionOk="0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670" extrusionOk="0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6945" extrusionOk="0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80" extrusionOk="0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5140" extrusionOk="0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456" extrusionOk="0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264" extrusionOk="0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865" extrusionOk="0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546" extrusionOk="0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1605" extrusionOk="0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325" extrusionOk="0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060" extrusionOk="0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119" extrusionOk="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7691" extrusionOk="0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348" extrusionOk="0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0809" extrusionOk="0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avLst/>
                <a:gdLst/>
                <a:ahLst/>
                <a:cxnLst/>
                <a:rect l="l" t="t" r="r" b="b"/>
                <a:pathLst>
                  <a:path w="13966" h="11504" extrusionOk="0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6555" extrusionOk="0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7628" extrusionOk="0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792" extrusionOk="0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25" extrusionOk="0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avLst/>
                <a:gdLst/>
                <a:ahLst/>
                <a:cxnLst/>
                <a:rect l="l" t="t" r="r" b="b"/>
                <a:pathLst>
                  <a:path w="102368" h="155481" extrusionOk="0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avLst/>
                <a:gdLst/>
                <a:ahLst/>
                <a:cxnLst/>
                <a:rect l="l" t="t" r="r" b="b"/>
                <a:pathLst>
                  <a:path w="102747" h="156081" extrusionOk="0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5986" extrusionOk="0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7173" extrusionOk="0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avLst/>
                <a:gdLst/>
                <a:ahLst/>
                <a:cxnLst/>
                <a:rect l="l" t="t" r="r" b="b"/>
                <a:pathLst>
                  <a:path w="16403" h="23335" extrusionOk="0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4763" extrusionOk="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4395" extrusionOk="0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5683" extrusionOk="0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2797" extrusionOk="0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473" extrusionOk="0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211" extrusionOk="0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019" extrusionOk="0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163" extrusionOk="0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908" extrusionOk="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327" extrusionOk="0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2173" extrusionOk="0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6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96A86-BEC1-844C-9BE7-522CE51B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1" y="789125"/>
            <a:ext cx="7958380" cy="2269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1486;p38">
            <a:extLst>
              <a:ext uri="{FF2B5EF4-FFF2-40B4-BE49-F238E27FC236}">
                <a16:creationId xmlns:a16="http://schemas.microsoft.com/office/drawing/2014/main" id="{C572C536-653C-DE74-353E-D9E300CD33C1}"/>
              </a:ext>
            </a:extLst>
          </p:cNvPr>
          <p:cNvSpPr txBox="1"/>
          <p:nvPr/>
        </p:nvSpPr>
        <p:spPr>
          <a:xfrm>
            <a:off x="331231" y="3266907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Primary Energy Consumption of countries was analyzed, as a result we found that India tops in the Energy Consumption </a:t>
            </a: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5926-C8A3-DC35-1A8F-FFF69472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74073"/>
            <a:ext cx="9331035" cy="949477"/>
          </a:xfrm>
        </p:spPr>
        <p:txBody>
          <a:bodyPr/>
          <a:lstStyle/>
          <a:p>
            <a:r>
              <a:rPr lang="en-US" sz="3200" dirty="0"/>
              <a:t>ENERGY CONSUMPTION DATA ANALYSIS </a:t>
            </a:r>
            <a:endParaRPr lang="en-IN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0CA231-4D7D-8CD5-99D2-E9A966F0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3752" y="3455442"/>
            <a:ext cx="6290248" cy="364509"/>
          </a:xfrm>
        </p:spPr>
        <p:txBody>
          <a:bodyPr/>
          <a:lstStyle/>
          <a:p>
            <a:r>
              <a:rPr lang="en-US" b="1" dirty="0"/>
              <a:t>                                                                           PROCTER : MRS. ASHWINI                      </a:t>
            </a:r>
          </a:p>
          <a:p>
            <a:r>
              <a:rPr lang="en-US" dirty="0"/>
              <a:t>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</a:t>
            </a:r>
            <a:r>
              <a:rPr lang="en-IN" b="1" dirty="0"/>
              <a:t>PRESENTED BY:  SHRAVANI M B </a:t>
            </a:r>
          </a:p>
          <a:p>
            <a:r>
              <a:rPr lang="en-IN" b="1" dirty="0"/>
              <a:t>                                                                                                           MANASA R</a:t>
            </a:r>
          </a:p>
          <a:p>
            <a:r>
              <a:rPr lang="en-IN" b="1" dirty="0"/>
              <a:t>                                                                                                           SUDANSHU </a:t>
            </a:r>
            <a:endParaRPr lang="en-US" b="1" dirty="0"/>
          </a:p>
        </p:txBody>
      </p:sp>
      <p:pic>
        <p:nvPicPr>
          <p:cNvPr id="1026" name="Picture 2" descr="What does Energy Consumption mean? - DEXMA">
            <a:extLst>
              <a:ext uri="{FF2B5EF4-FFF2-40B4-BE49-F238E27FC236}">
                <a16:creationId xmlns:a16="http://schemas.microsoft.com/office/drawing/2014/main" id="{2B8A32ED-2D50-D6BE-2CC9-E3354667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41" y="1323550"/>
            <a:ext cx="4667709" cy="1770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Data Analysis: Techniques, Tools, and ...">
            <a:extLst>
              <a:ext uri="{FF2B5EF4-FFF2-40B4-BE49-F238E27FC236}">
                <a16:creationId xmlns:a16="http://schemas.microsoft.com/office/drawing/2014/main" id="{975432C2-BD05-3AFE-523B-0097D32A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3884223"/>
            <a:ext cx="2985146" cy="113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0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7"/>
          <p:cNvSpPr txBox="1">
            <a:spLocks noGrp="1"/>
          </p:cNvSpPr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with Excel &amp; MySql</a:t>
            </a:r>
            <a:endParaRPr dirty="0"/>
          </a:p>
        </p:txBody>
      </p:sp>
      <p:sp>
        <p:nvSpPr>
          <p:cNvPr id="1386" name="Google Shape;1386;p37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87" name="Google Shape;1387;p37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388" name="Google Shape;1388;p37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389" name="Google Shape;1389;p3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3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09" name="Google Shape;1409;p3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1" name="Google Shape;1411;p37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4" name="Google Shape;1414;p37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415" name="Google Shape;1415;p3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9" name="Google Shape;1429;p37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30" name="Google Shape;1430;p37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5" name="Google Shape;1465;p3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66" name="Google Shape;1466;p3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title"/>
          </p:nvPr>
        </p:nvSpPr>
        <p:spPr>
          <a:xfrm>
            <a:off x="210393" y="139875"/>
            <a:ext cx="7218095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chemeClr val="dk2"/>
                </a:highlight>
              </a:rPr>
              <a:t>Relationship between Energy Consumption v/s Electricity Demand</a:t>
            </a:r>
            <a:endParaRPr sz="2400" dirty="0">
              <a:highlight>
                <a:schemeClr val="dk2"/>
              </a:highlight>
            </a:endParaRPr>
          </a:p>
        </p:txBody>
      </p:sp>
      <p:sp>
        <p:nvSpPr>
          <p:cNvPr id="1486" name="Google Shape;1486;p38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above chart shows the Electricity demand and Energy Consumption in percentage by country wise</a:t>
            </a: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Where as India is in top place for the consumption and demand and both are directly proportional to each other </a:t>
            </a: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612A5F3-3C53-F4C5-58C7-010974FC1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45344"/>
              </p:ext>
            </p:extLst>
          </p:nvPr>
        </p:nvGraphicFramePr>
        <p:xfrm>
          <a:off x="610450" y="1082759"/>
          <a:ext cx="7125535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9"/>
          <p:cNvSpPr txBox="1">
            <a:spLocks noGrp="1"/>
          </p:cNvSpPr>
          <p:nvPr>
            <p:ph type="title"/>
          </p:nvPr>
        </p:nvSpPr>
        <p:spPr>
          <a:xfrm>
            <a:off x="472500" y="63425"/>
            <a:ext cx="6955988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chemeClr val="dk2"/>
                </a:highlight>
              </a:rPr>
              <a:t>Correlation between GDP and Primary Energy Consumption</a:t>
            </a:r>
            <a:endParaRPr sz="2800" dirty="0">
              <a:highlight>
                <a:schemeClr val="dk2"/>
              </a:highlight>
            </a:endParaRPr>
          </a:p>
        </p:txBody>
      </p:sp>
      <p:sp>
        <p:nvSpPr>
          <p:cNvPr id="1493" name="Google Shape;1493;p39"/>
          <p:cNvSpPr txBox="1"/>
          <p:nvPr/>
        </p:nvSpPr>
        <p:spPr>
          <a:xfrm>
            <a:off x="472500" y="4063800"/>
            <a:ext cx="8078100" cy="67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graph shows a Positive Correlation between the GDP and Primary Energy Consumption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819FF-55E7-4D28-AE6B-34579F9D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37" y="1143125"/>
            <a:ext cx="5859198" cy="2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0"/>
          <p:cNvSpPr txBox="1">
            <a:spLocks noGrp="1"/>
          </p:cNvSpPr>
          <p:nvPr>
            <p:ph type="title"/>
          </p:nvPr>
        </p:nvSpPr>
        <p:spPr>
          <a:xfrm>
            <a:off x="464750" y="68135"/>
            <a:ext cx="6470700" cy="483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highlight>
                  <a:schemeClr val="dk2"/>
                </a:highlight>
              </a:rPr>
              <a:t>Trend Analysis: Quaterwise</a:t>
            </a:r>
            <a:endParaRPr sz="3100" dirty="0">
              <a:highlight>
                <a:schemeClr val="dk2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A30CBC-D5E3-5CC4-A49C-6EF82971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4" y="666428"/>
            <a:ext cx="3964132" cy="2087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E6F3C-7494-63DD-F123-6D9F51AF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33" y="610495"/>
            <a:ext cx="3750589" cy="2061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EE1107-9792-20E7-4CA5-2789C577D8F2}"/>
              </a:ext>
            </a:extLst>
          </p:cNvPr>
          <p:cNvSpPr txBox="1"/>
          <p:nvPr/>
        </p:nvSpPr>
        <p:spPr>
          <a:xfrm>
            <a:off x="1304122" y="2889362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9C8E7-4832-9218-BD80-6876C0DA05F2}"/>
              </a:ext>
            </a:extLst>
          </p:cNvPr>
          <p:cNvSpPr txBox="1"/>
          <p:nvPr/>
        </p:nvSpPr>
        <p:spPr>
          <a:xfrm>
            <a:off x="5549485" y="2735473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2</a:t>
            </a:r>
          </a:p>
        </p:txBody>
      </p:sp>
      <p:sp>
        <p:nvSpPr>
          <p:cNvPr id="23" name="Google Shape;1500;p40">
            <a:extLst>
              <a:ext uri="{FF2B5EF4-FFF2-40B4-BE49-F238E27FC236}">
                <a16:creationId xmlns:a16="http://schemas.microsoft.com/office/drawing/2014/main" id="{3060A837-2604-B063-05BD-EFCA384AF80D}"/>
              </a:ext>
            </a:extLst>
          </p:cNvPr>
          <p:cNvSpPr txBox="1"/>
          <p:nvPr/>
        </p:nvSpPr>
        <p:spPr>
          <a:xfrm>
            <a:off x="582506" y="3197139"/>
            <a:ext cx="7769254" cy="10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population count by country wise along with the primary energy consumption(all sources such as fossil fuels(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coal,oil,natural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gas), nuclear energy &amp; renewable sources(solar, wind) and energy per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were taken to analyze the Energy Intensity that gives the insights into the energy efficiency and economic productivity of a country 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Quarter 1 &amp; 2 – Indonesia producing more economic output with less energy consumption and India is using more energy to produce the same amount of economic output </a:t>
            </a:r>
          </a:p>
          <a:p>
            <a:pPr marL="7429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5027-6B16-6E0A-25FD-D3C9245C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484873"/>
          </a:xfrm>
        </p:spPr>
        <p:txBody>
          <a:bodyPr/>
          <a:lstStyle/>
          <a:p>
            <a:r>
              <a:rPr lang="en" sz="3200" dirty="0">
                <a:highlight>
                  <a:schemeClr val="dk2"/>
                </a:highlight>
              </a:rPr>
              <a:t>Trend Analysis: Quaterwise</a:t>
            </a:r>
            <a:endParaRPr lang="en-US" dirty="0"/>
          </a:p>
        </p:txBody>
      </p:sp>
      <p:sp>
        <p:nvSpPr>
          <p:cNvPr id="1500" name="Google Shape;1500;p40"/>
          <p:cNvSpPr txBox="1"/>
          <p:nvPr/>
        </p:nvSpPr>
        <p:spPr>
          <a:xfrm>
            <a:off x="569817" y="3295850"/>
            <a:ext cx="7694400" cy="56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7A63AA-B95F-B7D6-7C7B-0A7083AD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5" y="1197263"/>
            <a:ext cx="4686541" cy="1956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496D17-ADB4-1F17-A232-D4018D4B57E3}"/>
              </a:ext>
            </a:extLst>
          </p:cNvPr>
          <p:cNvSpPr txBox="1"/>
          <p:nvPr/>
        </p:nvSpPr>
        <p:spPr>
          <a:xfrm>
            <a:off x="6522127" y="1951041"/>
            <a:ext cx="12011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Quarter 3</a:t>
            </a:r>
          </a:p>
        </p:txBody>
      </p:sp>
      <p:sp>
        <p:nvSpPr>
          <p:cNvPr id="3" name="Google Shape;1500;p40">
            <a:extLst>
              <a:ext uri="{FF2B5EF4-FFF2-40B4-BE49-F238E27FC236}">
                <a16:creationId xmlns:a16="http://schemas.microsoft.com/office/drawing/2014/main" id="{46D78E9E-D8A1-9F42-0FF7-47B807B48972}"/>
              </a:ext>
            </a:extLst>
          </p:cNvPr>
          <p:cNvSpPr txBox="1"/>
          <p:nvPr/>
        </p:nvSpPr>
        <p:spPr>
          <a:xfrm>
            <a:off x="879783" y="3400546"/>
            <a:ext cx="7694400" cy="109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Quarter 3 – Iceland producing more economic output with less energy consumption and India is using more energy to produce the same amount of economic output </a:t>
            </a: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India has a lower energy per GDP ratio compared to Indonesia and Iceland, indicating that India is more energy efficient , producing more economic output per unit of energy consumed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5868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2"/>
          <p:cNvSpPr txBox="1">
            <a:spLocks noGrp="1"/>
          </p:cNvSpPr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1524" name="Google Shape;1524;p42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5" name="Google Shape;1525;p42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526" name="Google Shape;1526;p42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527" name="Google Shape;1527;p42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2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2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2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2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42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42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547" name="Google Shape;1547;p42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42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9" name="Google Shape;1549;p42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2" name="Google Shape;1552;p42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553" name="Google Shape;1553;p42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2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7" name="Google Shape;1567;p42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568" name="Google Shape;1568;p42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p42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604" name="Google Shape;1604;p42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3"/>
          <p:cNvSpPr txBox="1">
            <a:spLocks noGrp="1"/>
          </p:cNvSpPr>
          <p:nvPr>
            <p:ph type="title"/>
          </p:nvPr>
        </p:nvSpPr>
        <p:spPr>
          <a:xfrm>
            <a:off x="472500" y="531100"/>
            <a:ext cx="64707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highlight>
                  <a:schemeClr val="dk2"/>
                </a:highlight>
              </a:rPr>
              <a:t>Energy Consumption - Month Type:</a:t>
            </a:r>
            <a:endParaRPr sz="3100" dirty="0">
              <a:highlight>
                <a:schemeClr val="dk2"/>
              </a:highlight>
            </a:endParaRPr>
          </a:p>
        </p:txBody>
      </p:sp>
      <p:sp>
        <p:nvSpPr>
          <p:cNvPr id="1625" name="Google Shape;1625;p43"/>
          <p:cNvSpPr txBox="1"/>
          <p:nvPr/>
        </p:nvSpPr>
        <p:spPr>
          <a:xfrm>
            <a:off x="109500" y="1355800"/>
            <a:ext cx="4182600" cy="29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Clustered Column chart illustrates the quantity of imports by month.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 Dataset contains the Energy Consumption between from March to July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the month of June, the Energy Consumption % was more by the country India that is 21.40% and whereas the Iceland with 0.04% in the month of may 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E290-6E3E-B7E8-4082-4B100949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00" y="1082598"/>
            <a:ext cx="4648964" cy="35298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4"/>
          <p:cNvSpPr txBox="1">
            <a:spLocks noGrp="1"/>
          </p:cNvSpPr>
          <p:nvPr>
            <p:ph type="title"/>
          </p:nvPr>
        </p:nvSpPr>
        <p:spPr>
          <a:xfrm>
            <a:off x="1224096" y="179027"/>
            <a:ext cx="7129489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Primary Energy Consumption by Year wise </a:t>
            </a:r>
            <a:endParaRPr sz="2700" dirty="0"/>
          </a:p>
        </p:txBody>
      </p:sp>
      <p:sp>
        <p:nvSpPr>
          <p:cNvPr id="1632" name="Google Shape;1632;p44"/>
          <p:cNvSpPr txBox="1"/>
          <p:nvPr/>
        </p:nvSpPr>
        <p:spPr>
          <a:xfrm>
            <a:off x="125583" y="1666776"/>
            <a:ext cx="3369285" cy="29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Line chart illustrates the year wise primary energy consumption by % , Providing a visual comparisons of their respective imports volumes.</a:t>
            </a:r>
          </a:p>
          <a:p>
            <a:pPr marL="1397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 the year 2019, has highest energy consumption with 2.57% whereas in the year 1965 has least energy consumption of 0.15%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78473-CBC5-FA1B-7FE9-3005FC3F9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6"/>
          <a:stretch/>
        </p:blipFill>
        <p:spPr>
          <a:xfrm>
            <a:off x="3722334" y="1193369"/>
            <a:ext cx="5111700" cy="32313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6"/>
          <p:cNvSpPr txBox="1">
            <a:spLocks noGrp="1"/>
          </p:cNvSpPr>
          <p:nvPr>
            <p:ph type="title"/>
          </p:nvPr>
        </p:nvSpPr>
        <p:spPr>
          <a:xfrm>
            <a:off x="0" y="88911"/>
            <a:ext cx="8890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What if Analysis – Primary Energy Consumption v/s GDP</a:t>
            </a:r>
            <a:endParaRPr sz="2700" dirty="0"/>
          </a:p>
        </p:txBody>
      </p:sp>
      <p:sp>
        <p:nvSpPr>
          <p:cNvPr id="1646" name="Google Shape;1646;p46"/>
          <p:cNvSpPr txBox="1"/>
          <p:nvPr/>
        </p:nvSpPr>
        <p:spPr>
          <a:xfrm>
            <a:off x="-1" y="661611"/>
            <a:ext cx="5478651" cy="413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 using what if analysis in 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the % of primary energy consumption with the increase of 10%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with decrease of 5%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the next year energy consumption were calculated and that data exported to Power Bi for the visualization</a:t>
            </a:r>
          </a:p>
          <a:p>
            <a:pPr marL="4254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sql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query as below mentioned </a:t>
            </a:r>
          </a:p>
          <a:p>
            <a:pPr marL="1397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Increase GDP by 10% SELECT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primary_energy_consumption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1.1) AS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total_energy_consumption_increase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from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final_energyyyyyyyy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#Decrease GDP by 5%SELECT 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primary_energy_consumption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(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* 0.95) AS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total_energy_consumption_decrease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from   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final_energyyyyyyyy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;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 the baseline of primary energy consumption, if the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gdp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decreases 5%, it will decreases </a:t>
            </a:r>
            <a:r>
              <a:rPr lang="en-US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upto</a:t>
            </a: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43% , where as if increase to 10%, then increase to 53%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lang="en-US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265B4-0205-DC5B-96A9-ADAC11A6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31" y="1157156"/>
            <a:ext cx="3462845" cy="31392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5"/>
          <p:cNvSpPr txBox="1">
            <a:spLocks noGrp="1"/>
          </p:cNvSpPr>
          <p:nvPr>
            <p:ph type="title"/>
          </p:nvPr>
        </p:nvSpPr>
        <p:spPr>
          <a:xfrm>
            <a:off x="272710" y="158862"/>
            <a:ext cx="7555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Comparision of Energy Sources Consumption by Country:</a:t>
            </a:r>
            <a:endParaRPr sz="2700" dirty="0"/>
          </a:p>
        </p:txBody>
      </p:sp>
      <p:sp>
        <p:nvSpPr>
          <p:cNvPr id="1639" name="Google Shape;1639;p45"/>
          <p:cNvSpPr txBox="1"/>
          <p:nvPr/>
        </p:nvSpPr>
        <p:spPr>
          <a:xfrm>
            <a:off x="1163950" y="3781585"/>
            <a:ext cx="6864172" cy="109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-U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ndia has the highest biofueal, coal, fossil, oil consumpution where as Iceland has the least consumption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7022F-10A6-41C6-CAF7-5C6F8B85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1" y="1118652"/>
            <a:ext cx="7555424" cy="22758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and Handling</a:t>
            </a:r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Unlocking Insights: Data Analysis and Trend Analyis, what if Anlysis 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748" name="Google Shape;748;p25"/>
          <p:cNvSpPr txBox="1">
            <a:spLocks noGrp="1"/>
          </p:cNvSpPr>
          <p:nvPr>
            <p:ph type="subTitle" idx="1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Unveiling Insights through Data Cleaning and Manipulation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IQR Method and treatments for handling.</a:t>
            </a:r>
            <a:endParaRPr/>
          </a:p>
        </p:txBody>
      </p:sp>
      <p:sp>
        <p:nvSpPr>
          <p:cNvPr id="750" name="Google Shape;750;p25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Power BI Dashboard for actionable insights.</a:t>
            </a:r>
            <a:endParaRPr/>
          </a:p>
        </p:txBody>
      </p:sp>
      <p:sp>
        <p:nvSpPr>
          <p:cNvPr id="751" name="Google Shape;751;p25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25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3" name="Google Shape;753;p25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25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with Excel &amp; Mysql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7"/>
          <p:cNvSpPr txBox="1">
            <a:spLocks noGrp="1"/>
          </p:cNvSpPr>
          <p:nvPr>
            <p:ph type="title"/>
          </p:nvPr>
        </p:nvSpPr>
        <p:spPr>
          <a:xfrm>
            <a:off x="915550" y="850450"/>
            <a:ext cx="150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:</a:t>
            </a:r>
            <a:endParaRPr/>
          </a:p>
        </p:txBody>
      </p:sp>
      <p:sp>
        <p:nvSpPr>
          <p:cNvPr id="1653" name="Google Shape;1653;p47"/>
          <p:cNvSpPr txBox="1"/>
          <p:nvPr/>
        </p:nvSpPr>
        <p:spPr>
          <a:xfrm>
            <a:off x="1037000" y="3048850"/>
            <a:ext cx="6144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a dynamic Power BI dashboard and reports to visualize key performance indicators (KPIs).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four 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KPIs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– Average of Primary Energy Consumption, Sum of GDP, Total Count of Population and Total Electricity demand over 3 countries India, Indonesia and Iceland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30C7F1-FE06-29C1-89A5-0115C6B65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3" y="1585091"/>
            <a:ext cx="7645793" cy="130181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8"/>
          <p:cNvSpPr txBox="1">
            <a:spLocks noGrp="1"/>
          </p:cNvSpPr>
          <p:nvPr>
            <p:ph type="title"/>
          </p:nvPr>
        </p:nvSpPr>
        <p:spPr>
          <a:xfrm>
            <a:off x="467099" y="219253"/>
            <a:ext cx="43377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Greenhouse Emission by Country:</a:t>
            </a:r>
            <a:endParaRPr sz="2700" dirty="0"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777044" y="4448323"/>
            <a:ext cx="760186" cy="572534"/>
            <a:chOff x="5164458" y="574877"/>
            <a:chExt cx="3200783" cy="4410896"/>
          </a:xfrm>
        </p:grpSpPr>
        <p:grpSp>
          <p:nvGrpSpPr>
            <p:cNvPr id="1661" name="Google Shape;1661;p48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662" name="Google Shape;1662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1" name="Google Shape;1671;p48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672" name="Google Shape;1672;p48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avLst/>
                <a:gdLst/>
                <a:ahLst/>
                <a:cxnLst/>
                <a:rect l="l" t="t" r="r" b="b"/>
                <a:pathLst>
                  <a:path w="149669" h="133279" extrusionOk="0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avLst/>
                <a:gdLst/>
                <a:ahLst/>
                <a:cxnLst/>
                <a:rect l="l" t="t" r="r" b="b"/>
                <a:pathLst>
                  <a:path w="150364" h="133999" extrusionOk="0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11592" extrusionOk="0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12299" extrusionOk="0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3145" extrusionOk="0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4219" extrusionOk="0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10090" extrusionOk="0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10721" extrusionOk="0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2930" extrusionOk="0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3600" extrusionOk="0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5519" h="1264" extrusionOk="0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907" extrusionOk="0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6478" extrusionOk="0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7527" extrusionOk="0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0191" extrusionOk="0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11138" extrusionOk="0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18146" h="10178" extrusionOk="0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19333" h="10860" extrusionOk="0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avLst/>
                <a:gdLst/>
                <a:ahLst/>
                <a:cxnLst/>
                <a:rect l="l" t="t" r="r" b="b"/>
                <a:pathLst>
                  <a:path w="34700" h="30586" extrusionOk="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avLst/>
                <a:gdLst/>
                <a:ahLst/>
                <a:cxnLst/>
                <a:rect l="l" t="t" r="r" b="b"/>
                <a:pathLst>
                  <a:path w="35344" h="31594" extrusionOk="0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383" extrusionOk="0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064" extrusionOk="0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7830" h="7628" extrusionOk="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avLst/>
                <a:gdLst/>
                <a:ahLst/>
                <a:cxnLst/>
                <a:rect l="l" t="t" r="r" b="b"/>
                <a:pathLst>
                  <a:path w="8524" h="8386" extrusionOk="0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9434" extrusionOk="0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avLst/>
                <a:gdLst/>
                <a:ahLst/>
                <a:cxnLst/>
                <a:rect l="l" t="t" r="r" b="b"/>
                <a:pathLst>
                  <a:path w="5961" h="10355" extrusionOk="0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852" extrusionOk="0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4913" extrusionOk="0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426" extrusionOk="0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133" extrusionOk="0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946" extrusionOk="0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8171" extrusionOk="0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6415" extrusionOk="0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7501" extrusionOk="0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13903" extrusionOk="0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15103" extrusionOk="0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5658" extrusionOk="0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6415" extrusionOk="0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12149" extrusionOk="0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3082" extrusionOk="0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4534" extrusionOk="0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5241" extrusionOk="0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1466" extrusionOk="0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2148" extrusionOk="0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945" extrusionOk="0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2729" extrusionOk="0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509" extrusionOk="0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5519" extrusionOk="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478" extrusionOk="0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7337" extrusionOk="0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avLst/>
                <a:gdLst/>
                <a:ahLst/>
                <a:cxnLst/>
                <a:rect l="l" t="t" r="r" b="b"/>
                <a:pathLst>
                  <a:path w="6630" h="15443" extrusionOk="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6277" extrusionOk="0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648" extrusionOk="0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8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5393" extrusionOk="0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10090" extrusionOk="0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10822" extrusionOk="0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8612" extrusionOk="0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9584" extrusionOk="0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3650" extrusionOk="0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8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5342" extrusionOk="0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8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138" extrusionOk="0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8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28" extrusionOk="0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8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75" extrusionOk="0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8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728" extrusionOk="0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8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3524" extrusionOk="0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3120" extrusionOk="0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3700" extrusionOk="0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8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99" extrusionOk="0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782" extrusionOk="0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avLst/>
                <a:gdLst/>
                <a:ahLst/>
                <a:cxnLst/>
                <a:rect l="l" t="t" r="r" b="b"/>
                <a:pathLst>
                  <a:path w="36897" h="47858" extrusionOk="0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avLst/>
                <a:gdLst/>
                <a:ahLst/>
                <a:cxnLst/>
                <a:rect l="l" t="t" r="r" b="b"/>
                <a:pathLst>
                  <a:path w="37592" h="48741" extrusionOk="0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8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avLst/>
                <a:gdLst/>
                <a:ahLst/>
                <a:cxnLst/>
                <a:rect l="l" t="t" r="r" b="b"/>
                <a:pathLst>
                  <a:path w="26694" h="21202" extrusionOk="0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avLst/>
                <a:gdLst/>
                <a:ahLst/>
                <a:cxnLst/>
                <a:rect l="l" t="t" r="r" b="b"/>
                <a:pathLst>
                  <a:path w="27415" h="21858" extrusionOk="0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63" extrusionOk="0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284" extrusionOk="0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067" extrusionOk="0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8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5014" extrusionOk="0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8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5670" extrusionOk="0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8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6945" extrusionOk="0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8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180" extrusionOk="0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8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5140" extrusionOk="0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8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456" extrusionOk="0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8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264" extrusionOk="0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8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865" extrusionOk="0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8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546" extrusionOk="0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8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1605" extrusionOk="0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8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118" h="2325" extrusionOk="0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8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060" extrusionOk="0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8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119" extrusionOk="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8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7691" extrusionOk="0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8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348" extrusionOk="0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8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0809" extrusionOk="0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avLst/>
                <a:gdLst/>
                <a:ahLst/>
                <a:cxnLst/>
                <a:rect l="l" t="t" r="r" b="b"/>
                <a:pathLst>
                  <a:path w="13966" h="11504" extrusionOk="0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8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6555" extrusionOk="0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8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7628" extrusionOk="0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792" extrusionOk="0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8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25" extrusionOk="0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8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avLst/>
                <a:gdLst/>
                <a:ahLst/>
                <a:cxnLst/>
                <a:rect l="l" t="t" r="r" b="b"/>
                <a:pathLst>
                  <a:path w="102368" h="155481" extrusionOk="0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8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avLst/>
                <a:gdLst/>
                <a:ahLst/>
                <a:cxnLst/>
                <a:rect l="l" t="t" r="r" b="b"/>
                <a:pathLst>
                  <a:path w="102747" h="156081" extrusionOk="0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5986" extrusionOk="0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8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7173" extrusionOk="0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8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avLst/>
                <a:gdLst/>
                <a:ahLst/>
                <a:cxnLst/>
                <a:rect l="l" t="t" r="r" b="b"/>
                <a:pathLst>
                  <a:path w="16403" h="23335" extrusionOk="0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4763" extrusionOk="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8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4395" extrusionOk="0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8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5683" extrusionOk="0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2797" extrusionOk="0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8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473" extrusionOk="0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8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211" extrusionOk="0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3019" extrusionOk="0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8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163" extrusionOk="0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8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908" extrusionOk="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327" extrusionOk="0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8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2173" extrusionOk="0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5" name="Google Shape;1785;p48"/>
          <p:cNvSpPr txBox="1"/>
          <p:nvPr/>
        </p:nvSpPr>
        <p:spPr>
          <a:xfrm>
            <a:off x="234300" y="1440825"/>
            <a:ext cx="45705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Used Power BI charting tools to create a map visualization.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this map visualization plots on the ‘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Greenhouse emission by Country’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 the </a:t>
            </a:r>
            <a:r>
              <a:rPr lang="en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Pink bubble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shows the area of highest consumption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DFA9-69B9-B368-F53A-9C2C0545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00" y="487466"/>
            <a:ext cx="4000746" cy="37879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BD59-7C60-8603-2AED-A6761C1F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03" y="218448"/>
            <a:ext cx="7717500" cy="572700"/>
          </a:xfrm>
        </p:spPr>
        <p:txBody>
          <a:bodyPr/>
          <a:lstStyle/>
          <a:p>
            <a:r>
              <a:rPr lang="en-US" dirty="0"/>
              <a:t>Final Dashboard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F41E8-2F45-7858-8FBE-85CB33729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" t="22024" r="43373" b="13902"/>
          <a:stretch/>
        </p:blipFill>
        <p:spPr>
          <a:xfrm>
            <a:off x="128886" y="1017725"/>
            <a:ext cx="8240617" cy="38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94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AD3D-DBEB-E4F9-A680-B7A6FB8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15" y="64724"/>
            <a:ext cx="7717500" cy="572700"/>
          </a:xfrm>
        </p:spPr>
        <p:txBody>
          <a:bodyPr/>
          <a:lstStyle/>
          <a:p>
            <a:r>
              <a:rPr lang="en-US" dirty="0"/>
              <a:t>Final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67CA0-AF20-6E96-6C6C-0CFE72AB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" y="826265"/>
            <a:ext cx="8378559" cy="40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2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E937-B538-8C5F-E5D2-E4880055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43ABE-3682-1879-046F-29061D11C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759" y="1065425"/>
            <a:ext cx="8361802" cy="3473524"/>
          </a:xfrm>
        </p:spPr>
        <p:txBody>
          <a:bodyPr/>
          <a:lstStyle/>
          <a:p>
            <a:r>
              <a:rPr lang="en-US" dirty="0"/>
              <a:t>The Energy Consumption project provided valuable insights into urban energy consumption patterns.</a:t>
            </a:r>
          </a:p>
          <a:p>
            <a:r>
              <a:rPr lang="en-US" dirty="0"/>
              <a:t>This Analysis of Urban Energy Consumption patterns aimed to optimize resource allocation and enhance sustainability.</a:t>
            </a:r>
          </a:p>
          <a:p>
            <a:r>
              <a:rPr lang="en-US" dirty="0"/>
              <a:t>By using tools such as Google </a:t>
            </a:r>
            <a:r>
              <a:rPr lang="en-US" dirty="0" err="1"/>
              <a:t>Colab</a:t>
            </a:r>
            <a:r>
              <a:rPr lang="en-US" dirty="0"/>
              <a:t>, MySQL, </a:t>
            </a:r>
            <a:r>
              <a:rPr lang="en-US" dirty="0" err="1"/>
              <a:t>Ms</a:t>
            </a:r>
            <a:r>
              <a:rPr lang="en-US" dirty="0"/>
              <a:t> Excel, Power BI, the study identified key trends and correlations within the dataset.</a:t>
            </a:r>
          </a:p>
          <a:p>
            <a:r>
              <a:rPr lang="en-US" dirty="0"/>
              <a:t>Key findings like effective outlier detection, statistical insights into energy consumption patterns, and the correlation and trend analysis indicate significant differences in energy efficiency between India, Indonesia and Iceland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97" name="Google Shape;1797;p50"/>
          <p:cNvSpPr txBox="1"/>
          <p:nvPr/>
        </p:nvSpPr>
        <p:spPr>
          <a:xfrm>
            <a:off x="713225" y="1187400"/>
            <a:ext cx="6946800" cy="307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3"/>
              </a:rPr>
              <a:t>https://colab.research.google.com/drive/1xlYRPSKI1KtiJQcGqkZnLcWAIyhpSDbF?usp=sharing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4"/>
              </a:rPr>
              <a:t>https://colab.research.google.com/drive/10DZni0kld_fyKPKVmgVykNvCqnbQwxX9?usp=sharing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5"/>
              </a:rPr>
              <a:t>https://colab.research.google.com/drive/1jjfMwAwx-SNSmETWb4ijPUCmjHFdGSR2?usp=sharing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5"/>
              </a:rPr>
              <a:t>https://colab.research.google.com/drive/1jjfMwAwx-SNSmETWb4ijPUCmjHFdGSR2?usp=sharing</a:t>
            </a: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Arial" panose="020B0604020202020204" pitchFamily="34" charset="0"/>
              <a:buChar char="•"/>
            </a:pPr>
            <a:endParaRPr dirty="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1"/>
          <p:cNvSpPr txBox="1">
            <a:spLocks noGrp="1"/>
          </p:cNvSpPr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803" name="Google Shape;1803;p51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04" name="Google Shape;1804;p51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805" name="Google Shape;1805;p51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51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0" name="Google Shape;1820;p51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821" name="Google Shape;1821;p51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51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1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51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8" name="Google Shape;1848;p51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849" name="Google Shape;1849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7" name="Google Shape;1857;p51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858" name="Google Shape;1858;p51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51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51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51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51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51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51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51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0" name="Google Shape;1870;p51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4" name="Google Shape;1874;p51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875" name="Google Shape;1875;p5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5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7" name="Google Shape;1877;p51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Aim:</a:t>
            </a:r>
            <a:endParaRPr dirty="0"/>
          </a:p>
        </p:txBody>
      </p:sp>
      <p:sp>
        <p:nvSpPr>
          <p:cNvPr id="760" name="Google Shape;760;p26"/>
          <p:cNvSpPr txBox="1">
            <a:spLocks noGrp="1"/>
          </p:cNvSpPr>
          <p:nvPr>
            <p:ph type="subTitle" idx="2"/>
          </p:nvPr>
        </p:nvSpPr>
        <p:spPr>
          <a:xfrm>
            <a:off x="720000" y="1174825"/>
            <a:ext cx="7704000" cy="824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analyze urban energy consumption patterns to optimize resource allocation and enhance sustainability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primary objective of this analysis is to delve into the trends and patterns within the dataset, uncovering correlations between energy production, consumption, population dynamics</a:t>
            </a:r>
          </a:p>
        </p:txBody>
      </p:sp>
      <p:sp>
        <p:nvSpPr>
          <p:cNvPr id="2" name="Google Shape;759;p26">
            <a:extLst>
              <a:ext uri="{FF2B5EF4-FFF2-40B4-BE49-F238E27FC236}">
                <a16:creationId xmlns:a16="http://schemas.microsoft.com/office/drawing/2014/main" id="{DBED3C85-37E8-0846-6B4C-30FBA4147E0F}"/>
              </a:ext>
            </a:extLst>
          </p:cNvPr>
          <p:cNvSpPr txBox="1">
            <a:spLocks/>
          </p:cNvSpPr>
          <p:nvPr/>
        </p:nvSpPr>
        <p:spPr>
          <a:xfrm>
            <a:off x="80506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-US" sz="2800" dirty="0"/>
              <a:t>Objective:</a:t>
            </a:r>
          </a:p>
        </p:txBody>
      </p:sp>
      <p:pic>
        <p:nvPicPr>
          <p:cNvPr id="2050" name="Picture 2" descr="What is the difference between an aim ...">
            <a:extLst>
              <a:ext uri="{FF2B5EF4-FFF2-40B4-BE49-F238E27FC236}">
                <a16:creationId xmlns:a16="http://schemas.microsoft.com/office/drawing/2014/main" id="{EF737165-A71F-B187-5723-F167DFA3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50" y="3643137"/>
            <a:ext cx="1299941" cy="6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0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74FE-222F-2552-FAC7-66A5106A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07" y="157946"/>
            <a:ext cx="7704000" cy="572700"/>
          </a:xfrm>
        </p:spPr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the Dataset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0C1F5F-6ABE-84EC-1009-409660C209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73925" y="922203"/>
            <a:ext cx="7796150" cy="3299094"/>
          </a:xfrm>
        </p:spPr>
        <p:txBody>
          <a:bodyPr/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Production and Consumption Metrics: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The dataset includes key metrics such as coal, gas, and oil production changes, energy consumption patterns, and biofuel utilization, and consumption worldwide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 and Environmental Indicators: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Metrics related to renewable energy sources, including their share in electricity generation and consumption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and Economic Metrics: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Population data and gross economic product [GDP] figures provide context for understanding the socioeconomic factors influencing energy demand and consumption patterns across different regions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5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Preface:</a:t>
            </a:r>
            <a:endParaRPr dirty="0"/>
          </a:p>
        </p:txBody>
      </p:sp>
      <p:sp>
        <p:nvSpPr>
          <p:cNvPr id="760" name="Google Shape;760;p26"/>
          <p:cNvSpPr txBox="1">
            <a:spLocks noGrp="1"/>
          </p:cNvSpPr>
          <p:nvPr>
            <p:ph type="subTitle" idx="2"/>
          </p:nvPr>
        </p:nvSpPr>
        <p:spPr>
          <a:xfrm>
            <a:off x="720000" y="1174825"/>
            <a:ext cx="7704000" cy="33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titled “ Energy Consumption- Data Analysis &amp; Visualization  ” represents the culmination of extensive research  aimed at understanding the role of Various forms of Energy Consumption &amp; Production  in promoting sustainable urban environments. The motivation behind this work stems from the growing urgency to address the change and the need for sustainable development solutions in urban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Throughout  the course of this project, we have explored various dimensions of various forms of energy adoption, including its economic, demographic, time series and social impacts on urban sustainability.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>
            <a:spLocks noGrp="1"/>
          </p:cNvSpPr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There are various approaches for setting up an environment for Data Analysis and Data Visualization. Some of them are: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67" name="Google Shape;767;p27"/>
          <p:cNvGraphicFramePr/>
          <p:nvPr>
            <p:extLst>
              <p:ext uri="{D42A27DB-BD31-4B8C-83A1-F6EECF244321}">
                <p14:modId xmlns:p14="http://schemas.microsoft.com/office/powerpoint/2010/main" val="3441266794"/>
              </p:ext>
            </p:extLst>
          </p:nvPr>
        </p:nvGraphicFramePr>
        <p:xfrm>
          <a:off x="793225" y="1793034"/>
          <a:ext cx="7557550" cy="2398980"/>
        </p:xfrm>
        <a:graphic>
          <a:graphicData uri="http://schemas.openxmlformats.org/drawingml/2006/table">
            <a:tbl>
              <a:tblPr>
                <a:noFill/>
                <a:tableStyleId>{5FCD497A-C97E-409D-978E-DCBD713E17E3}</a:tableStyleId>
              </a:tblPr>
              <a:tblGrid>
                <a:gridCol w="229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2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Approach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Google colab </a:t>
                      </a:r>
                      <a:endParaRPr sz="1000" u="sng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 err="1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MySql</a:t>
                      </a:r>
                      <a:r>
                        <a:rPr lang="en-US" sz="1000" u="sng" dirty="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 </a:t>
                      </a:r>
                      <a:endParaRPr sz="1000" u="sng" dirty="0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Advance Analysis, Exploratory Data Analysis (EDA)</a:t>
                      </a:r>
                      <a:endParaRPr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47579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Ms Excel</a:t>
                      </a:r>
                      <a:endParaRPr sz="1000" u="sng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Visualisation</a:t>
                      </a:r>
                      <a:endParaRPr sz="1100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1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Power BI</a:t>
                      </a:r>
                      <a:endParaRPr sz="10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sz="1100" b="1" u="sng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8" name="Google Shape;768;p27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866400" y="4245798"/>
            <a:ext cx="75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8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775" name="Google Shape;775;p28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6" name="Google Shape;776;p28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777" name="Google Shape;777;p28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2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98" name="Google Shape;798;p2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28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3" name="Google Shape;803;p28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804" name="Google Shape;804;p2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8" name="Google Shape;818;p2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19" name="Google Shape;819;p2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2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55" name="Google Shape;855;p2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0" name="Google Shape;870;p28"/>
          <p:cNvSpPr txBox="1"/>
          <p:nvPr/>
        </p:nvSpPr>
        <p:spPr>
          <a:xfrm>
            <a:off x="3967375" y="4239025"/>
            <a:ext cx="2724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sz="17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9"/>
          <p:cNvSpPr txBox="1">
            <a:spLocks noGrp="1"/>
          </p:cNvSpPr>
          <p:nvPr>
            <p:ph type="title"/>
          </p:nvPr>
        </p:nvSpPr>
        <p:spPr>
          <a:xfrm>
            <a:off x="686150" y="18377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876" name="Google Shape;876;p29"/>
          <p:cNvSpPr txBox="1">
            <a:spLocks noGrp="1"/>
          </p:cNvSpPr>
          <p:nvPr>
            <p:ph type="subTitle" idx="1"/>
          </p:nvPr>
        </p:nvSpPr>
        <p:spPr>
          <a:xfrm>
            <a:off x="686150" y="1329825"/>
            <a:ext cx="4360200" cy="3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Imported are some of the packages like pandas, numpy, matplotlib and seaborn for data analysis and data manipulation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Pandas for Data Analysis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Numpy for Numerical Operations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Matplotlib and Seaborn for Data Visualisation.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Read the CSV file into a DataFrame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&amp;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replaced 'your_file.csv' with our path to your CSV file.</a:t>
            </a: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9"/>
          <p:cNvSpPr txBox="1"/>
          <p:nvPr/>
        </p:nvSpPr>
        <p:spPr>
          <a:xfrm>
            <a:off x="686150" y="3298975"/>
            <a:ext cx="400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8" name="Google Shape;8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5" y="1103425"/>
            <a:ext cx="2594700" cy="2814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1716</Words>
  <Application>Microsoft Office PowerPoint</Application>
  <PresentationFormat>On-screen Show (16:9)</PresentationFormat>
  <Paragraphs>231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Nunito Light</vt:lpstr>
      <vt:lpstr>DM Sans ExtraBold</vt:lpstr>
      <vt:lpstr>Baloo 2 ExtraBold</vt:lpstr>
      <vt:lpstr>DM Sans</vt:lpstr>
      <vt:lpstr>Anaheim</vt:lpstr>
      <vt:lpstr>Bebas Neue</vt:lpstr>
      <vt:lpstr>Courier New</vt:lpstr>
      <vt:lpstr>Roboto</vt:lpstr>
      <vt:lpstr>Baloo 2</vt:lpstr>
      <vt:lpstr>Calibri</vt:lpstr>
      <vt:lpstr>Arial</vt:lpstr>
      <vt:lpstr>Statistics and Data Analysis - 6th Grade by Slidesgo</vt:lpstr>
      <vt:lpstr>Data Analysis &amp; Visualization </vt:lpstr>
      <vt:lpstr>ENERGY CONSUMPTION DATA ANALYSIS </vt:lpstr>
      <vt:lpstr>01</vt:lpstr>
      <vt:lpstr>Aim:</vt:lpstr>
      <vt:lpstr>Key features of the Dataset  </vt:lpstr>
      <vt:lpstr>Preface:</vt:lpstr>
      <vt:lpstr>Environment Setup </vt:lpstr>
      <vt:lpstr>Exploratory Data Analysis</vt:lpstr>
      <vt:lpstr>Data Cleaning</vt:lpstr>
      <vt:lpstr>PowerPoint Presentation</vt:lpstr>
      <vt:lpstr>PowerPoint Presentation</vt:lpstr>
      <vt:lpstr>Data Integration </vt:lpstr>
      <vt:lpstr>PowerPoint Presentation</vt:lpstr>
      <vt:lpstr>Outlier Detection &amp; Handling</vt:lpstr>
      <vt:lpstr>Outlier Detection </vt:lpstr>
      <vt:lpstr>PowerPoint Presentation</vt:lpstr>
      <vt:lpstr>Statistics on Treatments</vt:lpstr>
      <vt:lpstr>GeoSpatial Analysis</vt:lpstr>
      <vt:lpstr>GeoSpatial Analysis</vt:lpstr>
      <vt:lpstr>Analysis with Excel &amp; MySql</vt:lpstr>
      <vt:lpstr>Relationship between Energy Consumption v/s Electricity Demand</vt:lpstr>
      <vt:lpstr>Correlation between GDP and Primary Energy Consumption</vt:lpstr>
      <vt:lpstr>Trend Analysis: Quaterwise</vt:lpstr>
      <vt:lpstr>Trend Analysis: Quaterwise</vt:lpstr>
      <vt:lpstr>Analysis &amp; Dashboard with Power BI</vt:lpstr>
      <vt:lpstr>Energy Consumption - Month Type:</vt:lpstr>
      <vt:lpstr>Primary Energy Consumption by Year wise </vt:lpstr>
      <vt:lpstr>What if Analysis – Primary Energy Consumption v/s GDP</vt:lpstr>
      <vt:lpstr>Comparision of Energy Sources Consumption by Country:</vt:lpstr>
      <vt:lpstr>KPI’s :</vt:lpstr>
      <vt:lpstr>Greenhouse Emission by Country:</vt:lpstr>
      <vt:lpstr>Final Dashboard </vt:lpstr>
      <vt:lpstr>Final Dashboard </vt:lpstr>
      <vt:lpstr>Conclusion 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Visualization</dc:title>
  <dc:creator>Ashwini</dc:creator>
  <cp:lastModifiedBy>ExcelR PowerBi</cp:lastModifiedBy>
  <cp:revision>34</cp:revision>
  <dcterms:modified xsi:type="dcterms:W3CDTF">2024-05-28T13:19:51Z</dcterms:modified>
</cp:coreProperties>
</file>