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custShowLst>
    <p:custShow name="自定义放映 1" id="0">
      <p:sldLst>
        <p:sld r:id="rId2"/>
        <p:sld r:id="rId3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7EFF6-598C-4C30-8664-5B9FACA42E9F}" v="3" dt="2025-09-06T10:06:34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, Yijian Darnell" userId="cba8af5c-4466-4dba-9de9-9657da48143a" providerId="ADAL" clId="{D1B7EFF6-598C-4C30-8664-5B9FACA42E9F}"/>
    <pc:docChg chg="custSel addSld delSld modSld sldOrd">
      <pc:chgData name="Zheng, Yijian Darnell" userId="cba8af5c-4466-4dba-9de9-9657da48143a" providerId="ADAL" clId="{D1B7EFF6-598C-4C30-8664-5B9FACA42E9F}" dt="2025-09-06T10:05:53.284" v="8" actId="47"/>
      <pc:docMkLst>
        <pc:docMk/>
      </pc:docMkLst>
      <pc:sldChg chg="delSp new del mod">
        <pc:chgData name="Zheng, Yijian Darnell" userId="cba8af5c-4466-4dba-9de9-9657da48143a" providerId="ADAL" clId="{D1B7EFF6-598C-4C30-8664-5B9FACA42E9F}" dt="2025-09-06T10:05:53.284" v="8" actId="47"/>
        <pc:sldMkLst>
          <pc:docMk/>
          <pc:sldMk cId="2633118833" sldId="256"/>
        </pc:sldMkLst>
        <pc:spChg chg="del">
          <ac:chgData name="Zheng, Yijian Darnell" userId="cba8af5c-4466-4dba-9de9-9657da48143a" providerId="ADAL" clId="{D1B7EFF6-598C-4C30-8664-5B9FACA42E9F}" dt="2025-09-06T10:04:59.607" v="1" actId="478"/>
          <ac:spMkLst>
            <pc:docMk/>
            <pc:sldMk cId="2633118833" sldId="256"/>
            <ac:spMk id="2" creationId="{10ECC8E4-606A-48BA-AFEB-89A44DEED4D0}"/>
          </ac:spMkLst>
        </pc:spChg>
        <pc:spChg chg="del">
          <ac:chgData name="Zheng, Yijian Darnell" userId="cba8af5c-4466-4dba-9de9-9657da48143a" providerId="ADAL" clId="{D1B7EFF6-598C-4C30-8664-5B9FACA42E9F}" dt="2025-09-06T10:04:59.607" v="1" actId="478"/>
          <ac:spMkLst>
            <pc:docMk/>
            <pc:sldMk cId="2633118833" sldId="256"/>
            <ac:spMk id="3" creationId="{BC05B8D4-83FB-8339-663D-A2790CB4ABDF}"/>
          </ac:spMkLst>
        </pc:spChg>
      </pc:sldChg>
      <pc:sldChg chg="delSp add setBg delDesignElem">
        <pc:chgData name="Zheng, Yijian Darnell" userId="cba8af5c-4466-4dba-9de9-9657da48143a" providerId="ADAL" clId="{D1B7EFF6-598C-4C30-8664-5B9FACA42E9F}" dt="2025-09-06T10:05:35.702" v="3"/>
        <pc:sldMkLst>
          <pc:docMk/>
          <pc:sldMk cId="2786530085" sldId="261"/>
        </pc:sldMkLst>
        <pc:spChg chg="del">
          <ac:chgData name="Zheng, Yijian Darnell" userId="cba8af5c-4466-4dba-9de9-9657da48143a" providerId="ADAL" clId="{D1B7EFF6-598C-4C30-8664-5B9FACA42E9F}" dt="2025-09-06T10:05:35.702" v="3"/>
          <ac:spMkLst>
            <pc:docMk/>
            <pc:sldMk cId="2786530085" sldId="261"/>
            <ac:spMk id="12" creationId="{42A4FC2C-047E-45A5-965D-8E1E3BF09BC6}"/>
          </ac:spMkLst>
        </pc:spChg>
      </pc:sldChg>
      <pc:sldChg chg="delSp add ord setBg delDesignElem">
        <pc:chgData name="Zheng, Yijian Darnell" userId="cba8af5c-4466-4dba-9de9-9657da48143a" providerId="ADAL" clId="{D1B7EFF6-598C-4C30-8664-5B9FACA42E9F}" dt="2025-09-06T10:05:51.876" v="7"/>
        <pc:sldMkLst>
          <pc:docMk/>
          <pc:sldMk cId="605359475" sldId="262"/>
        </pc:sldMkLst>
        <pc:spChg chg="del">
          <ac:chgData name="Zheng, Yijian Darnell" userId="cba8af5c-4466-4dba-9de9-9657da48143a" providerId="ADAL" clId="{D1B7EFF6-598C-4C30-8664-5B9FACA42E9F}" dt="2025-09-06T10:05:49.650" v="5"/>
          <ac:spMkLst>
            <pc:docMk/>
            <pc:sldMk cId="605359475" sldId="262"/>
            <ac:spMk id="12" creationId="{36C2CB90-BDDB-E202-C575-F4CF4B4315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73D96-ABF2-4D2F-9540-B5035B13DDB4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9C8E1-E7CA-4A1E-8700-290FB325F3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7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A10FC-6E90-455E-968A-B69B845891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51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5B3E-BEBF-B134-B676-458EEC2E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EED6E7-917D-B5DE-2C54-270FED020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7CC2E0-75C6-90FA-81E9-0DAC6C3E0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405DF0-E5C7-205B-3B41-482028133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4A10FC-6E90-455E-968A-B69B845891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7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375BF-AB7C-CA11-19C1-7CDBE1DA6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D2F7EC-F61E-9863-1D97-CA9D43905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9A53-FA3B-3E27-0D56-918BBB74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EFAC7-1DAD-FADB-AC18-C016B816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755B6-192D-C97F-326C-7A38A400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B0C3F-0869-B651-E4C5-FAB514BD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C294BF-554F-0F7C-CE99-309AB4350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77A41-47D9-7867-3D07-4F7A4083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57C1F-8A19-BA68-702A-1EE5C30B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C1E20-1F79-0789-E5A9-1165ECAC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80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68FD51-ED24-BFFB-4F3B-501958920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C06799-F434-F68B-D2C7-FA1AC69B3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216023-5E3C-D3B9-08C9-908E59B9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DE692-C9F8-D97D-6382-0F7D58CE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40F56-CCF7-BFF3-8BB3-83FD2EB1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3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B6100-1D2B-277D-BA7E-99A8E914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31560-16C4-1DA8-6B9B-0E23B4A9C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2E4B01-3B37-F1DC-93AF-7FE2F2F3C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4A8EA-3148-99DA-3E9F-4285AA1D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630A2-B17A-D4E8-23A8-0F2F511A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01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9F7D-ED9B-ECEE-A9A8-912B297D8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E416F-C720-D566-1E7C-FE640F7A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6D906D-B262-932E-02EA-3CF8C44DD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5E17F-27D7-8091-1B88-C091809F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78498-E1FC-80C8-12D4-145D1CCC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32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1F163-FE45-A3EB-557E-6F5EFA2E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7D630-5682-D138-7455-608401021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46B34F-2E77-FF76-EE6B-2CE7BFA3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FEFB0-C5DE-969D-6100-0668FCE5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E3D47-B28F-AFA4-CAAF-A863A0E8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9CFF2-D86A-10C2-AB2C-773225A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41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81962-512A-BB31-B537-1CDE9A2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5DC977-2444-7F9F-D0BE-AFC0DA1E7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EACBB-E166-D519-B8DE-F79D429E6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1278A-E1AD-EC53-B87F-90FC94AF8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1BE437-2179-71AB-4DD0-C7679825E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3D1DB8-03A6-8881-1497-0DB500BCB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3DF6CA-0491-495D-9AFB-69C5A231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6D52B7-81BE-C604-E6D4-AD0F3FC2C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8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F117-3577-43B6-4056-B0AA234C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77047-025F-F5F4-DD9D-CF6F5370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60EB3C-8359-46E0-37B1-1175C202B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6A080B-7378-7921-4B66-ADDA898B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2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CD70AA-3266-4278-BED3-DCD2BC27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BDDB26-39E4-F229-DB75-E3E4467E8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20C45-AE80-62D2-0E40-69E7DFBC5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3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F9C61-B0AD-3D43-4CDA-BE0A7BE3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6AB14-2019-B511-DA34-D75E1658A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0440AF-AF04-BB6D-B3B0-BBB730201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86C9A-81A3-9CE2-1E42-ECD1D3DC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0DB325-A644-CEEF-CEA1-3697E985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F73CE1-4A33-9CFC-E539-C7EC55EC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91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0DB9-88BF-1FB2-E73B-72DC9EDA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39E372-BE1B-749E-741F-EFF7B36D1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491586-5CB8-1607-9BC7-49EB807F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D97220-65AE-E438-9763-8B60F3B3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4D0F99-1F81-2F55-7360-792F33CC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215284-F1C1-5FE2-C1D1-EC4B815B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88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F1833-B720-2BF7-0BF7-0EFEE9CD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F64D25-404C-BC8B-FAA8-4E54B165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9C5A5D-1BC4-D69A-A684-5AB538312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9DCBA-0501-4C55-A74B-A8BE3DB0525C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89B3A-B7F3-54D0-73DB-C13D55737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628BD-BBBB-C5C0-8263-612B5B43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89178-CD80-4D0E-A3FC-DA9937A4C4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91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&#10;&#10;AI 生成的内容可能不正确。">
            <a:extLst>
              <a:ext uri="{FF2B5EF4-FFF2-40B4-BE49-F238E27FC236}">
                <a16:creationId xmlns:a16="http://schemas.microsoft.com/office/drawing/2014/main" id="{446525E7-691C-381D-6F9C-81C6F0C4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670E2E5-511A-4FC3-CF22-4C4EBE78BEE2}"/>
              </a:ext>
            </a:extLst>
          </p:cNvPr>
          <p:cNvGrpSpPr>
            <a:grpSpLocks noChangeAspect="1"/>
          </p:cNvGrpSpPr>
          <p:nvPr/>
        </p:nvGrpSpPr>
        <p:grpSpPr>
          <a:xfrm>
            <a:off x="3471267" y="1866600"/>
            <a:ext cx="6009719" cy="3124800"/>
            <a:chOff x="2295608" y="1181099"/>
            <a:chExt cx="6181244" cy="321398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2C00D6D-A785-83FB-E323-3408F10F0B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5608" y="1181099"/>
              <a:ext cx="6181244" cy="2864413"/>
              <a:chOff x="2295609" y="2207435"/>
              <a:chExt cx="7415134" cy="2544669"/>
            </a:xfrm>
          </p:grpSpPr>
          <p:sp>
            <p:nvSpPr>
              <p:cNvPr id="16" name="流程图: 过程 15">
                <a:extLst>
                  <a:ext uri="{FF2B5EF4-FFF2-40B4-BE49-F238E27FC236}">
                    <a16:creationId xmlns:a16="http://schemas.microsoft.com/office/drawing/2014/main" id="{62907455-265B-ECD8-0F1B-0968E4A70F8A}"/>
                  </a:ext>
                </a:extLst>
              </p:cNvPr>
              <p:cNvSpPr/>
              <p:nvPr/>
            </p:nvSpPr>
            <p:spPr>
              <a:xfrm>
                <a:off x="7278339" y="4425567"/>
                <a:ext cx="234840" cy="323850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17" name="流程图: 过程 16">
                <a:extLst>
                  <a:ext uri="{FF2B5EF4-FFF2-40B4-BE49-F238E27FC236}">
                    <a16:creationId xmlns:a16="http://schemas.microsoft.com/office/drawing/2014/main" id="{27155DAE-A568-DA10-36DF-E4AF39D814CE}"/>
                  </a:ext>
                </a:extLst>
              </p:cNvPr>
              <p:cNvSpPr/>
              <p:nvPr/>
            </p:nvSpPr>
            <p:spPr>
              <a:xfrm>
                <a:off x="8799523" y="2713724"/>
                <a:ext cx="310488" cy="213621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 sz="300"/>
              </a:p>
            </p:txBody>
          </p:sp>
          <p:sp>
            <p:nvSpPr>
              <p:cNvPr id="18" name="流程图: 过程 17">
                <a:extLst>
                  <a:ext uri="{FF2B5EF4-FFF2-40B4-BE49-F238E27FC236}">
                    <a16:creationId xmlns:a16="http://schemas.microsoft.com/office/drawing/2014/main" id="{832FF40A-283D-A52C-9B69-5C45A36A4A0E}"/>
                  </a:ext>
                </a:extLst>
              </p:cNvPr>
              <p:cNvSpPr/>
              <p:nvPr/>
            </p:nvSpPr>
            <p:spPr>
              <a:xfrm>
                <a:off x="9015985" y="3038271"/>
                <a:ext cx="574260" cy="313600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 sz="800"/>
              </a:p>
            </p:txBody>
          </p:sp>
          <p:sp>
            <p:nvSpPr>
              <p:cNvPr id="19" name="流程图: 过程 18">
                <a:extLst>
                  <a:ext uri="{FF2B5EF4-FFF2-40B4-BE49-F238E27FC236}">
                    <a16:creationId xmlns:a16="http://schemas.microsoft.com/office/drawing/2014/main" id="{8D799B6E-5117-1955-46B2-8B5448ECAEAE}"/>
                  </a:ext>
                </a:extLst>
              </p:cNvPr>
              <p:cNvSpPr/>
              <p:nvPr/>
            </p:nvSpPr>
            <p:spPr>
              <a:xfrm>
                <a:off x="2345941" y="2469427"/>
                <a:ext cx="1190068" cy="209851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1000"/>
                  <a:t>TE/ME</a:t>
                </a:r>
                <a:r>
                  <a:rPr lang="zh-CN" altLang="en-US" sz="1000"/>
                  <a:t>备件库</a:t>
                </a:r>
              </a:p>
            </p:txBody>
          </p:sp>
          <p:sp>
            <p:nvSpPr>
              <p:cNvPr id="20" name="流程图: 过程 19">
                <a:extLst>
                  <a:ext uri="{FF2B5EF4-FFF2-40B4-BE49-F238E27FC236}">
                    <a16:creationId xmlns:a16="http://schemas.microsoft.com/office/drawing/2014/main" id="{3EB8BC23-02AB-03EE-7DDB-E64FCF1339D9}"/>
                  </a:ext>
                </a:extLst>
              </p:cNvPr>
              <p:cNvSpPr/>
              <p:nvPr/>
            </p:nvSpPr>
            <p:spPr>
              <a:xfrm>
                <a:off x="3554234" y="2476566"/>
                <a:ext cx="384111" cy="108588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300"/>
                  <a:t>测试区</a:t>
                </a:r>
              </a:p>
            </p:txBody>
          </p:sp>
          <p:sp>
            <p:nvSpPr>
              <p:cNvPr id="21" name="流程图: 过程 20">
                <a:extLst>
                  <a:ext uri="{FF2B5EF4-FFF2-40B4-BE49-F238E27FC236}">
                    <a16:creationId xmlns:a16="http://schemas.microsoft.com/office/drawing/2014/main" id="{925A3ACB-1D89-BC87-6B16-B83636A279F9}"/>
                  </a:ext>
                </a:extLst>
              </p:cNvPr>
              <p:cNvSpPr/>
              <p:nvPr/>
            </p:nvSpPr>
            <p:spPr>
              <a:xfrm>
                <a:off x="3554233" y="2704792"/>
                <a:ext cx="384111" cy="327483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WP6#</a:t>
                </a:r>
                <a:r>
                  <a:rPr lang="zh-CN" altLang="en-US" sz="500"/>
                  <a:t>老化房</a:t>
                </a:r>
              </a:p>
            </p:txBody>
          </p:sp>
          <p:sp>
            <p:nvSpPr>
              <p:cNvPr id="22" name="流程图: 过程 21">
                <a:extLst>
                  <a:ext uri="{FF2B5EF4-FFF2-40B4-BE49-F238E27FC236}">
                    <a16:creationId xmlns:a16="http://schemas.microsoft.com/office/drawing/2014/main" id="{FB9841C7-A7E2-CF28-ADEB-3868B97E1FE9}"/>
                  </a:ext>
                </a:extLst>
              </p:cNvPr>
              <p:cNvSpPr/>
              <p:nvPr/>
            </p:nvSpPr>
            <p:spPr>
              <a:xfrm>
                <a:off x="3554233" y="3046538"/>
                <a:ext cx="384111" cy="278549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货梯</a:t>
                </a:r>
                <a:endParaRPr lang="en-US" altLang="zh-CN" sz="500"/>
              </a:p>
              <a:p>
                <a:pPr algn="ctr"/>
                <a:r>
                  <a:rPr lang="zh-CN" altLang="en-US" sz="500"/>
                  <a:t>货梯</a:t>
                </a:r>
              </a:p>
            </p:txBody>
          </p:sp>
          <p:sp>
            <p:nvSpPr>
              <p:cNvPr id="23" name="流程图: 过程 22">
                <a:extLst>
                  <a:ext uri="{FF2B5EF4-FFF2-40B4-BE49-F238E27FC236}">
                    <a16:creationId xmlns:a16="http://schemas.microsoft.com/office/drawing/2014/main" id="{33C8E236-5E42-01F1-1071-F02EBFA692AF}"/>
                  </a:ext>
                </a:extLst>
              </p:cNvPr>
              <p:cNvSpPr/>
              <p:nvPr/>
            </p:nvSpPr>
            <p:spPr>
              <a:xfrm>
                <a:off x="3554233" y="3393872"/>
                <a:ext cx="384111" cy="739594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 dirty="0" err="1"/>
                  <a:t>Testbay</a:t>
                </a:r>
                <a:r>
                  <a:rPr lang="en-US" altLang="zh-CN" sz="500" dirty="0"/>
                  <a:t>(NFT)</a:t>
                </a:r>
              </a:p>
              <a:p>
                <a:pPr algn="ctr"/>
                <a:endParaRPr lang="en-US" altLang="zh-CN" sz="500" dirty="0"/>
              </a:p>
              <a:p>
                <a:pPr algn="ctr"/>
                <a:r>
                  <a:rPr lang="en-US" altLang="zh-CN" sz="500" dirty="0" err="1"/>
                  <a:t>Testbay</a:t>
                </a:r>
                <a:r>
                  <a:rPr lang="en-US" altLang="zh-CN" sz="500" dirty="0"/>
                  <a:t>(CLR</a:t>
                </a:r>
                <a:endParaRPr lang="zh-CN" altLang="en-US" sz="500" dirty="0"/>
              </a:p>
            </p:txBody>
          </p:sp>
          <p:sp>
            <p:nvSpPr>
              <p:cNvPr id="24" name="流程图: 过程 23">
                <a:extLst>
                  <a:ext uri="{FF2B5EF4-FFF2-40B4-BE49-F238E27FC236}">
                    <a16:creationId xmlns:a16="http://schemas.microsoft.com/office/drawing/2014/main" id="{A08C15A4-925A-EE47-ADC3-C046C69C16A0}"/>
                  </a:ext>
                </a:extLst>
              </p:cNvPr>
              <p:cNvSpPr/>
              <p:nvPr/>
            </p:nvSpPr>
            <p:spPr>
              <a:xfrm>
                <a:off x="3554233" y="4171112"/>
                <a:ext cx="384111" cy="181882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400" dirty="0"/>
                  <a:t>Rohs</a:t>
                </a:r>
                <a:r>
                  <a:rPr lang="zh-CN" altLang="en-US" sz="400" dirty="0"/>
                  <a:t>实验室</a:t>
                </a:r>
              </a:p>
            </p:txBody>
          </p:sp>
          <p:sp>
            <p:nvSpPr>
              <p:cNvPr id="25" name="流程图: 过程 24">
                <a:extLst>
                  <a:ext uri="{FF2B5EF4-FFF2-40B4-BE49-F238E27FC236}">
                    <a16:creationId xmlns:a16="http://schemas.microsoft.com/office/drawing/2014/main" id="{405A312E-E4AE-2508-F0A1-996DC69CF6C0}"/>
                  </a:ext>
                </a:extLst>
              </p:cNvPr>
              <p:cNvSpPr/>
              <p:nvPr/>
            </p:nvSpPr>
            <p:spPr>
              <a:xfrm>
                <a:off x="4011279" y="3989230"/>
                <a:ext cx="1655282" cy="181882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 err="1"/>
                  <a:t>Testbay</a:t>
                </a:r>
                <a:r>
                  <a:rPr lang="zh-CN" altLang="en-US" sz="500"/>
                  <a:t>（</a:t>
                </a:r>
                <a:r>
                  <a:rPr lang="en-US" altLang="zh-CN" sz="500"/>
                  <a:t>witness</a:t>
                </a:r>
                <a:r>
                  <a:rPr lang="zh-CN" altLang="en-US" sz="500"/>
                  <a:t>）</a:t>
                </a:r>
              </a:p>
            </p:txBody>
          </p:sp>
          <p:sp>
            <p:nvSpPr>
              <p:cNvPr id="26" name="流程图: 过程 25">
                <a:extLst>
                  <a:ext uri="{FF2B5EF4-FFF2-40B4-BE49-F238E27FC236}">
                    <a16:creationId xmlns:a16="http://schemas.microsoft.com/office/drawing/2014/main" id="{EA358056-71B3-1EAB-C593-B7F6D0180DDA}"/>
                  </a:ext>
                </a:extLst>
              </p:cNvPr>
              <p:cNvSpPr/>
              <p:nvPr/>
            </p:nvSpPr>
            <p:spPr>
              <a:xfrm>
                <a:off x="4011279" y="4171112"/>
                <a:ext cx="718022" cy="181882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27" name="流程图: 过程 26">
                <a:extLst>
                  <a:ext uri="{FF2B5EF4-FFF2-40B4-BE49-F238E27FC236}">
                    <a16:creationId xmlns:a16="http://schemas.microsoft.com/office/drawing/2014/main" id="{188B8910-B65C-D8E4-2A61-2A74962B4459}"/>
                  </a:ext>
                </a:extLst>
              </p:cNvPr>
              <p:cNvSpPr/>
              <p:nvPr/>
            </p:nvSpPr>
            <p:spPr>
              <a:xfrm>
                <a:off x="4874906" y="4181272"/>
                <a:ext cx="278575" cy="181882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400"/>
                  <a:t>垃圾房</a:t>
                </a:r>
              </a:p>
            </p:txBody>
          </p:sp>
          <p:sp>
            <p:nvSpPr>
              <p:cNvPr id="28" name="流程图: 过程 27">
                <a:extLst>
                  <a:ext uri="{FF2B5EF4-FFF2-40B4-BE49-F238E27FC236}">
                    <a16:creationId xmlns:a16="http://schemas.microsoft.com/office/drawing/2014/main" id="{CFE63536-6B9B-1DCF-9F27-D891662C3DBE}"/>
                  </a:ext>
                </a:extLst>
              </p:cNvPr>
              <p:cNvSpPr/>
              <p:nvPr/>
            </p:nvSpPr>
            <p:spPr>
              <a:xfrm>
                <a:off x="5153481" y="4181272"/>
                <a:ext cx="513080" cy="181882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包材放置区</a:t>
                </a:r>
              </a:p>
            </p:txBody>
          </p:sp>
          <p:sp>
            <p:nvSpPr>
              <p:cNvPr id="29" name="流程图: 过程 28">
                <a:extLst>
                  <a:ext uri="{FF2B5EF4-FFF2-40B4-BE49-F238E27FC236}">
                    <a16:creationId xmlns:a16="http://schemas.microsoft.com/office/drawing/2014/main" id="{5400DFF0-266D-A21D-DA59-9E3B595A48E2}"/>
                  </a:ext>
                </a:extLst>
              </p:cNvPr>
              <p:cNvSpPr/>
              <p:nvPr/>
            </p:nvSpPr>
            <p:spPr>
              <a:xfrm>
                <a:off x="4094717" y="3590903"/>
                <a:ext cx="1571843" cy="309687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1.8M</a:t>
                </a:r>
                <a:r>
                  <a:rPr lang="zh-CN" altLang="en-US" sz="500"/>
                  <a:t>平台</a:t>
                </a:r>
              </a:p>
            </p:txBody>
          </p:sp>
          <p:sp>
            <p:nvSpPr>
              <p:cNvPr id="30" name="流程图: 过程 29">
                <a:extLst>
                  <a:ext uri="{FF2B5EF4-FFF2-40B4-BE49-F238E27FC236}">
                    <a16:creationId xmlns:a16="http://schemas.microsoft.com/office/drawing/2014/main" id="{5D2AD07C-B2C1-9E9F-A77A-C9CB23B9652F}"/>
                  </a:ext>
                </a:extLst>
              </p:cNvPr>
              <p:cNvSpPr/>
              <p:nvPr/>
            </p:nvSpPr>
            <p:spPr>
              <a:xfrm>
                <a:off x="4094717" y="3393872"/>
                <a:ext cx="240862" cy="143411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200" dirty="0"/>
                  <a:t>ECLXL</a:t>
                </a:r>
                <a:r>
                  <a:rPr lang="zh-CN" altLang="en-US" sz="200" dirty="0"/>
                  <a:t>自老化位</a:t>
                </a:r>
              </a:p>
            </p:txBody>
          </p:sp>
          <p:sp>
            <p:nvSpPr>
              <p:cNvPr id="31" name="流程图: 过程 30">
                <a:extLst>
                  <a:ext uri="{FF2B5EF4-FFF2-40B4-BE49-F238E27FC236}">
                    <a16:creationId xmlns:a16="http://schemas.microsoft.com/office/drawing/2014/main" id="{C3DCED0F-D6A3-2905-1BE5-70A11A76D25F}"/>
                  </a:ext>
                </a:extLst>
              </p:cNvPr>
              <p:cNvSpPr/>
              <p:nvPr/>
            </p:nvSpPr>
            <p:spPr>
              <a:xfrm>
                <a:off x="4094717" y="3030386"/>
                <a:ext cx="226914" cy="353326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300"/>
                  <a:t>大机耐压区</a:t>
                </a:r>
              </a:p>
            </p:txBody>
          </p:sp>
          <p:sp>
            <p:nvSpPr>
              <p:cNvPr id="32" name="流程图: 过程 31">
                <a:extLst>
                  <a:ext uri="{FF2B5EF4-FFF2-40B4-BE49-F238E27FC236}">
                    <a16:creationId xmlns:a16="http://schemas.microsoft.com/office/drawing/2014/main" id="{C9C4BBD4-9D53-2A86-A94A-5C1BC64BF35A}"/>
                  </a:ext>
                </a:extLst>
              </p:cNvPr>
              <p:cNvSpPr/>
              <p:nvPr/>
            </p:nvSpPr>
            <p:spPr>
              <a:xfrm>
                <a:off x="4094717" y="2762649"/>
                <a:ext cx="226914" cy="253217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300"/>
                  <a:t>WP5#</a:t>
                </a:r>
                <a:r>
                  <a:rPr lang="zh-CN" altLang="en-US" sz="300"/>
                  <a:t>老化房</a:t>
                </a:r>
              </a:p>
            </p:txBody>
          </p:sp>
          <p:sp>
            <p:nvSpPr>
              <p:cNvPr id="33" name="流程图: 过程 32">
                <a:extLst>
                  <a:ext uri="{FF2B5EF4-FFF2-40B4-BE49-F238E27FC236}">
                    <a16:creationId xmlns:a16="http://schemas.microsoft.com/office/drawing/2014/main" id="{0EF430D8-383F-967F-E6D3-F247E027BF32}"/>
                  </a:ext>
                </a:extLst>
              </p:cNvPr>
              <p:cNvSpPr/>
              <p:nvPr/>
            </p:nvSpPr>
            <p:spPr>
              <a:xfrm>
                <a:off x="4335581" y="2762649"/>
                <a:ext cx="629940" cy="560774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WP</a:t>
                </a:r>
                <a:r>
                  <a:rPr lang="zh-CN" altLang="en-US" sz="500"/>
                  <a:t>测试、老化区</a:t>
                </a:r>
              </a:p>
            </p:txBody>
          </p:sp>
          <p:sp>
            <p:nvSpPr>
              <p:cNvPr id="34" name="流程图: 过程 33">
                <a:extLst>
                  <a:ext uri="{FF2B5EF4-FFF2-40B4-BE49-F238E27FC236}">
                    <a16:creationId xmlns:a16="http://schemas.microsoft.com/office/drawing/2014/main" id="{86C14E4D-6EF2-491D-D1E4-FFA579BC8970}"/>
                  </a:ext>
                </a:extLst>
              </p:cNvPr>
              <p:cNvSpPr/>
              <p:nvPr/>
            </p:nvSpPr>
            <p:spPr>
              <a:xfrm>
                <a:off x="4335580" y="3333583"/>
                <a:ext cx="1330979" cy="203700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半成品暂存区</a:t>
                </a:r>
              </a:p>
            </p:txBody>
          </p:sp>
          <p:sp>
            <p:nvSpPr>
              <p:cNvPr id="35" name="流程图: 过程 34">
                <a:extLst>
                  <a:ext uri="{FF2B5EF4-FFF2-40B4-BE49-F238E27FC236}">
                    <a16:creationId xmlns:a16="http://schemas.microsoft.com/office/drawing/2014/main" id="{1CD7E3D0-E40A-059B-C24D-E62013A8E00B}"/>
                  </a:ext>
                </a:extLst>
              </p:cNvPr>
              <p:cNvSpPr/>
              <p:nvPr/>
            </p:nvSpPr>
            <p:spPr>
              <a:xfrm>
                <a:off x="4979470" y="3174601"/>
                <a:ext cx="687089" cy="148822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WP</a:t>
                </a:r>
                <a:r>
                  <a:rPr lang="zh-CN" altLang="en-US" sz="500"/>
                  <a:t>包装区</a:t>
                </a:r>
              </a:p>
            </p:txBody>
          </p:sp>
          <p:sp>
            <p:nvSpPr>
              <p:cNvPr id="36" name="流程图: 过程 35">
                <a:extLst>
                  <a:ext uri="{FF2B5EF4-FFF2-40B4-BE49-F238E27FC236}">
                    <a16:creationId xmlns:a16="http://schemas.microsoft.com/office/drawing/2014/main" id="{4632FB32-DEF3-5B84-3F28-7DB35B31EEDE}"/>
                  </a:ext>
                </a:extLst>
              </p:cNvPr>
              <p:cNvSpPr/>
              <p:nvPr/>
            </p:nvSpPr>
            <p:spPr>
              <a:xfrm>
                <a:off x="5529401" y="2751973"/>
                <a:ext cx="1289226" cy="287744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800"/>
                  <a:t>耐压区</a:t>
                </a:r>
              </a:p>
            </p:txBody>
          </p:sp>
          <p:sp>
            <p:nvSpPr>
              <p:cNvPr id="37" name="流程图: 过程 36">
                <a:extLst>
                  <a:ext uri="{FF2B5EF4-FFF2-40B4-BE49-F238E27FC236}">
                    <a16:creationId xmlns:a16="http://schemas.microsoft.com/office/drawing/2014/main" id="{6E288F10-E3D3-C0E1-B582-9D5B9051BB3D}"/>
                  </a:ext>
                </a:extLst>
              </p:cNvPr>
              <p:cNvSpPr/>
              <p:nvPr/>
            </p:nvSpPr>
            <p:spPr>
              <a:xfrm>
                <a:off x="5050568" y="2758794"/>
                <a:ext cx="478833" cy="287744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WP</a:t>
                </a:r>
                <a:r>
                  <a:rPr lang="zh-CN" altLang="en-US" sz="500"/>
                  <a:t>待测区</a:t>
                </a:r>
              </a:p>
            </p:txBody>
          </p:sp>
          <p:sp>
            <p:nvSpPr>
              <p:cNvPr id="38" name="流程图: 过程 37">
                <a:extLst>
                  <a:ext uri="{FF2B5EF4-FFF2-40B4-BE49-F238E27FC236}">
                    <a16:creationId xmlns:a16="http://schemas.microsoft.com/office/drawing/2014/main" id="{CE7829BE-A52B-241C-B516-B6EF0537BCD8}"/>
                  </a:ext>
                </a:extLst>
              </p:cNvPr>
              <p:cNvSpPr/>
              <p:nvPr/>
            </p:nvSpPr>
            <p:spPr>
              <a:xfrm>
                <a:off x="6964232" y="2758794"/>
                <a:ext cx="478833" cy="135605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400"/>
                  <a:t>耐压区</a:t>
                </a:r>
              </a:p>
            </p:txBody>
          </p:sp>
          <p:sp>
            <p:nvSpPr>
              <p:cNvPr id="39" name="流程图: 过程 38">
                <a:extLst>
                  <a:ext uri="{FF2B5EF4-FFF2-40B4-BE49-F238E27FC236}">
                    <a16:creationId xmlns:a16="http://schemas.microsoft.com/office/drawing/2014/main" id="{1B44580A-F475-C260-DA59-441DF425F884}"/>
                  </a:ext>
                </a:extLst>
              </p:cNvPr>
              <p:cNvSpPr/>
              <p:nvPr/>
            </p:nvSpPr>
            <p:spPr>
              <a:xfrm>
                <a:off x="6964232" y="2902666"/>
                <a:ext cx="478833" cy="135605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300"/>
                  <a:t>HIU</a:t>
                </a:r>
                <a:r>
                  <a:rPr lang="zh-CN" altLang="en-US" sz="300"/>
                  <a:t>装配区</a:t>
                </a:r>
              </a:p>
            </p:txBody>
          </p:sp>
          <p:sp>
            <p:nvSpPr>
              <p:cNvPr id="40" name="流程图: 过程 39">
                <a:extLst>
                  <a:ext uri="{FF2B5EF4-FFF2-40B4-BE49-F238E27FC236}">
                    <a16:creationId xmlns:a16="http://schemas.microsoft.com/office/drawing/2014/main" id="{FD8EFB31-BC10-F978-65BB-A7F42E6584CD}"/>
                  </a:ext>
                </a:extLst>
              </p:cNvPr>
              <p:cNvSpPr/>
              <p:nvPr/>
            </p:nvSpPr>
            <p:spPr>
              <a:xfrm>
                <a:off x="7465957" y="2760240"/>
                <a:ext cx="1185997" cy="278031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APM2</a:t>
                </a:r>
                <a:r>
                  <a:rPr lang="zh-CN" altLang="en-US" sz="500"/>
                  <a:t>装配区</a:t>
                </a:r>
              </a:p>
            </p:txBody>
          </p:sp>
          <p:sp>
            <p:nvSpPr>
              <p:cNvPr id="41" name="流程图: 过程 40">
                <a:extLst>
                  <a:ext uri="{FF2B5EF4-FFF2-40B4-BE49-F238E27FC236}">
                    <a16:creationId xmlns:a16="http://schemas.microsoft.com/office/drawing/2014/main" id="{A4E2B128-D812-08DA-0C08-C083400E83DF}"/>
                  </a:ext>
                </a:extLst>
              </p:cNvPr>
              <p:cNvSpPr/>
              <p:nvPr/>
            </p:nvSpPr>
            <p:spPr>
              <a:xfrm>
                <a:off x="7055703" y="3139246"/>
                <a:ext cx="1596251" cy="184177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EXL</a:t>
                </a:r>
                <a:r>
                  <a:rPr lang="zh-CN" altLang="en-US" sz="500"/>
                  <a:t>装配区</a:t>
                </a:r>
              </a:p>
            </p:txBody>
          </p:sp>
          <p:sp>
            <p:nvSpPr>
              <p:cNvPr id="42" name="流程图: 过程 41">
                <a:extLst>
                  <a:ext uri="{FF2B5EF4-FFF2-40B4-BE49-F238E27FC236}">
                    <a16:creationId xmlns:a16="http://schemas.microsoft.com/office/drawing/2014/main" id="{13A29E46-C382-4861-E3A4-E169F22E3AC5}"/>
                  </a:ext>
                </a:extLst>
              </p:cNvPr>
              <p:cNvSpPr/>
              <p:nvPr/>
            </p:nvSpPr>
            <p:spPr>
              <a:xfrm>
                <a:off x="7055703" y="3332309"/>
                <a:ext cx="1596251" cy="568281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库房</a:t>
                </a:r>
              </a:p>
            </p:txBody>
          </p:sp>
          <p:sp>
            <p:nvSpPr>
              <p:cNvPr id="43" name="流程图: 过程 42">
                <a:extLst>
                  <a:ext uri="{FF2B5EF4-FFF2-40B4-BE49-F238E27FC236}">
                    <a16:creationId xmlns:a16="http://schemas.microsoft.com/office/drawing/2014/main" id="{9E71FE98-8713-0642-2430-9EFA8DDA88F7}"/>
                  </a:ext>
                </a:extLst>
              </p:cNvPr>
              <p:cNvSpPr/>
              <p:nvPr/>
            </p:nvSpPr>
            <p:spPr>
              <a:xfrm>
                <a:off x="5842739" y="3146906"/>
                <a:ext cx="1034777" cy="184177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半成品暂存区</a:t>
                </a:r>
              </a:p>
            </p:txBody>
          </p:sp>
          <p:sp>
            <p:nvSpPr>
              <p:cNvPr id="44" name="流程图: 过程 43">
                <a:extLst>
                  <a:ext uri="{FF2B5EF4-FFF2-40B4-BE49-F238E27FC236}">
                    <a16:creationId xmlns:a16="http://schemas.microsoft.com/office/drawing/2014/main" id="{FF8E2884-08DD-FF49-3921-8C93D75A65CE}"/>
                  </a:ext>
                </a:extLst>
              </p:cNvPr>
              <p:cNvSpPr/>
              <p:nvPr/>
            </p:nvSpPr>
            <p:spPr>
              <a:xfrm>
                <a:off x="5842739" y="3343344"/>
                <a:ext cx="1034777" cy="236359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拆包区</a:t>
                </a:r>
              </a:p>
            </p:txBody>
          </p:sp>
          <p:sp>
            <p:nvSpPr>
              <p:cNvPr id="45" name="流程图: 过程 44">
                <a:extLst>
                  <a:ext uri="{FF2B5EF4-FFF2-40B4-BE49-F238E27FC236}">
                    <a16:creationId xmlns:a16="http://schemas.microsoft.com/office/drawing/2014/main" id="{4AB08F2C-E608-0FCE-0763-77375E6C6B37}"/>
                  </a:ext>
                </a:extLst>
              </p:cNvPr>
              <p:cNvSpPr/>
              <p:nvPr/>
            </p:nvSpPr>
            <p:spPr>
              <a:xfrm>
                <a:off x="5840913" y="3593063"/>
                <a:ext cx="1034777" cy="307527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包装区</a:t>
                </a:r>
              </a:p>
            </p:txBody>
          </p:sp>
          <p:sp>
            <p:nvSpPr>
              <p:cNvPr id="46" name="流程图: 过程 45">
                <a:extLst>
                  <a:ext uri="{FF2B5EF4-FFF2-40B4-BE49-F238E27FC236}">
                    <a16:creationId xmlns:a16="http://schemas.microsoft.com/office/drawing/2014/main" id="{84C5E690-30A2-DC44-1AA1-5F2B5FBC6499}"/>
                  </a:ext>
                </a:extLst>
              </p:cNvPr>
              <p:cNvSpPr/>
              <p:nvPr/>
            </p:nvSpPr>
            <p:spPr>
              <a:xfrm>
                <a:off x="5840914" y="3991949"/>
                <a:ext cx="323488" cy="189324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400"/>
                  <a:t>物料周转区</a:t>
                </a:r>
              </a:p>
            </p:txBody>
          </p:sp>
          <p:sp>
            <p:nvSpPr>
              <p:cNvPr id="47" name="流程图: 过程 46">
                <a:extLst>
                  <a:ext uri="{FF2B5EF4-FFF2-40B4-BE49-F238E27FC236}">
                    <a16:creationId xmlns:a16="http://schemas.microsoft.com/office/drawing/2014/main" id="{7B2448E7-4EA5-DEE3-4817-68832C75B862}"/>
                  </a:ext>
                </a:extLst>
              </p:cNvPr>
              <p:cNvSpPr/>
              <p:nvPr/>
            </p:nvSpPr>
            <p:spPr>
              <a:xfrm>
                <a:off x="6174014" y="3991949"/>
                <a:ext cx="604160" cy="189324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包材区</a:t>
                </a:r>
              </a:p>
            </p:txBody>
          </p:sp>
          <p:sp>
            <p:nvSpPr>
              <p:cNvPr id="48" name="流程图: 过程 47">
                <a:extLst>
                  <a:ext uri="{FF2B5EF4-FFF2-40B4-BE49-F238E27FC236}">
                    <a16:creationId xmlns:a16="http://schemas.microsoft.com/office/drawing/2014/main" id="{30D98F72-CF6F-28A1-AD71-83C7E56716AA}"/>
                  </a:ext>
                </a:extLst>
              </p:cNvPr>
              <p:cNvSpPr/>
              <p:nvPr/>
            </p:nvSpPr>
            <p:spPr>
              <a:xfrm>
                <a:off x="7067163" y="3985509"/>
                <a:ext cx="990669" cy="189324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600"/>
                  <a:t>IQC</a:t>
                </a:r>
                <a:endParaRPr lang="zh-CN" altLang="en-US" sz="600"/>
              </a:p>
            </p:txBody>
          </p:sp>
          <p:sp>
            <p:nvSpPr>
              <p:cNvPr id="49" name="流程图: 过程 48">
                <a:extLst>
                  <a:ext uri="{FF2B5EF4-FFF2-40B4-BE49-F238E27FC236}">
                    <a16:creationId xmlns:a16="http://schemas.microsoft.com/office/drawing/2014/main" id="{81BDECD1-7391-C5A8-5FFF-0155BC02BB2C}"/>
                  </a:ext>
                </a:extLst>
              </p:cNvPr>
              <p:cNvSpPr/>
              <p:nvPr/>
            </p:nvSpPr>
            <p:spPr>
              <a:xfrm>
                <a:off x="6787787" y="3991949"/>
                <a:ext cx="87904" cy="189324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50" name="流程图: 过程 49">
                <a:extLst>
                  <a:ext uri="{FF2B5EF4-FFF2-40B4-BE49-F238E27FC236}">
                    <a16:creationId xmlns:a16="http://schemas.microsoft.com/office/drawing/2014/main" id="{87E5A9DC-5F89-19A9-2707-F16E8CE4E6FF}"/>
                  </a:ext>
                </a:extLst>
              </p:cNvPr>
              <p:cNvSpPr/>
              <p:nvPr/>
            </p:nvSpPr>
            <p:spPr>
              <a:xfrm>
                <a:off x="4043887" y="2473480"/>
                <a:ext cx="2285614" cy="231943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800" dirty="0"/>
                  <a:t>1#-14#Testbay</a:t>
                </a:r>
                <a:endParaRPr lang="zh-CN" altLang="en-US" sz="800" dirty="0"/>
              </a:p>
            </p:txBody>
          </p:sp>
          <p:sp>
            <p:nvSpPr>
              <p:cNvPr id="51" name="流程图: 过程 50">
                <a:extLst>
                  <a:ext uri="{FF2B5EF4-FFF2-40B4-BE49-F238E27FC236}">
                    <a16:creationId xmlns:a16="http://schemas.microsoft.com/office/drawing/2014/main" id="{5C291E6C-B08A-55D4-6E68-913620CD5636}"/>
                  </a:ext>
                </a:extLst>
              </p:cNvPr>
              <p:cNvSpPr/>
              <p:nvPr/>
            </p:nvSpPr>
            <p:spPr>
              <a:xfrm>
                <a:off x="6461366" y="2471690"/>
                <a:ext cx="605797" cy="231943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/>
                  <a:t>HIU</a:t>
                </a:r>
                <a:r>
                  <a:rPr lang="zh-CN" altLang="en-US" sz="500"/>
                  <a:t>老化房</a:t>
                </a:r>
              </a:p>
            </p:txBody>
          </p:sp>
          <p:sp>
            <p:nvSpPr>
              <p:cNvPr id="52" name="流程图: 过程 51">
                <a:extLst>
                  <a:ext uri="{FF2B5EF4-FFF2-40B4-BE49-F238E27FC236}">
                    <a16:creationId xmlns:a16="http://schemas.microsoft.com/office/drawing/2014/main" id="{03D85518-9663-7E91-48D7-C370B6FA0BAF}"/>
                  </a:ext>
                </a:extLst>
              </p:cNvPr>
              <p:cNvSpPr/>
              <p:nvPr/>
            </p:nvSpPr>
            <p:spPr>
              <a:xfrm>
                <a:off x="7135467" y="2475217"/>
                <a:ext cx="1604625" cy="231943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800"/>
                  <a:t>40#-44#Testbay</a:t>
                </a:r>
                <a:endParaRPr lang="zh-CN" altLang="en-US" sz="800"/>
              </a:p>
            </p:txBody>
          </p:sp>
          <p:sp>
            <p:nvSpPr>
              <p:cNvPr id="53" name="流程图: 过程 52">
                <a:extLst>
                  <a:ext uri="{FF2B5EF4-FFF2-40B4-BE49-F238E27FC236}">
                    <a16:creationId xmlns:a16="http://schemas.microsoft.com/office/drawing/2014/main" id="{A9C9CF9D-2D70-2A0C-0328-392224194672}"/>
                  </a:ext>
                </a:extLst>
              </p:cNvPr>
              <p:cNvSpPr/>
              <p:nvPr/>
            </p:nvSpPr>
            <p:spPr>
              <a:xfrm>
                <a:off x="8797559" y="3277304"/>
                <a:ext cx="792685" cy="313600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800"/>
                  <a:t>贵重品库房</a:t>
                </a:r>
              </a:p>
            </p:txBody>
          </p:sp>
          <p:sp>
            <p:nvSpPr>
              <p:cNvPr id="54" name="流程图: 过程 53">
                <a:extLst>
                  <a:ext uri="{FF2B5EF4-FFF2-40B4-BE49-F238E27FC236}">
                    <a16:creationId xmlns:a16="http://schemas.microsoft.com/office/drawing/2014/main" id="{A4286360-3345-B474-B566-ABCF466A8046}"/>
                  </a:ext>
                </a:extLst>
              </p:cNvPr>
              <p:cNvSpPr/>
              <p:nvPr/>
            </p:nvSpPr>
            <p:spPr>
              <a:xfrm>
                <a:off x="8799373" y="2446229"/>
                <a:ext cx="810537" cy="312565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700"/>
                  <a:t>大厅</a:t>
                </a:r>
              </a:p>
            </p:txBody>
          </p:sp>
          <p:sp>
            <p:nvSpPr>
              <p:cNvPr id="55" name="流程图: 过程 54">
                <a:extLst>
                  <a:ext uri="{FF2B5EF4-FFF2-40B4-BE49-F238E27FC236}">
                    <a16:creationId xmlns:a16="http://schemas.microsoft.com/office/drawing/2014/main" id="{B3BA2715-01EB-4B7E-8B98-5F2262913850}"/>
                  </a:ext>
                </a:extLst>
              </p:cNvPr>
              <p:cNvSpPr/>
              <p:nvPr/>
            </p:nvSpPr>
            <p:spPr>
              <a:xfrm>
                <a:off x="8799374" y="3049235"/>
                <a:ext cx="195352" cy="213621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300"/>
                  <a:t>货梯</a:t>
                </a:r>
                <a:endParaRPr lang="en-US" altLang="zh-CN" sz="300"/>
              </a:p>
              <a:p>
                <a:pPr algn="ctr"/>
                <a:r>
                  <a:rPr lang="zh-CN" altLang="en-US" sz="300"/>
                  <a:t>客梯</a:t>
                </a:r>
              </a:p>
            </p:txBody>
          </p:sp>
          <p:sp>
            <p:nvSpPr>
              <p:cNvPr id="56" name="流程图: 过程 55">
                <a:extLst>
                  <a:ext uri="{FF2B5EF4-FFF2-40B4-BE49-F238E27FC236}">
                    <a16:creationId xmlns:a16="http://schemas.microsoft.com/office/drawing/2014/main" id="{A7A0D702-FFED-BB42-7032-1D588D765E51}"/>
                  </a:ext>
                </a:extLst>
              </p:cNvPr>
              <p:cNvSpPr/>
              <p:nvPr/>
            </p:nvSpPr>
            <p:spPr>
              <a:xfrm>
                <a:off x="8811201" y="3616447"/>
                <a:ext cx="798707" cy="284142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600"/>
                  <a:t>物料办公室</a:t>
                </a:r>
              </a:p>
            </p:txBody>
          </p:sp>
          <p:sp>
            <p:nvSpPr>
              <p:cNvPr id="57" name="流程图: 过程 56">
                <a:extLst>
                  <a:ext uri="{FF2B5EF4-FFF2-40B4-BE49-F238E27FC236}">
                    <a16:creationId xmlns:a16="http://schemas.microsoft.com/office/drawing/2014/main" id="{334A6589-DB75-1BDE-0E4F-FC3C485F9082}"/>
                  </a:ext>
                </a:extLst>
              </p:cNvPr>
              <p:cNvSpPr/>
              <p:nvPr/>
            </p:nvSpPr>
            <p:spPr>
              <a:xfrm>
                <a:off x="9322256" y="3900590"/>
                <a:ext cx="288712" cy="181883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300" dirty="0"/>
                  <a:t>铜排放置区</a:t>
                </a:r>
              </a:p>
            </p:txBody>
          </p:sp>
          <p:sp>
            <p:nvSpPr>
              <p:cNvPr id="58" name="流程图: 过程 57">
                <a:extLst>
                  <a:ext uri="{FF2B5EF4-FFF2-40B4-BE49-F238E27FC236}">
                    <a16:creationId xmlns:a16="http://schemas.microsoft.com/office/drawing/2014/main" id="{507C6AD4-9647-E3BB-25C2-C3996DFE209A}"/>
                  </a:ext>
                </a:extLst>
              </p:cNvPr>
              <p:cNvSpPr/>
              <p:nvPr/>
            </p:nvSpPr>
            <p:spPr>
              <a:xfrm>
                <a:off x="8371916" y="4020272"/>
                <a:ext cx="709586" cy="231943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物料周转区</a:t>
                </a:r>
              </a:p>
            </p:txBody>
          </p:sp>
          <p:sp>
            <p:nvSpPr>
              <p:cNvPr id="59" name="流程图: 过程 58">
                <a:extLst>
                  <a:ext uri="{FF2B5EF4-FFF2-40B4-BE49-F238E27FC236}">
                    <a16:creationId xmlns:a16="http://schemas.microsoft.com/office/drawing/2014/main" id="{ACCDC2D7-C41E-5305-3F35-30EAB4149F30}"/>
                  </a:ext>
                </a:extLst>
              </p:cNvPr>
              <p:cNvSpPr/>
              <p:nvPr/>
            </p:nvSpPr>
            <p:spPr>
              <a:xfrm>
                <a:off x="7565299" y="4170938"/>
                <a:ext cx="492533" cy="189324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sp>
            <p:nvSpPr>
              <p:cNvPr id="60" name="流程图: 过程 59">
                <a:extLst>
                  <a:ext uri="{FF2B5EF4-FFF2-40B4-BE49-F238E27FC236}">
                    <a16:creationId xmlns:a16="http://schemas.microsoft.com/office/drawing/2014/main" id="{983107B8-CC32-E6F1-8BDE-7A6ABA70FE5A}"/>
                  </a:ext>
                </a:extLst>
              </p:cNvPr>
              <p:cNvSpPr/>
              <p:nvPr/>
            </p:nvSpPr>
            <p:spPr>
              <a:xfrm>
                <a:off x="5877725" y="4308862"/>
                <a:ext cx="212318" cy="440063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风能机柜</a:t>
                </a:r>
              </a:p>
            </p:txBody>
          </p:sp>
          <p:sp>
            <p:nvSpPr>
              <p:cNvPr id="61" name="流程图: 过程 60">
                <a:extLst>
                  <a:ext uri="{FF2B5EF4-FFF2-40B4-BE49-F238E27FC236}">
                    <a16:creationId xmlns:a16="http://schemas.microsoft.com/office/drawing/2014/main" id="{5FD564F9-8078-651E-1273-1F7F729E2EC9}"/>
                  </a:ext>
                </a:extLst>
              </p:cNvPr>
              <p:cNvSpPr/>
              <p:nvPr/>
            </p:nvSpPr>
            <p:spPr>
              <a:xfrm>
                <a:off x="6191870" y="4308862"/>
                <a:ext cx="323609" cy="440063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 dirty="0"/>
                  <a:t>UPS</a:t>
                </a:r>
                <a:r>
                  <a:rPr lang="zh-CN" altLang="en-US" sz="500" dirty="0"/>
                  <a:t>大机机柜</a:t>
                </a:r>
              </a:p>
            </p:txBody>
          </p:sp>
          <p:sp>
            <p:nvSpPr>
              <p:cNvPr id="62" name="流程图: 过程 61">
                <a:extLst>
                  <a:ext uri="{FF2B5EF4-FFF2-40B4-BE49-F238E27FC236}">
                    <a16:creationId xmlns:a16="http://schemas.microsoft.com/office/drawing/2014/main" id="{25FE24F5-D606-23BF-47DE-CA43052DFAA5}"/>
                  </a:ext>
                </a:extLst>
              </p:cNvPr>
              <p:cNvSpPr/>
              <p:nvPr/>
            </p:nvSpPr>
            <p:spPr>
              <a:xfrm>
                <a:off x="6628039" y="4308862"/>
                <a:ext cx="323609" cy="440063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en-US" altLang="zh-CN" sz="500" dirty="0"/>
                  <a:t>UPS</a:t>
                </a:r>
                <a:r>
                  <a:rPr lang="zh-CN" altLang="en-US" sz="500" dirty="0"/>
                  <a:t>大机机柜</a:t>
                </a:r>
              </a:p>
            </p:txBody>
          </p:sp>
          <p:sp>
            <p:nvSpPr>
              <p:cNvPr id="63" name="流程图: 过程 62">
                <a:extLst>
                  <a:ext uri="{FF2B5EF4-FFF2-40B4-BE49-F238E27FC236}">
                    <a16:creationId xmlns:a16="http://schemas.microsoft.com/office/drawing/2014/main" id="{81BBCD8F-CD3F-00D2-015E-D6DB2542AF39}"/>
                  </a:ext>
                </a:extLst>
              </p:cNvPr>
              <p:cNvSpPr/>
              <p:nvPr/>
            </p:nvSpPr>
            <p:spPr>
              <a:xfrm>
                <a:off x="7001354" y="4312041"/>
                <a:ext cx="301250" cy="440063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400"/>
                  <a:t>大件物料放置区</a:t>
                </a:r>
              </a:p>
            </p:txBody>
          </p:sp>
          <p:sp>
            <p:nvSpPr>
              <p:cNvPr id="64" name="流程图: 过程 63">
                <a:extLst>
                  <a:ext uri="{FF2B5EF4-FFF2-40B4-BE49-F238E27FC236}">
                    <a16:creationId xmlns:a16="http://schemas.microsoft.com/office/drawing/2014/main" id="{B21B2FB0-A140-2658-42EF-2A07A7F6D6D2}"/>
                  </a:ext>
                </a:extLst>
              </p:cNvPr>
              <p:cNvSpPr/>
              <p:nvPr/>
            </p:nvSpPr>
            <p:spPr>
              <a:xfrm>
                <a:off x="5146179" y="4433383"/>
                <a:ext cx="432039" cy="313310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成品投递区</a:t>
                </a:r>
              </a:p>
            </p:txBody>
          </p:sp>
          <p:sp>
            <p:nvSpPr>
              <p:cNvPr id="65" name="流程图: 过程 64">
                <a:extLst>
                  <a:ext uri="{FF2B5EF4-FFF2-40B4-BE49-F238E27FC236}">
                    <a16:creationId xmlns:a16="http://schemas.microsoft.com/office/drawing/2014/main" id="{652A9CB8-07D0-E2DE-E209-7371BE9AFE4F}"/>
                  </a:ext>
                </a:extLst>
              </p:cNvPr>
              <p:cNvSpPr/>
              <p:nvPr/>
            </p:nvSpPr>
            <p:spPr>
              <a:xfrm>
                <a:off x="2304371" y="2820535"/>
                <a:ext cx="741984" cy="209851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压缩空气房</a:t>
                </a:r>
              </a:p>
            </p:txBody>
          </p:sp>
          <p:sp>
            <p:nvSpPr>
              <p:cNvPr id="66" name="流程图: 过程 65">
                <a:extLst>
                  <a:ext uri="{FF2B5EF4-FFF2-40B4-BE49-F238E27FC236}">
                    <a16:creationId xmlns:a16="http://schemas.microsoft.com/office/drawing/2014/main" id="{7EE41E1C-649F-9FE0-41B6-9143D09C6A91}"/>
                  </a:ext>
                </a:extLst>
              </p:cNvPr>
              <p:cNvSpPr/>
              <p:nvPr/>
            </p:nvSpPr>
            <p:spPr>
              <a:xfrm>
                <a:off x="2295609" y="3039161"/>
                <a:ext cx="741984" cy="209851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高压配电房</a:t>
                </a:r>
              </a:p>
            </p:txBody>
          </p:sp>
          <p:sp>
            <p:nvSpPr>
              <p:cNvPr id="67" name="流程图: 过程 66">
                <a:extLst>
                  <a:ext uri="{FF2B5EF4-FFF2-40B4-BE49-F238E27FC236}">
                    <a16:creationId xmlns:a16="http://schemas.microsoft.com/office/drawing/2014/main" id="{3ED6A39C-CC93-6E67-9198-11450460FFEE}"/>
                  </a:ext>
                </a:extLst>
              </p:cNvPr>
              <p:cNvSpPr/>
              <p:nvPr/>
            </p:nvSpPr>
            <p:spPr>
              <a:xfrm>
                <a:off x="2480631" y="3277304"/>
                <a:ext cx="563508" cy="248181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400"/>
                  <a:t>低压配电房</a:t>
                </a:r>
              </a:p>
            </p:txBody>
          </p:sp>
          <p:sp>
            <p:nvSpPr>
              <p:cNvPr id="68" name="流程图: 过程 67">
                <a:extLst>
                  <a:ext uri="{FF2B5EF4-FFF2-40B4-BE49-F238E27FC236}">
                    <a16:creationId xmlns:a16="http://schemas.microsoft.com/office/drawing/2014/main" id="{90479847-7FCB-0B22-6E23-FA469C83F3EA}"/>
                  </a:ext>
                </a:extLst>
              </p:cNvPr>
              <p:cNvSpPr/>
              <p:nvPr/>
            </p:nvSpPr>
            <p:spPr>
              <a:xfrm>
                <a:off x="2302155" y="3562846"/>
                <a:ext cx="741984" cy="377398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500"/>
                  <a:t>供应商维修房</a:t>
                </a:r>
              </a:p>
            </p:txBody>
          </p:sp>
          <p:sp>
            <p:nvSpPr>
              <p:cNvPr id="69" name="流程图: 过程 68">
                <a:extLst>
                  <a:ext uri="{FF2B5EF4-FFF2-40B4-BE49-F238E27FC236}">
                    <a16:creationId xmlns:a16="http://schemas.microsoft.com/office/drawing/2014/main" id="{A3A06D4C-95AF-FC34-9A4A-D83B7D2F07B9}"/>
                  </a:ext>
                </a:extLst>
              </p:cNvPr>
              <p:cNvSpPr/>
              <p:nvPr/>
            </p:nvSpPr>
            <p:spPr>
              <a:xfrm>
                <a:off x="2549357" y="2683525"/>
                <a:ext cx="473064" cy="123251"/>
              </a:xfrm>
              <a:prstGeom prst="flowChartProcess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400"/>
                  <a:t>危废库</a:t>
                </a:r>
              </a:p>
            </p:txBody>
          </p:sp>
          <p:sp>
            <p:nvSpPr>
              <p:cNvPr id="70" name="流程图: 过程 69">
                <a:extLst>
                  <a:ext uri="{FF2B5EF4-FFF2-40B4-BE49-F238E27FC236}">
                    <a16:creationId xmlns:a16="http://schemas.microsoft.com/office/drawing/2014/main" id="{D90852C4-932F-80D9-8208-C349D40B1237}"/>
                  </a:ext>
                </a:extLst>
              </p:cNvPr>
              <p:cNvSpPr/>
              <p:nvPr/>
            </p:nvSpPr>
            <p:spPr>
              <a:xfrm>
                <a:off x="2309634" y="2683525"/>
                <a:ext cx="216831" cy="123251"/>
              </a:xfrm>
              <a:prstGeom prst="flowChartProcess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300"/>
                  <a:t>库房</a:t>
                </a:r>
              </a:p>
            </p:txBody>
          </p:sp>
          <p:sp>
            <p:nvSpPr>
              <p:cNvPr id="71" name="流程图: 过程 70">
                <a:extLst>
                  <a:ext uri="{FF2B5EF4-FFF2-40B4-BE49-F238E27FC236}">
                    <a16:creationId xmlns:a16="http://schemas.microsoft.com/office/drawing/2014/main" id="{EAADE881-EDA4-6087-05EF-FB8A9356EBFE}"/>
                  </a:ext>
                </a:extLst>
              </p:cNvPr>
              <p:cNvSpPr/>
              <p:nvPr/>
            </p:nvSpPr>
            <p:spPr>
              <a:xfrm>
                <a:off x="2301177" y="3029700"/>
                <a:ext cx="165505" cy="495786"/>
              </a:xfrm>
              <a:prstGeom prst="flowChartProcess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endParaRPr lang="zh-CN" altLang="en-US" sz="500"/>
              </a:p>
            </p:txBody>
          </p:sp>
          <p:pic>
            <p:nvPicPr>
              <p:cNvPr id="72" name="图片 71">
                <a:extLst>
                  <a:ext uri="{FF2B5EF4-FFF2-40B4-BE49-F238E27FC236}">
                    <a16:creationId xmlns:a16="http://schemas.microsoft.com/office/drawing/2014/main" id="{C23FF872-FB72-1592-B8AA-CC7CD0B9D8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5048" y="4175631"/>
                <a:ext cx="415695" cy="223870"/>
              </a:xfrm>
              <a:prstGeom prst="rect">
                <a:avLst/>
              </a:prstGeom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B h="1270000" prst="hardEdge"/>
              </a:sp3d>
            </p:spPr>
          </p:pic>
          <p:pic>
            <p:nvPicPr>
              <p:cNvPr id="73" name="图片 72">
                <a:extLst>
                  <a:ext uri="{FF2B5EF4-FFF2-40B4-BE49-F238E27FC236}">
                    <a16:creationId xmlns:a16="http://schemas.microsoft.com/office/drawing/2014/main" id="{DF93741B-ECA7-5A67-0A76-0EEE6F9A6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7713" y="2207435"/>
                <a:ext cx="415695" cy="223870"/>
              </a:xfrm>
              <a:prstGeom prst="rect">
                <a:avLst/>
              </a:prstGeom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B h="1270000" prst="hardEdge"/>
              </a:sp3d>
            </p:spPr>
          </p:pic>
          <p:pic>
            <p:nvPicPr>
              <p:cNvPr id="74" name="图片 73">
                <a:extLst>
                  <a:ext uri="{FF2B5EF4-FFF2-40B4-BE49-F238E27FC236}">
                    <a16:creationId xmlns:a16="http://schemas.microsoft.com/office/drawing/2014/main" id="{98600507-75AB-A339-A8C1-0925BFAE23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3002" y="2207435"/>
                <a:ext cx="415695" cy="223870"/>
              </a:xfrm>
              <a:prstGeom prst="rect">
                <a:avLst/>
              </a:prstGeom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B h="1270000" prst="hardEdge"/>
              </a:sp3d>
            </p:spPr>
          </p:pic>
          <p:pic>
            <p:nvPicPr>
              <p:cNvPr id="75" name="图片 74">
                <a:extLst>
                  <a:ext uri="{FF2B5EF4-FFF2-40B4-BE49-F238E27FC236}">
                    <a16:creationId xmlns:a16="http://schemas.microsoft.com/office/drawing/2014/main" id="{91ED3CCA-5B5E-2500-3E2B-44402AACB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6038" y="4384023"/>
                <a:ext cx="415695" cy="223870"/>
              </a:xfrm>
              <a:prstGeom prst="rect">
                <a:avLst/>
              </a:prstGeom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B h="1270000" prst="hardEdge"/>
              </a:sp3d>
            </p:spPr>
          </p:pic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20CF15B2-459B-2A46-0105-4AB1724FC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955" y="3249012"/>
                <a:ext cx="0" cy="70872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F6D2D8E7-8E8C-02FE-3601-0DF4CF3F8F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38964" y="3940244"/>
                <a:ext cx="906658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6992196B-F620-B6D5-BBF5-78CCACB081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279" y="3562846"/>
                <a:ext cx="0" cy="34321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EC6CE71A-B5FA-0491-F3F1-30D2D88EF8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1279" y="2859741"/>
                <a:ext cx="0" cy="326071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E7515565-CBCB-4014-C411-AE5E611894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75400" y="2721344"/>
                <a:ext cx="579231" cy="86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D9068EFF-BF3A-D417-C81F-1B4FE4DC99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07531" y="2737674"/>
                <a:ext cx="761938" cy="86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0F64EE9C-885C-E7CA-2E8F-1EEF0B4C7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8819" y="3957738"/>
                <a:ext cx="1130017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DB325A09-4006-5D25-526D-980FFBA3E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40092" y="3238994"/>
                <a:ext cx="0" cy="70872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DB59B69C-29E1-130D-C606-CDCDBAB15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18766" y="3087465"/>
                <a:ext cx="579231" cy="86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  <a:scene3d>
                <a:camera prst="orthographicFront"/>
                <a:lightRig rig="threePt" dir="t"/>
              </a:scene3d>
              <a:sp3d>
                <a:bevelT w="38100"/>
                <a:bevelB h="1270000"/>
              </a:sp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图片 84">
                <a:extLst>
                  <a:ext uri="{FF2B5EF4-FFF2-40B4-BE49-F238E27FC236}">
                    <a16:creationId xmlns:a16="http://schemas.microsoft.com/office/drawing/2014/main" id="{C3587C81-8BCE-723F-DF6C-CAA9D5EB0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77798" y="2921731"/>
                <a:ext cx="190452" cy="213306"/>
              </a:xfrm>
              <a:prstGeom prst="rect">
                <a:avLst/>
              </a:prstGeom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B h="1270000" prst="hardEdge"/>
              </a:sp3d>
            </p:spPr>
          </p:pic>
          <p:pic>
            <p:nvPicPr>
              <p:cNvPr id="86" name="图片 85">
                <a:extLst>
                  <a:ext uri="{FF2B5EF4-FFF2-40B4-BE49-F238E27FC236}">
                    <a16:creationId xmlns:a16="http://schemas.microsoft.com/office/drawing/2014/main" id="{13053E0E-9B9C-33B9-A439-D23058C3D2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0252" y="4021630"/>
                <a:ext cx="238125" cy="266700"/>
              </a:xfrm>
              <a:prstGeom prst="rect">
                <a:avLst/>
              </a:prstGeom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B h="1270000" prst="hardEdge"/>
              </a:sp3d>
            </p:spPr>
          </p:pic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265A432E-0E4C-B7CA-8F4B-01EE28520A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482" y="4114285"/>
              <a:ext cx="4376563" cy="280800"/>
              <a:chOff x="3263896" y="4206726"/>
              <a:chExt cx="4212234" cy="258369"/>
            </a:xfrm>
            <a:scene3d>
              <a:camera prst="orthographicFront">
                <a:rot lat="0" lon="21599947" rev="0"/>
              </a:camera>
              <a:lightRig rig="threePt" dir="t"/>
            </a:scene3d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EDD1869-90BC-58B0-CF5E-2627154CE159}"/>
                  </a:ext>
                </a:extLst>
              </p:cNvPr>
              <p:cNvSpPr/>
              <p:nvPr/>
            </p:nvSpPr>
            <p:spPr>
              <a:xfrm>
                <a:off x="3263896" y="4206726"/>
                <a:ext cx="857953" cy="253017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1050" dirty="0"/>
                  <a:t>低风险</a:t>
                </a: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B3D7B3-9B75-F2D7-E5F0-55AE2C4520CE}"/>
                  </a:ext>
                </a:extLst>
              </p:cNvPr>
              <p:cNvSpPr/>
              <p:nvPr/>
            </p:nvSpPr>
            <p:spPr>
              <a:xfrm>
                <a:off x="4352772" y="4211692"/>
                <a:ext cx="857953" cy="253017"/>
              </a:xfrm>
              <a:prstGeom prst="rect">
                <a:avLst/>
              </a:prstGeom>
              <a:solidFill>
                <a:srgbClr val="FB9500"/>
              </a:solidFill>
              <a:ln w="9525" cap="flat" cmpd="sng" algn="ctr">
                <a:noFill/>
                <a:prstDash val="solid"/>
              </a:ln>
              <a:effectLst/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1050" dirty="0"/>
                  <a:t>一般风险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DA95FA9-518F-A4BC-DAF7-5078D1ADB387}"/>
                  </a:ext>
                </a:extLst>
              </p:cNvPr>
              <p:cNvSpPr/>
              <p:nvPr/>
            </p:nvSpPr>
            <p:spPr>
              <a:xfrm>
                <a:off x="5442992" y="4212078"/>
                <a:ext cx="857953" cy="253017"/>
              </a:xfrm>
              <a:prstGeom prst="rect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1050" dirty="0"/>
                  <a:t>较大风险</a:t>
                </a: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98AD1542-A2C5-3E81-6E37-240A4BB42E40}"/>
                  </a:ext>
                </a:extLst>
              </p:cNvPr>
              <p:cNvSpPr/>
              <p:nvPr/>
            </p:nvSpPr>
            <p:spPr>
              <a:xfrm>
                <a:off x="6618177" y="4208214"/>
                <a:ext cx="857953" cy="253017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algn="ctr"/>
                <a:r>
                  <a:rPr lang="zh-CN" altLang="en-US" sz="1050" dirty="0"/>
                  <a:t>重大风险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53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B0D5A-BE25-1C06-5464-8D09A080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&#10;&#10;AI 生成的内容可能不正确。">
            <a:extLst>
              <a:ext uri="{FF2B5EF4-FFF2-40B4-BE49-F238E27FC236}">
                <a16:creationId xmlns:a16="http://schemas.microsoft.com/office/drawing/2014/main" id="{40B79171-161E-C560-92AC-143EC8A97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769CD400-AA60-A649-EA70-8C32AB2DE1CF}"/>
              </a:ext>
            </a:extLst>
          </p:cNvPr>
          <p:cNvGrpSpPr/>
          <p:nvPr/>
        </p:nvGrpSpPr>
        <p:grpSpPr>
          <a:xfrm>
            <a:off x="3270121" y="1844414"/>
            <a:ext cx="6475150" cy="3125628"/>
            <a:chOff x="2965321" y="683987"/>
            <a:chExt cx="6475150" cy="31256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121F8B-D994-DB82-8BA1-1435DA1D027A}"/>
                </a:ext>
              </a:extLst>
            </p:cNvPr>
            <p:cNvSpPr/>
            <p:nvPr/>
          </p:nvSpPr>
          <p:spPr>
            <a:xfrm>
              <a:off x="2965321" y="956162"/>
              <a:ext cx="998634" cy="25135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包材放置区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2A9480E-110E-B3DD-FAED-BC1665006258}"/>
                </a:ext>
              </a:extLst>
            </p:cNvPr>
            <p:cNvSpPr/>
            <p:nvPr/>
          </p:nvSpPr>
          <p:spPr>
            <a:xfrm>
              <a:off x="3495834" y="1207518"/>
              <a:ext cx="312807" cy="274922"/>
            </a:xfrm>
            <a:prstGeom prst="rect">
              <a:avLst/>
            </a:prstGeom>
            <a:solidFill>
              <a:srgbClr val="FE5B1B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4#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老化房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9BD2977-8912-80B6-E7FD-72F9CE996089}"/>
                </a:ext>
              </a:extLst>
            </p:cNvPr>
            <p:cNvSpPr/>
            <p:nvPr/>
          </p:nvSpPr>
          <p:spPr>
            <a:xfrm>
              <a:off x="3495834" y="1482440"/>
              <a:ext cx="312807" cy="15513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2#</a:t>
              </a:r>
              <a:r>
                <a:rPr kumimoji="0" lang="zh-CN" altLang="en-US" sz="3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网络机房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9E56398-2277-BD09-BC7A-717640B7546C}"/>
                </a:ext>
              </a:extLst>
            </p:cNvPr>
            <p:cNvSpPr/>
            <p:nvPr/>
          </p:nvSpPr>
          <p:spPr>
            <a:xfrm>
              <a:off x="3495834" y="1656229"/>
              <a:ext cx="312807" cy="32106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货梯</a:t>
              </a:r>
              <a:endPara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货梯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802D5F5-81D8-5788-92F9-FC567FB9FB22}"/>
                </a:ext>
              </a:extLst>
            </p:cNvPr>
            <p:cNvSpPr/>
            <p:nvPr/>
          </p:nvSpPr>
          <p:spPr>
            <a:xfrm>
              <a:off x="3495834" y="1999380"/>
              <a:ext cx="312807" cy="983346"/>
            </a:xfrm>
            <a:prstGeom prst="rect">
              <a:avLst/>
            </a:prstGeom>
            <a:solidFill>
              <a:srgbClr val="FE5B1B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3#</a:t>
              </a:r>
              <a:r>
                <a: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老化房</a:t>
              </a: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2#</a:t>
              </a:r>
              <a:r>
                <a: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老化房</a:t>
              </a: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5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1#</a:t>
              </a:r>
              <a:r>
                <a: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老化房</a:t>
              </a:r>
              <a:endParaRPr kumimoji="0" lang="en-US" altLang="zh-CN" sz="5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B0982E43-A75D-0C6D-8FC6-4F66F1560C47}"/>
                </a:ext>
              </a:extLst>
            </p:cNvPr>
            <p:cNvSpPr/>
            <p:nvPr/>
          </p:nvSpPr>
          <p:spPr>
            <a:xfrm>
              <a:off x="3500957" y="3010710"/>
              <a:ext cx="462998" cy="233684"/>
            </a:xfrm>
            <a:prstGeom prst="rect">
              <a:avLst/>
            </a:prstGeom>
            <a:solidFill>
              <a:srgbClr val="FE5B1B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电池测试区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24132B7-9991-8AF9-341C-E341232766EA}"/>
                </a:ext>
              </a:extLst>
            </p:cNvPr>
            <p:cNvSpPr/>
            <p:nvPr/>
          </p:nvSpPr>
          <p:spPr>
            <a:xfrm>
              <a:off x="4084126" y="3010710"/>
              <a:ext cx="294396" cy="233684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厂验休息室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E75ABD66-9CBE-0DAA-0AA1-E9191B550218}"/>
                </a:ext>
              </a:extLst>
            </p:cNvPr>
            <p:cNvSpPr/>
            <p:nvPr/>
          </p:nvSpPr>
          <p:spPr>
            <a:xfrm>
              <a:off x="4378523" y="3010710"/>
              <a:ext cx="777560" cy="233684"/>
            </a:xfrm>
            <a:prstGeom prst="rect">
              <a:avLst/>
            </a:prstGeom>
            <a:solidFill>
              <a:srgbClr val="FB95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装备部作业区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2F726385-A8FF-E1B4-5323-9D438F83E70D}"/>
                </a:ext>
              </a:extLst>
            </p:cNvPr>
            <p:cNvSpPr/>
            <p:nvPr/>
          </p:nvSpPr>
          <p:spPr>
            <a:xfrm>
              <a:off x="5243914" y="3010710"/>
              <a:ext cx="2227654" cy="233684"/>
            </a:xfrm>
            <a:prstGeom prst="rect">
              <a:avLst/>
            </a:prstGeom>
            <a:solidFill>
              <a:srgbClr val="FB95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维修作业区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FE89241-000E-C5A2-D2BB-074B16C8798B}"/>
                </a:ext>
              </a:extLst>
            </p:cNvPr>
            <p:cNvSpPr/>
            <p:nvPr/>
          </p:nvSpPr>
          <p:spPr>
            <a:xfrm>
              <a:off x="7559401" y="3010710"/>
              <a:ext cx="816676" cy="233684"/>
            </a:xfrm>
            <a:prstGeom prst="rect">
              <a:avLst/>
            </a:prstGeom>
            <a:solidFill>
              <a:srgbClr val="FB95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拆包区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55B1963-A5D1-076B-9DEB-9AD5C113593B}"/>
                </a:ext>
              </a:extLst>
            </p:cNvPr>
            <p:cNvSpPr/>
            <p:nvPr/>
          </p:nvSpPr>
          <p:spPr>
            <a:xfrm>
              <a:off x="3918832" y="1956512"/>
              <a:ext cx="551201" cy="3210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小机</a:t>
              </a:r>
              <a:endPara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测试区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73281F5F-DFF7-A490-4E31-6A69D4E6A233}"/>
                </a:ext>
              </a:extLst>
            </p:cNvPr>
            <p:cNvSpPr/>
            <p:nvPr/>
          </p:nvSpPr>
          <p:spPr>
            <a:xfrm>
              <a:off x="5491930" y="1972652"/>
              <a:ext cx="1810373" cy="3210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中功率测试区    </a:t>
              </a: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3F5AD47-E437-1CCF-3AC5-3F1D2C0E894C}"/>
                </a:ext>
              </a:extLst>
            </p:cNvPr>
            <p:cNvSpPr/>
            <p:nvPr/>
          </p:nvSpPr>
          <p:spPr>
            <a:xfrm>
              <a:off x="3929887" y="1300959"/>
              <a:ext cx="881054" cy="32106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>
              <a:softEdge rad="25400"/>
            </a:effectLst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包材放置区</a:t>
              </a: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0453619-1AF7-64B9-95DB-A41DD840729C}"/>
                </a:ext>
              </a:extLst>
            </p:cNvPr>
            <p:cNvSpPr/>
            <p:nvPr/>
          </p:nvSpPr>
          <p:spPr>
            <a:xfrm>
              <a:off x="4810941" y="1300959"/>
              <a:ext cx="603005" cy="321069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半成品暂存区</a:t>
              </a: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3E61F769-7FD6-DD3B-DD6F-66309C138E35}"/>
                </a:ext>
              </a:extLst>
            </p:cNvPr>
            <p:cNvSpPr/>
            <p:nvPr/>
          </p:nvSpPr>
          <p:spPr>
            <a:xfrm>
              <a:off x="3929887" y="1637574"/>
              <a:ext cx="1482125" cy="281340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包装区</a:t>
              </a: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EF2C27E5-40DF-9810-247D-B6553305B2E9}"/>
                </a:ext>
              </a:extLst>
            </p:cNvPr>
            <p:cNvSpPr/>
            <p:nvPr/>
          </p:nvSpPr>
          <p:spPr>
            <a:xfrm>
              <a:off x="4047484" y="966476"/>
              <a:ext cx="312807" cy="275898"/>
            </a:xfrm>
            <a:prstGeom prst="rect">
              <a:avLst/>
            </a:prstGeom>
            <a:solidFill>
              <a:srgbClr val="FE5B1B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电池充电区</a:t>
              </a: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CF4178F-8E68-278A-D557-03418EFA9A81}"/>
                </a:ext>
              </a:extLst>
            </p:cNvPr>
            <p:cNvSpPr/>
            <p:nvPr/>
          </p:nvSpPr>
          <p:spPr>
            <a:xfrm>
              <a:off x="4360291" y="966476"/>
              <a:ext cx="238844" cy="275898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测试区</a:t>
              </a: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18109EC-5614-F675-5CA8-A548CA75A34E}"/>
                </a:ext>
              </a:extLst>
            </p:cNvPr>
            <p:cNvSpPr/>
            <p:nvPr/>
          </p:nvSpPr>
          <p:spPr>
            <a:xfrm>
              <a:off x="4599134" y="966475"/>
              <a:ext cx="2022897" cy="2758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半成品放置区</a:t>
              </a: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66DE8D5-7F3E-7CC9-F943-E4B23ECA3836}"/>
                </a:ext>
              </a:extLst>
            </p:cNvPr>
            <p:cNvSpPr/>
            <p:nvPr/>
          </p:nvSpPr>
          <p:spPr>
            <a:xfrm>
              <a:off x="6670835" y="973513"/>
              <a:ext cx="635178" cy="2758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半成品放置区</a:t>
              </a:r>
            </a:p>
          </p:txBody>
        </p:sp>
        <p:sp>
          <p:nvSpPr>
            <p:cNvPr id="102" name="流程图: 过程 101">
              <a:extLst>
                <a:ext uri="{FF2B5EF4-FFF2-40B4-BE49-F238E27FC236}">
                  <a16:creationId xmlns:a16="http://schemas.microsoft.com/office/drawing/2014/main" id="{FB4AE818-2F31-2863-FC5F-4F69C7A506CE}"/>
                </a:ext>
              </a:extLst>
            </p:cNvPr>
            <p:cNvSpPr/>
            <p:nvPr/>
          </p:nvSpPr>
          <p:spPr>
            <a:xfrm>
              <a:off x="7457716" y="956162"/>
              <a:ext cx="1637735" cy="1967320"/>
            </a:xfrm>
            <a:prstGeom prst="flowChartProcess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AI</a:t>
              </a: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库房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18BB131-BDB7-BA9A-8414-339DFAD59EFC}"/>
                </a:ext>
              </a:extLst>
            </p:cNvPr>
            <p:cNvSpPr/>
            <p:nvPr/>
          </p:nvSpPr>
          <p:spPr>
            <a:xfrm>
              <a:off x="9146075" y="2638590"/>
              <a:ext cx="294396" cy="46558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单板测试区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9AABDF4-9DCA-B330-173E-8A3EE15A57D4}"/>
                </a:ext>
              </a:extLst>
            </p:cNvPr>
            <p:cNvSpPr/>
            <p:nvPr/>
          </p:nvSpPr>
          <p:spPr>
            <a:xfrm>
              <a:off x="4465727" y="1956512"/>
              <a:ext cx="948219" cy="321069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中功率测试区    </a:t>
              </a: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9E10C00B-2CEB-F58A-9444-1D0EDF619459}"/>
                </a:ext>
              </a:extLst>
            </p:cNvPr>
            <p:cNvSpPr/>
            <p:nvPr/>
          </p:nvSpPr>
          <p:spPr>
            <a:xfrm>
              <a:off x="5491930" y="1296019"/>
              <a:ext cx="1810373" cy="178805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流水线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5-6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A131CCE-260A-4EEE-C6D7-268BC4F082E4}"/>
                </a:ext>
              </a:extLst>
            </p:cNvPr>
            <p:cNvSpPr/>
            <p:nvPr/>
          </p:nvSpPr>
          <p:spPr>
            <a:xfrm>
              <a:off x="5489345" y="1523015"/>
              <a:ext cx="1818707" cy="389147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机架流水线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1-2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61B4B7A-D421-B44D-C35C-501504F08825}"/>
                </a:ext>
              </a:extLst>
            </p:cNvPr>
            <p:cNvSpPr/>
            <p:nvPr/>
          </p:nvSpPr>
          <p:spPr>
            <a:xfrm>
              <a:off x="3921868" y="2311464"/>
              <a:ext cx="1495114" cy="607713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流水线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7-10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7D61FDE-DE90-44A7-20FC-87D279336D15}"/>
                </a:ext>
              </a:extLst>
            </p:cNvPr>
            <p:cNvSpPr/>
            <p:nvPr/>
          </p:nvSpPr>
          <p:spPr>
            <a:xfrm>
              <a:off x="5494269" y="2312680"/>
              <a:ext cx="1802606" cy="619482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流水线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/>
                  <a:ea typeface="等线" panose="02010600030101010101" pitchFamily="2" charset="-122"/>
                  <a:cs typeface="+mn-cs"/>
                </a:rPr>
                <a:t>1-4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6E16F85-2F35-FB78-4E00-A022084DA447}"/>
                </a:ext>
              </a:extLst>
            </p:cNvPr>
            <p:cNvSpPr/>
            <p:nvPr/>
          </p:nvSpPr>
          <p:spPr>
            <a:xfrm>
              <a:off x="6182878" y="966475"/>
              <a:ext cx="405756" cy="275898"/>
            </a:xfrm>
            <a:prstGeom prst="rect">
              <a:avLst/>
            </a:prstGeom>
            <a:solidFill>
              <a:srgbClr val="00B0F0"/>
            </a:solidFill>
            <a:ln w="9525" cap="flat" cmpd="sng" algn="ctr">
              <a:noFill/>
              <a:prstDash val="solid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" lastClr="FFFFFF"/>
                  </a:solidFill>
                  <a:latin typeface="Arial" panose="020B0604020202020204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7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110" name="图片 109">
              <a:extLst>
                <a:ext uri="{FF2B5EF4-FFF2-40B4-BE49-F238E27FC236}">
                  <a16:creationId xmlns:a16="http://schemas.microsoft.com/office/drawing/2014/main" id="{2E619788-9C18-1B35-45B2-C677745F5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63908" y="3095801"/>
              <a:ext cx="472659" cy="252000"/>
            </a:xfrm>
            <a:prstGeom prst="rect">
              <a:avLst/>
            </a:prstGeom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B h="1270000" prst="hardEdge"/>
            </a:sp3d>
          </p:spPr>
        </p:pic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FDCEC452-486C-B1F6-25DF-05B5E910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0038" y="683987"/>
              <a:ext cx="472659" cy="252000"/>
            </a:xfrm>
            <a:prstGeom prst="rect">
              <a:avLst/>
            </a:prstGeom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B h="1270000" prst="hardEdge"/>
            </a:sp3d>
          </p:spPr>
        </p:pic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1AD897F0-00B6-0F2B-D5DA-2264D1EC3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5796" y="683987"/>
              <a:ext cx="472659" cy="252000"/>
            </a:xfrm>
            <a:prstGeom prst="rect">
              <a:avLst/>
            </a:prstGeom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B h="1270000" prst="hardEdge"/>
            </a:sp3d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273597C8-F87D-4F1B-C906-76496355E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68599" y="3261149"/>
              <a:ext cx="472659" cy="252000"/>
            </a:xfrm>
            <a:prstGeom prst="rect">
              <a:avLst/>
            </a:prstGeom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B h="1270000" prst="hardEdge"/>
            </a:sp3d>
          </p:spPr>
        </p:pic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60C8521A-CFF6-3276-8415-61582F62455B}"/>
                </a:ext>
              </a:extLst>
            </p:cNvPr>
            <p:cNvCxnSpPr/>
            <p:nvPr/>
          </p:nvCxnSpPr>
          <p:spPr>
            <a:xfrm flipV="1">
              <a:off x="3862794" y="1318236"/>
              <a:ext cx="0" cy="51694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927C46C9-5777-A53F-6015-FC045B22071C}"/>
                </a:ext>
              </a:extLst>
            </p:cNvPr>
            <p:cNvCxnSpPr/>
            <p:nvPr/>
          </p:nvCxnSpPr>
          <p:spPr>
            <a:xfrm flipV="1">
              <a:off x="5458821" y="1348426"/>
              <a:ext cx="0" cy="51694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71ACC98-4434-82DE-57DE-AD3648821BC2}"/>
                </a:ext>
              </a:extLst>
            </p:cNvPr>
            <p:cNvCxnSpPr/>
            <p:nvPr/>
          </p:nvCxnSpPr>
          <p:spPr>
            <a:xfrm flipV="1">
              <a:off x="7382884" y="1262771"/>
              <a:ext cx="0" cy="51694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30ADE26-EAEF-6294-1167-7588FB54260F}"/>
                </a:ext>
              </a:extLst>
            </p:cNvPr>
            <p:cNvCxnSpPr>
              <a:cxnSpLocks/>
            </p:cNvCxnSpPr>
            <p:nvPr/>
          </p:nvCxnSpPr>
          <p:spPr>
            <a:xfrm>
              <a:off x="3862794" y="2178789"/>
              <a:ext cx="0" cy="51604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29142D1-A07F-4980-3D47-A9EBB56668D3}"/>
                </a:ext>
              </a:extLst>
            </p:cNvPr>
            <p:cNvCxnSpPr>
              <a:cxnSpLocks/>
            </p:cNvCxnSpPr>
            <p:nvPr/>
          </p:nvCxnSpPr>
          <p:spPr>
            <a:xfrm>
              <a:off x="7370982" y="2093918"/>
              <a:ext cx="0" cy="51604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D4A3CF53-A67B-016E-081E-E628D9E5E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5606" y="2967016"/>
              <a:ext cx="52392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95BB228-39EA-B2B0-DEA4-9384E96EDC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047" y="2970158"/>
              <a:ext cx="52392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C11562EA-D063-23FD-C69C-344139CC061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821" y="2335366"/>
              <a:ext cx="0" cy="51604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34C61C65-7567-301F-003C-308F6CE0CD70}"/>
                </a:ext>
              </a:extLst>
            </p:cNvPr>
            <p:cNvCxnSpPr>
              <a:cxnSpLocks/>
            </p:cNvCxnSpPr>
            <p:nvPr/>
          </p:nvCxnSpPr>
          <p:spPr>
            <a:xfrm>
              <a:off x="6619540" y="2963807"/>
              <a:ext cx="838177" cy="29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5B8CA7B-672E-F9A5-7A92-DC2C3E7A7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031" y="1270880"/>
              <a:ext cx="52392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E06E4AB-4E38-2D7E-D0B5-D7781DE9AFB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5822562" y="1261437"/>
              <a:ext cx="523926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01897E0F-EE96-798E-657C-8A8458B6B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70089" y="1644481"/>
              <a:ext cx="147057" cy="172282"/>
            </a:xfrm>
            <a:prstGeom prst="rect">
              <a:avLst/>
            </a:prstGeom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</p:pic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A6E55214-15FE-9088-B4AE-DC7B641D9B94}"/>
                </a:ext>
              </a:extLst>
            </p:cNvPr>
            <p:cNvGrpSpPr/>
            <p:nvPr/>
          </p:nvGrpSpPr>
          <p:grpSpPr>
            <a:xfrm>
              <a:off x="3963955" y="3534041"/>
              <a:ext cx="4385963" cy="275574"/>
              <a:chOff x="3963955" y="3599357"/>
              <a:chExt cx="4385963" cy="275574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5C3A8C9-74FB-E586-F82A-742C35B8CFCA}"/>
                  </a:ext>
                </a:extLst>
              </p:cNvPr>
              <p:cNvSpPr/>
              <p:nvPr/>
            </p:nvSpPr>
            <p:spPr>
              <a:xfrm>
                <a:off x="3963955" y="3599357"/>
                <a:ext cx="893338" cy="275574"/>
              </a:xfrm>
              <a:prstGeom prst="rect">
                <a:avLst/>
              </a:prstGeom>
              <a:solidFill>
                <a:srgbClr val="00B0F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pitchFamily="2" charset="-122"/>
                    <a:cs typeface="+mn-cs"/>
                  </a:rPr>
                  <a:t>低风险</a:t>
                </a: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AF2DFA96-C1FE-CEA7-1C6C-CDE627B3FD93}"/>
                  </a:ext>
                </a:extLst>
              </p:cNvPr>
              <p:cNvSpPr/>
              <p:nvPr/>
            </p:nvSpPr>
            <p:spPr>
              <a:xfrm>
                <a:off x="5097741" y="3599357"/>
                <a:ext cx="893338" cy="275574"/>
              </a:xfrm>
              <a:prstGeom prst="rect">
                <a:avLst/>
              </a:prstGeom>
              <a:solidFill>
                <a:srgbClr val="FB95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pitchFamily="2" charset="-122"/>
                    <a:cs typeface="+mn-cs"/>
                  </a:rPr>
                  <a:t>一般风险</a:t>
                </a: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AAE029D7-F9C6-AE39-9FB2-EA52F7E8E92C}"/>
                  </a:ext>
                </a:extLst>
              </p:cNvPr>
              <p:cNvSpPr/>
              <p:nvPr/>
            </p:nvSpPr>
            <p:spPr>
              <a:xfrm>
                <a:off x="6232926" y="3599357"/>
                <a:ext cx="893338" cy="275574"/>
              </a:xfrm>
              <a:prstGeom prst="rect">
                <a:avLst/>
              </a:prstGeom>
              <a:solidFill>
                <a:srgbClr val="FE5B1B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pitchFamily="2" charset="-122"/>
                    <a:cs typeface="+mn-cs"/>
                  </a:rPr>
                  <a:t>较大风险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CA007447-8B10-8046-7E20-B6AA74DCF53A}"/>
                  </a:ext>
                </a:extLst>
              </p:cNvPr>
              <p:cNvSpPr/>
              <p:nvPr/>
            </p:nvSpPr>
            <p:spPr>
              <a:xfrm>
                <a:off x="7456580" y="3599357"/>
                <a:ext cx="893338" cy="275574"/>
              </a:xfrm>
              <a:prstGeom prst="rect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</a:ln>
              <a:effectLst/>
              <a:scene3d>
                <a:camera prst="orthographicFront">
                  <a:rot lat="0" lon="21599947" rev="0"/>
                </a:camera>
                <a:lightRig rig="threePt" dir="t"/>
              </a:scene3d>
              <a:sp3d prstMaterial="plastic">
                <a:bevelT w="38100" prst="angle"/>
                <a:bevelB h="1270000" prst="hardEdge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ysClr val="window" lastClr="FFFFFF"/>
                    </a:solidFill>
                    <a:latin typeface="Arial" panose="020B0604020202020204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 panose="020B0604020202020204"/>
                    <a:ea typeface="等线" panose="02010600030101010101" pitchFamily="2" charset="-122"/>
                    <a:cs typeface="+mn-cs"/>
                  </a:rPr>
                  <a:t>重大风险</a:t>
                </a:r>
              </a:p>
            </p:txBody>
          </p:sp>
        </p:grp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3D43E33F-AB1E-62EC-C52A-0CFDE9C21602}"/>
                </a:ext>
              </a:extLst>
            </p:cNvPr>
            <p:cNvCxnSpPr>
              <a:cxnSpLocks/>
            </p:cNvCxnSpPr>
            <p:nvPr/>
          </p:nvCxnSpPr>
          <p:spPr>
            <a:xfrm>
              <a:off x="7984194" y="2966652"/>
              <a:ext cx="838177" cy="295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scene3d>
              <a:camera prst="orthographicFront">
                <a:rot lat="0" lon="21599947" rev="0"/>
              </a:camera>
              <a:lightRig rig="threePt" dir="t"/>
            </a:scene3d>
            <a:sp3d prstMaterial="plastic">
              <a:bevelT w="38100" prst="angle"/>
              <a:bevelB h="1270000" prst="hardEdg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35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265</Words>
  <Application>Microsoft Office PowerPoint</Application>
  <PresentationFormat>宽屏</PresentationFormat>
  <Paragraphs>97</Paragraphs>
  <Slides>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  <vt:variant>
        <vt:lpstr>自定义放映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自定义放映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Zheng, Yijian Darnell</dc:creator>
  <cp:lastModifiedBy>Zheng, Yijian Darnell</cp:lastModifiedBy>
  <cp:revision>1</cp:revision>
  <dcterms:created xsi:type="dcterms:W3CDTF">2025-09-06T10:04:54Z</dcterms:created>
  <dcterms:modified xsi:type="dcterms:W3CDTF">2025-09-06T10:06:43Z</dcterms:modified>
</cp:coreProperties>
</file>