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9"/>
  </p:notesMasterIdLst>
  <p:sldIdLst>
    <p:sldId id="256" r:id="rId2"/>
    <p:sldId id="258" r:id="rId3"/>
    <p:sldId id="259" r:id="rId4"/>
    <p:sldId id="305" r:id="rId5"/>
    <p:sldId id="331" r:id="rId6"/>
    <p:sldId id="332" r:id="rId7"/>
    <p:sldId id="333" r:id="rId8"/>
    <p:sldId id="334" r:id="rId9"/>
    <p:sldId id="337" r:id="rId10"/>
    <p:sldId id="335" r:id="rId11"/>
    <p:sldId id="336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29" r:id="rId27"/>
    <p:sldId id="330" r:id="rId2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Alternates" panose="020B0604020202020204" charset="0"/>
      <p:regular r:id="rId34"/>
      <p:bold r:id="rId35"/>
      <p:italic r:id="rId36"/>
      <p:boldItalic r:id="rId37"/>
    </p:embeddedFont>
    <p:embeddedFont>
      <p:font typeface="Montserrat ExtraBold" panose="00000900000000000000" pitchFamily="2" charset="0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6BCDF2-B9D2-4E41-AF83-7F132D57B376}">
  <a:tblStyle styleId="{A96BCDF2-B9D2-4E41-AF83-7F132D57B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794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197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042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37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002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903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116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01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7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58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ed1775e4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ed1775e4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795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909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241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0667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564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839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90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834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164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268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147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ed1775e4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ed1775e4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61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0" y="293400"/>
            <a:ext cx="8520600" cy="537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ExtraBold"/>
              <a:buNone/>
              <a:defRPr sz="30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43050" y="2888250"/>
            <a:ext cx="3657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75144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03956" y="1313000"/>
            <a:ext cx="3564900" cy="32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972475" y="378225"/>
            <a:ext cx="43986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/>
          <p:nvPr/>
        </p:nvSpPr>
        <p:spPr>
          <a:xfrm rot="10800000">
            <a:off x="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8"/>
          <p:cNvSpPr/>
          <p:nvPr/>
        </p:nvSpPr>
        <p:spPr>
          <a:xfrm>
            <a:off x="7513150" y="0"/>
            <a:ext cx="1668900" cy="5143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FFFFFF">
                  <a:alpha val="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0625" y="3354737"/>
            <a:ext cx="8662743" cy="260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240625" y="-812913"/>
            <a:ext cx="8662743" cy="2601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301375" y="1417650"/>
            <a:ext cx="6541200" cy="23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3192424" y="1047350"/>
            <a:ext cx="12336426" cy="40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998775" y="1276500"/>
            <a:ext cx="3355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4998775" y="2110500"/>
            <a:ext cx="3355200" cy="166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r="8214"/>
          <a:stretch/>
        </p:blipFill>
        <p:spPr>
          <a:xfrm>
            <a:off x="658750" y="-1397100"/>
            <a:ext cx="7826501" cy="7437298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024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024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35986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35986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/>
          </p:nvPr>
        </p:nvSpPr>
        <p:spPr>
          <a:xfrm>
            <a:off x="6494850" y="1773225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6494850" y="207030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6"/>
          </p:nvPr>
        </p:nvSpPr>
        <p:spPr>
          <a:xfrm>
            <a:off x="5039900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5039888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8"/>
          </p:nvPr>
        </p:nvSpPr>
        <p:spPr>
          <a:xfrm>
            <a:off x="2157425" y="3501280"/>
            <a:ext cx="1946700" cy="3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2157413" y="3798230"/>
            <a:ext cx="19467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3" hasCustomPrompt="1"/>
          </p:nvPr>
        </p:nvSpPr>
        <p:spPr>
          <a:xfrm>
            <a:off x="11394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4" hasCustomPrompt="1"/>
          </p:nvPr>
        </p:nvSpPr>
        <p:spPr>
          <a:xfrm>
            <a:off x="40356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5" hasCustomPrompt="1"/>
          </p:nvPr>
        </p:nvSpPr>
        <p:spPr>
          <a:xfrm>
            <a:off x="6931800" y="128332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6" hasCustomPrompt="1"/>
          </p:nvPr>
        </p:nvSpPr>
        <p:spPr>
          <a:xfrm>
            <a:off x="5476850" y="3007778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7" hasCustomPrompt="1"/>
          </p:nvPr>
        </p:nvSpPr>
        <p:spPr>
          <a:xfrm>
            <a:off x="2594375" y="3015515"/>
            <a:ext cx="1072800" cy="48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434928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44402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672" y="-827887"/>
            <a:ext cx="6153101" cy="6799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ExtraBold"/>
              <a:buNone/>
              <a:defRPr sz="28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 Alternates"/>
              <a:buNone/>
              <a:defRPr sz="2800" b="1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59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37D"/>
            </a:gs>
            <a:gs pos="100000">
              <a:srgbClr val="0114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65490" y="-327231"/>
            <a:ext cx="4892424" cy="5406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317068" y="-327231"/>
            <a:ext cx="4892424" cy="540620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4A1FBB7F-AF75-440A-BD1A-37E300189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581" y="229248"/>
            <a:ext cx="7460841" cy="592377"/>
          </a:xfrm>
        </p:spPr>
        <p:txBody>
          <a:bodyPr>
            <a:noAutofit/>
          </a:bodyPr>
          <a:lstStyle/>
          <a:p>
            <a:r>
              <a:rPr lang="it-IT" sz="3600" dirty="0"/>
              <a:t>The </a:t>
            </a:r>
            <a:r>
              <a:rPr lang="it-IT" sz="3600" dirty="0" err="1"/>
              <a:t>Planets</a:t>
            </a:r>
            <a:r>
              <a:rPr lang="it-IT" sz="3600" dirty="0"/>
              <a:t>: Earth</a:t>
            </a:r>
            <a:endParaRPr lang="it-IT" sz="3600" b="1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510702FC-44AC-4C24-B37F-754B16D1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675" y="1175358"/>
            <a:ext cx="1620649" cy="1620649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30934EC-E727-4F1A-B1CF-5690CF63A4D2}"/>
              </a:ext>
            </a:extLst>
          </p:cNvPr>
          <p:cNvSpPr txBox="1"/>
          <p:nvPr/>
        </p:nvSpPr>
        <p:spPr>
          <a:xfrm>
            <a:off x="2125789" y="3007280"/>
            <a:ext cx="489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 err="1">
                <a:solidFill>
                  <a:schemeClr val="bg1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Penetration</a:t>
            </a:r>
            <a:r>
              <a:rPr lang="it-IT" sz="1800" dirty="0">
                <a:solidFill>
                  <a:schemeClr val="bg1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 Testing &amp; </a:t>
            </a:r>
            <a:r>
              <a:rPr lang="it-IT" sz="1800" dirty="0" err="1">
                <a:solidFill>
                  <a:schemeClr val="bg1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Ethical</a:t>
            </a:r>
            <a:r>
              <a:rPr lang="it-IT" sz="1800" dirty="0">
                <a:solidFill>
                  <a:schemeClr val="bg1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 Hacking A.A 2021/2022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11D825D-4554-4B3F-B595-D370E5990C72}"/>
              </a:ext>
            </a:extLst>
          </p:cNvPr>
          <p:cNvSpPr txBox="1"/>
          <p:nvPr/>
        </p:nvSpPr>
        <p:spPr>
          <a:xfrm>
            <a:off x="1109789" y="4226696"/>
            <a:ext cx="3855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Prof. Arcangelo Castiglione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AF90EE6-F0F9-46C1-A74C-923F89E1DA06}"/>
              </a:ext>
            </a:extLst>
          </p:cNvPr>
          <p:cNvSpPr txBox="1"/>
          <p:nvPr/>
        </p:nvSpPr>
        <p:spPr>
          <a:xfrm>
            <a:off x="5317068" y="4205841"/>
            <a:ext cx="38550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bg1"/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D’Angelo Carmine - 0522500881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 err="1">
                <a:effectLst/>
                <a:latin typeface="Montserrat ExtraBold" panose="00000900000000000000" pitchFamily="2" charset="0"/>
              </a:rPr>
              <a:t>Enumeration</a:t>
            </a:r>
            <a:r>
              <a:rPr lang="it-IT" sz="2400" dirty="0">
                <a:effectLst/>
                <a:latin typeface="Montserrat ExtraBold" panose="00000900000000000000" pitchFamily="2" charset="0"/>
              </a:rPr>
              <a:t> Target &amp; Port Scanning</a:t>
            </a: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1" dirty="0">
                <a:solidFill>
                  <a:schemeClr val="bg1"/>
                </a:solidFill>
                <a:latin typeface="Montserrat" panose="00000500000000000000" pitchFamily="2" charset="0"/>
              </a:rPr>
              <a:t>10</a:t>
            </a:r>
            <a:endParaRPr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2720A0-09D0-28E6-0BB1-3E4861383B70}"/>
              </a:ext>
            </a:extLst>
          </p:cNvPr>
          <p:cNvSpPr txBox="1"/>
          <p:nvPr/>
        </p:nvSpPr>
        <p:spPr>
          <a:xfrm>
            <a:off x="1320800" y="883752"/>
            <a:ext cx="404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  <a:latin typeface="Montserrat" panose="00000500000000000000" pitchFamily="2" charset="0"/>
              </a:rPr>
              <a:t>earth.local</a:t>
            </a:r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/admin/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8D0BDC9-6181-C0F4-C870-432BCCF15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709" y="1414189"/>
            <a:ext cx="6185958" cy="26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 err="1">
                <a:effectLst/>
                <a:latin typeface="Montserrat ExtraBold" panose="00000900000000000000" pitchFamily="2" charset="0"/>
              </a:rPr>
              <a:t>Enumeration</a:t>
            </a:r>
            <a:r>
              <a:rPr lang="it-IT" sz="2400" dirty="0">
                <a:effectLst/>
                <a:latin typeface="Montserrat ExtraBold" panose="00000900000000000000" pitchFamily="2" charset="0"/>
              </a:rPr>
              <a:t> Target &amp; Port Scanning</a:t>
            </a: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it-IT" sz="900" b="1" dirty="0">
                <a:solidFill>
                  <a:schemeClr val="bg1"/>
                </a:solidFill>
                <a:latin typeface="Montserrat" panose="00000500000000000000" pitchFamily="2" charset="0"/>
              </a:rPr>
              <a:t>11</a:t>
            </a: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2720A0-09D0-28E6-0BB1-3E4861383B70}"/>
              </a:ext>
            </a:extLst>
          </p:cNvPr>
          <p:cNvSpPr txBox="1"/>
          <p:nvPr/>
        </p:nvSpPr>
        <p:spPr>
          <a:xfrm>
            <a:off x="1320800" y="883752"/>
            <a:ext cx="404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Directory </a:t>
            </a:r>
            <a:r>
              <a:rPr lang="it-IT" dirty="0" err="1">
                <a:solidFill>
                  <a:schemeClr val="bg1"/>
                </a:solidFill>
                <a:latin typeface="Montserrat" panose="00000500000000000000" pitchFamily="2" charset="0"/>
              </a:rPr>
              <a:t>scan</a:t>
            </a:r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 con </a:t>
            </a:r>
            <a:r>
              <a:rPr lang="it-IT" dirty="0" err="1">
                <a:solidFill>
                  <a:schemeClr val="bg1"/>
                </a:solidFill>
                <a:latin typeface="Montserrat" panose="00000500000000000000" pitchFamily="2" charset="0"/>
              </a:rPr>
              <a:t>dirb</a:t>
            </a:r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 di </a:t>
            </a:r>
            <a:r>
              <a:rPr lang="it-IT" dirty="0" err="1">
                <a:solidFill>
                  <a:schemeClr val="bg1"/>
                </a:solidFill>
                <a:latin typeface="Montserrat" panose="00000500000000000000" pitchFamily="2" charset="0"/>
              </a:rPr>
              <a:t>earth.local</a:t>
            </a:r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618A66B6-B0B6-11A0-269A-655EED13610D}"/>
              </a:ext>
            </a:extLst>
          </p:cNvPr>
          <p:cNvSpPr txBox="1"/>
          <p:nvPr/>
        </p:nvSpPr>
        <p:spPr>
          <a:xfrm>
            <a:off x="1348189" y="1325689"/>
            <a:ext cx="7050286" cy="30777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</a:rPr>
              <a:t>&gt; </a:t>
            </a:r>
            <a:r>
              <a:rPr lang="en-US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dirb</a:t>
            </a:r>
            <a:r>
              <a:rPr lang="en-US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http://terratest.earth.local/ -w /</a:t>
            </a:r>
            <a:r>
              <a:rPr lang="en-US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/share/wordlists/</a:t>
            </a:r>
            <a:r>
              <a:rPr lang="en-US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dirb</a:t>
            </a:r>
            <a:r>
              <a:rPr lang="en-US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/common.txt</a:t>
            </a:r>
            <a:endParaRPr lang="it-IT" dirty="0">
              <a:solidFill>
                <a:srgbClr val="00B050"/>
              </a:solidFill>
              <a:highlight>
                <a:srgbClr val="000000"/>
              </a:highlight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A52E16-EC9D-50D8-C8F7-4C2B0DF5F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598" y="1767626"/>
            <a:ext cx="3868803" cy="313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 err="1">
                <a:effectLst/>
                <a:latin typeface="Montserrat ExtraBold" panose="00000900000000000000" pitchFamily="2" charset="0"/>
              </a:rPr>
              <a:t>Enumeration</a:t>
            </a:r>
            <a:r>
              <a:rPr lang="it-IT" sz="2400" dirty="0">
                <a:effectLst/>
                <a:latin typeface="Montserrat ExtraBold" panose="00000900000000000000" pitchFamily="2" charset="0"/>
              </a:rPr>
              <a:t> Target &amp; Port Scanning</a:t>
            </a: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it-IT" sz="1000" b="1" dirty="0">
                <a:solidFill>
                  <a:schemeClr val="bg1"/>
                </a:solidFill>
                <a:latin typeface="Montserrat" panose="00000500000000000000" pitchFamily="2" charset="0"/>
              </a:rPr>
              <a:t>12</a:t>
            </a: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4F99D0-611C-548D-2DD0-6FFD90504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732" y="756890"/>
            <a:ext cx="2922162" cy="2707737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F2FEE5-FC3B-0138-0C13-FD820026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204" y="3580747"/>
            <a:ext cx="6861218" cy="12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8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 err="1">
                <a:latin typeface="Montserrat ExtraBold" panose="00000900000000000000" pitchFamily="2" charset="0"/>
              </a:rPr>
              <a:t>Vulnerability</a:t>
            </a:r>
            <a:r>
              <a:rPr lang="it-IT" sz="2400" dirty="0">
                <a:latin typeface="Montserrat ExtraBold" panose="00000900000000000000" pitchFamily="2" charset="0"/>
              </a:rPr>
              <a:t> mapping</a:t>
            </a:r>
            <a:endParaRPr lang="it-IT" sz="2400" dirty="0">
              <a:effectLst/>
              <a:latin typeface="Montserrat ExtraBold" panose="00000900000000000000" pitchFamily="2" charset="0"/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solidFill>
                  <a:schemeClr val="bg1"/>
                </a:solidFill>
                <a:latin typeface="Montserrat" panose="00000500000000000000" pitchFamily="2" charset="0"/>
              </a:rPr>
              <a:t>13</a:t>
            </a:r>
            <a:endParaRPr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3BE6F82-0853-CC35-1E0C-37BB55EC2B41}"/>
              </a:ext>
            </a:extLst>
          </p:cNvPr>
          <p:cNvSpPr txBox="1"/>
          <p:nvPr/>
        </p:nvSpPr>
        <p:spPr>
          <a:xfrm>
            <a:off x="1444427" y="685925"/>
            <a:ext cx="404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Nessus</a:t>
            </a:r>
            <a:endParaRPr lang="it-IT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B21E429-B754-D5EE-DD18-F4A2BC536A99}"/>
              </a:ext>
            </a:extLst>
          </p:cNvPr>
          <p:cNvSpPr txBox="1"/>
          <p:nvPr/>
        </p:nvSpPr>
        <p:spPr>
          <a:xfrm>
            <a:off x="1444427" y="1172867"/>
            <a:ext cx="404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Durata scansione: 18 minuti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A4019F7-11D3-02C0-282A-50DEBD17C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125" y="1659809"/>
            <a:ext cx="6386865" cy="7794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8E2D219-F7F4-5D62-6FE2-DF16FD102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680" y="2618442"/>
            <a:ext cx="2850620" cy="19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09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 err="1">
                <a:latin typeface="Montserrat ExtraBold" panose="00000900000000000000" pitchFamily="2" charset="0"/>
              </a:rPr>
              <a:t>Vulnerability</a:t>
            </a:r>
            <a:r>
              <a:rPr lang="it-IT" sz="2400" dirty="0">
                <a:latin typeface="Montserrat ExtraBold" panose="00000900000000000000" pitchFamily="2" charset="0"/>
              </a:rPr>
              <a:t> mapping</a:t>
            </a:r>
            <a:endParaRPr lang="it-IT" sz="2400" dirty="0">
              <a:effectLst/>
              <a:latin typeface="Montserrat ExtraBold" panose="00000900000000000000" pitchFamily="2" charset="0"/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1" dirty="0">
                <a:solidFill>
                  <a:schemeClr val="bg1"/>
                </a:solidFill>
                <a:latin typeface="Montserrat" panose="00000500000000000000" pitchFamily="2" charset="0"/>
              </a:rPr>
              <a:t>14</a:t>
            </a:r>
            <a:endParaRPr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3BE6F82-0853-CC35-1E0C-37BB55EC2B41}"/>
              </a:ext>
            </a:extLst>
          </p:cNvPr>
          <p:cNvSpPr txBox="1"/>
          <p:nvPr/>
        </p:nvSpPr>
        <p:spPr>
          <a:xfrm>
            <a:off x="1444427" y="685925"/>
            <a:ext cx="404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OpenVas</a:t>
            </a:r>
            <a:r>
              <a:rPr lang="it-IT" b="1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530899F-F96D-B475-A488-D9DF5D496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67" y="2340250"/>
            <a:ext cx="8271448" cy="1590663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76BBC7D-8585-E61A-DF5B-B2C0CF48E3D9}"/>
              </a:ext>
            </a:extLst>
          </p:cNvPr>
          <p:cNvSpPr txBox="1"/>
          <p:nvPr/>
        </p:nvSpPr>
        <p:spPr>
          <a:xfrm>
            <a:off x="1444427" y="1172867"/>
            <a:ext cx="404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Durata scansione: 5 minuti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9567EEC-C615-94C8-3727-804C9F6C986B}"/>
              </a:ext>
            </a:extLst>
          </p:cNvPr>
          <p:cNvSpPr txBox="1"/>
          <p:nvPr/>
        </p:nvSpPr>
        <p:spPr>
          <a:xfrm>
            <a:off x="1444427" y="1633567"/>
            <a:ext cx="404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Rileva 5 vulnerabilità classificate come log</a:t>
            </a:r>
          </a:p>
        </p:txBody>
      </p:sp>
    </p:spTree>
    <p:extLst>
      <p:ext uri="{BB962C8B-B14F-4D97-AF65-F5344CB8AC3E}">
        <p14:creationId xmlns:p14="http://schemas.microsoft.com/office/powerpoint/2010/main" val="8652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>
                <a:effectLst/>
                <a:latin typeface="Montserrat ExtraBold" panose="00000900000000000000" pitchFamily="2" charset="0"/>
              </a:rPr>
              <a:t>Target Exploitation</a:t>
            </a: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1" dirty="0">
                <a:solidFill>
                  <a:schemeClr val="bg1"/>
                </a:solidFill>
                <a:latin typeface="Montserrat" panose="00000500000000000000" pitchFamily="2" charset="0"/>
              </a:rPr>
              <a:t>15</a:t>
            </a:r>
            <a:endParaRPr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D23A4E6-B83F-5F11-F6BC-7C65B6630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061" y="1414189"/>
            <a:ext cx="6785253" cy="2935508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F07FCB-8A12-A1BC-CE21-9E006D44214D}"/>
              </a:ext>
            </a:extLst>
          </p:cNvPr>
          <p:cNvSpPr txBox="1"/>
          <p:nvPr/>
        </p:nvSpPr>
        <p:spPr>
          <a:xfrm>
            <a:off x="1487311" y="912572"/>
            <a:ext cx="6169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1) </a:t>
            </a:r>
            <a:r>
              <a:rPr lang="it-IT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CyberChef</a:t>
            </a:r>
            <a:r>
              <a:rPr lang="it-IT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per decriptare i messaggi sula pagina </a:t>
            </a:r>
            <a:r>
              <a:rPr lang="it-IT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erath.local</a:t>
            </a:r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18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>
                <a:effectLst/>
                <a:latin typeface="Montserrat ExtraBold" panose="00000900000000000000" pitchFamily="2" charset="0"/>
              </a:rPr>
              <a:t>Target Exploitation</a:t>
            </a: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1" dirty="0">
                <a:solidFill>
                  <a:schemeClr val="bg1"/>
                </a:solidFill>
                <a:latin typeface="Montserrat" panose="00000500000000000000" pitchFamily="2" charset="0"/>
              </a:rPr>
              <a:t>16</a:t>
            </a:r>
            <a:endParaRPr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F07FCB-8A12-A1BC-CE21-9E006D44214D}"/>
              </a:ext>
            </a:extLst>
          </p:cNvPr>
          <p:cNvSpPr txBox="1"/>
          <p:nvPr/>
        </p:nvSpPr>
        <p:spPr>
          <a:xfrm>
            <a:off x="1487311" y="912572"/>
            <a:ext cx="6169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2</a:t>
            </a:r>
            <a:r>
              <a:rPr lang="it-IT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) Una volta ottenute  delle possibili credenziali tentiamo l’accesso alla pagina admin</a:t>
            </a:r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DCE962A-8532-2309-133C-1EB05F723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6" y="1795890"/>
            <a:ext cx="7247467" cy="18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>
                <a:effectLst/>
                <a:latin typeface="Montserrat ExtraBold" panose="00000900000000000000" pitchFamily="2" charset="0"/>
              </a:rPr>
              <a:t>Target Exploitation</a:t>
            </a: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1" dirty="0">
                <a:solidFill>
                  <a:schemeClr val="bg1"/>
                </a:solidFill>
                <a:latin typeface="Montserrat" panose="00000500000000000000" pitchFamily="2" charset="0"/>
              </a:rPr>
              <a:t>17</a:t>
            </a:r>
            <a:endParaRPr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F07FCB-8A12-A1BC-CE21-9E006D44214D}"/>
              </a:ext>
            </a:extLst>
          </p:cNvPr>
          <p:cNvSpPr txBox="1"/>
          <p:nvPr/>
        </p:nvSpPr>
        <p:spPr>
          <a:xfrm>
            <a:off x="1487311" y="912572"/>
            <a:ext cx="6169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3</a:t>
            </a:r>
            <a:r>
              <a:rPr lang="it-IT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) Inseriamo il comando per una reverse shell nella CLI</a:t>
            </a:r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6FF422-5940-1C58-E156-29B35A240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766" y="1240470"/>
            <a:ext cx="4118467" cy="1766085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4D8BC0C-C9C6-8839-845A-17C6905586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1160"/>
          <a:stretch/>
        </p:blipFill>
        <p:spPr>
          <a:xfrm>
            <a:off x="1750484" y="3490336"/>
            <a:ext cx="5643032" cy="61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>
                <a:effectLst/>
                <a:latin typeface="Montserrat ExtraBold" panose="00000900000000000000" pitchFamily="2" charset="0"/>
              </a:rPr>
              <a:t>Target Exploitation</a:t>
            </a: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1" dirty="0">
                <a:solidFill>
                  <a:schemeClr val="bg1"/>
                </a:solidFill>
                <a:latin typeface="Montserrat" panose="00000500000000000000" pitchFamily="2" charset="0"/>
              </a:rPr>
              <a:t>18</a:t>
            </a:r>
            <a:endParaRPr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F07FCB-8A12-A1BC-CE21-9E006D44214D}"/>
              </a:ext>
            </a:extLst>
          </p:cNvPr>
          <p:cNvSpPr txBox="1"/>
          <p:nvPr/>
        </p:nvSpPr>
        <p:spPr>
          <a:xfrm>
            <a:off x="1487311" y="912572"/>
            <a:ext cx="6169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4) Convertiamo l’indirizzo </a:t>
            </a:r>
            <a:r>
              <a:rPr lang="it-IT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ip</a:t>
            </a:r>
            <a:r>
              <a:rPr lang="it-IT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in decimale e poi avviamo il comando</a:t>
            </a:r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B6A7E57-51E5-E3CB-97D6-588C74A30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763" y="1240470"/>
            <a:ext cx="2712474" cy="2303815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CB0B2C5-5B34-AF7F-8FB5-FB1AE21D7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1066" y="3725412"/>
            <a:ext cx="6457244" cy="11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67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>
                <a:effectLst/>
                <a:latin typeface="Montserrat ExtraBold" panose="00000900000000000000" pitchFamily="2" charset="0"/>
              </a:rPr>
              <a:t>Target Exploitation</a:t>
            </a: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1" dirty="0">
                <a:solidFill>
                  <a:schemeClr val="bg1"/>
                </a:solidFill>
                <a:latin typeface="Montserrat" panose="00000500000000000000" pitchFamily="2" charset="0"/>
              </a:rPr>
              <a:t>19</a:t>
            </a:r>
            <a:endParaRPr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F07FCB-8A12-A1BC-CE21-9E006D44214D}"/>
              </a:ext>
            </a:extLst>
          </p:cNvPr>
          <p:cNvSpPr txBox="1"/>
          <p:nvPr/>
        </p:nvSpPr>
        <p:spPr>
          <a:xfrm>
            <a:off x="1487311" y="912572"/>
            <a:ext cx="6169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5</a:t>
            </a:r>
            <a:r>
              <a:rPr lang="it-IT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) Abbiamo ottenuto l’accesso</a:t>
            </a:r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6E380FB2-3B3B-8C7B-EB42-0C23A6CF3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052" y="1566597"/>
            <a:ext cx="5299895" cy="20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4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>
            <a:hlinkClick r:id="rId3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1455886" y="1095441"/>
            <a:ext cx="366148" cy="363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</a:t>
            </a:r>
            <a:endParaRPr sz="1600" dirty="0"/>
          </a:p>
        </p:txBody>
      </p:sp>
      <p:sp>
        <p:nvSpPr>
          <p:cNvPr id="182" name="Google Shape;182;p35"/>
          <p:cNvSpPr txBox="1">
            <a:spLocks noGrp="1"/>
          </p:cNvSpPr>
          <p:nvPr>
            <p:ph type="title"/>
          </p:nvPr>
        </p:nvSpPr>
        <p:spPr>
          <a:xfrm>
            <a:off x="1721162" y="1154661"/>
            <a:ext cx="2356257" cy="308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Strumenti utilizzati</a:t>
            </a:r>
            <a:endParaRPr dirty="0"/>
          </a:p>
        </p:txBody>
      </p:sp>
      <p:sp>
        <p:nvSpPr>
          <p:cNvPr id="201" name="Google Shape;201;p35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35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03" name="Google Shape;203;p35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35">
            <a:hlinkClick r:id="rId4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06" name="Google Shape;206;p35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7" name="Google Shape;207;p35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5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181;p35">
            <a:hlinkClick r:id="rId3" action="ppaction://hlinksldjump"/>
            <a:extLst>
              <a:ext uri="{FF2B5EF4-FFF2-40B4-BE49-F238E27FC236}">
                <a16:creationId xmlns:a16="http://schemas.microsoft.com/office/drawing/2014/main" id="{85FC8FF8-4338-C81C-8ADD-9DF32ED069E3}"/>
              </a:ext>
            </a:extLst>
          </p:cNvPr>
          <p:cNvSpPr txBox="1">
            <a:spLocks/>
          </p:cNvSpPr>
          <p:nvPr/>
        </p:nvSpPr>
        <p:spPr>
          <a:xfrm>
            <a:off x="1455886" y="1521114"/>
            <a:ext cx="366148" cy="36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sz="1600" dirty="0"/>
              <a:t>2</a:t>
            </a:r>
          </a:p>
        </p:txBody>
      </p:sp>
      <p:sp>
        <p:nvSpPr>
          <p:cNvPr id="32" name="Google Shape;182;p35">
            <a:extLst>
              <a:ext uri="{FF2B5EF4-FFF2-40B4-BE49-F238E27FC236}">
                <a16:creationId xmlns:a16="http://schemas.microsoft.com/office/drawing/2014/main" id="{09A81F7C-66E0-30F3-936D-3EC810982A47}"/>
              </a:ext>
            </a:extLst>
          </p:cNvPr>
          <p:cNvSpPr txBox="1">
            <a:spLocks/>
          </p:cNvSpPr>
          <p:nvPr/>
        </p:nvSpPr>
        <p:spPr>
          <a:xfrm>
            <a:off x="1721162" y="1580334"/>
            <a:ext cx="4824754" cy="30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it-IT" dirty="0">
                <a:effectLst/>
                <a:latin typeface="Montserrat ExtraBold" panose="00000900000000000000" pitchFamily="2" charset="0"/>
              </a:rPr>
              <a:t>Information </a:t>
            </a:r>
            <a:r>
              <a:rPr lang="it-IT" dirty="0" err="1">
                <a:effectLst/>
                <a:latin typeface="Montserrat ExtraBold" panose="00000900000000000000" pitchFamily="2" charset="0"/>
              </a:rPr>
              <a:t>Gathering</a:t>
            </a:r>
            <a:r>
              <a:rPr lang="it-IT" dirty="0">
                <a:effectLst/>
                <a:latin typeface="Montserrat ExtraBold" panose="00000900000000000000" pitchFamily="2" charset="0"/>
              </a:rPr>
              <a:t> &amp; Target Discovery </a:t>
            </a:r>
          </a:p>
        </p:txBody>
      </p:sp>
      <p:sp>
        <p:nvSpPr>
          <p:cNvPr id="37" name="Google Shape;181;p35">
            <a:hlinkClick r:id="rId3" action="ppaction://hlinksldjump"/>
            <a:extLst>
              <a:ext uri="{FF2B5EF4-FFF2-40B4-BE49-F238E27FC236}">
                <a16:creationId xmlns:a16="http://schemas.microsoft.com/office/drawing/2014/main" id="{3682DD6C-193D-C0D0-BC93-5845019EFD6F}"/>
              </a:ext>
            </a:extLst>
          </p:cNvPr>
          <p:cNvSpPr txBox="1">
            <a:spLocks/>
          </p:cNvSpPr>
          <p:nvPr/>
        </p:nvSpPr>
        <p:spPr>
          <a:xfrm>
            <a:off x="1459624" y="1943075"/>
            <a:ext cx="366148" cy="36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sz="1600" dirty="0"/>
              <a:t>3</a:t>
            </a:r>
          </a:p>
        </p:txBody>
      </p:sp>
      <p:sp>
        <p:nvSpPr>
          <p:cNvPr id="38" name="Google Shape;182;p35">
            <a:extLst>
              <a:ext uri="{FF2B5EF4-FFF2-40B4-BE49-F238E27FC236}">
                <a16:creationId xmlns:a16="http://schemas.microsoft.com/office/drawing/2014/main" id="{30695F39-4979-9BAC-2D67-4FFED3384D91}"/>
              </a:ext>
            </a:extLst>
          </p:cNvPr>
          <p:cNvSpPr txBox="1">
            <a:spLocks/>
          </p:cNvSpPr>
          <p:nvPr/>
        </p:nvSpPr>
        <p:spPr>
          <a:xfrm>
            <a:off x="1779695" y="2002023"/>
            <a:ext cx="4169278" cy="30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it-IT" dirty="0" err="1">
                <a:effectLst/>
                <a:latin typeface="Montserrat ExtraBold" panose="00000900000000000000" pitchFamily="2" charset="0"/>
              </a:rPr>
              <a:t>Enumeration</a:t>
            </a:r>
            <a:r>
              <a:rPr lang="it-IT" dirty="0">
                <a:effectLst/>
                <a:latin typeface="Montserrat ExtraBold" panose="00000900000000000000" pitchFamily="2" charset="0"/>
              </a:rPr>
              <a:t> Target &amp; Port Scanning </a:t>
            </a:r>
            <a:endParaRPr lang="it-IT" dirty="0">
              <a:latin typeface="Montserrat ExtraBold" panose="00000900000000000000" pitchFamily="2" charset="0"/>
            </a:endParaRPr>
          </a:p>
        </p:txBody>
      </p:sp>
      <p:sp>
        <p:nvSpPr>
          <p:cNvPr id="40" name="Google Shape;181;p35">
            <a:hlinkClick r:id="rId3" action="ppaction://hlinksldjump"/>
            <a:extLst>
              <a:ext uri="{FF2B5EF4-FFF2-40B4-BE49-F238E27FC236}">
                <a16:creationId xmlns:a16="http://schemas.microsoft.com/office/drawing/2014/main" id="{9AE2360A-16CE-AFA0-A462-C5CFAF6182BD}"/>
              </a:ext>
            </a:extLst>
          </p:cNvPr>
          <p:cNvSpPr txBox="1">
            <a:spLocks/>
          </p:cNvSpPr>
          <p:nvPr/>
        </p:nvSpPr>
        <p:spPr>
          <a:xfrm>
            <a:off x="1463358" y="2300811"/>
            <a:ext cx="366148" cy="36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sz="1600" dirty="0"/>
              <a:t>4</a:t>
            </a:r>
          </a:p>
        </p:txBody>
      </p:sp>
      <p:sp>
        <p:nvSpPr>
          <p:cNvPr id="41" name="Google Shape;182;p35">
            <a:extLst>
              <a:ext uri="{FF2B5EF4-FFF2-40B4-BE49-F238E27FC236}">
                <a16:creationId xmlns:a16="http://schemas.microsoft.com/office/drawing/2014/main" id="{811B69AF-CB49-20E7-9588-236E6C18C09C}"/>
              </a:ext>
            </a:extLst>
          </p:cNvPr>
          <p:cNvSpPr txBox="1">
            <a:spLocks/>
          </p:cNvSpPr>
          <p:nvPr/>
        </p:nvSpPr>
        <p:spPr>
          <a:xfrm>
            <a:off x="1779695" y="2361052"/>
            <a:ext cx="2647638" cy="30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it-IT" dirty="0" err="1">
                <a:effectLst/>
                <a:latin typeface="Montserrat ExtraBold" panose="00000900000000000000" pitchFamily="2" charset="0"/>
              </a:rPr>
              <a:t>Vulnerability</a:t>
            </a:r>
            <a:r>
              <a:rPr lang="it-IT" dirty="0">
                <a:effectLst/>
                <a:latin typeface="Montserrat ExtraBold" panose="00000900000000000000" pitchFamily="2" charset="0"/>
              </a:rPr>
              <a:t> Mapping</a:t>
            </a:r>
            <a:endParaRPr lang="it-IT" dirty="0">
              <a:latin typeface="Montserrat ExtraBold" panose="00000900000000000000" pitchFamily="2" charset="0"/>
            </a:endParaRPr>
          </a:p>
        </p:txBody>
      </p:sp>
      <p:sp>
        <p:nvSpPr>
          <p:cNvPr id="43" name="Google Shape;181;p35">
            <a:hlinkClick r:id="rId3" action="ppaction://hlinksldjump"/>
            <a:extLst>
              <a:ext uri="{FF2B5EF4-FFF2-40B4-BE49-F238E27FC236}">
                <a16:creationId xmlns:a16="http://schemas.microsoft.com/office/drawing/2014/main" id="{DB590D9B-4551-60A9-0E06-5F2E5F32A900}"/>
              </a:ext>
            </a:extLst>
          </p:cNvPr>
          <p:cNvSpPr txBox="1">
            <a:spLocks/>
          </p:cNvSpPr>
          <p:nvPr/>
        </p:nvSpPr>
        <p:spPr>
          <a:xfrm>
            <a:off x="1463358" y="2655856"/>
            <a:ext cx="366148" cy="36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sz="1600" dirty="0"/>
              <a:t>5</a:t>
            </a:r>
          </a:p>
        </p:txBody>
      </p:sp>
      <p:sp>
        <p:nvSpPr>
          <p:cNvPr id="44" name="Google Shape;182;p35">
            <a:extLst>
              <a:ext uri="{FF2B5EF4-FFF2-40B4-BE49-F238E27FC236}">
                <a16:creationId xmlns:a16="http://schemas.microsoft.com/office/drawing/2014/main" id="{BD2B59D4-AFB0-3998-A777-F04CDE99315C}"/>
              </a:ext>
            </a:extLst>
          </p:cNvPr>
          <p:cNvSpPr txBox="1">
            <a:spLocks/>
          </p:cNvSpPr>
          <p:nvPr/>
        </p:nvSpPr>
        <p:spPr>
          <a:xfrm>
            <a:off x="1728634" y="2715076"/>
            <a:ext cx="2356257" cy="30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it-IT" dirty="0">
                <a:effectLst/>
                <a:latin typeface="Montserrat ExtraBold" panose="00000900000000000000" pitchFamily="2" charset="0"/>
              </a:rPr>
              <a:t>Target Exploitation</a:t>
            </a:r>
            <a:endParaRPr lang="it-IT" dirty="0">
              <a:latin typeface="Montserrat ExtraBold" panose="00000900000000000000" pitchFamily="2" charset="0"/>
            </a:endParaRPr>
          </a:p>
        </p:txBody>
      </p:sp>
      <p:sp>
        <p:nvSpPr>
          <p:cNvPr id="45" name="Google Shape;181;p35">
            <a:hlinkClick r:id="rId3" action="ppaction://hlinksldjump"/>
            <a:extLst>
              <a:ext uri="{FF2B5EF4-FFF2-40B4-BE49-F238E27FC236}">
                <a16:creationId xmlns:a16="http://schemas.microsoft.com/office/drawing/2014/main" id="{CB42DAB4-98D7-D911-E82D-FB6ED982361A}"/>
              </a:ext>
            </a:extLst>
          </p:cNvPr>
          <p:cNvSpPr txBox="1">
            <a:spLocks/>
          </p:cNvSpPr>
          <p:nvPr/>
        </p:nvSpPr>
        <p:spPr>
          <a:xfrm>
            <a:off x="1466445" y="3025030"/>
            <a:ext cx="366148" cy="36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sz="1600" dirty="0"/>
              <a:t>6</a:t>
            </a:r>
          </a:p>
        </p:txBody>
      </p:sp>
      <p:sp>
        <p:nvSpPr>
          <p:cNvPr id="46" name="Google Shape;182;p35">
            <a:extLst>
              <a:ext uri="{FF2B5EF4-FFF2-40B4-BE49-F238E27FC236}">
                <a16:creationId xmlns:a16="http://schemas.microsoft.com/office/drawing/2014/main" id="{775F22E9-5A9C-FF3D-4B9C-7AC1C1A1B9D1}"/>
              </a:ext>
            </a:extLst>
          </p:cNvPr>
          <p:cNvSpPr txBox="1">
            <a:spLocks/>
          </p:cNvSpPr>
          <p:nvPr/>
        </p:nvSpPr>
        <p:spPr>
          <a:xfrm>
            <a:off x="1731721" y="3084250"/>
            <a:ext cx="2356257" cy="30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it-IT" dirty="0" err="1">
                <a:effectLst/>
                <a:latin typeface="Montserrat ExtraBold" panose="00000900000000000000" pitchFamily="2" charset="0"/>
              </a:rPr>
              <a:t>Privilege</a:t>
            </a:r>
            <a:r>
              <a:rPr lang="it-IT" dirty="0">
                <a:effectLst/>
                <a:latin typeface="Montserrat ExtraBold" panose="00000900000000000000" pitchFamily="2" charset="0"/>
              </a:rPr>
              <a:t> escalation</a:t>
            </a:r>
            <a:endParaRPr lang="it-IT" dirty="0">
              <a:latin typeface="Montserrat ExtraBold" panose="00000900000000000000" pitchFamily="2" charset="0"/>
            </a:endParaRPr>
          </a:p>
        </p:txBody>
      </p:sp>
      <p:sp>
        <p:nvSpPr>
          <p:cNvPr id="47" name="Google Shape;181;p35">
            <a:hlinkClick r:id="rId3" action="ppaction://hlinksldjump"/>
            <a:extLst>
              <a:ext uri="{FF2B5EF4-FFF2-40B4-BE49-F238E27FC236}">
                <a16:creationId xmlns:a16="http://schemas.microsoft.com/office/drawing/2014/main" id="{1F0770C4-9F68-BD75-12AD-62761EC2652F}"/>
              </a:ext>
            </a:extLst>
          </p:cNvPr>
          <p:cNvSpPr txBox="1">
            <a:spLocks/>
          </p:cNvSpPr>
          <p:nvPr/>
        </p:nvSpPr>
        <p:spPr>
          <a:xfrm>
            <a:off x="1468230" y="3388282"/>
            <a:ext cx="366148" cy="36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sz="1600" dirty="0"/>
              <a:t>7</a:t>
            </a:r>
          </a:p>
        </p:txBody>
      </p:sp>
      <p:sp>
        <p:nvSpPr>
          <p:cNvPr id="48" name="Google Shape;182;p35">
            <a:extLst>
              <a:ext uri="{FF2B5EF4-FFF2-40B4-BE49-F238E27FC236}">
                <a16:creationId xmlns:a16="http://schemas.microsoft.com/office/drawing/2014/main" id="{008362FB-FDEF-521E-BD5D-0D49260B4A24}"/>
              </a:ext>
            </a:extLst>
          </p:cNvPr>
          <p:cNvSpPr txBox="1">
            <a:spLocks/>
          </p:cNvSpPr>
          <p:nvPr/>
        </p:nvSpPr>
        <p:spPr>
          <a:xfrm>
            <a:off x="1756001" y="3437565"/>
            <a:ext cx="2255385" cy="30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it-IT" dirty="0" err="1">
                <a:effectLst/>
                <a:latin typeface="Montserrat ExtraBold" panose="00000900000000000000" pitchFamily="2" charset="0"/>
              </a:rPr>
              <a:t>Maintaning</a:t>
            </a:r>
            <a:r>
              <a:rPr lang="it-IT" dirty="0">
                <a:effectLst/>
                <a:latin typeface="Montserrat ExtraBold" panose="00000900000000000000" pitchFamily="2" charset="0"/>
              </a:rPr>
              <a:t> access </a:t>
            </a:r>
            <a:endParaRPr lang="it-IT" dirty="0">
              <a:latin typeface="Montserrat ExtraBold" panose="00000900000000000000" pitchFamily="2" charset="0"/>
            </a:endParaRPr>
          </a:p>
        </p:txBody>
      </p:sp>
      <p:sp>
        <p:nvSpPr>
          <p:cNvPr id="49" name="Google Shape;181;p35">
            <a:hlinkClick r:id="rId3" action="ppaction://hlinksldjump"/>
            <a:extLst>
              <a:ext uri="{FF2B5EF4-FFF2-40B4-BE49-F238E27FC236}">
                <a16:creationId xmlns:a16="http://schemas.microsoft.com/office/drawing/2014/main" id="{492DB1D2-A6A8-E303-B16E-8BACF3A3E195}"/>
              </a:ext>
            </a:extLst>
          </p:cNvPr>
          <p:cNvSpPr txBox="1">
            <a:spLocks/>
          </p:cNvSpPr>
          <p:nvPr/>
        </p:nvSpPr>
        <p:spPr>
          <a:xfrm>
            <a:off x="1479519" y="3736378"/>
            <a:ext cx="366148" cy="36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2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en" sz="1600" dirty="0"/>
              <a:t>8</a:t>
            </a:r>
          </a:p>
        </p:txBody>
      </p:sp>
      <p:sp>
        <p:nvSpPr>
          <p:cNvPr id="50" name="Google Shape;182;p35">
            <a:extLst>
              <a:ext uri="{FF2B5EF4-FFF2-40B4-BE49-F238E27FC236}">
                <a16:creationId xmlns:a16="http://schemas.microsoft.com/office/drawing/2014/main" id="{68677564-E720-DF32-6E31-4018DF998A55}"/>
              </a:ext>
            </a:extLst>
          </p:cNvPr>
          <p:cNvSpPr txBox="1">
            <a:spLocks/>
          </p:cNvSpPr>
          <p:nvPr/>
        </p:nvSpPr>
        <p:spPr>
          <a:xfrm>
            <a:off x="1799594" y="3803464"/>
            <a:ext cx="1468002" cy="30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 ExtraBold"/>
              <a:buNone/>
              <a:defRPr sz="16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Montserrat Alternates"/>
              <a:buNone/>
              <a:defRPr sz="42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it-IT" dirty="0"/>
              <a:t>Conclusioni</a:t>
            </a:r>
          </a:p>
        </p:txBody>
      </p:sp>
      <p:sp>
        <p:nvSpPr>
          <p:cNvPr id="26" name="Google Shape;213;p36">
            <a:extLst>
              <a:ext uri="{FF2B5EF4-FFF2-40B4-BE49-F238E27FC236}">
                <a16:creationId xmlns:a16="http://schemas.microsoft.com/office/drawing/2014/main" id="{5D74A9E9-0934-258A-BF53-BB6DF99DC66A}"/>
              </a:ext>
            </a:extLst>
          </p:cNvPr>
          <p:cNvSpPr txBox="1">
            <a:spLocks/>
          </p:cNvSpPr>
          <p:nvPr/>
        </p:nvSpPr>
        <p:spPr>
          <a:xfrm>
            <a:off x="1479519" y="485980"/>
            <a:ext cx="1414994" cy="413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3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Alternates"/>
              <a:buNone/>
              <a:defRPr sz="2400" b="1" i="0" u="none" strike="noStrike" cap="none">
                <a:solidFill>
                  <a:schemeClr val="accent1"/>
                </a:solidFill>
                <a:latin typeface="Montserrat Alternates"/>
                <a:ea typeface="Montserrat Alternates"/>
                <a:cs typeface="Montserrat Alternates"/>
                <a:sym typeface="Montserrat Alternates"/>
              </a:defRPr>
            </a:lvl9pPr>
          </a:lstStyle>
          <a:p>
            <a:r>
              <a:rPr lang="it-IT" sz="2400" dirty="0" err="1"/>
              <a:t>Outline</a:t>
            </a:r>
            <a:endParaRPr lang="it-IT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 err="1">
                <a:latin typeface="Montserrat ExtraBold" panose="00000900000000000000" pitchFamily="2" charset="0"/>
              </a:rPr>
              <a:t>Privilege</a:t>
            </a:r>
            <a:r>
              <a:rPr lang="it-IT" sz="2400" dirty="0">
                <a:latin typeface="Montserrat ExtraBold" panose="00000900000000000000" pitchFamily="2" charset="0"/>
              </a:rPr>
              <a:t> Escalation</a:t>
            </a:r>
            <a:endParaRPr lang="it-IT" sz="2400" dirty="0">
              <a:effectLst/>
              <a:latin typeface="Montserrat ExtraBold" panose="00000900000000000000" pitchFamily="2" charset="0"/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1" dirty="0">
                <a:solidFill>
                  <a:schemeClr val="bg1"/>
                </a:solidFill>
                <a:latin typeface="Montserrat" panose="00000500000000000000" pitchFamily="2" charset="0"/>
              </a:rPr>
              <a:t>20</a:t>
            </a:r>
            <a:endParaRPr sz="9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F07FCB-8A12-A1BC-CE21-9E006D44214D}"/>
              </a:ext>
            </a:extLst>
          </p:cNvPr>
          <p:cNvSpPr txBox="1"/>
          <p:nvPr/>
        </p:nvSpPr>
        <p:spPr>
          <a:xfrm>
            <a:off x="1365404" y="817463"/>
            <a:ext cx="6169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1) Ricerca dei file con SETUID alzato</a:t>
            </a:r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07E7C553-E66F-868A-0FF5-2E897E12834B}"/>
              </a:ext>
            </a:extLst>
          </p:cNvPr>
          <p:cNvSpPr txBox="1"/>
          <p:nvPr/>
        </p:nvSpPr>
        <p:spPr>
          <a:xfrm>
            <a:off x="1444427" y="1191796"/>
            <a:ext cx="7050286" cy="30777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</a:rPr>
              <a:t>&gt; </a:t>
            </a:r>
            <a:r>
              <a:rPr lang="en-US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find / -perm -u=s 2&gt;/dev/null</a:t>
            </a:r>
            <a:endParaRPr lang="it-IT" dirty="0">
              <a:solidFill>
                <a:srgbClr val="00B050"/>
              </a:solidFill>
              <a:highlight>
                <a:srgbClr val="000000"/>
              </a:highlight>
            </a:endParaRPr>
          </a:p>
        </p:txBody>
      </p:sp>
      <p:pic>
        <p:nvPicPr>
          <p:cNvPr id="4" name="Immagine 3" descr="Immagine che contiene testo, targa&#10;&#10;Descrizione generata automaticamente">
            <a:extLst>
              <a:ext uri="{FF2B5EF4-FFF2-40B4-BE49-F238E27FC236}">
                <a16:creationId xmlns:a16="http://schemas.microsoft.com/office/drawing/2014/main" id="{19C6E182-2B37-1B5F-2ADC-CBF3A9007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22" y="1726847"/>
            <a:ext cx="3105150" cy="3067050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D37659-DB3F-71B8-A8FB-9C36A9BD7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583" y="2571750"/>
            <a:ext cx="33147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92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 err="1">
                <a:latin typeface="Montserrat ExtraBold" panose="00000900000000000000" pitchFamily="2" charset="0"/>
              </a:rPr>
              <a:t>Privilege</a:t>
            </a:r>
            <a:r>
              <a:rPr lang="it-IT" sz="2400" dirty="0">
                <a:latin typeface="Montserrat ExtraBold" panose="00000900000000000000" pitchFamily="2" charset="0"/>
              </a:rPr>
              <a:t> Escalation</a:t>
            </a:r>
            <a:endParaRPr lang="it-IT" sz="2400" dirty="0">
              <a:effectLst/>
              <a:latin typeface="Montserrat ExtraBold" panose="00000900000000000000" pitchFamily="2" charset="0"/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solidFill>
                  <a:schemeClr val="bg1"/>
                </a:solidFill>
                <a:latin typeface="Montserrat" panose="00000500000000000000" pitchFamily="2" charset="0"/>
              </a:rPr>
              <a:t>21</a:t>
            </a:r>
            <a:endParaRPr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F07FCB-8A12-A1BC-CE21-9E006D44214D}"/>
              </a:ext>
            </a:extLst>
          </p:cNvPr>
          <p:cNvSpPr txBox="1"/>
          <p:nvPr/>
        </p:nvSpPr>
        <p:spPr>
          <a:xfrm>
            <a:off x="1365404" y="817463"/>
            <a:ext cx="6169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2) Analizziamo il file sulla nostra macchina</a:t>
            </a:r>
          </a:p>
        </p:txBody>
      </p:sp>
      <p:pic>
        <p:nvPicPr>
          <p:cNvPr id="3" name="Immagine 2" descr="Immagine che contiene testo, monitor, elettronico, schermo&#10;&#10;Descrizione generata automaticamente">
            <a:extLst>
              <a:ext uri="{FF2B5EF4-FFF2-40B4-BE49-F238E27FC236}">
                <a16:creationId xmlns:a16="http://schemas.microsoft.com/office/drawing/2014/main" id="{854A85AF-35E3-4204-A2E5-71632FFF9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404" y="1302241"/>
            <a:ext cx="6923383" cy="313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11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 err="1">
                <a:latin typeface="Montserrat ExtraBold" panose="00000900000000000000" pitchFamily="2" charset="0"/>
              </a:rPr>
              <a:t>Privilege</a:t>
            </a:r>
            <a:r>
              <a:rPr lang="it-IT" sz="2400" dirty="0">
                <a:latin typeface="Montserrat ExtraBold" panose="00000900000000000000" pitchFamily="2" charset="0"/>
              </a:rPr>
              <a:t> Escalation</a:t>
            </a:r>
            <a:endParaRPr lang="it-IT" sz="2400" dirty="0">
              <a:effectLst/>
              <a:latin typeface="Montserrat ExtraBold" panose="00000900000000000000" pitchFamily="2" charset="0"/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 b="1" dirty="0">
                <a:solidFill>
                  <a:schemeClr val="bg1"/>
                </a:solidFill>
                <a:latin typeface="Montserrat" panose="00000500000000000000" pitchFamily="2" charset="0"/>
              </a:rPr>
              <a:t>22</a:t>
            </a:r>
            <a:endParaRPr sz="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F07FCB-8A12-A1BC-CE21-9E006D44214D}"/>
              </a:ext>
            </a:extLst>
          </p:cNvPr>
          <p:cNvSpPr txBox="1"/>
          <p:nvPr/>
        </p:nvSpPr>
        <p:spPr>
          <a:xfrm>
            <a:off x="1365404" y="817463"/>
            <a:ext cx="6169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3) Utilizziamo come prima analisi il comando </a:t>
            </a:r>
            <a:r>
              <a:rPr lang="it-IT" dirty="0" err="1">
                <a:solidFill>
                  <a:schemeClr val="bg1"/>
                </a:solidFill>
                <a:latin typeface="Montserrat" panose="00000500000000000000" pitchFamily="2" charset="0"/>
              </a:rPr>
              <a:t>strings</a:t>
            </a:r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8B1C3D-9EC0-1F18-7480-43ECC5D83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622" y="1369939"/>
            <a:ext cx="4538132" cy="33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8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 err="1">
                <a:latin typeface="Montserrat ExtraBold" panose="00000900000000000000" pitchFamily="2" charset="0"/>
              </a:rPr>
              <a:t>Privilege</a:t>
            </a:r>
            <a:r>
              <a:rPr lang="it-IT" sz="2400" dirty="0">
                <a:latin typeface="Montserrat ExtraBold" panose="00000900000000000000" pitchFamily="2" charset="0"/>
              </a:rPr>
              <a:t> Escalation</a:t>
            </a:r>
            <a:endParaRPr lang="it-IT" sz="2400" dirty="0">
              <a:effectLst/>
              <a:latin typeface="Montserrat ExtraBold" panose="00000900000000000000" pitchFamily="2" charset="0"/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 b="1" dirty="0">
                <a:solidFill>
                  <a:schemeClr val="bg1"/>
                </a:solidFill>
                <a:latin typeface="Montserrat" panose="00000500000000000000" pitchFamily="2" charset="0"/>
              </a:rPr>
              <a:t>23</a:t>
            </a:r>
            <a:endParaRPr sz="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F07FCB-8A12-A1BC-CE21-9E006D44214D}"/>
              </a:ext>
            </a:extLst>
          </p:cNvPr>
          <p:cNvSpPr txBox="1"/>
          <p:nvPr/>
        </p:nvSpPr>
        <p:spPr>
          <a:xfrm>
            <a:off x="1365404" y="817463"/>
            <a:ext cx="6169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4) Utilizziamo come seconda analisi il comando </a:t>
            </a:r>
            <a:r>
              <a:rPr lang="it-IT" dirty="0" err="1">
                <a:solidFill>
                  <a:schemeClr val="bg1"/>
                </a:solidFill>
                <a:latin typeface="Montserrat" panose="00000500000000000000" pitchFamily="2" charset="0"/>
              </a:rPr>
              <a:t>ltrace</a:t>
            </a:r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52E662A-F2ED-5085-AAEB-4D90A5DB6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443" y="1414189"/>
            <a:ext cx="6734128" cy="20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3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 err="1">
                <a:latin typeface="Montserrat ExtraBold" panose="00000900000000000000" pitchFamily="2" charset="0"/>
              </a:rPr>
              <a:t>Privilege</a:t>
            </a:r>
            <a:r>
              <a:rPr lang="it-IT" sz="2400" dirty="0">
                <a:latin typeface="Montserrat ExtraBold" panose="00000900000000000000" pitchFamily="2" charset="0"/>
              </a:rPr>
              <a:t> Escalation</a:t>
            </a:r>
            <a:endParaRPr lang="it-IT" sz="2400" dirty="0">
              <a:effectLst/>
              <a:latin typeface="Montserrat ExtraBold" panose="00000900000000000000" pitchFamily="2" charset="0"/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700" b="1" dirty="0">
                <a:solidFill>
                  <a:schemeClr val="bg1"/>
                </a:solidFill>
                <a:latin typeface="Montserrat" panose="00000500000000000000" pitchFamily="2" charset="0"/>
              </a:rPr>
              <a:t>24</a:t>
            </a:r>
            <a:endParaRPr sz="7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F07FCB-8A12-A1BC-CE21-9E006D44214D}"/>
              </a:ext>
            </a:extLst>
          </p:cNvPr>
          <p:cNvSpPr txBox="1"/>
          <p:nvPr/>
        </p:nvSpPr>
        <p:spPr>
          <a:xfrm>
            <a:off x="1365404" y="817463"/>
            <a:ext cx="6169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5) Creiamo sulla macchina target i tre file</a:t>
            </a:r>
          </a:p>
        </p:txBody>
      </p:sp>
      <p:sp>
        <p:nvSpPr>
          <p:cNvPr id="13" name="CasellaDiTesto 10">
            <a:extLst>
              <a:ext uri="{FF2B5EF4-FFF2-40B4-BE49-F238E27FC236}">
                <a16:creationId xmlns:a16="http://schemas.microsoft.com/office/drawing/2014/main" id="{718669A1-2EFC-3990-C823-850F71EFE30C}"/>
              </a:ext>
            </a:extLst>
          </p:cNvPr>
          <p:cNvSpPr txBox="1"/>
          <p:nvPr/>
        </p:nvSpPr>
        <p:spPr>
          <a:xfrm>
            <a:off x="1444427" y="1191796"/>
            <a:ext cx="7050286" cy="30777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</a:rPr>
              <a:t>&gt;</a:t>
            </a:r>
            <a:r>
              <a:rPr lang="it-IT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touch /</a:t>
            </a:r>
            <a:r>
              <a:rPr lang="it-IT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dev</a:t>
            </a:r>
            <a:r>
              <a:rPr lang="it-IT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it-IT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shm</a:t>
            </a:r>
            <a:r>
              <a:rPr lang="it-IT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/kHgTFI5G /</a:t>
            </a:r>
            <a:r>
              <a:rPr lang="it-IT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dev</a:t>
            </a:r>
            <a:r>
              <a:rPr lang="it-IT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it-IT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shm</a:t>
            </a:r>
            <a:r>
              <a:rPr lang="it-IT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/Zw7bV9U5 /</a:t>
            </a:r>
            <a:r>
              <a:rPr lang="it-IT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tmp</a:t>
            </a:r>
            <a:r>
              <a:rPr lang="it-IT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/kcM0Wewe</a:t>
            </a:r>
            <a:endParaRPr lang="it-IT" dirty="0">
              <a:solidFill>
                <a:srgbClr val="00B050"/>
              </a:solidFill>
              <a:highlight>
                <a:srgbClr val="000000"/>
              </a:highlight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0D51466-4410-E8CC-0583-9E92057C3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427" y="1941777"/>
            <a:ext cx="5778378" cy="767350"/>
          </a:xfrm>
          <a:prstGeom prst="rect">
            <a:avLst/>
          </a:prstGeom>
        </p:spPr>
      </p:pic>
      <p:pic>
        <p:nvPicPr>
          <p:cNvPr id="5" name="Immagine 4" descr="Immagine che contiene testo, dispositivo, metro&#10;&#10;Descrizione generata automaticamente">
            <a:extLst>
              <a:ext uri="{FF2B5EF4-FFF2-40B4-BE49-F238E27FC236}">
                <a16:creationId xmlns:a16="http://schemas.microsoft.com/office/drawing/2014/main" id="{E8959FD4-4630-07A7-B427-0CB140230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481" y="2906812"/>
            <a:ext cx="42291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7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 err="1">
                <a:effectLst/>
                <a:latin typeface="Montserrat ExtraBold" panose="00000900000000000000" pitchFamily="2" charset="0"/>
              </a:rPr>
              <a:t>Maintaining</a:t>
            </a:r>
            <a:r>
              <a:rPr lang="it-IT" sz="2400" dirty="0">
                <a:effectLst/>
                <a:latin typeface="Montserrat ExtraBold" panose="00000900000000000000" pitchFamily="2" charset="0"/>
              </a:rPr>
              <a:t> </a:t>
            </a:r>
            <a:r>
              <a:rPr lang="it-IT" sz="2400" dirty="0" err="1">
                <a:effectLst/>
                <a:latin typeface="Montserrat ExtraBold" panose="00000900000000000000" pitchFamily="2" charset="0"/>
              </a:rPr>
              <a:t>Acces</a:t>
            </a:r>
            <a:endParaRPr lang="it-IT" sz="2400" dirty="0">
              <a:effectLst/>
              <a:latin typeface="Montserrat ExtraBold" panose="00000900000000000000" pitchFamily="2" charset="0"/>
            </a:endParaRP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800" b="1" dirty="0">
                <a:solidFill>
                  <a:schemeClr val="bg1"/>
                </a:solidFill>
                <a:latin typeface="Montserrat" panose="00000500000000000000" pitchFamily="2" charset="0"/>
              </a:rPr>
              <a:t>25</a:t>
            </a:r>
            <a:endParaRPr sz="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4F07FCB-8A12-A1BC-CE21-9E006D44214D}"/>
              </a:ext>
            </a:extLst>
          </p:cNvPr>
          <p:cNvSpPr txBox="1"/>
          <p:nvPr/>
        </p:nvSpPr>
        <p:spPr>
          <a:xfrm>
            <a:off x="1444427" y="809993"/>
            <a:ext cx="6169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Montserrat" panose="00000500000000000000" pitchFamily="2" charset="0"/>
              </a:rPr>
              <a:t>Fase fallita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FBCD145-6A7E-0BDE-C6FB-0A2DB448CB05}"/>
              </a:ext>
            </a:extLst>
          </p:cNvPr>
          <p:cNvSpPr txBox="1"/>
          <p:nvPr/>
        </p:nvSpPr>
        <p:spPr>
          <a:xfrm>
            <a:off x="1487311" y="809993"/>
            <a:ext cx="61693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Criticità presenti e anche molto gravi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Al momento i cui è stato svolto il </a:t>
            </a:r>
            <a:r>
              <a:rPr lang="it-IT" dirty="0" err="1">
                <a:solidFill>
                  <a:schemeClr val="bg1"/>
                </a:solidFill>
                <a:latin typeface="Montserrat" panose="00000500000000000000" pitchFamily="2" charset="0"/>
              </a:rPr>
              <a:t>pentesting</a:t>
            </a:r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 non esistono exploit sfruttabili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Tentativo di creare anche una web-back door php tramite </a:t>
            </a:r>
            <a:r>
              <a:rPr lang="it-IT" dirty="0" err="1">
                <a:solidFill>
                  <a:schemeClr val="bg1"/>
                </a:solidFill>
                <a:latin typeface="Montserrat" panose="00000500000000000000" pitchFamily="2" charset="0"/>
              </a:rPr>
              <a:t>msfvenom</a:t>
            </a:r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 e </a:t>
            </a:r>
            <a:r>
              <a:rPr lang="it-IT" dirty="0" err="1">
                <a:solidFill>
                  <a:schemeClr val="bg1"/>
                </a:solidFill>
                <a:latin typeface="Montserrat" panose="00000500000000000000" pitchFamily="2" charset="0"/>
              </a:rPr>
              <a:t>meterpreter</a:t>
            </a:r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Back-door correttamente creata e installata sulla macchina target ma non funzionante perché php non è installato su quest’ultima</a:t>
            </a:r>
          </a:p>
          <a:p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05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8EB4DD0-0232-4D33-A109-0761B8822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143" y="1313000"/>
            <a:ext cx="8097924" cy="3255900"/>
          </a:xfrm>
        </p:spPr>
        <p:txBody>
          <a:bodyPr/>
          <a:lstStyle/>
          <a:p>
            <a:pPr marL="139700" indent="0">
              <a:buNone/>
            </a:pPr>
            <a:r>
              <a:rPr lang="it-IT" sz="1600" dirty="0"/>
              <a:t>La macchina The </a:t>
            </a:r>
            <a:r>
              <a:rPr lang="it-IT" sz="1600" dirty="0" err="1"/>
              <a:t>Planets</a:t>
            </a:r>
            <a:r>
              <a:rPr lang="it-IT" sz="1600" dirty="0"/>
              <a:t>: Earth presenta numerose vulnerabilità critiche che attualmente non presentano exploit per poter installare una back-door o poter creare una reverse shell, ma possono essere sfruttati per eseguire attacchi DOS. È stato comunque possibile ottenere il controllo della macchina grazie alla shell admin presente sul servizio web </a:t>
            </a:r>
            <a:r>
              <a:rPr lang="it-IT" sz="1600" dirty="0" err="1"/>
              <a:t>all’url</a:t>
            </a:r>
            <a:r>
              <a:rPr lang="it-IT" sz="1600" dirty="0"/>
              <a:t> </a:t>
            </a:r>
            <a:r>
              <a:rPr lang="it-IT" sz="1600" dirty="0" err="1"/>
              <a:t>earth.local</a:t>
            </a:r>
            <a:r>
              <a:rPr lang="it-IT" sz="1600" dirty="0"/>
              <a:t>/admin/ e grazie al file </a:t>
            </a:r>
            <a:r>
              <a:rPr lang="it-IT" sz="1600" dirty="0" err="1"/>
              <a:t>reset_root</a:t>
            </a:r>
            <a:r>
              <a:rPr lang="it-IT" sz="1600" dirty="0"/>
              <a:t> che permette il reset della password di quest’ultimo.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C43CE73-2A56-4872-B1CF-B91CF2B9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700" y="317050"/>
            <a:ext cx="4398600" cy="515100"/>
          </a:xfrm>
        </p:spPr>
        <p:txBody>
          <a:bodyPr/>
          <a:lstStyle/>
          <a:p>
            <a:pPr algn="ctr"/>
            <a:r>
              <a:rPr lang="it-IT" dirty="0"/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411310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FC43CE73-2A56-4872-B1CF-B91CF2B9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105" y="2210985"/>
            <a:ext cx="5969789" cy="721529"/>
          </a:xfrm>
        </p:spPr>
        <p:txBody>
          <a:bodyPr/>
          <a:lstStyle/>
          <a:p>
            <a:pPr algn="ctr"/>
            <a:r>
              <a:rPr lang="it-IT" sz="3600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97012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056482" y="128052"/>
            <a:ext cx="4632468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Strumenti utilizzati</a:t>
            </a:r>
            <a:endParaRPr dirty="0"/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solidFill>
                  <a:schemeClr val="bg1"/>
                </a:solidFill>
                <a:latin typeface="Montserrat" panose="00000500000000000000" pitchFamily="2" charset="0"/>
              </a:rPr>
              <a:t>2</a:t>
            </a:r>
            <a:endParaRPr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497DA805-8904-7809-FA10-AADF09742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89" y="1767504"/>
            <a:ext cx="1936356" cy="150951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8B6730E-D452-2C16-7A32-FD9681CBAB19}"/>
              </a:ext>
            </a:extLst>
          </p:cNvPr>
          <p:cNvSpPr txBox="1"/>
          <p:nvPr/>
        </p:nvSpPr>
        <p:spPr>
          <a:xfrm>
            <a:off x="661346" y="3458791"/>
            <a:ext cx="219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Macchina attaccante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 IP: 192.23.10.5</a:t>
            </a:r>
          </a:p>
        </p:txBody>
      </p:sp>
      <p:pic>
        <p:nvPicPr>
          <p:cNvPr id="13" name="Immagine 12" descr="Immagine che contiene scuro&#10;&#10;Descrizione generata automaticamente">
            <a:extLst>
              <a:ext uri="{FF2B5EF4-FFF2-40B4-BE49-F238E27FC236}">
                <a16:creationId xmlns:a16="http://schemas.microsoft.com/office/drawing/2014/main" id="{E3E13B07-2082-5B61-E203-E51B8652EE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848"/>
          <a:stretch/>
        </p:blipFill>
        <p:spPr>
          <a:xfrm>
            <a:off x="6383556" y="1879199"/>
            <a:ext cx="2090958" cy="1507978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A522469-4EA7-C607-6CBE-1B18FCEF8C79}"/>
              </a:ext>
            </a:extLst>
          </p:cNvPr>
          <p:cNvSpPr txBox="1"/>
          <p:nvPr/>
        </p:nvSpPr>
        <p:spPr>
          <a:xfrm>
            <a:off x="6277272" y="3568954"/>
            <a:ext cx="2197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The </a:t>
            </a:r>
            <a:r>
              <a:rPr lang="it-IT" dirty="0" err="1">
                <a:solidFill>
                  <a:schemeClr val="bg1"/>
                </a:solidFill>
                <a:latin typeface="Montserrat" panose="00000500000000000000" pitchFamily="2" charset="0"/>
              </a:rPr>
              <a:t>Planets</a:t>
            </a:r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: Earth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 IP: ???</a:t>
            </a:r>
          </a:p>
        </p:txBody>
      </p:sp>
      <p:pic>
        <p:nvPicPr>
          <p:cNvPr id="15" name="Immagine 1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C5D81948-3FD9-D4C8-07EB-E7EF1ED614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8708" y="1302241"/>
            <a:ext cx="1201455" cy="100121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5C2B7AB-CD6E-461B-83C6-2D62ABFEC34F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2728145" y="1802847"/>
            <a:ext cx="1160563" cy="719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AE442CB-6C0A-21D2-C54B-8FC604223299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5090163" y="1802847"/>
            <a:ext cx="1293393" cy="830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744373-436B-6A40-FF97-AC5229B595F6}"/>
              </a:ext>
            </a:extLst>
          </p:cNvPr>
          <p:cNvSpPr txBox="1"/>
          <p:nvPr/>
        </p:nvSpPr>
        <p:spPr>
          <a:xfrm>
            <a:off x="4053838" y="2303453"/>
            <a:ext cx="102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Rete </a:t>
            </a:r>
            <a:r>
              <a:rPr lang="it-IT" dirty="0" err="1">
                <a:solidFill>
                  <a:schemeClr val="bg1"/>
                </a:solidFill>
                <a:latin typeface="Montserrat" panose="00000500000000000000" pitchFamily="2" charset="0"/>
              </a:rPr>
              <a:t>Nat</a:t>
            </a:r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239489" y="212222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>
                <a:effectLst/>
                <a:latin typeface="Montserrat ExtraBold" panose="00000900000000000000" pitchFamily="2" charset="0"/>
              </a:rPr>
              <a:t>Information </a:t>
            </a:r>
            <a:r>
              <a:rPr lang="it-IT" sz="2400" dirty="0" err="1">
                <a:effectLst/>
                <a:latin typeface="Montserrat ExtraBold" panose="00000900000000000000" pitchFamily="2" charset="0"/>
              </a:rPr>
              <a:t>Gathering</a:t>
            </a:r>
            <a:r>
              <a:rPr lang="it-IT" sz="2400" dirty="0">
                <a:effectLst/>
                <a:latin typeface="Montserrat ExtraBold" panose="00000900000000000000" pitchFamily="2" charset="0"/>
              </a:rPr>
              <a:t> &amp; Target Discovery </a:t>
            </a: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solidFill>
                  <a:schemeClr val="bg1"/>
                </a:solidFill>
                <a:latin typeface="Montserrat" panose="00000500000000000000" pitchFamily="2" charset="0"/>
              </a:rPr>
              <a:t>4</a:t>
            </a:r>
            <a:endParaRPr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magine 6" descr="Immagine che contiene testo, targa&#10;&#10;Descrizione generata automaticamente">
            <a:extLst>
              <a:ext uri="{FF2B5EF4-FFF2-40B4-BE49-F238E27FC236}">
                <a16:creationId xmlns:a16="http://schemas.microsoft.com/office/drawing/2014/main" id="{1B55965B-6E43-BE80-17CA-4C58CAE4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489" y="3081928"/>
            <a:ext cx="3291970" cy="1849350"/>
          </a:xfrm>
          <a:prstGeom prst="rect">
            <a:avLst/>
          </a:prstGeom>
        </p:spPr>
      </p:pic>
      <p:pic>
        <p:nvPicPr>
          <p:cNvPr id="9" name="Immagine 8" descr="Immagine che contiene testo, nero, screenshot, schermo&#10;&#10;Descrizione generata automaticamente">
            <a:extLst>
              <a:ext uri="{FF2B5EF4-FFF2-40B4-BE49-F238E27FC236}">
                <a16:creationId xmlns:a16="http://schemas.microsoft.com/office/drawing/2014/main" id="{886FFF07-AE45-BB40-BDAF-C4C2751D1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645" y="1369939"/>
            <a:ext cx="4948167" cy="150343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2720A0-09D0-28E6-0BB1-3E4861383B70}"/>
              </a:ext>
            </a:extLst>
          </p:cNvPr>
          <p:cNvSpPr txBox="1"/>
          <p:nvPr/>
        </p:nvSpPr>
        <p:spPr>
          <a:xfrm>
            <a:off x="1320800" y="883752"/>
            <a:ext cx="366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Indirizzo IP della macchina target</a:t>
            </a:r>
          </a:p>
        </p:txBody>
      </p:sp>
    </p:spTree>
    <p:extLst>
      <p:ext uri="{BB962C8B-B14F-4D97-AF65-F5344CB8AC3E}">
        <p14:creationId xmlns:p14="http://schemas.microsoft.com/office/powerpoint/2010/main" val="110356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239489" y="212222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>
                <a:effectLst/>
                <a:latin typeface="Montserrat ExtraBold" panose="00000900000000000000" pitchFamily="2" charset="0"/>
              </a:rPr>
              <a:t>Information </a:t>
            </a:r>
            <a:r>
              <a:rPr lang="it-IT" sz="2400" dirty="0" err="1">
                <a:effectLst/>
                <a:latin typeface="Montserrat ExtraBold" panose="00000900000000000000" pitchFamily="2" charset="0"/>
              </a:rPr>
              <a:t>Gathering</a:t>
            </a:r>
            <a:r>
              <a:rPr lang="it-IT" sz="2400" dirty="0">
                <a:effectLst/>
                <a:latin typeface="Montserrat ExtraBold" panose="00000900000000000000" pitchFamily="2" charset="0"/>
              </a:rPr>
              <a:t> &amp; Target Discovery </a:t>
            </a: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solidFill>
                  <a:schemeClr val="bg1"/>
                </a:solidFill>
                <a:latin typeface="Montserrat" panose="00000500000000000000" pitchFamily="2" charset="0"/>
              </a:rPr>
              <a:t>5</a:t>
            </a:r>
            <a:endParaRPr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2720A0-09D0-28E6-0BB1-3E4861383B70}"/>
              </a:ext>
            </a:extLst>
          </p:cNvPr>
          <p:cNvSpPr txBox="1"/>
          <p:nvPr/>
        </p:nvSpPr>
        <p:spPr>
          <a:xfrm>
            <a:off x="1320800" y="883752"/>
            <a:ext cx="366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OS </a:t>
            </a:r>
            <a:r>
              <a:rPr lang="it-IT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fingerprinting</a:t>
            </a:r>
            <a:r>
              <a:rPr lang="it-IT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passivo</a:t>
            </a:r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6" name="CasellaDiTesto 10">
            <a:extLst>
              <a:ext uri="{FF2B5EF4-FFF2-40B4-BE49-F238E27FC236}">
                <a16:creationId xmlns:a16="http://schemas.microsoft.com/office/drawing/2014/main" id="{D9F7C1FE-3865-3E99-D2B9-9F54CB789584}"/>
              </a:ext>
            </a:extLst>
          </p:cNvPr>
          <p:cNvSpPr txBox="1"/>
          <p:nvPr/>
        </p:nvSpPr>
        <p:spPr>
          <a:xfrm>
            <a:off x="1348189" y="1325689"/>
            <a:ext cx="7050286" cy="52322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</a:rPr>
              <a:t># Mettiamo in ascolto l’interfaccia eth0 </a:t>
            </a:r>
          </a:p>
          <a:p>
            <a:r>
              <a:rPr lang="it-IT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&gt; p0f -i eth0</a:t>
            </a:r>
            <a:endParaRPr lang="it-IT" dirty="0">
              <a:solidFill>
                <a:srgbClr val="00B050"/>
              </a:solidFill>
              <a:highlight>
                <a:srgbClr val="000000"/>
              </a:highlight>
            </a:endParaRPr>
          </a:p>
        </p:txBody>
      </p:sp>
      <p:sp>
        <p:nvSpPr>
          <p:cNvPr id="17" name="CasellaDiTesto 10">
            <a:extLst>
              <a:ext uri="{FF2B5EF4-FFF2-40B4-BE49-F238E27FC236}">
                <a16:creationId xmlns:a16="http://schemas.microsoft.com/office/drawing/2014/main" id="{90A9C7E9-0B9A-1199-8EAF-8DAFAF457BB5}"/>
              </a:ext>
            </a:extLst>
          </p:cNvPr>
          <p:cNvSpPr txBox="1"/>
          <p:nvPr/>
        </p:nvSpPr>
        <p:spPr>
          <a:xfrm>
            <a:off x="1348189" y="2141316"/>
            <a:ext cx="7050286" cy="52322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</a:rPr>
              <a:t># Lanciamo un comando 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</a:rPr>
              <a:t>curl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</a:rPr>
              <a:t> per inviare una richiesta http </a:t>
            </a:r>
          </a:p>
          <a:p>
            <a:r>
              <a:rPr lang="en-US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&gt; curl -X GET http://192.23.10.4</a:t>
            </a:r>
            <a:r>
              <a:rPr lang="en-US" dirty="0">
                <a:effectLst/>
                <a:latin typeface="Arial" panose="020B0604020202020204" pitchFamily="34" charset="0"/>
              </a:rPr>
              <a:t>/</a:t>
            </a:r>
            <a:endParaRPr lang="it-IT" dirty="0">
              <a:solidFill>
                <a:srgbClr val="00B050"/>
              </a:solidFill>
              <a:highlight>
                <a:srgbClr val="000000"/>
              </a:highlight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1E02033-F4BE-FFDE-3FA5-4AAA0E3CA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430" y="2765505"/>
            <a:ext cx="3691139" cy="20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6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 err="1">
                <a:effectLst/>
                <a:latin typeface="Montserrat ExtraBold" panose="00000900000000000000" pitchFamily="2" charset="0"/>
              </a:rPr>
              <a:t>Enumeration</a:t>
            </a:r>
            <a:r>
              <a:rPr lang="it-IT" sz="2400" dirty="0">
                <a:effectLst/>
                <a:latin typeface="Montserrat ExtraBold" panose="00000900000000000000" pitchFamily="2" charset="0"/>
              </a:rPr>
              <a:t> Target &amp; Port Scanning</a:t>
            </a: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solidFill>
                  <a:schemeClr val="bg1"/>
                </a:solidFill>
                <a:latin typeface="Montserrat" panose="00000500000000000000" pitchFamily="2" charset="0"/>
              </a:rPr>
              <a:t>6</a:t>
            </a:r>
            <a:endParaRPr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2720A0-09D0-28E6-0BB1-3E4861383B70}"/>
              </a:ext>
            </a:extLst>
          </p:cNvPr>
          <p:cNvSpPr txBox="1"/>
          <p:nvPr/>
        </p:nvSpPr>
        <p:spPr>
          <a:xfrm>
            <a:off x="1320800" y="883752"/>
            <a:ext cx="366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Port scanning porte TCP con </a:t>
            </a:r>
            <a:r>
              <a:rPr lang="it-IT" dirty="0" err="1">
                <a:solidFill>
                  <a:schemeClr val="bg1"/>
                </a:solidFill>
                <a:latin typeface="Montserrat" panose="00000500000000000000" pitchFamily="2" charset="0"/>
              </a:rPr>
              <a:t>nmap</a:t>
            </a:r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618A66B6-B0B6-11A0-269A-655EED13610D}"/>
              </a:ext>
            </a:extLst>
          </p:cNvPr>
          <p:cNvSpPr txBox="1"/>
          <p:nvPr/>
        </p:nvSpPr>
        <p:spPr>
          <a:xfrm>
            <a:off x="1348189" y="1325689"/>
            <a:ext cx="7050286" cy="52322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</a:rPr>
              <a:t>&gt; </a:t>
            </a:r>
            <a:r>
              <a:rPr lang="it-IT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nmap</a:t>
            </a:r>
            <a:r>
              <a:rPr lang="it-IT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-</a:t>
            </a:r>
            <a:r>
              <a:rPr lang="it-IT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sV</a:t>
            </a:r>
            <a:r>
              <a:rPr lang="it-IT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192.23.10.4 -p- -</a:t>
            </a:r>
            <a:r>
              <a:rPr lang="it-IT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oX</a:t>
            </a:r>
            <a:r>
              <a:rPr lang="it-IT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nmap_TCP_Earth_scan.xml</a:t>
            </a:r>
          </a:p>
          <a:p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</a:rPr>
              <a:t>&gt; </a:t>
            </a:r>
            <a:r>
              <a:rPr lang="it-IT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xsltproc</a:t>
            </a:r>
            <a:r>
              <a:rPr lang="it-IT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nmap_TCP_Earth_scan.xml -o nmap_TCP_Earth_scan.html</a:t>
            </a:r>
            <a:endParaRPr lang="it-IT" dirty="0">
              <a:solidFill>
                <a:srgbClr val="00B050"/>
              </a:solidFill>
              <a:highlight>
                <a:srgbClr val="000000"/>
              </a:highlight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0329C058-0BE6-6A4D-D573-160361F26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89" y="2302672"/>
            <a:ext cx="7050286" cy="16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0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 err="1">
                <a:effectLst/>
                <a:latin typeface="Montserrat ExtraBold" panose="00000900000000000000" pitchFamily="2" charset="0"/>
              </a:rPr>
              <a:t>Enumeration</a:t>
            </a:r>
            <a:r>
              <a:rPr lang="it-IT" sz="2400" dirty="0">
                <a:effectLst/>
                <a:latin typeface="Montserrat ExtraBold" panose="00000900000000000000" pitchFamily="2" charset="0"/>
              </a:rPr>
              <a:t> Target &amp; Port Scanning</a:t>
            </a: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solidFill>
                  <a:schemeClr val="bg1"/>
                </a:solidFill>
                <a:latin typeface="Montserrat" panose="00000500000000000000" pitchFamily="2" charset="0"/>
              </a:rPr>
              <a:t>7</a:t>
            </a:r>
            <a:endParaRPr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2720A0-09D0-28E6-0BB1-3E4861383B70}"/>
              </a:ext>
            </a:extLst>
          </p:cNvPr>
          <p:cNvSpPr txBox="1"/>
          <p:nvPr/>
        </p:nvSpPr>
        <p:spPr>
          <a:xfrm>
            <a:off x="1320800" y="883752"/>
            <a:ext cx="404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Port scanning porte UDP con </a:t>
            </a:r>
            <a:r>
              <a:rPr lang="it-IT" dirty="0" err="1">
                <a:solidFill>
                  <a:schemeClr val="bg1"/>
                </a:solidFill>
                <a:latin typeface="Montserrat" panose="00000500000000000000" pitchFamily="2" charset="0"/>
              </a:rPr>
              <a:t>Unicornscan</a:t>
            </a:r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618A66B6-B0B6-11A0-269A-655EED13610D}"/>
              </a:ext>
            </a:extLst>
          </p:cNvPr>
          <p:cNvSpPr txBox="1"/>
          <p:nvPr/>
        </p:nvSpPr>
        <p:spPr>
          <a:xfrm>
            <a:off x="1348189" y="1325689"/>
            <a:ext cx="7050286" cy="30777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</a:rPr>
              <a:t>&gt; </a:t>
            </a:r>
            <a:r>
              <a:rPr lang="pt-BR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unicornscan -mU -Iv 192.23.10.4:1-65535 -r 5000</a:t>
            </a:r>
            <a:endParaRPr lang="it-IT" dirty="0"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DB33D32-69A5-B434-5313-9772FE6F0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89" y="1980140"/>
            <a:ext cx="7050286" cy="15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45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 err="1">
                <a:effectLst/>
                <a:latin typeface="Montserrat ExtraBold" panose="00000900000000000000" pitchFamily="2" charset="0"/>
              </a:rPr>
              <a:t>Enumeration</a:t>
            </a:r>
            <a:r>
              <a:rPr lang="it-IT" sz="2400" dirty="0">
                <a:effectLst/>
                <a:latin typeface="Montserrat ExtraBold" panose="00000900000000000000" pitchFamily="2" charset="0"/>
              </a:rPr>
              <a:t> Target &amp; Port Scanning</a:t>
            </a: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solidFill>
                  <a:schemeClr val="bg1"/>
                </a:solidFill>
                <a:latin typeface="Montserrat" panose="00000500000000000000" pitchFamily="2" charset="0"/>
              </a:rPr>
              <a:t>8</a:t>
            </a:r>
            <a:endParaRPr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2720A0-09D0-28E6-0BB1-3E4861383B70}"/>
              </a:ext>
            </a:extLst>
          </p:cNvPr>
          <p:cNvSpPr txBox="1"/>
          <p:nvPr/>
        </p:nvSpPr>
        <p:spPr>
          <a:xfrm>
            <a:off x="1320800" y="883752"/>
            <a:ext cx="404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Analisi più approfondita dei servizi</a:t>
            </a: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618A66B6-B0B6-11A0-269A-655EED13610D}"/>
              </a:ext>
            </a:extLst>
          </p:cNvPr>
          <p:cNvSpPr txBox="1"/>
          <p:nvPr/>
        </p:nvSpPr>
        <p:spPr>
          <a:xfrm>
            <a:off x="1348189" y="1325689"/>
            <a:ext cx="7050286" cy="52322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</a:rPr>
              <a:t>&gt; </a:t>
            </a:r>
            <a:r>
              <a:rPr lang="en-US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nmap</a:t>
            </a:r>
            <a:r>
              <a:rPr lang="en-US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-A 192.23.10.4 -p- -</a:t>
            </a:r>
            <a:r>
              <a:rPr lang="en-US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oX</a:t>
            </a:r>
            <a:r>
              <a:rPr lang="en-US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aggr_Earth_scan.xm</a:t>
            </a:r>
            <a:endParaRPr lang="en-US" dirty="0"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</a:rPr>
              <a:t>&gt; </a:t>
            </a:r>
            <a:r>
              <a:rPr lang="en-US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xsltproc</a:t>
            </a:r>
            <a:r>
              <a:rPr lang="en-US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aggr_Earth_scan.xml -o aggr_Earth_scan.html</a:t>
            </a:r>
            <a:endParaRPr lang="it-IT" dirty="0">
              <a:solidFill>
                <a:srgbClr val="00B050"/>
              </a:solidFill>
              <a:highlight>
                <a:srgbClr val="000000"/>
              </a:highlight>
            </a:endParaRPr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273C778D-F445-FABB-B6B6-B11CC43E2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714" y="1983069"/>
            <a:ext cx="5463822" cy="1427982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32FCA316-EFEC-B444-0112-84686476A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713" y="3411051"/>
            <a:ext cx="5463821" cy="15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4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444427" y="236309"/>
            <a:ext cx="7090523" cy="513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it-IT" sz="2400" dirty="0" err="1">
                <a:effectLst/>
                <a:latin typeface="Montserrat ExtraBold" panose="00000900000000000000" pitchFamily="2" charset="0"/>
              </a:rPr>
              <a:t>Enumeration</a:t>
            </a:r>
            <a:r>
              <a:rPr lang="it-IT" sz="2400" dirty="0">
                <a:effectLst/>
                <a:latin typeface="Montserrat ExtraBold" panose="00000900000000000000" pitchFamily="2" charset="0"/>
              </a:rPr>
              <a:t> Target &amp; Port Scanning</a:t>
            </a:r>
          </a:p>
        </p:txBody>
      </p:sp>
      <p:sp>
        <p:nvSpPr>
          <p:cNvPr id="215" name="Google Shape;215;p36"/>
          <p:cNvSpPr/>
          <p:nvPr/>
        </p:nvSpPr>
        <p:spPr>
          <a:xfrm>
            <a:off x="492045" y="0"/>
            <a:ext cx="299744" cy="1234986"/>
          </a:xfrm>
          <a:custGeom>
            <a:avLst/>
            <a:gdLst/>
            <a:ahLst/>
            <a:cxnLst/>
            <a:rect l="l" t="t" r="r" b="b"/>
            <a:pathLst>
              <a:path w="11670" h="48082" fill="none" extrusionOk="0">
                <a:moveTo>
                  <a:pt x="11599" y="0"/>
                </a:moveTo>
                <a:lnTo>
                  <a:pt x="11670" y="21647"/>
                </a:lnTo>
                <a:lnTo>
                  <a:pt x="1" y="34388"/>
                </a:lnTo>
                <a:lnTo>
                  <a:pt x="1" y="48081"/>
                </a:lnTo>
                <a:lnTo>
                  <a:pt x="6097" y="48081"/>
                </a:lnTo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23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36"/>
          <p:cNvGrpSpPr/>
          <p:nvPr/>
        </p:nvGrpSpPr>
        <p:grpSpPr>
          <a:xfrm>
            <a:off x="629692" y="1105264"/>
            <a:ext cx="144992" cy="269768"/>
            <a:chOff x="629692" y="1105264"/>
            <a:chExt cx="144992" cy="269768"/>
          </a:xfrm>
        </p:grpSpPr>
        <p:sp>
          <p:nvSpPr>
            <p:cNvPr id="217" name="Google Shape;217;p36"/>
            <p:cNvSpPr/>
            <p:nvPr/>
          </p:nvSpPr>
          <p:spPr>
            <a:xfrm>
              <a:off x="629692" y="1105264"/>
              <a:ext cx="144992" cy="135206"/>
            </a:xfrm>
            <a:custGeom>
              <a:avLst/>
              <a:gdLst/>
              <a:ahLst/>
              <a:cxnLst/>
              <a:rect l="l" t="t" r="r" b="b"/>
              <a:pathLst>
                <a:path w="5645" h="5264" fill="none" extrusionOk="0">
                  <a:moveTo>
                    <a:pt x="0" y="5264"/>
                  </a:moveTo>
                  <a:lnTo>
                    <a:pt x="5644" y="1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6"/>
            <p:cNvSpPr/>
            <p:nvPr/>
          </p:nvSpPr>
          <p:spPr>
            <a:xfrm>
              <a:off x="635188" y="1229450"/>
              <a:ext cx="135822" cy="145583"/>
            </a:xfrm>
            <a:custGeom>
              <a:avLst/>
              <a:gdLst/>
              <a:ahLst/>
              <a:cxnLst/>
              <a:rect l="l" t="t" r="r" b="b"/>
              <a:pathLst>
                <a:path w="5288" h="5668" fill="none" extrusionOk="0">
                  <a:moveTo>
                    <a:pt x="0" y="0"/>
                  </a:moveTo>
                  <a:lnTo>
                    <a:pt x="5287" y="5668"/>
                  </a:lnTo>
                </a:path>
              </a:pathLst>
            </a:custGeom>
            <a:solidFill>
              <a:schemeClr val="lt1"/>
            </a:solidFill>
            <a:ln w="22625" cap="flat" cmpd="sng">
              <a:solidFill>
                <a:schemeClr val="lt1"/>
              </a:solidFill>
              <a:prstDash val="solid"/>
              <a:miter lim="23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36">
            <a:hlinkClick r:id="rId3" action="ppaction://hlinksldjump"/>
          </p:cNvPr>
          <p:cNvSpPr/>
          <p:nvPr/>
        </p:nvSpPr>
        <p:spPr>
          <a:xfrm>
            <a:off x="662726" y="431825"/>
            <a:ext cx="254100" cy="2541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600" b="1"/>
          </a:p>
        </p:txBody>
      </p:sp>
      <p:sp>
        <p:nvSpPr>
          <p:cNvPr id="220" name="Google Shape;220;p36"/>
          <p:cNvSpPr/>
          <p:nvPr/>
        </p:nvSpPr>
        <p:spPr>
          <a:xfrm>
            <a:off x="404400" y="796152"/>
            <a:ext cx="175200" cy="1752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 b="1" dirty="0">
                <a:solidFill>
                  <a:schemeClr val="bg1"/>
                </a:solidFill>
                <a:latin typeface="Montserrat" panose="00000500000000000000" pitchFamily="2" charset="0"/>
              </a:rPr>
              <a:t>9</a:t>
            </a:r>
            <a:endParaRPr sz="1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21" name="Google Shape;221;p36">
            <a:hlinkClick r:id="" action="ppaction://hlinkshowjump?jump=previousslide"/>
          </p:cNvPr>
          <p:cNvSpPr/>
          <p:nvPr/>
        </p:nvSpPr>
        <p:spPr>
          <a:xfrm rot="10800000">
            <a:off x="745722" y="1066461"/>
            <a:ext cx="88200" cy="882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6">
            <a:hlinkClick r:id="" action="ppaction://hlinkshowjump?jump=nextslide"/>
          </p:cNvPr>
          <p:cNvSpPr/>
          <p:nvPr/>
        </p:nvSpPr>
        <p:spPr>
          <a:xfrm>
            <a:off x="745525" y="1325689"/>
            <a:ext cx="88500" cy="88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🠺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2720A0-09D0-28E6-0BB1-3E4861383B70}"/>
              </a:ext>
            </a:extLst>
          </p:cNvPr>
          <p:cNvSpPr txBox="1"/>
          <p:nvPr/>
        </p:nvSpPr>
        <p:spPr>
          <a:xfrm>
            <a:off x="1320800" y="883752"/>
            <a:ext cx="4298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Directory </a:t>
            </a:r>
            <a:r>
              <a:rPr lang="it-IT" dirty="0" err="1">
                <a:solidFill>
                  <a:schemeClr val="bg1"/>
                </a:solidFill>
                <a:latin typeface="Montserrat" panose="00000500000000000000" pitchFamily="2" charset="0"/>
              </a:rPr>
              <a:t>scan</a:t>
            </a:r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 con </a:t>
            </a:r>
            <a:r>
              <a:rPr lang="it-IT" dirty="0" err="1">
                <a:solidFill>
                  <a:schemeClr val="bg1"/>
                </a:solidFill>
                <a:latin typeface="Montserrat" panose="00000500000000000000" pitchFamily="2" charset="0"/>
              </a:rPr>
              <a:t>dirb</a:t>
            </a:r>
            <a:r>
              <a:rPr lang="it-IT" dirty="0">
                <a:solidFill>
                  <a:schemeClr val="bg1"/>
                </a:solidFill>
                <a:latin typeface="Montserrat" panose="00000500000000000000" pitchFamily="2" charset="0"/>
              </a:rPr>
              <a:t> di </a:t>
            </a:r>
            <a:r>
              <a:rPr lang="it-IT" dirty="0" err="1">
                <a:solidFill>
                  <a:schemeClr val="bg1"/>
                </a:solidFill>
                <a:latin typeface="Montserrat" panose="00000500000000000000" pitchFamily="2" charset="0"/>
              </a:rPr>
              <a:t>terratest.earth.local</a:t>
            </a:r>
            <a:endParaRPr lang="it-IT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618A66B6-B0B6-11A0-269A-655EED13610D}"/>
              </a:ext>
            </a:extLst>
          </p:cNvPr>
          <p:cNvSpPr txBox="1"/>
          <p:nvPr/>
        </p:nvSpPr>
        <p:spPr>
          <a:xfrm>
            <a:off x="1348189" y="1325689"/>
            <a:ext cx="7050286" cy="307777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</a:rPr>
              <a:t>&gt; </a:t>
            </a:r>
            <a:r>
              <a:rPr lang="en-US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dirb</a:t>
            </a:r>
            <a:r>
              <a:rPr lang="en-US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http://earth.local/ -w /</a:t>
            </a:r>
            <a:r>
              <a:rPr lang="en-US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usr</a:t>
            </a:r>
            <a:r>
              <a:rPr lang="en-US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/share/wordlists/</a:t>
            </a:r>
            <a:r>
              <a:rPr lang="en-US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dirb</a:t>
            </a:r>
            <a:r>
              <a:rPr lang="en-US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/common.txt</a:t>
            </a:r>
            <a:endParaRPr lang="it-IT" dirty="0">
              <a:solidFill>
                <a:srgbClr val="00B050"/>
              </a:solidFill>
              <a:highlight>
                <a:srgbClr val="000000"/>
              </a:highlight>
            </a:endParaRP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A1AEECC-3B69-7C1B-CCD2-00E0C0535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645" y="1767626"/>
            <a:ext cx="4437509" cy="29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49648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any Branding Guidelines by Slidesgo">
  <a:themeElements>
    <a:clrScheme name="Simple Light">
      <a:dk1>
        <a:srgbClr val="011446"/>
      </a:dk1>
      <a:lt1>
        <a:srgbClr val="FFFFFF"/>
      </a:lt1>
      <a:dk2>
        <a:srgbClr val="02227F"/>
      </a:dk2>
      <a:lt2>
        <a:srgbClr val="B7B7B7"/>
      </a:lt2>
      <a:accent1>
        <a:srgbClr val="FFFFFF"/>
      </a:accent1>
      <a:accent2>
        <a:srgbClr val="06BAD6"/>
      </a:accent2>
      <a:accent3>
        <a:srgbClr val="A1F1FE"/>
      </a:accent3>
      <a:accent4>
        <a:srgbClr val="079AB1"/>
      </a:accent4>
      <a:accent5>
        <a:srgbClr val="0081B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719</Words>
  <Application>Microsoft Office PowerPoint</Application>
  <PresentationFormat>Presentazione su schermo (16:9)</PresentationFormat>
  <Paragraphs>192</Paragraphs>
  <Slides>27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2" baseType="lpstr">
      <vt:lpstr>Arial</vt:lpstr>
      <vt:lpstr>Montserrat ExtraBold</vt:lpstr>
      <vt:lpstr>Montserrat</vt:lpstr>
      <vt:lpstr>Montserrat Alternates</vt:lpstr>
      <vt:lpstr>Tech Company Branding Guidelines by Slidesgo</vt:lpstr>
      <vt:lpstr>The Planets: Earth</vt:lpstr>
      <vt:lpstr>1</vt:lpstr>
      <vt:lpstr>Strumenti utilizzati</vt:lpstr>
      <vt:lpstr>Information Gathering &amp; Target Discovery </vt:lpstr>
      <vt:lpstr>Information Gathering &amp; Target Discovery </vt:lpstr>
      <vt:lpstr>Enumeration Target &amp; Port Scanning</vt:lpstr>
      <vt:lpstr>Enumeration Target &amp; Port Scanning</vt:lpstr>
      <vt:lpstr>Enumeration Target &amp; Port Scanning</vt:lpstr>
      <vt:lpstr>Enumeration Target &amp; Port Scanning</vt:lpstr>
      <vt:lpstr>Enumeration Target &amp; Port Scanning</vt:lpstr>
      <vt:lpstr>Enumeration Target &amp; Port Scanning</vt:lpstr>
      <vt:lpstr>Enumeration Target &amp; Port Scanning</vt:lpstr>
      <vt:lpstr>Vulnerability mapping</vt:lpstr>
      <vt:lpstr>Vulnerability mapping</vt:lpstr>
      <vt:lpstr>Target Exploitation</vt:lpstr>
      <vt:lpstr>Target Exploitation</vt:lpstr>
      <vt:lpstr>Target Exploitation</vt:lpstr>
      <vt:lpstr>Target Exploitation</vt:lpstr>
      <vt:lpstr>Target Exploitation</vt:lpstr>
      <vt:lpstr>Privilege Escalation</vt:lpstr>
      <vt:lpstr>Privilege Escalation</vt:lpstr>
      <vt:lpstr>Privilege Escalation</vt:lpstr>
      <vt:lpstr>Privilege Escalation</vt:lpstr>
      <vt:lpstr>Privilege Escalation</vt:lpstr>
      <vt:lpstr>Maintaining Acces</vt:lpstr>
      <vt:lpstr>Conclusioni</vt:lpstr>
      <vt:lpstr>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MyStego</dc:title>
  <cp:lastModifiedBy>carmine.dangelox@gmail.com</cp:lastModifiedBy>
  <cp:revision>27</cp:revision>
  <dcterms:modified xsi:type="dcterms:W3CDTF">2022-06-20T10:51:18Z</dcterms:modified>
</cp:coreProperties>
</file>