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7" r:id="rId3"/>
    <p:sldId id="260" r:id="rId4"/>
    <p:sldId id="257" r:id="rId5"/>
    <p:sldId id="268" r:id="rId6"/>
    <p:sldId id="269" r:id="rId7"/>
    <p:sldId id="270" r:id="rId8"/>
    <p:sldId id="271" r:id="rId9"/>
    <p:sldId id="258" r:id="rId10"/>
    <p:sldId id="259" r:id="rId11"/>
    <p:sldId id="261" r:id="rId12"/>
    <p:sldId id="262" r:id="rId13"/>
    <p:sldId id="263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2CC38A-8D39-4138-8E17-145A0AF302E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60C64-89AF-48D2-AB81-541E83961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21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08E9A-F505-44D8-9D6A-66D95FC4D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ABE9B5-B7D4-45A4-97A2-487C6711E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F2BD4-28E4-4B8D-BA19-98A5680AE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ADDC-A71F-4FC2-9B38-5F024FD1DA93}" type="datetime1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41584-22DB-4BF0-8BE0-B840F4077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C3CCD-C9AA-4407-A326-045CB5368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E78BE-CCA9-4D9E-9DF7-CDB67EEEE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42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ACEBC-C073-4AF9-AC09-3CFC1B813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022385-820E-41F2-8DE9-A07A23FC0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AF9F5-5EBB-4EE8-B1E1-3EB8360EE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BD70E-C5AB-459B-A4B8-AA6425ED9E7C}" type="datetime1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D67A0-6CD7-442F-86A9-92D45421D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5C820-8159-4932-A6FE-37FDA33E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E78BE-CCA9-4D9E-9DF7-CDB67EEEE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54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94619A-081B-4131-9B77-B54B42CD37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9DBF95-0292-4A18-83F3-B1671DA02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04DAF-3AEC-43AB-BA6C-B3E389237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C76F-F94E-4826-BD96-B6AA0488AD78}" type="datetime1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09718-13A8-4DC3-9E14-2941BA66E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D4BF5-FE98-4D09-9E16-8004A066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E78BE-CCA9-4D9E-9DF7-CDB67EEEE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30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7757-59DE-433E-B948-550CBD7B2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06672-2803-4D8B-A2EB-ADA8C94C4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6FE0B-45CD-47D0-A895-C4E90FF29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38CD-6D53-4E6A-8492-2D68DD1A8C07}" type="datetime1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C5032-A4FC-44F2-A5D9-88B6BF619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71B39-7AD4-45E4-A948-D532560AA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E78BE-CCA9-4D9E-9DF7-CDB67EEEE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91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4A2DC-F7E9-4CC2-B8C6-B733A27E4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CF776-C5A0-412E-B878-1B4007038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CFE6C-32FF-4EF6-B12E-0F61400C9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9FE18-90AF-4262-99EE-FA11DAD8A3F2}" type="datetime1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08E95-175F-4978-9EC8-A2B66CE78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28D61-035B-42DA-A538-E0BBF841D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E78BE-CCA9-4D9E-9DF7-CDB67EEEE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79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4F9AD-3FF4-48F0-B633-6F49A356B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BCA18-8A3C-4C12-9D6F-F7D3D93E0A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998F50-1F30-4382-8E9C-BBA52A59E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BAC77-C26E-498B-91A6-1BB6FAFC3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DDDDB-1C2A-4C62-B34D-9D9BB7AC6205}" type="datetime1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76190-7844-452E-91C2-3C8F1336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416FE-668D-46C8-9E22-2F1BA4DB7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E78BE-CCA9-4D9E-9DF7-CDB67EEEE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92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FA5EC-0701-469D-8D26-F7935D448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A3326-4227-44B2-BC5B-BBB3B0A7A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A37FE-6F68-4FAC-A92D-954D11D2E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A70947-4AFF-4906-A178-D2969CAFE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7CBC6-CD77-48FB-A0CE-80C16C789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90837C-DA95-4C16-A7FC-3D061B461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48670-07BF-493A-9547-D0801017A1B1}" type="datetime1">
              <a:rPr lang="en-US" smtClean="0"/>
              <a:t>5/29/2020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55D82E-E8C1-4985-9D8F-5B2C4D673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8D4983-D205-4D9D-ABEA-24F98DF4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E78BE-CCA9-4D9E-9DF7-CDB67EEEE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01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57946-4C2E-4CCE-8569-96ED31A3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52126C-795E-4616-A777-1899EE663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94CE-A1CC-4CF2-88C2-F3527A39CF32}" type="datetime1">
              <a:rPr lang="en-US" smtClean="0"/>
              <a:t>5/29/2020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9ADE9-5225-4A80-B49A-18FD2B45B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7BC8BA-9632-4E80-BD76-D27EE67B7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E78BE-CCA9-4D9E-9DF7-CDB67EEEE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77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E21CFD-4F2A-4DFE-9628-A7428762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3CB3D-EBA6-4185-A1E2-8A8133AD4D04}" type="datetime1">
              <a:rPr lang="en-US" smtClean="0"/>
              <a:t>5/29/2020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54D9CB-183C-45A3-BF6C-A53C1242C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9B165-E96F-49B1-BC7F-40C8D5AF4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E78BE-CCA9-4D9E-9DF7-CDB67EEEE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4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90008-ABB2-4F42-B349-9EC737AB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D42B9-C061-478F-922D-7FDCE2B9B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B0A489-7AF4-4A51-B08D-31BC12DFE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961F6-AFDA-4B9D-ACC8-9C95813C8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70E37-32FA-4E93-B2EB-9D758D838400}" type="datetime1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9589B-B08B-4933-91AA-760CB9F48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6EBDE-8BF5-491B-87F1-059E01FF2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E78BE-CCA9-4D9E-9DF7-CDB67EEEE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3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83DF0-F16B-47D4-A963-663C2F19A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A2C36F-5746-471C-BB17-FF2CE8033E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131BE-06DB-4464-BC39-6ADE9168F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C8736-847A-46CF-B72F-1537A4FD1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590-AD0D-4A02-A6B5-612A84467A70}" type="datetime1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547E23-86D2-484B-94AA-57FBE6B42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DC814-FAFD-46B5-BB13-9E5582471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E78BE-CCA9-4D9E-9DF7-CDB67EEEE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5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2D88EF-22DF-4880-9956-A8B1F7308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F596B-EF13-49EB-B5B3-C2256740E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E9AF1-DA86-4B7A-9638-AD2BD231F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72137-2B25-4036-B6C8-15A4CDE2E1D0}" type="datetime1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9D570-79DC-4C4B-9A91-B5615F084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A290F-5806-4084-B030-F2D6B9E1F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E78BE-CCA9-4D9E-9DF7-CDB67EEEE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47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62C69-C841-406D-B2D5-FCAE807F82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327900-8DD1-4A2F-9CC7-9C73903BF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E78BE-CCA9-4D9E-9DF7-CDB67EEEE1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68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CBDA1-BE01-4BA7-A033-220CC3139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992" y="363346"/>
            <a:ext cx="10515600" cy="1325563"/>
          </a:xfrm>
        </p:spPr>
        <p:txBody>
          <a:bodyPr/>
          <a:lstStyle/>
          <a:p>
            <a:r>
              <a:rPr lang="en-US" dirty="0"/>
              <a:t>Agglomerative clustering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E985F63-CC38-44C9-A095-DB9139453C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964210"/>
              </p:ext>
            </p:extLst>
          </p:nvPr>
        </p:nvGraphicFramePr>
        <p:xfrm>
          <a:off x="1302026" y="2120243"/>
          <a:ext cx="812800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6496736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9336207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2553305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7258985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7682425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27638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OT/MO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335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112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OT/MO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293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819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754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58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92833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036BA79-39E8-4D2E-B1D6-0412A72B8661}"/>
              </a:ext>
            </a:extLst>
          </p:cNvPr>
          <p:cNvSpPr txBox="1"/>
          <p:nvPr/>
        </p:nvSpPr>
        <p:spPr>
          <a:xfrm>
            <a:off x="1302026" y="1719910"/>
            <a:ext cx="346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        </a:t>
            </a:r>
            <a:r>
              <a:rPr lang="en-US" dirty="0" err="1">
                <a:solidFill>
                  <a:srgbClr val="FF0000"/>
                </a:solidFill>
              </a:rPr>
              <a:t>OT</a:t>
            </a:r>
            <a:r>
              <a:rPr lang="en-US" dirty="0">
                <a:solidFill>
                  <a:srgbClr val="FF0000"/>
                </a:solidFill>
              </a:rPr>
              <a:t>       MO      </a:t>
            </a:r>
            <a:r>
              <a:rPr lang="en-US" dirty="0"/>
              <a:t>VA       ED   WI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2E7635FF-C768-4542-B421-AFAA87DA65EA}"/>
              </a:ext>
            </a:extLst>
          </p:cNvPr>
          <p:cNvSpPr/>
          <p:nvPr/>
        </p:nvSpPr>
        <p:spPr>
          <a:xfrm rot="16200000">
            <a:off x="1747129" y="1015382"/>
            <a:ext cx="322374" cy="8481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ket 8">
            <a:extLst>
              <a:ext uri="{FF2B5EF4-FFF2-40B4-BE49-F238E27FC236}">
                <a16:creationId xmlns:a16="http://schemas.microsoft.com/office/drawing/2014/main" id="{3B78AF94-44C2-4C74-958D-A4773A3D4A0C}"/>
              </a:ext>
            </a:extLst>
          </p:cNvPr>
          <p:cNvSpPr/>
          <p:nvPr/>
        </p:nvSpPr>
        <p:spPr>
          <a:xfrm rot="16200000">
            <a:off x="2453135" y="1284070"/>
            <a:ext cx="119270" cy="752407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FB30FD6E-9020-4F50-B9DD-2BED1BFC65A7}"/>
              </a:ext>
            </a:extLst>
          </p:cNvPr>
          <p:cNvSpPr/>
          <p:nvPr/>
        </p:nvSpPr>
        <p:spPr>
          <a:xfrm rot="16200000">
            <a:off x="3562327" y="1195303"/>
            <a:ext cx="322374" cy="8481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A738856E-5481-4BBF-8503-67E0D2B95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922611"/>
              </p:ext>
            </p:extLst>
          </p:nvPr>
        </p:nvGraphicFramePr>
        <p:xfrm>
          <a:off x="1302026" y="4675641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4305017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891284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5188917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615547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86268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TO/OT/MO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051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TO/OT/MO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085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520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16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567726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2A80CE-2400-4CE0-B7D9-F029979AC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E78BE-CCA9-4D9E-9DF7-CDB67EEEE1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47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C14CA-B4FC-4EE2-82B4-6EAD2D010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 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BE8DB-BE60-458F-8704-BD55289C5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505269"/>
              </p:ext>
            </p:extLst>
          </p:nvPr>
        </p:nvGraphicFramePr>
        <p:xfrm>
          <a:off x="985079" y="2389448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727759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4116550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7089899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36627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TO/OT/MO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VA/ED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048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TO/OT/MO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631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VA/ED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1667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704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676298"/>
                  </a:ext>
                </a:extLst>
              </a:tr>
            </a:tbl>
          </a:graphicData>
        </a:graphic>
      </p:graphicFrame>
      <p:sp>
        <p:nvSpPr>
          <p:cNvPr id="8" name="Right Bracket 7">
            <a:extLst>
              <a:ext uri="{FF2B5EF4-FFF2-40B4-BE49-F238E27FC236}">
                <a16:creationId xmlns:a16="http://schemas.microsoft.com/office/drawing/2014/main" id="{DE51C948-2F06-460F-8FEE-A29F7FEB866D}"/>
              </a:ext>
            </a:extLst>
          </p:cNvPr>
          <p:cNvSpPr/>
          <p:nvPr/>
        </p:nvSpPr>
        <p:spPr>
          <a:xfrm rot="16200000">
            <a:off x="3988904" y="1402290"/>
            <a:ext cx="92765" cy="56984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3E7BA6-BE1D-4FBD-A381-33674618B862}"/>
              </a:ext>
            </a:extLst>
          </p:cNvPr>
          <p:cNvSpPr txBox="1"/>
          <p:nvPr/>
        </p:nvSpPr>
        <p:spPr>
          <a:xfrm>
            <a:off x="1587106" y="1733594"/>
            <a:ext cx="346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        </a:t>
            </a:r>
            <a:r>
              <a:rPr lang="en-US" dirty="0" err="1"/>
              <a:t>OT</a:t>
            </a:r>
            <a:r>
              <a:rPr lang="en-US" dirty="0"/>
              <a:t>       MO      VA       ED   WI</a:t>
            </a:r>
          </a:p>
        </p:txBody>
      </p:sp>
      <p:sp>
        <p:nvSpPr>
          <p:cNvPr id="10" name="Right Bracket 9">
            <a:extLst>
              <a:ext uri="{FF2B5EF4-FFF2-40B4-BE49-F238E27FC236}">
                <a16:creationId xmlns:a16="http://schemas.microsoft.com/office/drawing/2014/main" id="{69CCEA4B-A402-4CF9-A76F-C4C61B07B379}"/>
              </a:ext>
            </a:extLst>
          </p:cNvPr>
          <p:cNvSpPr/>
          <p:nvPr/>
        </p:nvSpPr>
        <p:spPr>
          <a:xfrm rot="16200000">
            <a:off x="2690190" y="1439598"/>
            <a:ext cx="92765" cy="56984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A06404E4-AFBB-4316-A9CC-8F5729985102}"/>
              </a:ext>
            </a:extLst>
          </p:cNvPr>
          <p:cNvSpPr/>
          <p:nvPr/>
        </p:nvSpPr>
        <p:spPr>
          <a:xfrm rot="16200000">
            <a:off x="4274488" y="1070356"/>
            <a:ext cx="303541" cy="7819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DF04E301-D934-49E3-894D-7085A5EE2D1E}"/>
              </a:ext>
            </a:extLst>
          </p:cNvPr>
          <p:cNvSpPr/>
          <p:nvPr/>
        </p:nvSpPr>
        <p:spPr>
          <a:xfrm rot="16200000">
            <a:off x="1961982" y="1159919"/>
            <a:ext cx="303541" cy="7819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051424D8-CA8D-4375-AEF9-6C2180AA84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016992"/>
              </p:ext>
            </p:extLst>
          </p:nvPr>
        </p:nvGraphicFramePr>
        <p:xfrm>
          <a:off x="985079" y="5380355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2470114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0602091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94915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TO/OT/MO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VA/ED/WI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178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TO/OT/MO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8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VA/ED/WI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25436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7867D3C-73DC-4C3E-A7FA-96F3A6C864DA}"/>
              </a:ext>
            </a:extLst>
          </p:cNvPr>
          <p:cNvSpPr txBox="1"/>
          <p:nvPr/>
        </p:nvSpPr>
        <p:spPr>
          <a:xfrm>
            <a:off x="1587105" y="4808054"/>
            <a:ext cx="346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        </a:t>
            </a:r>
            <a:r>
              <a:rPr lang="en-US" dirty="0" err="1"/>
              <a:t>OT</a:t>
            </a:r>
            <a:r>
              <a:rPr lang="en-US" dirty="0"/>
              <a:t>       MO      VA       ED   WI</a:t>
            </a:r>
          </a:p>
        </p:txBody>
      </p:sp>
      <p:sp>
        <p:nvSpPr>
          <p:cNvPr id="16" name="Right Bracket 15">
            <a:extLst>
              <a:ext uri="{FF2B5EF4-FFF2-40B4-BE49-F238E27FC236}">
                <a16:creationId xmlns:a16="http://schemas.microsoft.com/office/drawing/2014/main" id="{3036C42B-16EA-4674-AE1C-845E2616696C}"/>
              </a:ext>
            </a:extLst>
          </p:cNvPr>
          <p:cNvSpPr/>
          <p:nvPr/>
        </p:nvSpPr>
        <p:spPr>
          <a:xfrm rot="16200000">
            <a:off x="4028660" y="4523132"/>
            <a:ext cx="92765" cy="56984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ket 16">
            <a:extLst>
              <a:ext uri="{FF2B5EF4-FFF2-40B4-BE49-F238E27FC236}">
                <a16:creationId xmlns:a16="http://schemas.microsoft.com/office/drawing/2014/main" id="{B9BF0715-1D9D-4616-8B45-B6F35FCD3432}"/>
              </a:ext>
            </a:extLst>
          </p:cNvPr>
          <p:cNvSpPr/>
          <p:nvPr/>
        </p:nvSpPr>
        <p:spPr>
          <a:xfrm rot="16200000">
            <a:off x="2703441" y="4487517"/>
            <a:ext cx="92765" cy="56984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ket 17">
            <a:extLst>
              <a:ext uri="{FF2B5EF4-FFF2-40B4-BE49-F238E27FC236}">
                <a16:creationId xmlns:a16="http://schemas.microsoft.com/office/drawing/2014/main" id="{B53EC521-BDE7-4709-B05F-6112E24EEDD6}"/>
              </a:ext>
            </a:extLst>
          </p:cNvPr>
          <p:cNvSpPr/>
          <p:nvPr/>
        </p:nvSpPr>
        <p:spPr>
          <a:xfrm rot="16200000">
            <a:off x="4377079" y="4200919"/>
            <a:ext cx="247252" cy="85132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ket 18">
            <a:extLst>
              <a:ext uri="{FF2B5EF4-FFF2-40B4-BE49-F238E27FC236}">
                <a16:creationId xmlns:a16="http://schemas.microsoft.com/office/drawing/2014/main" id="{C7CEBD12-AF11-4C50-9207-2176C3DC817F}"/>
              </a:ext>
            </a:extLst>
          </p:cNvPr>
          <p:cNvSpPr/>
          <p:nvPr/>
        </p:nvSpPr>
        <p:spPr>
          <a:xfrm rot="16200000">
            <a:off x="2196568" y="4210483"/>
            <a:ext cx="165696" cy="887866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ket 19">
            <a:extLst>
              <a:ext uri="{FF2B5EF4-FFF2-40B4-BE49-F238E27FC236}">
                <a16:creationId xmlns:a16="http://schemas.microsoft.com/office/drawing/2014/main" id="{2A029B32-5CF7-47C3-8848-88AE4534C474}"/>
              </a:ext>
            </a:extLst>
          </p:cNvPr>
          <p:cNvSpPr/>
          <p:nvPr/>
        </p:nvSpPr>
        <p:spPr>
          <a:xfrm rot="16200000">
            <a:off x="3243233" y="3300795"/>
            <a:ext cx="149716" cy="232231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126E1C-BD86-44F4-82EB-3259FA227DAA}"/>
              </a:ext>
            </a:extLst>
          </p:cNvPr>
          <p:cNvSpPr txBox="1"/>
          <p:nvPr/>
        </p:nvSpPr>
        <p:spPr>
          <a:xfrm>
            <a:off x="2739726" y="4003215"/>
            <a:ext cx="136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Dendrogram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AC84F7-C9CC-423B-912F-23AD0167A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E78BE-CCA9-4D9E-9DF7-CDB67EEEE1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83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FD6AF-FD7C-41EE-B814-7C754C5A7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Agglomerative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E3B49D-8E8C-4C1F-B78A-8AC53A66F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635" y="1339427"/>
            <a:ext cx="4087165" cy="2895102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5740DB3-DDC5-49BA-B41B-9F636583CF45}"/>
              </a:ext>
            </a:extLst>
          </p:cNvPr>
          <p:cNvCxnSpPr>
            <a:cxnSpLocks/>
          </p:cNvCxnSpPr>
          <p:nvPr/>
        </p:nvCxnSpPr>
        <p:spPr>
          <a:xfrm flipV="1">
            <a:off x="6798365" y="1339427"/>
            <a:ext cx="0" cy="26813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E43EA54-36E9-4D02-8B59-257B43D5C7E6}"/>
              </a:ext>
            </a:extLst>
          </p:cNvPr>
          <p:cNvSpPr txBox="1"/>
          <p:nvPr/>
        </p:nvSpPr>
        <p:spPr>
          <a:xfrm>
            <a:off x="954157" y="1590261"/>
            <a:ext cx="1051559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200" dirty="0"/>
              <a:t>Create n clusters, one for each data point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Compute the proximity matrix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 Repeat</a:t>
            </a:r>
            <a:br>
              <a:rPr lang="en-US" sz="2200" dirty="0"/>
            </a:br>
            <a:r>
              <a:rPr lang="en-US" sz="2200" dirty="0" err="1"/>
              <a:t>i</a:t>
            </a:r>
            <a:r>
              <a:rPr lang="en-US" sz="2200" dirty="0"/>
              <a:t>. Merge the two closest clusters</a:t>
            </a:r>
            <a:br>
              <a:rPr lang="en-US" sz="2200" dirty="0"/>
            </a:br>
            <a:r>
              <a:rPr lang="en-US" sz="2200" dirty="0"/>
              <a:t>ii. Update the proximity matrix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Until only a single cluster remains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39D25D-3BFE-4A63-AB04-90C16B5AEA94}"/>
                  </a:ext>
                </a:extLst>
              </p:cNvPr>
              <p:cNvSpPr txBox="1"/>
              <p:nvPr/>
            </p:nvSpPr>
            <p:spPr>
              <a:xfrm>
                <a:off x="7739370" y="4848069"/>
                <a:ext cx="3141694" cy="13410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(2,1)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(3,1)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,1)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(3,2)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,2)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…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…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…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…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…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…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39D25D-3BFE-4A63-AB04-90C16B5AE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70" y="4848069"/>
                <a:ext cx="3141694" cy="13410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1A1BA69-12B7-4A2B-B877-7C62C9D9AF17}"/>
              </a:ext>
            </a:extLst>
          </p:cNvPr>
          <p:cNvSpPr txBox="1"/>
          <p:nvPr/>
        </p:nvSpPr>
        <p:spPr>
          <a:xfrm>
            <a:off x="1113183" y="4234529"/>
            <a:ext cx="51948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do we measure the distances between these clusters?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How do we define the nearest among clusters?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484BA0-4C1A-4FFA-9F6F-9742A45E7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E78BE-CCA9-4D9E-9DF7-CDB67EEEE1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>
            <a:extLst>
              <a:ext uri="{FF2B5EF4-FFF2-40B4-BE49-F238E27FC236}">
                <a16:creationId xmlns:a16="http://schemas.microsoft.com/office/drawing/2014/main" id="{8E0067D8-94F4-4F22-8A3E-2A2722013669}"/>
              </a:ext>
            </a:extLst>
          </p:cNvPr>
          <p:cNvSpPr/>
          <p:nvPr/>
        </p:nvSpPr>
        <p:spPr>
          <a:xfrm>
            <a:off x="6091584" y="5406888"/>
            <a:ext cx="1413567" cy="111318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A38400C-82F8-4732-9293-AE1E802ADF25}"/>
              </a:ext>
            </a:extLst>
          </p:cNvPr>
          <p:cNvSpPr/>
          <p:nvPr/>
        </p:nvSpPr>
        <p:spPr>
          <a:xfrm>
            <a:off x="4134678" y="5605670"/>
            <a:ext cx="1413567" cy="111318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C4E6FB-23B7-4C79-994A-E3805C176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/ Distance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871AA36-09A2-402F-A4EB-8D0E995FB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723872"/>
              </p:ext>
            </p:extLst>
          </p:nvPr>
        </p:nvGraphicFramePr>
        <p:xfrm>
          <a:off x="1093305" y="1690688"/>
          <a:ext cx="463384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079">
                  <a:extLst>
                    <a:ext uri="{9D8B030D-6E8A-4147-A177-3AD203B41FA5}">
                      <a16:colId xmlns:a16="http://schemas.microsoft.com/office/drawing/2014/main" val="1500504438"/>
                    </a:ext>
                  </a:extLst>
                </a:gridCol>
                <a:gridCol w="1457739">
                  <a:extLst>
                    <a:ext uri="{9D8B030D-6E8A-4147-A177-3AD203B41FA5}">
                      <a16:colId xmlns:a16="http://schemas.microsoft.com/office/drawing/2014/main" val="1498235125"/>
                    </a:ext>
                  </a:extLst>
                </a:gridCol>
                <a:gridCol w="1683026">
                  <a:extLst>
                    <a:ext uri="{9D8B030D-6E8A-4147-A177-3AD203B41FA5}">
                      <a16:colId xmlns:a16="http://schemas.microsoft.com/office/drawing/2014/main" val="294375372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/>
                        <a:t>Patient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93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925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948390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83EFFE89-1072-4549-A13A-E28E07A7D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760611"/>
              </p:ext>
            </p:extLst>
          </p:nvPr>
        </p:nvGraphicFramePr>
        <p:xfrm>
          <a:off x="6464853" y="1690688"/>
          <a:ext cx="463384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079">
                  <a:extLst>
                    <a:ext uri="{9D8B030D-6E8A-4147-A177-3AD203B41FA5}">
                      <a16:colId xmlns:a16="http://schemas.microsoft.com/office/drawing/2014/main" val="1500504438"/>
                    </a:ext>
                  </a:extLst>
                </a:gridCol>
                <a:gridCol w="1457739">
                  <a:extLst>
                    <a:ext uri="{9D8B030D-6E8A-4147-A177-3AD203B41FA5}">
                      <a16:colId xmlns:a16="http://schemas.microsoft.com/office/drawing/2014/main" val="1498235125"/>
                    </a:ext>
                  </a:extLst>
                </a:gridCol>
                <a:gridCol w="1683026">
                  <a:extLst>
                    <a:ext uri="{9D8B030D-6E8A-4147-A177-3AD203B41FA5}">
                      <a16:colId xmlns:a16="http://schemas.microsoft.com/office/drawing/2014/main" val="294375372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/>
                        <a:t>Patient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93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925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94839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B51FFF8-3BB4-473E-B5CC-433B3053C671}"/>
                  </a:ext>
                </a:extLst>
              </p:cNvPr>
              <p:cNvSpPr txBox="1"/>
              <p:nvPr/>
            </p:nvSpPr>
            <p:spPr>
              <a:xfrm>
                <a:off x="3038530" y="3093587"/>
                <a:ext cx="6852645" cy="335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𝐷𝑖𝑠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54−50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190−200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120−125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=11.87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B51FFF8-3BB4-473E-B5CC-433B3053C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530" y="3093587"/>
                <a:ext cx="6852645" cy="335413"/>
              </a:xfrm>
              <a:prstGeom prst="rect">
                <a:avLst/>
              </a:prstGeom>
              <a:blipFill>
                <a:blip r:embed="rId2"/>
                <a:stretch>
                  <a:fillRect l="-356" r="-356" b="-26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3A3FFD-5FB1-412D-8177-996674BFFEBC}"/>
                  </a:ext>
                </a:extLst>
              </p:cNvPr>
              <p:cNvSpPr txBox="1"/>
              <p:nvPr/>
            </p:nvSpPr>
            <p:spPr>
              <a:xfrm>
                <a:off x="7334151" y="4033455"/>
                <a:ext cx="3141694" cy="13410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(2,1)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(3,1)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,1)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(3,2)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,2)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…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…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…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…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…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…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3A3FFD-5FB1-412D-8177-996674BFF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151" y="4033455"/>
                <a:ext cx="3141694" cy="13410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6882A9B-E494-468A-9CDD-FE40A3C3B7A0}"/>
                  </a:ext>
                </a:extLst>
              </p:cNvPr>
              <p:cNvSpPr txBox="1"/>
              <p:nvPr/>
            </p:nvSpPr>
            <p:spPr>
              <a:xfrm>
                <a:off x="2109743" y="4033455"/>
                <a:ext cx="2600968" cy="12695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….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…</m:t>
                                            </m:r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𝑖𝑝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…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…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…</m:t>
                                            </m:r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𝑛𝑝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6882A9B-E494-468A-9CDD-FE40A3C3B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9743" y="4033455"/>
                <a:ext cx="2600968" cy="12695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9324FC4-68E9-4FBC-8AC4-69ABCF25E176}"/>
              </a:ext>
            </a:extLst>
          </p:cNvPr>
          <p:cNvSpPr txBox="1"/>
          <p:nvPr/>
        </p:nvSpPr>
        <p:spPr>
          <a:xfrm>
            <a:off x="3038530" y="3663751"/>
            <a:ext cx="880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5EBB52-E661-4F03-ACF2-993E9A4EA2E7}"/>
              </a:ext>
            </a:extLst>
          </p:cNvPr>
          <p:cNvSpPr txBox="1"/>
          <p:nvPr/>
        </p:nvSpPr>
        <p:spPr>
          <a:xfrm>
            <a:off x="8162109" y="3655782"/>
            <a:ext cx="1982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Dissimilarity matrix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9F029C1-7D66-4815-BBAB-51F6695119AF}"/>
              </a:ext>
            </a:extLst>
          </p:cNvPr>
          <p:cNvSpPr/>
          <p:nvPr/>
        </p:nvSpPr>
        <p:spPr>
          <a:xfrm>
            <a:off x="5261113" y="4492490"/>
            <a:ext cx="993913" cy="3354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E8E4D8C-19EF-4909-96AF-195DA5A581E5}"/>
              </a:ext>
            </a:extLst>
          </p:cNvPr>
          <p:cNvSpPr/>
          <p:nvPr/>
        </p:nvSpPr>
        <p:spPr>
          <a:xfrm>
            <a:off x="4373217" y="5857461"/>
            <a:ext cx="132522" cy="145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FD2871-06E8-458E-9488-53ADFE2FDFA6}"/>
              </a:ext>
            </a:extLst>
          </p:cNvPr>
          <p:cNvSpPr/>
          <p:nvPr/>
        </p:nvSpPr>
        <p:spPr>
          <a:xfrm>
            <a:off x="4525617" y="6009861"/>
            <a:ext cx="132522" cy="145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D0253A8-8839-4DB7-A7DF-E5D7ED656437}"/>
              </a:ext>
            </a:extLst>
          </p:cNvPr>
          <p:cNvSpPr/>
          <p:nvPr/>
        </p:nvSpPr>
        <p:spPr>
          <a:xfrm>
            <a:off x="4764156" y="5843518"/>
            <a:ext cx="132522" cy="145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55B6594-BB57-47DF-B8A9-C3852B7C05F9}"/>
              </a:ext>
            </a:extLst>
          </p:cNvPr>
          <p:cNvSpPr/>
          <p:nvPr/>
        </p:nvSpPr>
        <p:spPr>
          <a:xfrm>
            <a:off x="4678017" y="6155635"/>
            <a:ext cx="132522" cy="145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131EBB7-DF99-472B-AFB8-B35F2341AF3F}"/>
              </a:ext>
            </a:extLst>
          </p:cNvPr>
          <p:cNvSpPr/>
          <p:nvPr/>
        </p:nvSpPr>
        <p:spPr>
          <a:xfrm>
            <a:off x="6255026" y="5757379"/>
            <a:ext cx="132522" cy="145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8857E7-1DD1-48BF-A928-5D3FB932700A}"/>
              </a:ext>
            </a:extLst>
          </p:cNvPr>
          <p:cNvSpPr/>
          <p:nvPr/>
        </p:nvSpPr>
        <p:spPr>
          <a:xfrm>
            <a:off x="6464852" y="6003235"/>
            <a:ext cx="132522" cy="145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D1AE60F-B21B-4F32-AEDD-5C6176FFAA75}"/>
              </a:ext>
            </a:extLst>
          </p:cNvPr>
          <p:cNvSpPr/>
          <p:nvPr/>
        </p:nvSpPr>
        <p:spPr>
          <a:xfrm>
            <a:off x="6643756" y="5963479"/>
            <a:ext cx="132522" cy="145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095FF29-D8A2-4838-AE3D-AADB840B4B08}"/>
              </a:ext>
            </a:extLst>
          </p:cNvPr>
          <p:cNvSpPr/>
          <p:nvPr/>
        </p:nvSpPr>
        <p:spPr>
          <a:xfrm>
            <a:off x="6782904" y="5711687"/>
            <a:ext cx="132522" cy="145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D470C42-20D9-4567-B221-E4D89D6E590E}"/>
              </a:ext>
            </a:extLst>
          </p:cNvPr>
          <p:cNvSpPr/>
          <p:nvPr/>
        </p:nvSpPr>
        <p:spPr>
          <a:xfrm>
            <a:off x="4678017" y="6162261"/>
            <a:ext cx="132522" cy="145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E52FD68-A717-474F-AD17-B80A9F5FEF65}"/>
              </a:ext>
            </a:extLst>
          </p:cNvPr>
          <p:cNvSpPr/>
          <p:nvPr/>
        </p:nvSpPr>
        <p:spPr>
          <a:xfrm>
            <a:off x="7067825" y="5936974"/>
            <a:ext cx="132522" cy="145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F59AC74-5562-4687-8BAE-A74F8B514F13}"/>
              </a:ext>
            </a:extLst>
          </p:cNvPr>
          <p:cNvSpPr/>
          <p:nvPr/>
        </p:nvSpPr>
        <p:spPr>
          <a:xfrm>
            <a:off x="6776278" y="6255027"/>
            <a:ext cx="132522" cy="145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E3EFEAC-B3F8-4441-8EBB-7C45BBC7A754}"/>
              </a:ext>
            </a:extLst>
          </p:cNvPr>
          <p:cNvSpPr/>
          <p:nvPr/>
        </p:nvSpPr>
        <p:spPr>
          <a:xfrm>
            <a:off x="5118652" y="5989292"/>
            <a:ext cx="132522" cy="145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2C24646-76C6-4B04-B762-A64DF5661DE3}"/>
              </a:ext>
            </a:extLst>
          </p:cNvPr>
          <p:cNvSpPr/>
          <p:nvPr/>
        </p:nvSpPr>
        <p:spPr>
          <a:xfrm flipH="1">
            <a:off x="4962938" y="6255027"/>
            <a:ext cx="132521" cy="2054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ABA9A3-6314-4FA8-BDDA-1DCE116AC89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5548245" y="5963479"/>
            <a:ext cx="543339" cy="1987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A506CB5-F96F-4820-946D-AFDBB712CACD}"/>
              </a:ext>
            </a:extLst>
          </p:cNvPr>
          <p:cNvSpPr txBox="1"/>
          <p:nvPr/>
        </p:nvSpPr>
        <p:spPr>
          <a:xfrm>
            <a:off x="5727149" y="560567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EDD250-2074-432A-9E00-88A3DDA72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E78BE-CCA9-4D9E-9DF7-CDB67EEEE11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57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Oval 80">
            <a:extLst>
              <a:ext uri="{FF2B5EF4-FFF2-40B4-BE49-F238E27FC236}">
                <a16:creationId xmlns:a16="http://schemas.microsoft.com/office/drawing/2014/main" id="{67095F9D-84EC-46BD-B379-67BB2F93752D}"/>
              </a:ext>
            </a:extLst>
          </p:cNvPr>
          <p:cNvSpPr/>
          <p:nvPr/>
        </p:nvSpPr>
        <p:spPr>
          <a:xfrm>
            <a:off x="9296405" y="3903453"/>
            <a:ext cx="1413567" cy="111318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7A547C9-CC32-45B6-AD35-879BC9B70944}"/>
              </a:ext>
            </a:extLst>
          </p:cNvPr>
          <p:cNvSpPr/>
          <p:nvPr/>
        </p:nvSpPr>
        <p:spPr>
          <a:xfrm>
            <a:off x="7204764" y="5230124"/>
            <a:ext cx="1413567" cy="111318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0B56E8D-BF40-48EC-BE63-3DDB9CC2BCC0}"/>
              </a:ext>
            </a:extLst>
          </p:cNvPr>
          <p:cNvSpPr/>
          <p:nvPr/>
        </p:nvSpPr>
        <p:spPr>
          <a:xfrm>
            <a:off x="9018105" y="2776329"/>
            <a:ext cx="1413567" cy="111318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27112A8-2036-422A-8913-36D4FB4F9D66}"/>
              </a:ext>
            </a:extLst>
          </p:cNvPr>
          <p:cNvSpPr/>
          <p:nvPr/>
        </p:nvSpPr>
        <p:spPr>
          <a:xfrm>
            <a:off x="9232358" y="1404729"/>
            <a:ext cx="1413567" cy="111318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7DEED5-2C4F-4648-B665-1D4E5F883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Between clusters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40D51-44DB-4B3B-BF72-F47083F5E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Single-Linkage clustering </a:t>
            </a:r>
            <a:br>
              <a:rPr lang="en-US" dirty="0"/>
            </a:br>
            <a:r>
              <a:rPr lang="en-US" dirty="0"/>
              <a:t>Minimum distance between clusters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Complete-Linkage clustering </a:t>
            </a:r>
            <a:br>
              <a:rPr lang="en-US" dirty="0"/>
            </a:br>
            <a:r>
              <a:rPr lang="en-US" dirty="0"/>
              <a:t>Maximum distance between clusters</a:t>
            </a:r>
            <a:br>
              <a:rPr lang="en-US" dirty="0"/>
            </a:br>
            <a:endParaRPr lang="en-US" dirty="0"/>
          </a:p>
          <a:p>
            <a:r>
              <a:rPr lang="en-US" dirty="0"/>
              <a:t>Average linkage clustering </a:t>
            </a:r>
            <a:br>
              <a:rPr lang="en-US" dirty="0"/>
            </a:br>
            <a:r>
              <a:rPr lang="en-US" dirty="0"/>
              <a:t>Average distance between clusters</a:t>
            </a:r>
            <a:br>
              <a:rPr lang="en-US" dirty="0"/>
            </a:br>
            <a:endParaRPr lang="en-US" dirty="0"/>
          </a:p>
          <a:p>
            <a:r>
              <a:rPr lang="en-US" dirty="0"/>
              <a:t>Centroid linkage clustering </a:t>
            </a:r>
            <a:br>
              <a:rPr lang="en-US" dirty="0"/>
            </a:br>
            <a:r>
              <a:rPr lang="en-US" dirty="0"/>
              <a:t>Distance between cluster centroids.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38BD4AF-EA1F-471B-824E-A5E44347A9FF}"/>
              </a:ext>
            </a:extLst>
          </p:cNvPr>
          <p:cNvSpPr/>
          <p:nvPr/>
        </p:nvSpPr>
        <p:spPr>
          <a:xfrm>
            <a:off x="7248943" y="1603511"/>
            <a:ext cx="1413567" cy="111318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B1652E6-9136-47BC-B8FC-4764D4B8F7C6}"/>
              </a:ext>
            </a:extLst>
          </p:cNvPr>
          <p:cNvSpPr/>
          <p:nvPr/>
        </p:nvSpPr>
        <p:spPr>
          <a:xfrm>
            <a:off x="7487482" y="1855302"/>
            <a:ext cx="132522" cy="145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029FA5-CD09-4EA6-BC41-B4FD227FA5D6}"/>
              </a:ext>
            </a:extLst>
          </p:cNvPr>
          <p:cNvSpPr/>
          <p:nvPr/>
        </p:nvSpPr>
        <p:spPr>
          <a:xfrm>
            <a:off x="7639882" y="2007702"/>
            <a:ext cx="132522" cy="145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5663481-A25C-4A86-8068-0B7F4947B3DC}"/>
              </a:ext>
            </a:extLst>
          </p:cNvPr>
          <p:cNvSpPr/>
          <p:nvPr/>
        </p:nvSpPr>
        <p:spPr>
          <a:xfrm>
            <a:off x="7878421" y="1841359"/>
            <a:ext cx="132522" cy="145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96AE2E5-FD7F-4047-BF58-3AC711BDB51A}"/>
              </a:ext>
            </a:extLst>
          </p:cNvPr>
          <p:cNvSpPr/>
          <p:nvPr/>
        </p:nvSpPr>
        <p:spPr>
          <a:xfrm>
            <a:off x="7792282" y="2153476"/>
            <a:ext cx="132522" cy="145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45DDC76-7DC5-43D3-9CDB-12E38DA221D5}"/>
              </a:ext>
            </a:extLst>
          </p:cNvPr>
          <p:cNvSpPr/>
          <p:nvPr/>
        </p:nvSpPr>
        <p:spPr>
          <a:xfrm>
            <a:off x="9369291" y="1755220"/>
            <a:ext cx="132522" cy="145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A7DC26C-3D6E-478B-B2C4-2037B6FB179F}"/>
              </a:ext>
            </a:extLst>
          </p:cNvPr>
          <p:cNvSpPr/>
          <p:nvPr/>
        </p:nvSpPr>
        <p:spPr>
          <a:xfrm>
            <a:off x="9579117" y="2001076"/>
            <a:ext cx="132522" cy="145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B3F0A4C-0523-4D40-973E-DEDFED7FD623}"/>
              </a:ext>
            </a:extLst>
          </p:cNvPr>
          <p:cNvSpPr/>
          <p:nvPr/>
        </p:nvSpPr>
        <p:spPr>
          <a:xfrm>
            <a:off x="9758021" y="1961320"/>
            <a:ext cx="132522" cy="145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8D4182A-9654-493D-A5B4-EDBF909D314B}"/>
              </a:ext>
            </a:extLst>
          </p:cNvPr>
          <p:cNvSpPr/>
          <p:nvPr/>
        </p:nvSpPr>
        <p:spPr>
          <a:xfrm>
            <a:off x="9897169" y="1709528"/>
            <a:ext cx="132522" cy="145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B697F05-93D7-4D12-9768-02E8C8C3C2B7}"/>
              </a:ext>
            </a:extLst>
          </p:cNvPr>
          <p:cNvSpPr/>
          <p:nvPr/>
        </p:nvSpPr>
        <p:spPr>
          <a:xfrm>
            <a:off x="7792282" y="2160102"/>
            <a:ext cx="132522" cy="145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4077E80-91F7-47BD-8517-1B39E03C9D8B}"/>
              </a:ext>
            </a:extLst>
          </p:cNvPr>
          <p:cNvSpPr/>
          <p:nvPr/>
        </p:nvSpPr>
        <p:spPr>
          <a:xfrm>
            <a:off x="10182090" y="1934815"/>
            <a:ext cx="132522" cy="145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FBB77A3-64F0-4F8D-9713-FB171A121F48}"/>
              </a:ext>
            </a:extLst>
          </p:cNvPr>
          <p:cNvSpPr/>
          <p:nvPr/>
        </p:nvSpPr>
        <p:spPr>
          <a:xfrm>
            <a:off x="9890543" y="2252868"/>
            <a:ext cx="132522" cy="145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5415D01-64D7-46C7-82B5-9CDED1F3D461}"/>
              </a:ext>
            </a:extLst>
          </p:cNvPr>
          <p:cNvSpPr/>
          <p:nvPr/>
        </p:nvSpPr>
        <p:spPr>
          <a:xfrm>
            <a:off x="8232917" y="1987133"/>
            <a:ext cx="132522" cy="145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9098853-A7BE-4A6E-967F-1416924C5557}"/>
              </a:ext>
            </a:extLst>
          </p:cNvPr>
          <p:cNvSpPr/>
          <p:nvPr/>
        </p:nvSpPr>
        <p:spPr>
          <a:xfrm flipH="1">
            <a:off x="8077203" y="2252868"/>
            <a:ext cx="132521" cy="2054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62C910-07CA-4E49-A02C-9987CCE27DAA}"/>
              </a:ext>
            </a:extLst>
          </p:cNvPr>
          <p:cNvCxnSpPr>
            <a:cxnSpLocks/>
            <a:endCxn id="9" idx="3"/>
          </p:cNvCxnSpPr>
          <p:nvPr/>
        </p:nvCxnSpPr>
        <p:spPr>
          <a:xfrm flipV="1">
            <a:off x="8365439" y="1879646"/>
            <a:ext cx="1023259" cy="18037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2F0C58C-2791-41FE-8FB1-0CE8825F42BD}"/>
              </a:ext>
            </a:extLst>
          </p:cNvPr>
          <p:cNvSpPr/>
          <p:nvPr/>
        </p:nvSpPr>
        <p:spPr>
          <a:xfrm>
            <a:off x="7003773" y="2841249"/>
            <a:ext cx="1413567" cy="111318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3526778-E72E-4686-93ED-450E1E63DF49}"/>
              </a:ext>
            </a:extLst>
          </p:cNvPr>
          <p:cNvSpPr/>
          <p:nvPr/>
        </p:nvSpPr>
        <p:spPr>
          <a:xfrm>
            <a:off x="7255567" y="3253407"/>
            <a:ext cx="132522" cy="145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49B5243-9C70-49F3-BCEC-C9D99ED1599A}"/>
              </a:ext>
            </a:extLst>
          </p:cNvPr>
          <p:cNvSpPr/>
          <p:nvPr/>
        </p:nvSpPr>
        <p:spPr>
          <a:xfrm>
            <a:off x="7407967" y="3405807"/>
            <a:ext cx="132522" cy="145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CA90A3C-E59D-42A8-BB35-CD9D5315A700}"/>
              </a:ext>
            </a:extLst>
          </p:cNvPr>
          <p:cNvSpPr/>
          <p:nvPr/>
        </p:nvSpPr>
        <p:spPr>
          <a:xfrm>
            <a:off x="7646506" y="3239464"/>
            <a:ext cx="132522" cy="145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D0753A5-FA14-4F60-B25E-7B6E3BEBDB17}"/>
              </a:ext>
            </a:extLst>
          </p:cNvPr>
          <p:cNvSpPr/>
          <p:nvPr/>
        </p:nvSpPr>
        <p:spPr>
          <a:xfrm>
            <a:off x="7560367" y="3551581"/>
            <a:ext cx="132522" cy="145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06A9867-D3CF-456C-BDD9-0CFF5AE52B3A}"/>
              </a:ext>
            </a:extLst>
          </p:cNvPr>
          <p:cNvSpPr/>
          <p:nvPr/>
        </p:nvSpPr>
        <p:spPr>
          <a:xfrm>
            <a:off x="9137376" y="3153325"/>
            <a:ext cx="132522" cy="145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F4FEF89-1267-40E1-9CDE-007D4874D362}"/>
              </a:ext>
            </a:extLst>
          </p:cNvPr>
          <p:cNvSpPr/>
          <p:nvPr/>
        </p:nvSpPr>
        <p:spPr>
          <a:xfrm>
            <a:off x="9347202" y="3399181"/>
            <a:ext cx="132522" cy="145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284149F-947B-4303-B88C-1CD1123AFE8A}"/>
              </a:ext>
            </a:extLst>
          </p:cNvPr>
          <p:cNvSpPr/>
          <p:nvPr/>
        </p:nvSpPr>
        <p:spPr>
          <a:xfrm>
            <a:off x="9526106" y="3359425"/>
            <a:ext cx="132522" cy="145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4FF0CAF-FC2D-4EF1-9E02-36F25A434911}"/>
              </a:ext>
            </a:extLst>
          </p:cNvPr>
          <p:cNvSpPr/>
          <p:nvPr/>
        </p:nvSpPr>
        <p:spPr>
          <a:xfrm>
            <a:off x="9665254" y="3107633"/>
            <a:ext cx="132522" cy="145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915DB0B-B864-49BE-9810-7DD0C97C05A2}"/>
              </a:ext>
            </a:extLst>
          </p:cNvPr>
          <p:cNvSpPr/>
          <p:nvPr/>
        </p:nvSpPr>
        <p:spPr>
          <a:xfrm>
            <a:off x="7560367" y="3558207"/>
            <a:ext cx="132522" cy="145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2A0E7E7-1574-4667-85DD-2280B9141D54}"/>
              </a:ext>
            </a:extLst>
          </p:cNvPr>
          <p:cNvSpPr/>
          <p:nvPr/>
        </p:nvSpPr>
        <p:spPr>
          <a:xfrm>
            <a:off x="9950175" y="3332920"/>
            <a:ext cx="132522" cy="145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3C50E65-5B74-4067-8C12-86A9539DEBEF}"/>
              </a:ext>
            </a:extLst>
          </p:cNvPr>
          <p:cNvSpPr/>
          <p:nvPr/>
        </p:nvSpPr>
        <p:spPr>
          <a:xfrm>
            <a:off x="9658628" y="3650973"/>
            <a:ext cx="132522" cy="145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5B500C2-F705-4990-8140-F4CEC33D62E1}"/>
              </a:ext>
            </a:extLst>
          </p:cNvPr>
          <p:cNvSpPr/>
          <p:nvPr/>
        </p:nvSpPr>
        <p:spPr>
          <a:xfrm>
            <a:off x="8001002" y="3385238"/>
            <a:ext cx="132522" cy="145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0ED5ADC-FF79-4F9F-B507-AFB4F1FB2383}"/>
              </a:ext>
            </a:extLst>
          </p:cNvPr>
          <p:cNvSpPr/>
          <p:nvPr/>
        </p:nvSpPr>
        <p:spPr>
          <a:xfrm flipH="1">
            <a:off x="7845288" y="3650973"/>
            <a:ext cx="132521" cy="2054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DE40981-7304-4855-B0AF-9826B9CA33B2}"/>
              </a:ext>
            </a:extLst>
          </p:cNvPr>
          <p:cNvCxnSpPr>
            <a:cxnSpLocks/>
          </p:cNvCxnSpPr>
          <p:nvPr/>
        </p:nvCxnSpPr>
        <p:spPr>
          <a:xfrm>
            <a:off x="7407967" y="3332921"/>
            <a:ext cx="2531174" cy="5894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9C846889-7CE9-4950-BEB0-1881FAC0B4A1}"/>
              </a:ext>
            </a:extLst>
          </p:cNvPr>
          <p:cNvSpPr/>
          <p:nvPr/>
        </p:nvSpPr>
        <p:spPr>
          <a:xfrm>
            <a:off x="9170505" y="5141840"/>
            <a:ext cx="1413567" cy="111318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12CD1EE-9AE7-4ADF-B7D6-868D2BDC6169}"/>
              </a:ext>
            </a:extLst>
          </p:cNvPr>
          <p:cNvSpPr/>
          <p:nvPr/>
        </p:nvSpPr>
        <p:spPr>
          <a:xfrm>
            <a:off x="7407967" y="5618918"/>
            <a:ext cx="132522" cy="145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5E40DD4-99EC-4204-9E46-F7750B40BB65}"/>
              </a:ext>
            </a:extLst>
          </p:cNvPr>
          <p:cNvSpPr/>
          <p:nvPr/>
        </p:nvSpPr>
        <p:spPr>
          <a:xfrm>
            <a:off x="7560367" y="5771318"/>
            <a:ext cx="132522" cy="145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E1003C1-FC0C-4D65-B2B5-7A54178BDEA2}"/>
              </a:ext>
            </a:extLst>
          </p:cNvPr>
          <p:cNvSpPr/>
          <p:nvPr/>
        </p:nvSpPr>
        <p:spPr>
          <a:xfrm>
            <a:off x="7798906" y="5604975"/>
            <a:ext cx="132522" cy="145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79561AB-7108-41EE-8532-2514FBDDB051}"/>
              </a:ext>
            </a:extLst>
          </p:cNvPr>
          <p:cNvSpPr/>
          <p:nvPr/>
        </p:nvSpPr>
        <p:spPr>
          <a:xfrm>
            <a:off x="7712767" y="5917092"/>
            <a:ext cx="132522" cy="145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A37433A-DCFB-46C8-8538-5F8961A47BDC}"/>
              </a:ext>
            </a:extLst>
          </p:cNvPr>
          <p:cNvSpPr/>
          <p:nvPr/>
        </p:nvSpPr>
        <p:spPr>
          <a:xfrm>
            <a:off x="9289776" y="5518836"/>
            <a:ext cx="132522" cy="145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D622AEE-A8E1-4075-A2A1-D457C30C1B01}"/>
              </a:ext>
            </a:extLst>
          </p:cNvPr>
          <p:cNvSpPr/>
          <p:nvPr/>
        </p:nvSpPr>
        <p:spPr>
          <a:xfrm>
            <a:off x="9499602" y="5764692"/>
            <a:ext cx="132522" cy="145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5A1659A-D540-4D01-A3C0-20D6B43500D5}"/>
              </a:ext>
            </a:extLst>
          </p:cNvPr>
          <p:cNvSpPr/>
          <p:nvPr/>
        </p:nvSpPr>
        <p:spPr>
          <a:xfrm>
            <a:off x="9678506" y="5724936"/>
            <a:ext cx="132522" cy="145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657B931-88AD-44EB-84D5-1B5AA600E70F}"/>
              </a:ext>
            </a:extLst>
          </p:cNvPr>
          <p:cNvSpPr/>
          <p:nvPr/>
        </p:nvSpPr>
        <p:spPr>
          <a:xfrm>
            <a:off x="9817654" y="5473144"/>
            <a:ext cx="132522" cy="145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30AD84B-DBE5-484A-8B8E-39AE27C6FC1E}"/>
              </a:ext>
            </a:extLst>
          </p:cNvPr>
          <p:cNvSpPr/>
          <p:nvPr/>
        </p:nvSpPr>
        <p:spPr>
          <a:xfrm>
            <a:off x="7712767" y="5923718"/>
            <a:ext cx="132522" cy="145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E1B0414-FC66-4008-B067-3E376DFD1EEB}"/>
              </a:ext>
            </a:extLst>
          </p:cNvPr>
          <p:cNvSpPr/>
          <p:nvPr/>
        </p:nvSpPr>
        <p:spPr>
          <a:xfrm>
            <a:off x="10102575" y="5698431"/>
            <a:ext cx="132522" cy="145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DEE7ABC-E973-413E-87FB-F967B1F644BA}"/>
              </a:ext>
            </a:extLst>
          </p:cNvPr>
          <p:cNvSpPr/>
          <p:nvPr/>
        </p:nvSpPr>
        <p:spPr>
          <a:xfrm>
            <a:off x="9811028" y="6016484"/>
            <a:ext cx="132522" cy="145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679B2C1-ED14-4CE0-8B21-B0A4622E5910}"/>
              </a:ext>
            </a:extLst>
          </p:cNvPr>
          <p:cNvSpPr/>
          <p:nvPr/>
        </p:nvSpPr>
        <p:spPr>
          <a:xfrm>
            <a:off x="8153402" y="5750749"/>
            <a:ext cx="132522" cy="145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DCA1E07-8E4E-4759-8901-62DC1DEE187C}"/>
              </a:ext>
            </a:extLst>
          </p:cNvPr>
          <p:cNvSpPr/>
          <p:nvPr/>
        </p:nvSpPr>
        <p:spPr>
          <a:xfrm flipH="1">
            <a:off x="7997688" y="6016484"/>
            <a:ext cx="132521" cy="2054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Multiplication Sign 57">
            <a:extLst>
              <a:ext uri="{FF2B5EF4-FFF2-40B4-BE49-F238E27FC236}">
                <a16:creationId xmlns:a16="http://schemas.microsoft.com/office/drawing/2014/main" id="{4AFC8AEB-1C99-43F3-857C-5C551A9FA2F0}"/>
              </a:ext>
            </a:extLst>
          </p:cNvPr>
          <p:cNvSpPr/>
          <p:nvPr/>
        </p:nvSpPr>
        <p:spPr>
          <a:xfrm>
            <a:off x="7759700" y="5711337"/>
            <a:ext cx="313635" cy="26573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Multiplication Sign 58">
            <a:extLst>
              <a:ext uri="{FF2B5EF4-FFF2-40B4-BE49-F238E27FC236}">
                <a16:creationId xmlns:a16="http://schemas.microsoft.com/office/drawing/2014/main" id="{18444F6F-E765-4EB6-B3B2-C983AE06FB13}"/>
              </a:ext>
            </a:extLst>
          </p:cNvPr>
          <p:cNvSpPr/>
          <p:nvPr/>
        </p:nvSpPr>
        <p:spPr>
          <a:xfrm>
            <a:off x="9689549" y="5629749"/>
            <a:ext cx="313635" cy="26573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2F40AA3-8893-4D88-8FCB-5D663D01F14F}"/>
              </a:ext>
            </a:extLst>
          </p:cNvPr>
          <p:cNvCxnSpPr>
            <a:cxnSpLocks/>
            <a:endCxn id="49" idx="3"/>
          </p:cNvCxnSpPr>
          <p:nvPr/>
        </p:nvCxnSpPr>
        <p:spPr>
          <a:xfrm>
            <a:off x="7964560" y="5844204"/>
            <a:ext cx="1733353" cy="515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3D5FF93-FDA7-4B7C-A2B3-85B939686F87}"/>
              </a:ext>
            </a:extLst>
          </p:cNvPr>
          <p:cNvSpPr/>
          <p:nvPr/>
        </p:nvSpPr>
        <p:spPr>
          <a:xfrm>
            <a:off x="7357164" y="4057308"/>
            <a:ext cx="1413567" cy="111318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E292643-108A-4461-9B08-63FEB969A735}"/>
              </a:ext>
            </a:extLst>
          </p:cNvPr>
          <p:cNvSpPr/>
          <p:nvPr/>
        </p:nvSpPr>
        <p:spPr>
          <a:xfrm>
            <a:off x="7951306" y="4432159"/>
            <a:ext cx="132522" cy="145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010F1348-B77D-4425-A820-65E3D2F74EFA}"/>
              </a:ext>
            </a:extLst>
          </p:cNvPr>
          <p:cNvSpPr/>
          <p:nvPr/>
        </p:nvSpPr>
        <p:spPr>
          <a:xfrm flipH="1">
            <a:off x="9614459" y="4063181"/>
            <a:ext cx="132521" cy="191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0EEFACE-FBDC-4879-8731-D2BF8AAB97E7}"/>
              </a:ext>
            </a:extLst>
          </p:cNvPr>
          <p:cNvSpPr/>
          <p:nvPr/>
        </p:nvSpPr>
        <p:spPr>
          <a:xfrm>
            <a:off x="9830906" y="4552120"/>
            <a:ext cx="132522" cy="145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2BA2291-C755-4917-A6E9-D375FE5FE562}"/>
              </a:ext>
            </a:extLst>
          </p:cNvPr>
          <p:cNvSpPr/>
          <p:nvPr/>
        </p:nvSpPr>
        <p:spPr>
          <a:xfrm>
            <a:off x="8095561" y="4723716"/>
            <a:ext cx="132522" cy="145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456CFA8-1F62-4FEF-A4D1-BDC9E64E2DCD}"/>
              </a:ext>
            </a:extLst>
          </p:cNvPr>
          <p:cNvCxnSpPr>
            <a:cxnSpLocks/>
          </p:cNvCxnSpPr>
          <p:nvPr/>
        </p:nvCxnSpPr>
        <p:spPr>
          <a:xfrm flipV="1">
            <a:off x="8174460" y="4224723"/>
            <a:ext cx="1433993" cy="23141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B051EC9-16B1-4EBE-A8BF-F9817BDFE9E0}"/>
              </a:ext>
            </a:extLst>
          </p:cNvPr>
          <p:cNvCxnSpPr>
            <a:cxnSpLocks/>
          </p:cNvCxnSpPr>
          <p:nvPr/>
        </p:nvCxnSpPr>
        <p:spPr>
          <a:xfrm>
            <a:off x="8090450" y="4465636"/>
            <a:ext cx="1727204" cy="16140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3F78905-E361-49D1-90BE-EEC2AE4D53B1}"/>
              </a:ext>
            </a:extLst>
          </p:cNvPr>
          <p:cNvCxnSpPr>
            <a:cxnSpLocks/>
          </p:cNvCxnSpPr>
          <p:nvPr/>
        </p:nvCxnSpPr>
        <p:spPr>
          <a:xfrm flipV="1">
            <a:off x="8221725" y="4666609"/>
            <a:ext cx="1448292" cy="142509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760642D-EE84-478B-B908-B1106F6873BB}"/>
              </a:ext>
            </a:extLst>
          </p:cNvPr>
          <p:cNvCxnSpPr>
            <a:cxnSpLocks/>
          </p:cNvCxnSpPr>
          <p:nvPr/>
        </p:nvCxnSpPr>
        <p:spPr>
          <a:xfrm flipV="1">
            <a:off x="8209724" y="4215226"/>
            <a:ext cx="1299404" cy="590957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392E121E-3A27-4CF2-B51E-23D356E79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E78BE-CCA9-4D9E-9DF7-CDB67EEEE11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93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6FF91-2860-4C61-AA6A-D3D42331A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Vs. Disadvantages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44E0358-339D-4C33-A976-1B2D1178E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049514"/>
              </p:ext>
            </p:extLst>
          </p:nvPr>
        </p:nvGraphicFramePr>
        <p:xfrm>
          <a:off x="1272209" y="1945639"/>
          <a:ext cx="9179340" cy="3581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9670">
                  <a:extLst>
                    <a:ext uri="{9D8B030D-6E8A-4147-A177-3AD203B41FA5}">
                      <a16:colId xmlns:a16="http://schemas.microsoft.com/office/drawing/2014/main" val="3945250429"/>
                    </a:ext>
                  </a:extLst>
                </a:gridCol>
                <a:gridCol w="4589670">
                  <a:extLst>
                    <a:ext uri="{9D8B030D-6E8A-4147-A177-3AD203B41FA5}">
                      <a16:colId xmlns:a16="http://schemas.microsoft.com/office/drawing/2014/main" val="2321322810"/>
                    </a:ext>
                  </a:extLst>
                </a:gridCol>
              </a:tblGrid>
              <a:tr h="642144">
                <a:tc>
                  <a:txBody>
                    <a:bodyPr/>
                    <a:lstStyle/>
                    <a:p>
                      <a:r>
                        <a:rPr lang="en-US" sz="2400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798194"/>
                  </a:ext>
                </a:extLst>
              </a:tr>
              <a:tr h="1108358">
                <a:tc>
                  <a:txBody>
                    <a:bodyPr/>
                    <a:lstStyle/>
                    <a:p>
                      <a:r>
                        <a:rPr lang="en-US" sz="2400" dirty="0"/>
                        <a:t>Doesn’t required number of clustering to be specified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Can never undo any previous steps throughout the algorithm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880271"/>
                  </a:ext>
                </a:extLst>
              </a:tr>
              <a:tr h="642144">
                <a:tc>
                  <a:txBody>
                    <a:bodyPr/>
                    <a:lstStyle/>
                    <a:p>
                      <a:r>
                        <a:rPr lang="en-US" sz="2400" dirty="0"/>
                        <a:t>Easy to implement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Generally has long runtimes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178338"/>
                  </a:ext>
                </a:extLst>
              </a:tr>
              <a:tr h="1108358">
                <a:tc>
                  <a:txBody>
                    <a:bodyPr/>
                    <a:lstStyle/>
                    <a:p>
                      <a:r>
                        <a:rPr lang="en-US" sz="2400" dirty="0"/>
                        <a:t>Produce a dendrogram, which helps with understanding the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Sometimes difficult to identify the number of clustering by the dendrogram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67311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E0B1BF-B598-4C40-83D9-C3A0764E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E78BE-CCA9-4D9E-9DF7-CDB67EEEE11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44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1B688-45E3-495C-BFEF-84ABFA939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 Vs K-means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32355D1-B881-4CC5-B93B-015288351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445037"/>
              </p:ext>
            </p:extLst>
          </p:nvPr>
        </p:nvGraphicFramePr>
        <p:xfrm>
          <a:off x="1192694" y="1690688"/>
          <a:ext cx="10055088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7544">
                  <a:extLst>
                    <a:ext uri="{9D8B030D-6E8A-4147-A177-3AD203B41FA5}">
                      <a16:colId xmlns:a16="http://schemas.microsoft.com/office/drawing/2014/main" val="4278876111"/>
                    </a:ext>
                  </a:extLst>
                </a:gridCol>
                <a:gridCol w="5027544">
                  <a:extLst>
                    <a:ext uri="{9D8B030D-6E8A-4147-A177-3AD203B41FA5}">
                      <a16:colId xmlns:a16="http://schemas.microsoft.com/office/drawing/2014/main" val="4771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K-means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Hierarchical clustering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786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Much more efficient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Can be slow for large datasets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398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Requires the number of clusters to be specified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Does not require the number of clusters to run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309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Gives only one partitioning of the data based on the predefined number of clusters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Give more than one partitioning depending on the resolution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4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Potentially returns different clusters each time it is run due to random initialization of centroid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Always generates the same clusters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15661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5A2363-8E6A-4E13-AD63-1500E2983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E78BE-CCA9-4D9E-9DF7-CDB67EEEE11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38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F15A5-C0E1-4D84-BE46-011AD0AC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AB56D-4F18-4A0D-B9C9-0880ADFC7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hierarchical clustering</a:t>
            </a:r>
          </a:p>
          <a:p>
            <a:r>
              <a:rPr lang="en-US" dirty="0"/>
              <a:t>Single linkage</a:t>
            </a:r>
          </a:p>
          <a:p>
            <a:r>
              <a:rPr lang="en-US" dirty="0"/>
              <a:t>The other linkage schemes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C9327-4244-40FB-ABBC-E6C8450DB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E78BE-CCA9-4D9E-9DF7-CDB67EEEE1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26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02600CF-3CCC-4CB3-A642-29C7CA9A6D72}"/>
              </a:ext>
            </a:extLst>
          </p:cNvPr>
          <p:cNvSpPr/>
          <p:nvPr/>
        </p:nvSpPr>
        <p:spPr>
          <a:xfrm>
            <a:off x="5865378" y="3380535"/>
            <a:ext cx="4879691" cy="295331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020DBD5-350E-4589-909D-5539319AAD83}"/>
              </a:ext>
            </a:extLst>
          </p:cNvPr>
          <p:cNvSpPr/>
          <p:nvPr/>
        </p:nvSpPr>
        <p:spPr>
          <a:xfrm>
            <a:off x="8425565" y="3852145"/>
            <a:ext cx="1834146" cy="22208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6424E47-1A3D-4520-8642-9CE0EDD23580}"/>
              </a:ext>
            </a:extLst>
          </p:cNvPr>
          <p:cNvSpPr/>
          <p:nvPr/>
        </p:nvSpPr>
        <p:spPr>
          <a:xfrm>
            <a:off x="6381328" y="3945845"/>
            <a:ext cx="1464843" cy="21271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88AD264-40F9-465D-8EA4-433887B71C17}"/>
              </a:ext>
            </a:extLst>
          </p:cNvPr>
          <p:cNvSpPr/>
          <p:nvPr/>
        </p:nvSpPr>
        <p:spPr>
          <a:xfrm>
            <a:off x="8705193" y="5014578"/>
            <a:ext cx="1231736" cy="9746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316DC2F-A58E-4D97-9E4E-5364DFF05143}"/>
              </a:ext>
            </a:extLst>
          </p:cNvPr>
          <p:cNvSpPr/>
          <p:nvPr/>
        </p:nvSpPr>
        <p:spPr>
          <a:xfrm>
            <a:off x="8758264" y="4004555"/>
            <a:ext cx="1166688" cy="9746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3E5C35-32F8-4DDB-9D22-FDB05D6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hierarchical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CD3AC-AF9B-453E-B269-E62BF3EA1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/>
              <a:t>Hierarchical clustering algorithms build a hierarchy of clusters where each node is a cluster consists of the clusters of its daughter nodes.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5DE7B8-5D75-4E5D-9A1D-778488C25801}"/>
              </a:ext>
            </a:extLst>
          </p:cNvPr>
          <p:cNvSpPr txBox="1"/>
          <p:nvPr/>
        </p:nvSpPr>
        <p:spPr>
          <a:xfrm>
            <a:off x="993913" y="3127513"/>
            <a:ext cx="5974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Choosing the number of clusters (k) is difficult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8B9FA71-AE27-410F-9B43-0EC06F9794EA}"/>
              </a:ext>
            </a:extLst>
          </p:cNvPr>
          <p:cNvSpPr/>
          <p:nvPr/>
        </p:nvSpPr>
        <p:spPr>
          <a:xfrm>
            <a:off x="1599987" y="4084068"/>
            <a:ext cx="119269" cy="159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03A79B1-804D-4B34-911A-490B10D0FC64}"/>
              </a:ext>
            </a:extLst>
          </p:cNvPr>
          <p:cNvSpPr/>
          <p:nvPr/>
        </p:nvSpPr>
        <p:spPr>
          <a:xfrm>
            <a:off x="2137634" y="4243657"/>
            <a:ext cx="119269" cy="159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9E2B0C9-F5BA-4487-93F5-685FFB410A6D}"/>
              </a:ext>
            </a:extLst>
          </p:cNvPr>
          <p:cNvSpPr/>
          <p:nvPr/>
        </p:nvSpPr>
        <p:spPr>
          <a:xfrm>
            <a:off x="1867368" y="4448785"/>
            <a:ext cx="119269" cy="159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FDB8201-6DA4-48CA-9073-D4EEFB678306}"/>
              </a:ext>
            </a:extLst>
          </p:cNvPr>
          <p:cNvSpPr/>
          <p:nvPr/>
        </p:nvSpPr>
        <p:spPr>
          <a:xfrm>
            <a:off x="4078142" y="5429163"/>
            <a:ext cx="119269" cy="159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947FEB9-F623-4BC2-92DE-916EFB73F997}"/>
              </a:ext>
            </a:extLst>
          </p:cNvPr>
          <p:cNvSpPr/>
          <p:nvPr/>
        </p:nvSpPr>
        <p:spPr>
          <a:xfrm>
            <a:off x="4490950" y="5297717"/>
            <a:ext cx="119269" cy="159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90DEF42-AAA2-444B-B12B-0CE7A8ECAAA3}"/>
              </a:ext>
            </a:extLst>
          </p:cNvPr>
          <p:cNvSpPr/>
          <p:nvPr/>
        </p:nvSpPr>
        <p:spPr>
          <a:xfrm>
            <a:off x="4385928" y="4982767"/>
            <a:ext cx="119269" cy="159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1C3683E-B9F1-4C57-A06E-0C79CE6B1053}"/>
              </a:ext>
            </a:extLst>
          </p:cNvPr>
          <p:cNvSpPr/>
          <p:nvPr/>
        </p:nvSpPr>
        <p:spPr>
          <a:xfrm>
            <a:off x="4018508" y="5141793"/>
            <a:ext cx="119269" cy="159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B2FE8D4-C0FC-412A-A208-A3C923F918AF}"/>
              </a:ext>
            </a:extLst>
          </p:cNvPr>
          <p:cNvSpPr/>
          <p:nvPr/>
        </p:nvSpPr>
        <p:spPr>
          <a:xfrm>
            <a:off x="4250702" y="5221306"/>
            <a:ext cx="119269" cy="159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CFB7C68-D196-47B5-AD9D-BB540FD4075E}"/>
              </a:ext>
            </a:extLst>
          </p:cNvPr>
          <p:cNvSpPr/>
          <p:nvPr/>
        </p:nvSpPr>
        <p:spPr>
          <a:xfrm>
            <a:off x="4250702" y="4528298"/>
            <a:ext cx="119269" cy="159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7E3F524-004C-4303-B4BA-B02CE90FD8B4}"/>
              </a:ext>
            </a:extLst>
          </p:cNvPr>
          <p:cNvSpPr/>
          <p:nvPr/>
        </p:nvSpPr>
        <p:spPr>
          <a:xfrm>
            <a:off x="4567362" y="4189803"/>
            <a:ext cx="119269" cy="159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9969856-8CA6-4B43-B145-871575ACD5F7}"/>
              </a:ext>
            </a:extLst>
          </p:cNvPr>
          <p:cNvSpPr/>
          <p:nvPr/>
        </p:nvSpPr>
        <p:spPr>
          <a:xfrm>
            <a:off x="4170908" y="4291925"/>
            <a:ext cx="119269" cy="159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378CAC4-16EB-44FA-9B04-7FA9A483D011}"/>
              </a:ext>
            </a:extLst>
          </p:cNvPr>
          <p:cNvSpPr/>
          <p:nvPr/>
        </p:nvSpPr>
        <p:spPr>
          <a:xfrm flipV="1">
            <a:off x="4190787" y="4004555"/>
            <a:ext cx="119269" cy="159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4732B48-0A98-4C79-9DE0-B0BF81DDA542}"/>
              </a:ext>
            </a:extLst>
          </p:cNvPr>
          <p:cNvSpPr/>
          <p:nvPr/>
        </p:nvSpPr>
        <p:spPr>
          <a:xfrm>
            <a:off x="3958874" y="4070816"/>
            <a:ext cx="119269" cy="159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76B4EFE-5C04-4DB7-BBE8-E85064D91A3F}"/>
              </a:ext>
            </a:extLst>
          </p:cNvPr>
          <p:cNvSpPr/>
          <p:nvPr/>
        </p:nvSpPr>
        <p:spPr>
          <a:xfrm>
            <a:off x="1616694" y="5111008"/>
            <a:ext cx="119269" cy="159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10FB539-F0D7-4E24-9933-EC2E64036E13}"/>
              </a:ext>
            </a:extLst>
          </p:cNvPr>
          <p:cNvSpPr/>
          <p:nvPr/>
        </p:nvSpPr>
        <p:spPr>
          <a:xfrm>
            <a:off x="1932289" y="4925581"/>
            <a:ext cx="119269" cy="159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AC08EFE-49C9-4E9C-B2AA-732314C1F63A}"/>
              </a:ext>
            </a:extLst>
          </p:cNvPr>
          <p:cNvSpPr/>
          <p:nvPr/>
        </p:nvSpPr>
        <p:spPr>
          <a:xfrm>
            <a:off x="1599987" y="5508676"/>
            <a:ext cx="119269" cy="159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CAC304A-81AE-44E7-ACC4-F3D1B8BA58C0}"/>
              </a:ext>
            </a:extLst>
          </p:cNvPr>
          <p:cNvSpPr/>
          <p:nvPr/>
        </p:nvSpPr>
        <p:spPr>
          <a:xfrm>
            <a:off x="2315357" y="5031495"/>
            <a:ext cx="119269" cy="159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4031A34-3DA7-4DEC-8ADB-C0E550DE9BFE}"/>
              </a:ext>
            </a:extLst>
          </p:cNvPr>
          <p:cNvSpPr/>
          <p:nvPr/>
        </p:nvSpPr>
        <p:spPr>
          <a:xfrm>
            <a:off x="2018365" y="5588189"/>
            <a:ext cx="119269" cy="159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C24FF7C-4833-4111-AA54-4138B228BCD2}"/>
              </a:ext>
            </a:extLst>
          </p:cNvPr>
          <p:cNvSpPr/>
          <p:nvPr/>
        </p:nvSpPr>
        <p:spPr>
          <a:xfrm>
            <a:off x="2451544" y="5457870"/>
            <a:ext cx="119269" cy="159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BB081F-67DC-4487-944C-9B0752C6114E}"/>
              </a:ext>
            </a:extLst>
          </p:cNvPr>
          <p:cNvSpPr txBox="1"/>
          <p:nvPr/>
        </p:nvSpPr>
        <p:spPr>
          <a:xfrm>
            <a:off x="1051009" y="6245670"/>
            <a:ext cx="8801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Often there is no single right answer, because of multiscale structure 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FA394EC-F502-4C18-975A-D05A3BD84B38}"/>
              </a:ext>
            </a:extLst>
          </p:cNvPr>
          <p:cNvSpPr/>
          <p:nvPr/>
        </p:nvSpPr>
        <p:spPr>
          <a:xfrm>
            <a:off x="6645416" y="4236468"/>
            <a:ext cx="119269" cy="159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0B1E8F9-8FC3-49CE-B698-53D3A41D2B42}"/>
              </a:ext>
            </a:extLst>
          </p:cNvPr>
          <p:cNvSpPr/>
          <p:nvPr/>
        </p:nvSpPr>
        <p:spPr>
          <a:xfrm>
            <a:off x="7183063" y="4396057"/>
            <a:ext cx="119269" cy="159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11C73E9-9C3A-4A0C-A611-7AA42A12EC20}"/>
              </a:ext>
            </a:extLst>
          </p:cNvPr>
          <p:cNvSpPr/>
          <p:nvPr/>
        </p:nvSpPr>
        <p:spPr>
          <a:xfrm>
            <a:off x="6912797" y="4601185"/>
            <a:ext cx="119269" cy="159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6CA7A75-74D3-41F7-AE7A-F2E2C26683F1}"/>
              </a:ext>
            </a:extLst>
          </p:cNvPr>
          <p:cNvSpPr/>
          <p:nvPr/>
        </p:nvSpPr>
        <p:spPr>
          <a:xfrm>
            <a:off x="9123571" y="5581563"/>
            <a:ext cx="119269" cy="159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3D6FAA5-B45A-4592-8A70-9F4552EB2E27}"/>
              </a:ext>
            </a:extLst>
          </p:cNvPr>
          <p:cNvSpPr/>
          <p:nvPr/>
        </p:nvSpPr>
        <p:spPr>
          <a:xfrm>
            <a:off x="9536379" y="5450117"/>
            <a:ext cx="119269" cy="159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2771082-88B4-4393-B786-D0AE9F8FE374}"/>
              </a:ext>
            </a:extLst>
          </p:cNvPr>
          <p:cNvSpPr/>
          <p:nvPr/>
        </p:nvSpPr>
        <p:spPr>
          <a:xfrm>
            <a:off x="9431357" y="5135167"/>
            <a:ext cx="119269" cy="159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40FBACD-9A5E-4467-97BF-75F61D5197DD}"/>
              </a:ext>
            </a:extLst>
          </p:cNvPr>
          <p:cNvSpPr/>
          <p:nvPr/>
        </p:nvSpPr>
        <p:spPr>
          <a:xfrm>
            <a:off x="9063937" y="5294193"/>
            <a:ext cx="119269" cy="159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6B2BC4E-3A5C-44CB-8414-916CB636A8F1}"/>
              </a:ext>
            </a:extLst>
          </p:cNvPr>
          <p:cNvSpPr/>
          <p:nvPr/>
        </p:nvSpPr>
        <p:spPr>
          <a:xfrm>
            <a:off x="9296131" y="5373706"/>
            <a:ext cx="119269" cy="159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2BBFFF0-45CD-42A2-B427-249211787AD3}"/>
              </a:ext>
            </a:extLst>
          </p:cNvPr>
          <p:cNvSpPr/>
          <p:nvPr/>
        </p:nvSpPr>
        <p:spPr>
          <a:xfrm>
            <a:off x="9296131" y="4680698"/>
            <a:ext cx="119269" cy="159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27AA0D0-526D-4739-8A70-F0D1FF0DC0B3}"/>
              </a:ext>
            </a:extLst>
          </p:cNvPr>
          <p:cNvSpPr/>
          <p:nvPr/>
        </p:nvSpPr>
        <p:spPr>
          <a:xfrm>
            <a:off x="9612791" y="4342203"/>
            <a:ext cx="119269" cy="159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FE33A-0129-427B-AA18-73384CE60FEF}"/>
              </a:ext>
            </a:extLst>
          </p:cNvPr>
          <p:cNvSpPr/>
          <p:nvPr/>
        </p:nvSpPr>
        <p:spPr>
          <a:xfrm>
            <a:off x="9216337" y="4444325"/>
            <a:ext cx="119269" cy="159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DA17960-3902-47E5-A94C-642F57777276}"/>
              </a:ext>
            </a:extLst>
          </p:cNvPr>
          <p:cNvSpPr/>
          <p:nvPr/>
        </p:nvSpPr>
        <p:spPr>
          <a:xfrm flipV="1">
            <a:off x="9236216" y="4156955"/>
            <a:ext cx="119269" cy="159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F41C496-5609-4AB0-9FAE-AD018F8A2661}"/>
              </a:ext>
            </a:extLst>
          </p:cNvPr>
          <p:cNvSpPr/>
          <p:nvPr/>
        </p:nvSpPr>
        <p:spPr>
          <a:xfrm>
            <a:off x="9004303" y="4223216"/>
            <a:ext cx="119269" cy="159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F1E0775-654D-4435-B3E3-8561BD6A47BC}"/>
              </a:ext>
            </a:extLst>
          </p:cNvPr>
          <p:cNvSpPr/>
          <p:nvPr/>
        </p:nvSpPr>
        <p:spPr>
          <a:xfrm>
            <a:off x="6662123" y="5263408"/>
            <a:ext cx="119269" cy="159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26C54A8-9132-4C20-91DE-A96A294DA7C8}"/>
              </a:ext>
            </a:extLst>
          </p:cNvPr>
          <p:cNvSpPr/>
          <p:nvPr/>
        </p:nvSpPr>
        <p:spPr>
          <a:xfrm>
            <a:off x="6977718" y="5077981"/>
            <a:ext cx="119269" cy="159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FB29BB4-FEF1-4DCC-81C0-A54DBFA84271}"/>
              </a:ext>
            </a:extLst>
          </p:cNvPr>
          <p:cNvSpPr/>
          <p:nvPr/>
        </p:nvSpPr>
        <p:spPr>
          <a:xfrm>
            <a:off x="6645416" y="5661076"/>
            <a:ext cx="119269" cy="159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156B2DF-ED98-4C6C-AF43-1616D3F568F3}"/>
              </a:ext>
            </a:extLst>
          </p:cNvPr>
          <p:cNvSpPr/>
          <p:nvPr/>
        </p:nvSpPr>
        <p:spPr>
          <a:xfrm>
            <a:off x="7360786" y="5183895"/>
            <a:ext cx="119269" cy="159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32E8837-5FF7-4F46-A2CB-EC3EC81C87F6}"/>
              </a:ext>
            </a:extLst>
          </p:cNvPr>
          <p:cNvSpPr/>
          <p:nvPr/>
        </p:nvSpPr>
        <p:spPr>
          <a:xfrm>
            <a:off x="7063794" y="5740589"/>
            <a:ext cx="119269" cy="159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D1A6FAA-46FB-4DF0-9FB6-CCC95AFB100F}"/>
              </a:ext>
            </a:extLst>
          </p:cNvPr>
          <p:cNvSpPr/>
          <p:nvPr/>
        </p:nvSpPr>
        <p:spPr>
          <a:xfrm>
            <a:off x="7496973" y="5610270"/>
            <a:ext cx="119269" cy="159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5964A2B6-E86E-4A38-A978-33E60F4A9E42}"/>
              </a:ext>
            </a:extLst>
          </p:cNvPr>
          <p:cNvSpPr/>
          <p:nvPr/>
        </p:nvSpPr>
        <p:spPr>
          <a:xfrm>
            <a:off x="4801431" y="4792659"/>
            <a:ext cx="778213" cy="2696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02797E-2EE0-4F8E-BC94-04D773D0F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E78BE-CCA9-4D9E-9DF7-CDB67EEEE1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11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3A1AB-88B1-4267-8A2C-59BDC2542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E9ECC0-9443-407C-A9C8-C356B46CB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001" y="2028540"/>
            <a:ext cx="6159998" cy="436337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2C1AEFF-5871-446D-88BF-67D066186958}"/>
              </a:ext>
            </a:extLst>
          </p:cNvPr>
          <p:cNvCxnSpPr/>
          <p:nvPr/>
        </p:nvCxnSpPr>
        <p:spPr>
          <a:xfrm>
            <a:off x="10058400" y="2146852"/>
            <a:ext cx="0" cy="40286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A15597-7E50-4259-84B0-2E66D5A718A6}"/>
              </a:ext>
            </a:extLst>
          </p:cNvPr>
          <p:cNvCxnSpPr/>
          <p:nvPr/>
        </p:nvCxnSpPr>
        <p:spPr>
          <a:xfrm flipV="1">
            <a:off x="2332383" y="2028540"/>
            <a:ext cx="0" cy="43633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556566D-D5DA-4001-A7C8-BF50B9AFA184}"/>
              </a:ext>
            </a:extLst>
          </p:cNvPr>
          <p:cNvSpPr txBox="1"/>
          <p:nvPr/>
        </p:nvSpPr>
        <p:spPr>
          <a:xfrm>
            <a:off x="10402957" y="2782957"/>
            <a:ext cx="9772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Divisive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09BBDC-60EC-48B0-A056-524DDA829A3C}"/>
              </a:ext>
            </a:extLst>
          </p:cNvPr>
          <p:cNvSpPr txBox="1"/>
          <p:nvPr/>
        </p:nvSpPr>
        <p:spPr>
          <a:xfrm>
            <a:off x="337606" y="2952234"/>
            <a:ext cx="1994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Agglomerative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9BDE09-86DA-413F-B366-ACC69CD3C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E78BE-CCA9-4D9E-9DF7-CDB67EEEE1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88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429BFD-FF02-4A5A-97D2-F203EE564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748" y="0"/>
            <a:ext cx="4840941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8D38E26-6DD8-4B7A-BFE5-B9EAE97E5867}"/>
              </a:ext>
            </a:extLst>
          </p:cNvPr>
          <p:cNvSpPr txBox="1"/>
          <p:nvPr/>
        </p:nvSpPr>
        <p:spPr>
          <a:xfrm>
            <a:off x="808383" y="927652"/>
            <a:ext cx="2955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Clustering of animals based on many features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09DCAA-52F9-43D2-9C06-697181B5D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E78BE-CCA9-4D9E-9DF7-CDB67EEEE1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9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321B7-BA28-4200-AB82-ECCDBE6A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single linkage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FD66E-CA47-4876-AF79-BF769D6F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each point in its own, singleton, cluster</a:t>
            </a:r>
          </a:p>
          <a:p>
            <a:r>
              <a:rPr lang="en-US" dirty="0"/>
              <a:t>Repeat until there is just one cluster</a:t>
            </a:r>
            <a:br>
              <a:rPr lang="en-US" dirty="0"/>
            </a:br>
            <a:r>
              <a:rPr lang="en-US" dirty="0"/>
              <a:t>Merge the two clusters with the closest pair of points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7CB542-5541-44C5-9962-96382558A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760" y="3563937"/>
            <a:ext cx="4407900" cy="27479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387DE-882C-4039-BC98-28E02171D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E78BE-CCA9-4D9E-9DF7-CDB67EEEE1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52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5CA46-C7B6-4CED-A36B-2C7B5B23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Linkage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557C2-1112-4C8E-A9C4-57DF549D6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992" y="1680688"/>
            <a:ext cx="10515600" cy="4351338"/>
          </a:xfrm>
        </p:spPr>
        <p:txBody>
          <a:bodyPr/>
          <a:lstStyle/>
          <a:p>
            <a:r>
              <a:rPr lang="en-US" dirty="0"/>
              <a:t>Start with each point in its own cluster</a:t>
            </a:r>
          </a:p>
          <a:p>
            <a:r>
              <a:rPr lang="en-US" dirty="0"/>
              <a:t>Repeat until there is just one cluster</a:t>
            </a:r>
            <a:br>
              <a:rPr lang="en-US" dirty="0"/>
            </a:br>
            <a:r>
              <a:rPr lang="en-US" dirty="0"/>
              <a:t>. Merge the two “closest” clusters</a:t>
            </a:r>
          </a:p>
          <a:p>
            <a:r>
              <a:rPr lang="en-US" dirty="0"/>
              <a:t>How to measure the distance between two clusters, C’,C?</a:t>
            </a:r>
            <a:br>
              <a:rPr lang="en-US" dirty="0"/>
            </a:br>
            <a:endParaRPr lang="en-US" dirty="0"/>
          </a:p>
          <a:p>
            <a:r>
              <a:rPr lang="en-US" dirty="0"/>
              <a:t>Single linkage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Complete linkage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B863732-7755-4740-B4FE-DB3AEBB896EA}"/>
              </a:ext>
            </a:extLst>
          </p:cNvPr>
          <p:cNvSpPr/>
          <p:nvPr/>
        </p:nvSpPr>
        <p:spPr>
          <a:xfrm>
            <a:off x="9495184" y="1570382"/>
            <a:ext cx="1413567" cy="111318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6620254-ECDD-4C52-BA6C-B4FF3D38AEDC}"/>
              </a:ext>
            </a:extLst>
          </p:cNvPr>
          <p:cNvSpPr/>
          <p:nvPr/>
        </p:nvSpPr>
        <p:spPr>
          <a:xfrm>
            <a:off x="7480852" y="1635302"/>
            <a:ext cx="1413567" cy="111318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3596F36-9832-45FE-B4B3-99F803CE4393}"/>
              </a:ext>
            </a:extLst>
          </p:cNvPr>
          <p:cNvSpPr/>
          <p:nvPr/>
        </p:nvSpPr>
        <p:spPr>
          <a:xfrm>
            <a:off x="7732646" y="2047460"/>
            <a:ext cx="132522" cy="145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149D0D-DCFE-48FD-8E77-4AC8AA8F9683}"/>
              </a:ext>
            </a:extLst>
          </p:cNvPr>
          <p:cNvSpPr/>
          <p:nvPr/>
        </p:nvSpPr>
        <p:spPr>
          <a:xfrm>
            <a:off x="7885046" y="2199860"/>
            <a:ext cx="132522" cy="145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13EB77E-A019-4C17-86E3-787572CACE4C}"/>
              </a:ext>
            </a:extLst>
          </p:cNvPr>
          <p:cNvSpPr/>
          <p:nvPr/>
        </p:nvSpPr>
        <p:spPr>
          <a:xfrm>
            <a:off x="8123585" y="2033517"/>
            <a:ext cx="132522" cy="145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8BB5D5-DA88-4998-B578-491F10BBA8C0}"/>
              </a:ext>
            </a:extLst>
          </p:cNvPr>
          <p:cNvSpPr/>
          <p:nvPr/>
        </p:nvSpPr>
        <p:spPr>
          <a:xfrm>
            <a:off x="8037446" y="2345634"/>
            <a:ext cx="132522" cy="145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2B31F4-1494-4EBB-8990-3ACF86296211}"/>
              </a:ext>
            </a:extLst>
          </p:cNvPr>
          <p:cNvSpPr/>
          <p:nvPr/>
        </p:nvSpPr>
        <p:spPr>
          <a:xfrm>
            <a:off x="9614455" y="1947378"/>
            <a:ext cx="132522" cy="145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242D559-624B-4EF1-B671-E551A9805916}"/>
              </a:ext>
            </a:extLst>
          </p:cNvPr>
          <p:cNvSpPr/>
          <p:nvPr/>
        </p:nvSpPr>
        <p:spPr>
          <a:xfrm>
            <a:off x="9824281" y="2193234"/>
            <a:ext cx="132522" cy="145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B8FE184-A0E0-4E45-9E32-C09A6E478C59}"/>
              </a:ext>
            </a:extLst>
          </p:cNvPr>
          <p:cNvSpPr/>
          <p:nvPr/>
        </p:nvSpPr>
        <p:spPr>
          <a:xfrm>
            <a:off x="10003185" y="2153478"/>
            <a:ext cx="132522" cy="145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BDF9226-F3C6-4406-806E-56D5DECABBD3}"/>
              </a:ext>
            </a:extLst>
          </p:cNvPr>
          <p:cNvSpPr/>
          <p:nvPr/>
        </p:nvSpPr>
        <p:spPr>
          <a:xfrm>
            <a:off x="10142333" y="1901686"/>
            <a:ext cx="132522" cy="145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5E0C7FA-1120-47CF-9D8A-D8088080F4F7}"/>
              </a:ext>
            </a:extLst>
          </p:cNvPr>
          <p:cNvSpPr/>
          <p:nvPr/>
        </p:nvSpPr>
        <p:spPr>
          <a:xfrm>
            <a:off x="8037446" y="2352260"/>
            <a:ext cx="132522" cy="145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FC796F8-4D67-4987-9B5B-E53F56B58374}"/>
              </a:ext>
            </a:extLst>
          </p:cNvPr>
          <p:cNvSpPr/>
          <p:nvPr/>
        </p:nvSpPr>
        <p:spPr>
          <a:xfrm>
            <a:off x="10427254" y="2126973"/>
            <a:ext cx="132522" cy="145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48F2B1-BF47-46D2-AB5F-799243AF355C}"/>
              </a:ext>
            </a:extLst>
          </p:cNvPr>
          <p:cNvSpPr/>
          <p:nvPr/>
        </p:nvSpPr>
        <p:spPr>
          <a:xfrm>
            <a:off x="10135707" y="2445026"/>
            <a:ext cx="132522" cy="145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40019B2-6870-4DE0-8683-D5546AB04655}"/>
              </a:ext>
            </a:extLst>
          </p:cNvPr>
          <p:cNvSpPr/>
          <p:nvPr/>
        </p:nvSpPr>
        <p:spPr>
          <a:xfrm>
            <a:off x="8478081" y="2179291"/>
            <a:ext cx="132522" cy="145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D5433A7-38D4-4941-A555-8AFDC06BBA0C}"/>
              </a:ext>
            </a:extLst>
          </p:cNvPr>
          <p:cNvSpPr/>
          <p:nvPr/>
        </p:nvSpPr>
        <p:spPr>
          <a:xfrm flipH="1">
            <a:off x="8322367" y="2445026"/>
            <a:ext cx="132521" cy="2054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1833220-BDB6-4ED4-80B6-6F55A65EBA7D}"/>
              </a:ext>
            </a:extLst>
          </p:cNvPr>
          <p:cNvCxnSpPr>
            <a:cxnSpLocks/>
          </p:cNvCxnSpPr>
          <p:nvPr/>
        </p:nvCxnSpPr>
        <p:spPr>
          <a:xfrm>
            <a:off x="7885046" y="2126974"/>
            <a:ext cx="2531174" cy="5894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66DFBF6-881B-43E2-8740-89BE5F1D651F}"/>
              </a:ext>
            </a:extLst>
          </p:cNvPr>
          <p:cNvCxnSpPr>
            <a:cxnSpLocks/>
            <a:stCxn id="17" idx="7"/>
          </p:cNvCxnSpPr>
          <p:nvPr/>
        </p:nvCxnSpPr>
        <p:spPr>
          <a:xfrm flipV="1">
            <a:off x="8591196" y="2073621"/>
            <a:ext cx="1110512" cy="127018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05BF192-3AFA-4AB0-BD0C-EFECDB8D3460}"/>
                  </a:ext>
                </a:extLst>
              </p:cNvPr>
              <p:cNvSpPr txBox="1"/>
              <p:nvPr/>
            </p:nvSpPr>
            <p:spPr>
              <a:xfrm>
                <a:off x="4630651" y="4655823"/>
                <a:ext cx="4215962" cy="521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05BF192-3AFA-4AB0-BD0C-EFECDB8D3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651" y="4655823"/>
                <a:ext cx="4215962" cy="521489"/>
              </a:xfrm>
              <a:prstGeom prst="rect">
                <a:avLst/>
              </a:prstGeom>
              <a:blipFill>
                <a:blip r:embed="rId2"/>
                <a:stretch>
                  <a:fillRect l="-1302" r="-2171" b="-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71E19DF-5057-46FC-87A4-061575D6836D}"/>
                  </a:ext>
                </a:extLst>
              </p:cNvPr>
              <p:cNvSpPr txBox="1"/>
              <p:nvPr/>
            </p:nvSpPr>
            <p:spPr>
              <a:xfrm>
                <a:off x="4630651" y="5767209"/>
                <a:ext cx="4215962" cy="5239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71E19DF-5057-46FC-87A4-061575D68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651" y="5767209"/>
                <a:ext cx="4215962" cy="523926"/>
              </a:xfrm>
              <a:prstGeom prst="rect">
                <a:avLst/>
              </a:prstGeom>
              <a:blipFill>
                <a:blip r:embed="rId3"/>
                <a:stretch>
                  <a:fillRect l="-1302" r="-2171" b="-8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BAADB3FD-AB56-4437-BF66-3E5CFAEAF222}"/>
              </a:ext>
            </a:extLst>
          </p:cNvPr>
          <p:cNvSpPr txBox="1"/>
          <p:nvPr/>
        </p:nvSpPr>
        <p:spPr>
          <a:xfrm>
            <a:off x="7941386" y="130717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CB1FDD-69B5-4880-8FB1-4A301D5850A3}"/>
              </a:ext>
            </a:extLst>
          </p:cNvPr>
          <p:cNvSpPr txBox="1"/>
          <p:nvPr/>
        </p:nvSpPr>
        <p:spPr>
          <a:xfrm>
            <a:off x="10142333" y="1242188"/>
            <a:ext cx="375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C’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DC51A499-EA8E-4B78-B7C6-55BBE4F6A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E78BE-CCA9-4D9E-9DF7-CDB67EEEE1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84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50CFD-45ED-407A-BEE7-0F011F7FC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linkage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A7D71-42B1-47BE-BD72-1B943F36D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59184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Average pairwise distance between points in the two clusters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Distance between cluster center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Ward’s method: increase in k-mean cost from merging the clusters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3252AE-D7F7-4953-9E34-022193899D9B}"/>
                  </a:ext>
                </a:extLst>
              </p:cNvPr>
              <p:cNvSpPr txBox="1"/>
              <p:nvPr/>
            </p:nvSpPr>
            <p:spPr>
              <a:xfrm>
                <a:off x="3597647" y="2727662"/>
                <a:ext cx="5424242" cy="9090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3252AE-D7F7-4953-9E34-022193899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647" y="2727662"/>
                <a:ext cx="5424242" cy="9090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51A49B-704A-4D53-B22F-E71EFB47A02D}"/>
                  </a:ext>
                </a:extLst>
              </p:cNvPr>
              <p:cNvSpPr txBox="1"/>
              <p:nvPr/>
            </p:nvSpPr>
            <p:spPr>
              <a:xfrm>
                <a:off x="3512664" y="4334853"/>
                <a:ext cx="51666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=|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𝑚𝑒𝑎𝑛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𝑚𝑒𝑎𝑛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51A49B-704A-4D53-B22F-E71EFB47A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664" y="4334853"/>
                <a:ext cx="5166671" cy="369332"/>
              </a:xfrm>
              <a:prstGeom prst="rect">
                <a:avLst/>
              </a:prstGeom>
              <a:blipFill>
                <a:blip r:embed="rId3"/>
                <a:stretch>
                  <a:fillRect l="-943" r="-1769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24A3C1-B28A-459C-AF61-AD1BE97689CC}"/>
                  </a:ext>
                </a:extLst>
              </p:cNvPr>
              <p:cNvSpPr txBox="1"/>
              <p:nvPr/>
            </p:nvSpPr>
            <p:spPr>
              <a:xfrm>
                <a:off x="3137604" y="5579167"/>
                <a:ext cx="6609373" cy="7775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|∙|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+|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𝑚𝑒𝑎𝑛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𝑚𝑒𝑎𝑛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24A3C1-B28A-459C-AF61-AD1BE9768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604" y="5579167"/>
                <a:ext cx="6609373" cy="7775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3583346E-F75A-4257-8F50-20E2696A6634}"/>
              </a:ext>
            </a:extLst>
          </p:cNvPr>
          <p:cNvSpPr/>
          <p:nvPr/>
        </p:nvSpPr>
        <p:spPr>
          <a:xfrm>
            <a:off x="9495184" y="722242"/>
            <a:ext cx="1413567" cy="111318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5A7D9E9-C293-4C1B-A6F0-D6A1B5770F2D}"/>
              </a:ext>
            </a:extLst>
          </p:cNvPr>
          <p:cNvSpPr/>
          <p:nvPr/>
        </p:nvSpPr>
        <p:spPr>
          <a:xfrm>
            <a:off x="7480852" y="787162"/>
            <a:ext cx="1413567" cy="111318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7EA90C8-8D43-4C05-80FE-C07E57DCDD2A}"/>
              </a:ext>
            </a:extLst>
          </p:cNvPr>
          <p:cNvSpPr/>
          <p:nvPr/>
        </p:nvSpPr>
        <p:spPr>
          <a:xfrm>
            <a:off x="7732646" y="1199320"/>
            <a:ext cx="132522" cy="145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0BE3F3F-92A5-4F00-9D85-A19FFE503DDA}"/>
              </a:ext>
            </a:extLst>
          </p:cNvPr>
          <p:cNvSpPr/>
          <p:nvPr/>
        </p:nvSpPr>
        <p:spPr>
          <a:xfrm>
            <a:off x="7885046" y="1351720"/>
            <a:ext cx="132522" cy="145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1BB853B-3F4F-413D-A6D8-A41273C19F35}"/>
              </a:ext>
            </a:extLst>
          </p:cNvPr>
          <p:cNvSpPr/>
          <p:nvPr/>
        </p:nvSpPr>
        <p:spPr>
          <a:xfrm>
            <a:off x="8123585" y="1185377"/>
            <a:ext cx="132522" cy="145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C61FACA-CDF9-41D0-9D7F-2737A920F41F}"/>
              </a:ext>
            </a:extLst>
          </p:cNvPr>
          <p:cNvSpPr/>
          <p:nvPr/>
        </p:nvSpPr>
        <p:spPr>
          <a:xfrm>
            <a:off x="8037446" y="1497494"/>
            <a:ext cx="132522" cy="145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D1735F3-1C1F-4367-BE67-8510A75B8D72}"/>
              </a:ext>
            </a:extLst>
          </p:cNvPr>
          <p:cNvSpPr/>
          <p:nvPr/>
        </p:nvSpPr>
        <p:spPr>
          <a:xfrm>
            <a:off x="9614455" y="1099238"/>
            <a:ext cx="132522" cy="145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ACF6A1-418B-4248-92B2-263A816BB0B7}"/>
              </a:ext>
            </a:extLst>
          </p:cNvPr>
          <p:cNvSpPr/>
          <p:nvPr/>
        </p:nvSpPr>
        <p:spPr>
          <a:xfrm>
            <a:off x="9824281" y="1345094"/>
            <a:ext cx="132522" cy="145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B8C9EE-4EE4-46AB-B24B-20794FD62040}"/>
              </a:ext>
            </a:extLst>
          </p:cNvPr>
          <p:cNvSpPr/>
          <p:nvPr/>
        </p:nvSpPr>
        <p:spPr>
          <a:xfrm>
            <a:off x="10003185" y="1305338"/>
            <a:ext cx="132522" cy="145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3D2E5CB-D22C-4CAB-A9EC-49C71E7527EE}"/>
              </a:ext>
            </a:extLst>
          </p:cNvPr>
          <p:cNvSpPr/>
          <p:nvPr/>
        </p:nvSpPr>
        <p:spPr>
          <a:xfrm>
            <a:off x="10142333" y="1053546"/>
            <a:ext cx="132522" cy="145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4A8517B-4DA1-4036-B697-0D26AB7121BD}"/>
              </a:ext>
            </a:extLst>
          </p:cNvPr>
          <p:cNvSpPr/>
          <p:nvPr/>
        </p:nvSpPr>
        <p:spPr>
          <a:xfrm>
            <a:off x="8037446" y="1504120"/>
            <a:ext cx="132522" cy="145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62AA53C-90CC-4605-B1D8-A374D460890A}"/>
              </a:ext>
            </a:extLst>
          </p:cNvPr>
          <p:cNvSpPr/>
          <p:nvPr/>
        </p:nvSpPr>
        <p:spPr>
          <a:xfrm>
            <a:off x="10427254" y="1278833"/>
            <a:ext cx="132522" cy="145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787018C-6206-4D8B-8484-3668237D6F77}"/>
              </a:ext>
            </a:extLst>
          </p:cNvPr>
          <p:cNvSpPr/>
          <p:nvPr/>
        </p:nvSpPr>
        <p:spPr>
          <a:xfrm>
            <a:off x="10135707" y="1596886"/>
            <a:ext cx="132522" cy="145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C1BB0C-7CC8-4854-AE15-F7C13B576AAE}"/>
              </a:ext>
            </a:extLst>
          </p:cNvPr>
          <p:cNvSpPr/>
          <p:nvPr/>
        </p:nvSpPr>
        <p:spPr>
          <a:xfrm>
            <a:off x="8478081" y="1331151"/>
            <a:ext cx="132522" cy="145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6E51BB4-C96A-4141-92BF-D8572B849EB9}"/>
              </a:ext>
            </a:extLst>
          </p:cNvPr>
          <p:cNvSpPr/>
          <p:nvPr/>
        </p:nvSpPr>
        <p:spPr>
          <a:xfrm flipH="1">
            <a:off x="8322367" y="1596886"/>
            <a:ext cx="132521" cy="2054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0463A3-07F0-4BD3-902F-C14D1BECE877}"/>
              </a:ext>
            </a:extLst>
          </p:cNvPr>
          <p:cNvSpPr txBox="1"/>
          <p:nvPr/>
        </p:nvSpPr>
        <p:spPr>
          <a:xfrm>
            <a:off x="7941386" y="45903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8F508B-D263-4D1C-9C26-E91AD4329C2C}"/>
              </a:ext>
            </a:extLst>
          </p:cNvPr>
          <p:cNvSpPr txBox="1"/>
          <p:nvPr/>
        </p:nvSpPr>
        <p:spPr>
          <a:xfrm>
            <a:off x="10142333" y="394048"/>
            <a:ext cx="375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C’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03C29235-5F63-42B6-B339-D1C67DCA2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E78BE-CCA9-4D9E-9DF7-CDB67EEEE1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93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1996793-6B90-4092-98AF-A488E6292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40871"/>
            <a:ext cx="5274648" cy="29554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20A724-D35A-4CC1-AE54-A00F20C4E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1276"/>
            <a:ext cx="10515600" cy="1325563"/>
          </a:xfrm>
        </p:spPr>
        <p:txBody>
          <a:bodyPr/>
          <a:lstStyle/>
          <a:p>
            <a:r>
              <a:rPr lang="en-US" dirty="0"/>
              <a:t>Agglomerative clustering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FD91D7-336D-4FAD-A03C-9701294D44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206603"/>
              </p:ext>
            </p:extLst>
          </p:nvPr>
        </p:nvGraphicFramePr>
        <p:xfrm>
          <a:off x="1236869" y="3330345"/>
          <a:ext cx="812800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19428862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0841070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2151329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2041409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3115406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2199799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773557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732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805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910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875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702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771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536409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5568B0D6-A26E-4EDD-A645-B8ADADC20232}"/>
              </a:ext>
            </a:extLst>
          </p:cNvPr>
          <p:cNvSpPr/>
          <p:nvPr/>
        </p:nvSpPr>
        <p:spPr>
          <a:xfrm>
            <a:off x="6096000" y="2650436"/>
            <a:ext cx="251791" cy="3710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526E5A6-ED28-4070-820C-97D4B6AB698E}"/>
              </a:ext>
            </a:extLst>
          </p:cNvPr>
          <p:cNvSpPr/>
          <p:nvPr/>
        </p:nvSpPr>
        <p:spPr>
          <a:xfrm>
            <a:off x="361121" y="4535520"/>
            <a:ext cx="583096" cy="185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EBDEEF-790E-4A41-AAAB-94155ABC017F}"/>
              </a:ext>
            </a:extLst>
          </p:cNvPr>
          <p:cNvSpPr txBox="1"/>
          <p:nvPr/>
        </p:nvSpPr>
        <p:spPr>
          <a:xfrm>
            <a:off x="5844209" y="2621923"/>
            <a:ext cx="25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DF9A0E-DB4C-4965-9224-BB0856D45D8B}"/>
              </a:ext>
            </a:extLst>
          </p:cNvPr>
          <p:cNvSpPr txBox="1"/>
          <p:nvPr/>
        </p:nvSpPr>
        <p:spPr>
          <a:xfrm>
            <a:off x="471424" y="425895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E5FAF3-525A-4C4B-A0E8-FBD033D26C54}"/>
              </a:ext>
            </a:extLst>
          </p:cNvPr>
          <p:cNvSpPr txBox="1"/>
          <p:nvPr/>
        </p:nvSpPr>
        <p:spPr>
          <a:xfrm>
            <a:off x="1696278" y="2753580"/>
            <a:ext cx="346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       </a:t>
            </a:r>
            <a:r>
              <a:rPr lang="en-US" dirty="0">
                <a:solidFill>
                  <a:srgbClr val="FF0000"/>
                </a:solidFill>
              </a:rPr>
              <a:t>OT       MO      </a:t>
            </a:r>
            <a:r>
              <a:rPr lang="en-US" dirty="0"/>
              <a:t>VA       ED   WI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FF9AEB-0673-4AD8-B2B9-5AB7006F5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E78BE-CCA9-4D9E-9DF7-CDB67EEEE1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81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632</Words>
  <Application>Microsoft Office PowerPoint</Application>
  <PresentationFormat>Widescreen</PresentationFormat>
  <Paragraphs>189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Hierarchical Clustering</vt:lpstr>
      <vt:lpstr>Outline</vt:lpstr>
      <vt:lpstr>What is hierarchical clustering</vt:lpstr>
      <vt:lpstr>Hierarchical clustering</vt:lpstr>
      <vt:lpstr>PowerPoint Presentation</vt:lpstr>
      <vt:lpstr>The single linkage algorithm</vt:lpstr>
      <vt:lpstr>Linkage methods</vt:lpstr>
      <vt:lpstr>Average linkage</vt:lpstr>
      <vt:lpstr>Agglomerative clustering</vt:lpstr>
      <vt:lpstr>Agglomerative clustering </vt:lpstr>
      <vt:lpstr>Hierarchical clustering </vt:lpstr>
      <vt:lpstr>Agglomerative algorithm</vt:lpstr>
      <vt:lpstr>Similarity / Distance</vt:lpstr>
      <vt:lpstr>Distance Between clusters</vt:lpstr>
      <vt:lpstr>Advantages Vs. Disadvantages</vt:lpstr>
      <vt:lpstr>Hierarchical clustering Vs K-means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Hierarchical Clustering</dc:title>
  <dc:creator>Van Daro</dc:creator>
  <cp:lastModifiedBy>Van Daro</cp:lastModifiedBy>
  <cp:revision>24</cp:revision>
  <dcterms:created xsi:type="dcterms:W3CDTF">2020-05-28T08:14:00Z</dcterms:created>
  <dcterms:modified xsi:type="dcterms:W3CDTF">2020-05-29T02:59:48Z</dcterms:modified>
</cp:coreProperties>
</file>