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56" r:id="rId2"/>
    <p:sldId id="257" r:id="rId3"/>
    <p:sldId id="258" r:id="rId4"/>
    <p:sldId id="265" r:id="rId5"/>
    <p:sldId id="259" r:id="rId6"/>
    <p:sldId id="260" r:id="rId7"/>
    <p:sldId id="278" r:id="rId8"/>
    <p:sldId id="279" r:id="rId9"/>
    <p:sldId id="280" r:id="rId10"/>
    <p:sldId id="282" r:id="rId11"/>
    <p:sldId id="262" r:id="rId12"/>
    <p:sldId id="263" r:id="rId13"/>
    <p:sldId id="264" r:id="rId14"/>
    <p:sldId id="294" r:id="rId15"/>
    <p:sldId id="295" r:id="rId16"/>
    <p:sldId id="267" r:id="rId17"/>
    <p:sldId id="268" r:id="rId18"/>
    <p:sldId id="269" r:id="rId19"/>
    <p:sldId id="283" r:id="rId20"/>
    <p:sldId id="284" r:id="rId21"/>
    <p:sldId id="285" r:id="rId22"/>
    <p:sldId id="286" r:id="rId23"/>
    <p:sldId id="287" r:id="rId24"/>
    <p:sldId id="288" r:id="rId25"/>
    <p:sldId id="289" r:id="rId26"/>
    <p:sldId id="290" r:id="rId27"/>
    <p:sldId id="291" r:id="rId28"/>
    <p:sldId id="296" r:id="rId29"/>
    <p:sldId id="270" r:id="rId30"/>
    <p:sldId id="271" r:id="rId31"/>
    <p:sldId id="273" r:id="rId32"/>
    <p:sldId id="292" r:id="rId33"/>
    <p:sldId id="272" r:id="rId34"/>
    <p:sldId id="275" r:id="rId35"/>
    <p:sldId id="276" r:id="rId36"/>
    <p:sldId id="277" r:id="rId37"/>
    <p:sldId id="293"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varScale="1">
        <p:scale>
          <a:sx n="72" d="100"/>
          <a:sy n="72" d="100"/>
        </p:scale>
        <p:origin x="13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ECA847-236C-49B1-B693-336E28F043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BA40A45-28BB-4B54-834F-E3309AC9C1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0AA7D-9036-4621-AB72-05EB6575BA13}" type="datetimeFigureOut">
              <a:rPr lang="en-US" smtClean="0"/>
              <a:t>11/12/2020</a:t>
            </a:fld>
            <a:endParaRPr lang="en-US"/>
          </a:p>
        </p:txBody>
      </p:sp>
      <p:sp>
        <p:nvSpPr>
          <p:cNvPr id="4" name="Footer Placeholder 3">
            <a:extLst>
              <a:ext uri="{FF2B5EF4-FFF2-40B4-BE49-F238E27FC236}">
                <a16:creationId xmlns:a16="http://schemas.microsoft.com/office/drawing/2014/main" id="{18E31CDA-AADC-405C-9E4A-F18ABD56F3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Daro VAN</a:t>
            </a:r>
          </a:p>
        </p:txBody>
      </p:sp>
      <p:sp>
        <p:nvSpPr>
          <p:cNvPr id="5" name="Slide Number Placeholder 4">
            <a:extLst>
              <a:ext uri="{FF2B5EF4-FFF2-40B4-BE49-F238E27FC236}">
                <a16:creationId xmlns:a16="http://schemas.microsoft.com/office/drawing/2014/main" id="{C0F4D1D9-ED55-4E80-B790-67CB7EB7D2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55538F-30EE-4305-8C79-521637A0F7B1}" type="slidenum">
              <a:rPr lang="en-US" smtClean="0"/>
              <a:t>‹#›</a:t>
            </a:fld>
            <a:endParaRPr lang="en-US"/>
          </a:p>
        </p:txBody>
      </p:sp>
    </p:spTree>
    <p:extLst>
      <p:ext uri="{BB962C8B-B14F-4D97-AF65-F5344CB8AC3E}">
        <p14:creationId xmlns:p14="http://schemas.microsoft.com/office/powerpoint/2010/main" val="19167456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30565-91A8-43C2-A993-47C537E84226}" type="datetimeFigureOut">
              <a:rPr lang="en-US" smtClean="0"/>
              <a:t>11/12/2020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Daro VAN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11817-C6B8-4F9E-83BD-5A6701646FD7}" type="slidenum">
              <a:rPr lang="en-US" smtClean="0"/>
              <a:t>‹#›</a:t>
            </a:fld>
            <a:endParaRPr lang="en-US"/>
          </a:p>
        </p:txBody>
      </p:sp>
    </p:spTree>
    <p:extLst>
      <p:ext uri="{BB962C8B-B14F-4D97-AF65-F5344CB8AC3E}">
        <p14:creationId xmlns:p14="http://schemas.microsoft.com/office/powerpoint/2010/main" val="181700492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LTStd-Roman"/>
              </a:rPr>
              <a:t>Applying the USA Principle is a good approach in any automation project. As suggested</a:t>
            </a:r>
          </a:p>
          <a:p>
            <a:pPr algn="l"/>
            <a:r>
              <a:rPr lang="en-US" sz="1800" b="0" i="0" u="none" strike="noStrike" baseline="0" dirty="0">
                <a:latin typeface="TimesTenLTStd-Roman"/>
              </a:rPr>
              <a:t>previously, it may turn out that automation of the process is unnecessary or cannot be</a:t>
            </a:r>
          </a:p>
          <a:p>
            <a:pPr algn="l"/>
            <a:r>
              <a:rPr lang="en-US" sz="1800" b="0" i="0" u="none" strike="noStrike" baseline="0" dirty="0">
                <a:latin typeface="TimesTenLTStd-Roman"/>
              </a:rPr>
              <a:t>cost justified after the process has been simplified</a:t>
            </a:r>
            <a:endParaRPr lang="en-US" dirty="0"/>
          </a:p>
        </p:txBody>
      </p:sp>
      <p:sp>
        <p:nvSpPr>
          <p:cNvPr id="4" name="Slide Number Placeholder 3"/>
          <p:cNvSpPr>
            <a:spLocks noGrp="1"/>
          </p:cNvSpPr>
          <p:nvPr>
            <p:ph type="sldNum" sz="quarter" idx="5"/>
          </p:nvPr>
        </p:nvSpPr>
        <p:spPr/>
        <p:txBody>
          <a:bodyPr/>
          <a:lstStyle/>
          <a:p>
            <a:fld id="{03711817-C6B8-4F9E-83BD-5A6701646FD7}" type="slidenum">
              <a:rPr lang="en-US" smtClean="0"/>
              <a:t>33</a:t>
            </a:fld>
            <a:endParaRPr lang="en-US"/>
          </a:p>
        </p:txBody>
      </p:sp>
      <p:sp>
        <p:nvSpPr>
          <p:cNvPr id="5" name="Footer Placeholder 4">
            <a:extLst>
              <a:ext uri="{FF2B5EF4-FFF2-40B4-BE49-F238E27FC236}">
                <a16:creationId xmlns:a16="http://schemas.microsoft.com/office/drawing/2014/main" id="{10F9DCCC-A08C-4A72-AB6A-E473F5939F67}"/>
              </a:ext>
            </a:extLst>
          </p:cNvPr>
          <p:cNvSpPr>
            <a:spLocks noGrp="1"/>
          </p:cNvSpPr>
          <p:nvPr>
            <p:ph type="ftr" sz="quarter" idx="4"/>
          </p:nvPr>
        </p:nvSpPr>
        <p:spPr/>
        <p:txBody>
          <a:bodyPr/>
          <a:lstStyle/>
          <a:p>
            <a:r>
              <a:rPr lang="en-US"/>
              <a:t>Daro VAN</a:t>
            </a:r>
          </a:p>
        </p:txBody>
      </p:sp>
    </p:spTree>
    <p:extLst>
      <p:ext uri="{BB962C8B-B14F-4D97-AF65-F5344CB8AC3E}">
        <p14:creationId xmlns:p14="http://schemas.microsoft.com/office/powerpoint/2010/main" val="752719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LTStd-Roman"/>
              </a:rPr>
              <a:t>If automation seems a feasible solution to improving productivity, quality, or other</a:t>
            </a:r>
          </a:p>
          <a:p>
            <a:pPr algn="l"/>
            <a:r>
              <a:rPr lang="en-US" sz="1800" b="0" i="0" u="none" strike="noStrike" baseline="0" dirty="0">
                <a:latin typeface="TimesTenLTStd-Roman"/>
              </a:rPr>
              <a:t>measure of performance, then the following ten strategies provide a road map to search</a:t>
            </a:r>
          </a:p>
          <a:p>
            <a:pPr algn="l"/>
            <a:r>
              <a:rPr lang="en-US" sz="1800" b="0" i="0" u="none" strike="noStrike" baseline="0" dirty="0">
                <a:latin typeface="TimesTenLTStd-Roman"/>
              </a:rPr>
              <a:t>for these improvements</a:t>
            </a:r>
            <a:endParaRPr lang="en-US" dirty="0"/>
          </a:p>
        </p:txBody>
      </p:sp>
      <p:sp>
        <p:nvSpPr>
          <p:cNvPr id="4" name="Slide Number Placeholder 3"/>
          <p:cNvSpPr>
            <a:spLocks noGrp="1"/>
          </p:cNvSpPr>
          <p:nvPr>
            <p:ph type="sldNum" sz="quarter" idx="5"/>
          </p:nvPr>
        </p:nvSpPr>
        <p:spPr/>
        <p:txBody>
          <a:bodyPr/>
          <a:lstStyle/>
          <a:p>
            <a:fld id="{03711817-C6B8-4F9E-83BD-5A6701646FD7}" type="slidenum">
              <a:rPr lang="en-US" smtClean="0"/>
              <a:t>34</a:t>
            </a:fld>
            <a:endParaRPr lang="en-US"/>
          </a:p>
        </p:txBody>
      </p:sp>
      <p:sp>
        <p:nvSpPr>
          <p:cNvPr id="5" name="Footer Placeholder 4">
            <a:extLst>
              <a:ext uri="{FF2B5EF4-FFF2-40B4-BE49-F238E27FC236}">
                <a16:creationId xmlns:a16="http://schemas.microsoft.com/office/drawing/2014/main" id="{683EB13C-5F1B-4C53-933C-F0FB5FF0F9FA}"/>
              </a:ext>
            </a:extLst>
          </p:cNvPr>
          <p:cNvSpPr>
            <a:spLocks noGrp="1"/>
          </p:cNvSpPr>
          <p:nvPr>
            <p:ph type="ftr" sz="quarter" idx="4"/>
          </p:nvPr>
        </p:nvSpPr>
        <p:spPr/>
        <p:txBody>
          <a:bodyPr/>
          <a:lstStyle/>
          <a:p>
            <a:r>
              <a:rPr lang="en-US"/>
              <a:t>Daro VAN</a:t>
            </a:r>
          </a:p>
        </p:txBody>
      </p:sp>
    </p:spTree>
    <p:extLst>
      <p:ext uri="{BB962C8B-B14F-4D97-AF65-F5344CB8AC3E}">
        <p14:creationId xmlns:p14="http://schemas.microsoft.com/office/powerpoint/2010/main" val="1561510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0D3ECD-D2EA-4703-9B5D-588AA3B8D9E3}" type="datetime1">
              <a:rPr lang="en-US" smtClean="0"/>
              <a:t>11/12/2020</a:t>
            </a:fld>
            <a:endParaRPr lang="en-US"/>
          </a:p>
        </p:txBody>
      </p:sp>
      <p:sp>
        <p:nvSpPr>
          <p:cNvPr id="5" name="Footer Placeholder 4"/>
          <p:cNvSpPr>
            <a:spLocks noGrp="1"/>
          </p:cNvSpPr>
          <p:nvPr>
            <p:ph type="ftr" sz="quarter" idx="11"/>
          </p:nvPr>
        </p:nvSpPr>
        <p:spPr/>
        <p:txBody>
          <a:bodyPr/>
          <a:lstStyle/>
          <a:p>
            <a:r>
              <a:rPr lang="en-US"/>
              <a:t>Daro VAN</a:t>
            </a:r>
          </a:p>
        </p:txBody>
      </p:sp>
      <p:sp>
        <p:nvSpPr>
          <p:cNvPr id="6" name="Slide Number Placeholder 5"/>
          <p:cNvSpPr>
            <a:spLocks noGrp="1"/>
          </p:cNvSpPr>
          <p:nvPr>
            <p:ph type="sldNum" sz="quarter" idx="12"/>
          </p:nvPr>
        </p:nvSpPr>
        <p:spPr/>
        <p:txBody>
          <a:bodyPr/>
          <a:lstStyle/>
          <a:p>
            <a:fld id="{DB009916-542A-474D-A7C5-680AFAFEF51E}" type="slidenum">
              <a:rPr lang="en-US" smtClean="0"/>
              <a:t>‹#›</a:t>
            </a:fld>
            <a:endParaRPr lang="en-US"/>
          </a:p>
        </p:txBody>
      </p:sp>
    </p:spTree>
    <p:extLst>
      <p:ext uri="{BB962C8B-B14F-4D97-AF65-F5344CB8AC3E}">
        <p14:creationId xmlns:p14="http://schemas.microsoft.com/office/powerpoint/2010/main" val="364595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BEF76C-0932-4A26-9715-46430D814947}" type="datetime1">
              <a:rPr lang="en-US" smtClean="0"/>
              <a:t>11/12/2020</a:t>
            </a:fld>
            <a:endParaRPr lang="en-US"/>
          </a:p>
        </p:txBody>
      </p:sp>
      <p:sp>
        <p:nvSpPr>
          <p:cNvPr id="5" name="Footer Placeholder 4"/>
          <p:cNvSpPr>
            <a:spLocks noGrp="1"/>
          </p:cNvSpPr>
          <p:nvPr>
            <p:ph type="ftr" sz="quarter" idx="11"/>
          </p:nvPr>
        </p:nvSpPr>
        <p:spPr/>
        <p:txBody>
          <a:bodyPr/>
          <a:lstStyle/>
          <a:p>
            <a:r>
              <a:rPr lang="en-US"/>
              <a:t>Daro VAN</a:t>
            </a:r>
          </a:p>
        </p:txBody>
      </p:sp>
      <p:sp>
        <p:nvSpPr>
          <p:cNvPr id="6" name="Slide Number Placeholder 5"/>
          <p:cNvSpPr>
            <a:spLocks noGrp="1"/>
          </p:cNvSpPr>
          <p:nvPr>
            <p:ph type="sldNum" sz="quarter" idx="12"/>
          </p:nvPr>
        </p:nvSpPr>
        <p:spPr/>
        <p:txBody>
          <a:bodyPr/>
          <a:lstStyle/>
          <a:p>
            <a:fld id="{DB009916-542A-474D-A7C5-680AFAFEF51E}" type="slidenum">
              <a:rPr lang="en-US" smtClean="0"/>
              <a:t>‹#›</a:t>
            </a:fld>
            <a:endParaRPr lang="en-US"/>
          </a:p>
        </p:txBody>
      </p:sp>
    </p:spTree>
    <p:extLst>
      <p:ext uri="{BB962C8B-B14F-4D97-AF65-F5344CB8AC3E}">
        <p14:creationId xmlns:p14="http://schemas.microsoft.com/office/powerpoint/2010/main" val="154236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B1F12-5711-4882-94D6-5D90271C9DC4}" type="datetime1">
              <a:rPr lang="en-US" smtClean="0"/>
              <a:t>11/12/2020</a:t>
            </a:fld>
            <a:endParaRPr lang="en-US"/>
          </a:p>
        </p:txBody>
      </p:sp>
      <p:sp>
        <p:nvSpPr>
          <p:cNvPr id="5" name="Footer Placeholder 4"/>
          <p:cNvSpPr>
            <a:spLocks noGrp="1"/>
          </p:cNvSpPr>
          <p:nvPr>
            <p:ph type="ftr" sz="quarter" idx="11"/>
          </p:nvPr>
        </p:nvSpPr>
        <p:spPr/>
        <p:txBody>
          <a:bodyPr/>
          <a:lstStyle/>
          <a:p>
            <a:r>
              <a:rPr lang="en-US"/>
              <a:t>Daro VAN</a:t>
            </a:r>
          </a:p>
        </p:txBody>
      </p:sp>
      <p:sp>
        <p:nvSpPr>
          <p:cNvPr id="6" name="Slide Number Placeholder 5"/>
          <p:cNvSpPr>
            <a:spLocks noGrp="1"/>
          </p:cNvSpPr>
          <p:nvPr>
            <p:ph type="sldNum" sz="quarter" idx="12"/>
          </p:nvPr>
        </p:nvSpPr>
        <p:spPr/>
        <p:txBody>
          <a:bodyPr/>
          <a:lstStyle/>
          <a:p>
            <a:fld id="{DB009916-542A-474D-A7C5-680AFAFEF51E}" type="slidenum">
              <a:rPr lang="en-US" smtClean="0"/>
              <a:t>‹#›</a:t>
            </a:fld>
            <a:endParaRPr lang="en-US"/>
          </a:p>
        </p:txBody>
      </p:sp>
    </p:spTree>
    <p:extLst>
      <p:ext uri="{BB962C8B-B14F-4D97-AF65-F5344CB8AC3E}">
        <p14:creationId xmlns:p14="http://schemas.microsoft.com/office/powerpoint/2010/main" val="166424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E44BE-5677-491B-A3BC-3B919D624B23}" type="datetime1">
              <a:rPr lang="en-US" smtClean="0"/>
              <a:t>11/12/2020</a:t>
            </a:fld>
            <a:endParaRPr lang="en-US"/>
          </a:p>
        </p:txBody>
      </p:sp>
      <p:sp>
        <p:nvSpPr>
          <p:cNvPr id="5" name="Footer Placeholder 4"/>
          <p:cNvSpPr>
            <a:spLocks noGrp="1"/>
          </p:cNvSpPr>
          <p:nvPr>
            <p:ph type="ftr" sz="quarter" idx="11"/>
          </p:nvPr>
        </p:nvSpPr>
        <p:spPr/>
        <p:txBody>
          <a:bodyPr/>
          <a:lstStyle/>
          <a:p>
            <a:r>
              <a:rPr lang="en-US"/>
              <a:t>Daro VAN</a:t>
            </a:r>
          </a:p>
        </p:txBody>
      </p:sp>
      <p:sp>
        <p:nvSpPr>
          <p:cNvPr id="6" name="Slide Number Placeholder 5"/>
          <p:cNvSpPr>
            <a:spLocks noGrp="1"/>
          </p:cNvSpPr>
          <p:nvPr>
            <p:ph type="sldNum" sz="quarter" idx="12"/>
          </p:nvPr>
        </p:nvSpPr>
        <p:spPr/>
        <p:txBody>
          <a:bodyPr/>
          <a:lstStyle/>
          <a:p>
            <a:fld id="{DB009916-542A-474D-A7C5-680AFAFEF51E}" type="slidenum">
              <a:rPr lang="en-US" smtClean="0"/>
              <a:t>‹#›</a:t>
            </a:fld>
            <a:endParaRPr lang="en-US"/>
          </a:p>
        </p:txBody>
      </p:sp>
    </p:spTree>
    <p:extLst>
      <p:ext uri="{BB962C8B-B14F-4D97-AF65-F5344CB8AC3E}">
        <p14:creationId xmlns:p14="http://schemas.microsoft.com/office/powerpoint/2010/main" val="922294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9982C3-EEF3-4043-8DBA-276E03287089}" type="datetime1">
              <a:rPr lang="en-US" smtClean="0"/>
              <a:t>11/12/2020</a:t>
            </a:fld>
            <a:endParaRPr lang="en-US"/>
          </a:p>
        </p:txBody>
      </p:sp>
      <p:sp>
        <p:nvSpPr>
          <p:cNvPr id="5" name="Footer Placeholder 4"/>
          <p:cNvSpPr>
            <a:spLocks noGrp="1"/>
          </p:cNvSpPr>
          <p:nvPr>
            <p:ph type="ftr" sz="quarter" idx="11"/>
          </p:nvPr>
        </p:nvSpPr>
        <p:spPr/>
        <p:txBody>
          <a:bodyPr/>
          <a:lstStyle/>
          <a:p>
            <a:r>
              <a:rPr lang="en-US"/>
              <a:t>Daro VAN</a:t>
            </a:r>
          </a:p>
        </p:txBody>
      </p:sp>
      <p:sp>
        <p:nvSpPr>
          <p:cNvPr id="6" name="Slide Number Placeholder 5"/>
          <p:cNvSpPr>
            <a:spLocks noGrp="1"/>
          </p:cNvSpPr>
          <p:nvPr>
            <p:ph type="sldNum" sz="quarter" idx="12"/>
          </p:nvPr>
        </p:nvSpPr>
        <p:spPr/>
        <p:txBody>
          <a:bodyPr/>
          <a:lstStyle/>
          <a:p>
            <a:fld id="{DB009916-542A-474D-A7C5-680AFAFEF51E}" type="slidenum">
              <a:rPr lang="en-US" smtClean="0"/>
              <a:t>‹#›</a:t>
            </a:fld>
            <a:endParaRPr lang="en-US"/>
          </a:p>
        </p:txBody>
      </p:sp>
    </p:spTree>
    <p:extLst>
      <p:ext uri="{BB962C8B-B14F-4D97-AF65-F5344CB8AC3E}">
        <p14:creationId xmlns:p14="http://schemas.microsoft.com/office/powerpoint/2010/main" val="223432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160155-1D31-447C-B6AC-922998EB5E10}" type="datetime1">
              <a:rPr lang="en-US" smtClean="0"/>
              <a:t>11/12/2020</a:t>
            </a:fld>
            <a:endParaRPr lang="en-US"/>
          </a:p>
        </p:txBody>
      </p:sp>
      <p:sp>
        <p:nvSpPr>
          <p:cNvPr id="6" name="Footer Placeholder 5"/>
          <p:cNvSpPr>
            <a:spLocks noGrp="1"/>
          </p:cNvSpPr>
          <p:nvPr>
            <p:ph type="ftr" sz="quarter" idx="11"/>
          </p:nvPr>
        </p:nvSpPr>
        <p:spPr/>
        <p:txBody>
          <a:bodyPr/>
          <a:lstStyle/>
          <a:p>
            <a:r>
              <a:rPr lang="en-US"/>
              <a:t>Daro VAN</a:t>
            </a:r>
          </a:p>
        </p:txBody>
      </p:sp>
      <p:sp>
        <p:nvSpPr>
          <p:cNvPr id="7" name="Slide Number Placeholder 6"/>
          <p:cNvSpPr>
            <a:spLocks noGrp="1"/>
          </p:cNvSpPr>
          <p:nvPr>
            <p:ph type="sldNum" sz="quarter" idx="12"/>
          </p:nvPr>
        </p:nvSpPr>
        <p:spPr/>
        <p:txBody>
          <a:bodyPr/>
          <a:lstStyle/>
          <a:p>
            <a:fld id="{DB009916-542A-474D-A7C5-680AFAFEF51E}" type="slidenum">
              <a:rPr lang="en-US" smtClean="0"/>
              <a:t>‹#›</a:t>
            </a:fld>
            <a:endParaRPr lang="en-US"/>
          </a:p>
        </p:txBody>
      </p:sp>
    </p:spTree>
    <p:extLst>
      <p:ext uri="{BB962C8B-B14F-4D97-AF65-F5344CB8AC3E}">
        <p14:creationId xmlns:p14="http://schemas.microsoft.com/office/powerpoint/2010/main" val="282913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0B6EC2-58E8-4D4B-9BE3-6347553C2323}" type="datetime1">
              <a:rPr lang="en-US" smtClean="0"/>
              <a:t>11/12/2020</a:t>
            </a:fld>
            <a:endParaRPr lang="en-US"/>
          </a:p>
        </p:txBody>
      </p:sp>
      <p:sp>
        <p:nvSpPr>
          <p:cNvPr id="8" name="Footer Placeholder 7"/>
          <p:cNvSpPr>
            <a:spLocks noGrp="1"/>
          </p:cNvSpPr>
          <p:nvPr>
            <p:ph type="ftr" sz="quarter" idx="11"/>
          </p:nvPr>
        </p:nvSpPr>
        <p:spPr/>
        <p:txBody>
          <a:bodyPr/>
          <a:lstStyle/>
          <a:p>
            <a:r>
              <a:rPr lang="en-US"/>
              <a:t>Daro VAN</a:t>
            </a:r>
          </a:p>
        </p:txBody>
      </p:sp>
      <p:sp>
        <p:nvSpPr>
          <p:cNvPr id="9" name="Slide Number Placeholder 8"/>
          <p:cNvSpPr>
            <a:spLocks noGrp="1"/>
          </p:cNvSpPr>
          <p:nvPr>
            <p:ph type="sldNum" sz="quarter" idx="12"/>
          </p:nvPr>
        </p:nvSpPr>
        <p:spPr/>
        <p:txBody>
          <a:bodyPr/>
          <a:lstStyle/>
          <a:p>
            <a:fld id="{DB009916-542A-474D-A7C5-680AFAFEF51E}" type="slidenum">
              <a:rPr lang="en-US" smtClean="0"/>
              <a:t>‹#›</a:t>
            </a:fld>
            <a:endParaRPr lang="en-US"/>
          </a:p>
        </p:txBody>
      </p:sp>
    </p:spTree>
    <p:extLst>
      <p:ext uri="{BB962C8B-B14F-4D97-AF65-F5344CB8AC3E}">
        <p14:creationId xmlns:p14="http://schemas.microsoft.com/office/powerpoint/2010/main" val="678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33879B-5299-48E2-9A24-77E0A52FB259}" type="datetime1">
              <a:rPr lang="en-US" smtClean="0"/>
              <a:t>11/12/2020</a:t>
            </a:fld>
            <a:endParaRPr lang="en-US"/>
          </a:p>
        </p:txBody>
      </p:sp>
      <p:sp>
        <p:nvSpPr>
          <p:cNvPr id="4" name="Footer Placeholder 3"/>
          <p:cNvSpPr>
            <a:spLocks noGrp="1"/>
          </p:cNvSpPr>
          <p:nvPr>
            <p:ph type="ftr" sz="quarter" idx="11"/>
          </p:nvPr>
        </p:nvSpPr>
        <p:spPr/>
        <p:txBody>
          <a:bodyPr/>
          <a:lstStyle/>
          <a:p>
            <a:r>
              <a:rPr lang="en-US"/>
              <a:t>Daro VAN</a:t>
            </a:r>
          </a:p>
        </p:txBody>
      </p:sp>
      <p:sp>
        <p:nvSpPr>
          <p:cNvPr id="5" name="Slide Number Placeholder 4"/>
          <p:cNvSpPr>
            <a:spLocks noGrp="1"/>
          </p:cNvSpPr>
          <p:nvPr>
            <p:ph type="sldNum" sz="quarter" idx="12"/>
          </p:nvPr>
        </p:nvSpPr>
        <p:spPr/>
        <p:txBody>
          <a:bodyPr/>
          <a:lstStyle/>
          <a:p>
            <a:fld id="{DB009916-542A-474D-A7C5-680AFAFEF51E}" type="slidenum">
              <a:rPr lang="en-US" smtClean="0"/>
              <a:t>‹#›</a:t>
            </a:fld>
            <a:endParaRPr lang="en-US"/>
          </a:p>
        </p:txBody>
      </p:sp>
    </p:spTree>
    <p:extLst>
      <p:ext uri="{BB962C8B-B14F-4D97-AF65-F5344CB8AC3E}">
        <p14:creationId xmlns:p14="http://schemas.microsoft.com/office/powerpoint/2010/main" val="294036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3EAC82-DA2B-4C98-B569-6F70DF3846B4}" type="datetime1">
              <a:rPr lang="en-US" smtClean="0"/>
              <a:t>11/12/2020</a:t>
            </a:fld>
            <a:endParaRPr lang="en-US"/>
          </a:p>
        </p:txBody>
      </p:sp>
      <p:sp>
        <p:nvSpPr>
          <p:cNvPr id="3" name="Footer Placeholder 2"/>
          <p:cNvSpPr>
            <a:spLocks noGrp="1"/>
          </p:cNvSpPr>
          <p:nvPr>
            <p:ph type="ftr" sz="quarter" idx="11"/>
          </p:nvPr>
        </p:nvSpPr>
        <p:spPr/>
        <p:txBody>
          <a:bodyPr/>
          <a:lstStyle/>
          <a:p>
            <a:r>
              <a:rPr lang="en-US"/>
              <a:t>Daro VAN</a:t>
            </a:r>
          </a:p>
        </p:txBody>
      </p:sp>
      <p:sp>
        <p:nvSpPr>
          <p:cNvPr id="4" name="Slide Number Placeholder 3"/>
          <p:cNvSpPr>
            <a:spLocks noGrp="1"/>
          </p:cNvSpPr>
          <p:nvPr>
            <p:ph type="sldNum" sz="quarter" idx="12"/>
          </p:nvPr>
        </p:nvSpPr>
        <p:spPr/>
        <p:txBody>
          <a:bodyPr/>
          <a:lstStyle/>
          <a:p>
            <a:fld id="{DB009916-542A-474D-A7C5-680AFAFEF51E}" type="slidenum">
              <a:rPr lang="en-US" smtClean="0"/>
              <a:t>‹#›</a:t>
            </a:fld>
            <a:endParaRPr lang="en-US"/>
          </a:p>
        </p:txBody>
      </p:sp>
    </p:spTree>
    <p:extLst>
      <p:ext uri="{BB962C8B-B14F-4D97-AF65-F5344CB8AC3E}">
        <p14:creationId xmlns:p14="http://schemas.microsoft.com/office/powerpoint/2010/main" val="3211901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1A3F1E-5544-47FA-A9BE-92F045CFAC16}" type="datetime1">
              <a:rPr lang="en-US" smtClean="0"/>
              <a:t>11/12/2020</a:t>
            </a:fld>
            <a:endParaRPr lang="en-US"/>
          </a:p>
        </p:txBody>
      </p:sp>
      <p:sp>
        <p:nvSpPr>
          <p:cNvPr id="6" name="Footer Placeholder 5"/>
          <p:cNvSpPr>
            <a:spLocks noGrp="1"/>
          </p:cNvSpPr>
          <p:nvPr>
            <p:ph type="ftr" sz="quarter" idx="11"/>
          </p:nvPr>
        </p:nvSpPr>
        <p:spPr/>
        <p:txBody>
          <a:bodyPr/>
          <a:lstStyle/>
          <a:p>
            <a:r>
              <a:rPr lang="en-US"/>
              <a:t>Daro VAN</a:t>
            </a:r>
          </a:p>
        </p:txBody>
      </p:sp>
      <p:sp>
        <p:nvSpPr>
          <p:cNvPr id="7" name="Slide Number Placeholder 6"/>
          <p:cNvSpPr>
            <a:spLocks noGrp="1"/>
          </p:cNvSpPr>
          <p:nvPr>
            <p:ph type="sldNum" sz="quarter" idx="12"/>
          </p:nvPr>
        </p:nvSpPr>
        <p:spPr/>
        <p:txBody>
          <a:bodyPr/>
          <a:lstStyle/>
          <a:p>
            <a:fld id="{DB009916-542A-474D-A7C5-680AFAFEF51E}" type="slidenum">
              <a:rPr lang="en-US" smtClean="0"/>
              <a:t>‹#›</a:t>
            </a:fld>
            <a:endParaRPr lang="en-US"/>
          </a:p>
        </p:txBody>
      </p:sp>
    </p:spTree>
    <p:extLst>
      <p:ext uri="{BB962C8B-B14F-4D97-AF65-F5344CB8AC3E}">
        <p14:creationId xmlns:p14="http://schemas.microsoft.com/office/powerpoint/2010/main" val="937560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AB565C-08C5-433A-8C9F-B5714A3B64F4}" type="datetime1">
              <a:rPr lang="en-US" smtClean="0"/>
              <a:t>11/12/2020</a:t>
            </a:fld>
            <a:endParaRPr lang="en-US"/>
          </a:p>
        </p:txBody>
      </p:sp>
      <p:sp>
        <p:nvSpPr>
          <p:cNvPr id="6" name="Footer Placeholder 5"/>
          <p:cNvSpPr>
            <a:spLocks noGrp="1"/>
          </p:cNvSpPr>
          <p:nvPr>
            <p:ph type="ftr" sz="quarter" idx="11"/>
          </p:nvPr>
        </p:nvSpPr>
        <p:spPr/>
        <p:txBody>
          <a:bodyPr/>
          <a:lstStyle/>
          <a:p>
            <a:r>
              <a:rPr lang="en-US"/>
              <a:t>Daro VAN</a:t>
            </a:r>
          </a:p>
        </p:txBody>
      </p:sp>
      <p:sp>
        <p:nvSpPr>
          <p:cNvPr id="7" name="Slide Number Placeholder 6"/>
          <p:cNvSpPr>
            <a:spLocks noGrp="1"/>
          </p:cNvSpPr>
          <p:nvPr>
            <p:ph type="sldNum" sz="quarter" idx="12"/>
          </p:nvPr>
        </p:nvSpPr>
        <p:spPr/>
        <p:txBody>
          <a:bodyPr/>
          <a:lstStyle/>
          <a:p>
            <a:fld id="{DB009916-542A-474D-A7C5-680AFAFEF51E}" type="slidenum">
              <a:rPr lang="en-US" smtClean="0"/>
              <a:t>‹#›</a:t>
            </a:fld>
            <a:endParaRPr lang="en-US"/>
          </a:p>
        </p:txBody>
      </p:sp>
    </p:spTree>
    <p:extLst>
      <p:ext uri="{BB962C8B-B14F-4D97-AF65-F5344CB8AC3E}">
        <p14:creationId xmlns:p14="http://schemas.microsoft.com/office/powerpoint/2010/main" val="277244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3F14B-F48E-4BC1-AD0F-D2D4374FECA7}" type="datetime1">
              <a:rPr lang="en-US" smtClean="0"/>
              <a:t>11/12/2020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Daro VAN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09916-542A-474D-A7C5-680AFAFEF51E}" type="slidenum">
              <a:rPr lang="en-US" smtClean="0"/>
              <a:t>‹#›</a:t>
            </a:fld>
            <a:endParaRPr lang="en-US"/>
          </a:p>
        </p:txBody>
      </p:sp>
    </p:spTree>
    <p:extLst>
      <p:ext uri="{BB962C8B-B14F-4D97-AF65-F5344CB8AC3E}">
        <p14:creationId xmlns:p14="http://schemas.microsoft.com/office/powerpoint/2010/main" val="2596482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EF11DDF-D538-4974-AFDD-ECD3830930D3}"/>
              </a:ext>
            </a:extLst>
          </p:cNvPr>
          <p:cNvSpPr/>
          <p:nvPr/>
        </p:nvSpPr>
        <p:spPr>
          <a:xfrm>
            <a:off x="742278" y="1473797"/>
            <a:ext cx="7659444" cy="1409252"/>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Factory Automation and Control Methods</a:t>
            </a:r>
          </a:p>
          <a:p>
            <a:pPr algn="ctr"/>
            <a:r>
              <a:rPr lang="en-US" sz="2500" dirty="0"/>
              <a:t>Lecture 1: Introduction</a:t>
            </a:r>
          </a:p>
        </p:txBody>
      </p:sp>
      <p:sp>
        <p:nvSpPr>
          <p:cNvPr id="6" name="TextBox 5">
            <a:extLst>
              <a:ext uri="{FF2B5EF4-FFF2-40B4-BE49-F238E27FC236}">
                <a16:creationId xmlns:a16="http://schemas.microsoft.com/office/drawing/2014/main" id="{81EDCD9F-13D5-4746-B0FF-B522677A0BAE}"/>
              </a:ext>
            </a:extLst>
          </p:cNvPr>
          <p:cNvSpPr txBox="1"/>
          <p:nvPr/>
        </p:nvSpPr>
        <p:spPr>
          <a:xfrm>
            <a:off x="4120178" y="3244334"/>
            <a:ext cx="1356333" cy="430887"/>
          </a:xfrm>
          <a:prstGeom prst="rect">
            <a:avLst/>
          </a:prstGeom>
          <a:noFill/>
        </p:spPr>
        <p:txBody>
          <a:bodyPr wrap="none" rtlCol="0">
            <a:spAutoFit/>
          </a:bodyPr>
          <a:lstStyle/>
          <a:p>
            <a:r>
              <a:rPr lang="en-US" sz="2200" dirty="0"/>
              <a:t>Daro VAN </a:t>
            </a:r>
          </a:p>
        </p:txBody>
      </p:sp>
      <p:sp>
        <p:nvSpPr>
          <p:cNvPr id="7" name="TextBox 6">
            <a:extLst>
              <a:ext uri="{FF2B5EF4-FFF2-40B4-BE49-F238E27FC236}">
                <a16:creationId xmlns:a16="http://schemas.microsoft.com/office/drawing/2014/main" id="{1CB2AA59-1FBD-4DD7-A067-235BE3D1F2D2}"/>
              </a:ext>
            </a:extLst>
          </p:cNvPr>
          <p:cNvSpPr txBox="1"/>
          <p:nvPr/>
        </p:nvSpPr>
        <p:spPr>
          <a:xfrm>
            <a:off x="742278" y="4453666"/>
            <a:ext cx="7659444" cy="923330"/>
          </a:xfrm>
          <a:prstGeom prst="rect">
            <a:avLst/>
          </a:prstGeom>
          <a:noFill/>
        </p:spPr>
        <p:txBody>
          <a:bodyPr wrap="square" rtlCol="0">
            <a:spAutoFit/>
          </a:bodyPr>
          <a:lstStyle/>
          <a:p>
            <a:pPr algn="ctr"/>
            <a:r>
              <a:rPr lang="en-US" dirty="0"/>
              <a:t>Paragon International University </a:t>
            </a:r>
          </a:p>
          <a:p>
            <a:pPr algn="ctr"/>
            <a:r>
              <a:rPr lang="en-US" dirty="0"/>
              <a:t>Faculty of Engineering </a:t>
            </a:r>
          </a:p>
          <a:p>
            <a:pPr algn="ctr"/>
            <a:r>
              <a:rPr lang="en-US" dirty="0"/>
              <a:t>Department of Industrial Engineering </a:t>
            </a:r>
          </a:p>
        </p:txBody>
      </p:sp>
      <p:sp>
        <p:nvSpPr>
          <p:cNvPr id="8" name="Footer Placeholder 7">
            <a:extLst>
              <a:ext uri="{FF2B5EF4-FFF2-40B4-BE49-F238E27FC236}">
                <a16:creationId xmlns:a16="http://schemas.microsoft.com/office/drawing/2014/main" id="{FAEF48FD-4E59-40FB-A28F-233B0A59835F}"/>
              </a:ext>
            </a:extLst>
          </p:cNvPr>
          <p:cNvSpPr>
            <a:spLocks noGrp="1"/>
          </p:cNvSpPr>
          <p:nvPr>
            <p:ph type="ftr" sz="quarter" idx="11"/>
          </p:nvPr>
        </p:nvSpPr>
        <p:spPr/>
        <p:txBody>
          <a:bodyPr/>
          <a:lstStyle/>
          <a:p>
            <a:r>
              <a:rPr lang="en-US"/>
              <a:t>Daro VAN</a:t>
            </a:r>
          </a:p>
        </p:txBody>
      </p:sp>
      <p:sp>
        <p:nvSpPr>
          <p:cNvPr id="9" name="Slide Number Placeholder 8">
            <a:extLst>
              <a:ext uri="{FF2B5EF4-FFF2-40B4-BE49-F238E27FC236}">
                <a16:creationId xmlns:a16="http://schemas.microsoft.com/office/drawing/2014/main" id="{95157880-7225-4F2E-9898-DEB09C4125EE}"/>
              </a:ext>
            </a:extLst>
          </p:cNvPr>
          <p:cNvSpPr>
            <a:spLocks noGrp="1"/>
          </p:cNvSpPr>
          <p:nvPr>
            <p:ph type="sldNum" sz="quarter" idx="12"/>
          </p:nvPr>
        </p:nvSpPr>
        <p:spPr/>
        <p:txBody>
          <a:bodyPr/>
          <a:lstStyle/>
          <a:p>
            <a:fld id="{DB009916-542A-474D-A7C5-680AFAFEF51E}" type="slidenum">
              <a:rPr lang="en-US" smtClean="0"/>
              <a:t>1</a:t>
            </a:fld>
            <a:endParaRPr lang="en-US"/>
          </a:p>
        </p:txBody>
      </p:sp>
      <p:sp>
        <p:nvSpPr>
          <p:cNvPr id="10" name="Date Placeholder 9">
            <a:extLst>
              <a:ext uri="{FF2B5EF4-FFF2-40B4-BE49-F238E27FC236}">
                <a16:creationId xmlns:a16="http://schemas.microsoft.com/office/drawing/2014/main" id="{4AC36690-ADA4-4602-B71D-3632F8C5950D}"/>
              </a:ext>
            </a:extLst>
          </p:cNvPr>
          <p:cNvSpPr>
            <a:spLocks noGrp="1"/>
          </p:cNvSpPr>
          <p:nvPr>
            <p:ph type="dt" sz="half" idx="10"/>
          </p:nvPr>
        </p:nvSpPr>
        <p:spPr/>
        <p:txBody>
          <a:bodyPr/>
          <a:lstStyle/>
          <a:p>
            <a:fld id="{CCCE40CE-A12C-49FB-BBFE-BC3CEB42A508}" type="datetime1">
              <a:rPr lang="en-US" smtClean="0"/>
              <a:t>11/12/2020</a:t>
            </a:fld>
            <a:endParaRPr lang="en-US"/>
          </a:p>
        </p:txBody>
      </p:sp>
    </p:spTree>
    <p:extLst>
      <p:ext uri="{BB962C8B-B14F-4D97-AF65-F5344CB8AC3E}">
        <p14:creationId xmlns:p14="http://schemas.microsoft.com/office/powerpoint/2010/main" val="90353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426F8-83E5-409D-A122-7C62DC1A1485}"/>
              </a:ext>
            </a:extLst>
          </p:cNvPr>
          <p:cNvSpPr>
            <a:spLocks noGrp="1"/>
          </p:cNvSpPr>
          <p:nvPr>
            <p:ph type="title"/>
          </p:nvPr>
        </p:nvSpPr>
        <p:spPr/>
        <p:txBody>
          <a:bodyPr/>
          <a:lstStyle/>
          <a:p>
            <a:r>
              <a:rPr lang="en-US" sz="3500" dirty="0"/>
              <a:t>1. Production Systems</a:t>
            </a:r>
            <a:br>
              <a:rPr lang="en-US" dirty="0"/>
            </a:br>
            <a:r>
              <a:rPr lang="en-US" sz="2500" dirty="0"/>
              <a:t>1.1 Facilities </a:t>
            </a:r>
          </a:p>
        </p:txBody>
      </p:sp>
      <p:sp>
        <p:nvSpPr>
          <p:cNvPr id="4" name="Date Placeholder 3">
            <a:extLst>
              <a:ext uri="{FF2B5EF4-FFF2-40B4-BE49-F238E27FC236}">
                <a16:creationId xmlns:a16="http://schemas.microsoft.com/office/drawing/2014/main" id="{9285A560-E259-4E6A-9AEF-D188B4AC1A88}"/>
              </a:ext>
            </a:extLst>
          </p:cNvPr>
          <p:cNvSpPr>
            <a:spLocks noGrp="1"/>
          </p:cNvSpPr>
          <p:nvPr>
            <p:ph type="dt" sz="half" idx="10"/>
          </p:nvPr>
        </p:nvSpPr>
        <p:spPr/>
        <p:txBody>
          <a:bodyPr/>
          <a:lstStyle/>
          <a:p>
            <a:fld id="{F80E44BE-5677-491B-A3BC-3B919D624B23}" type="datetime1">
              <a:rPr lang="en-US" smtClean="0"/>
              <a:t>11/12/2020</a:t>
            </a:fld>
            <a:endParaRPr lang="en-US"/>
          </a:p>
        </p:txBody>
      </p:sp>
      <p:sp>
        <p:nvSpPr>
          <p:cNvPr id="5" name="Footer Placeholder 4">
            <a:extLst>
              <a:ext uri="{FF2B5EF4-FFF2-40B4-BE49-F238E27FC236}">
                <a16:creationId xmlns:a16="http://schemas.microsoft.com/office/drawing/2014/main" id="{C35AC562-C65B-4930-BD78-092E7391066C}"/>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DA758BD9-01A6-482C-B9BC-7E51C9905794}"/>
              </a:ext>
            </a:extLst>
          </p:cNvPr>
          <p:cNvSpPr>
            <a:spLocks noGrp="1"/>
          </p:cNvSpPr>
          <p:nvPr>
            <p:ph type="sldNum" sz="quarter" idx="12"/>
          </p:nvPr>
        </p:nvSpPr>
        <p:spPr/>
        <p:txBody>
          <a:bodyPr/>
          <a:lstStyle/>
          <a:p>
            <a:fld id="{DB009916-542A-474D-A7C5-680AFAFEF51E}" type="slidenum">
              <a:rPr lang="en-US" smtClean="0"/>
              <a:t>10</a:t>
            </a:fld>
            <a:endParaRPr lang="en-US"/>
          </a:p>
        </p:txBody>
      </p:sp>
      <p:sp>
        <p:nvSpPr>
          <p:cNvPr id="7" name="TextBox 6">
            <a:extLst>
              <a:ext uri="{FF2B5EF4-FFF2-40B4-BE49-F238E27FC236}">
                <a16:creationId xmlns:a16="http://schemas.microsoft.com/office/drawing/2014/main" id="{E8AF8346-8067-486D-970E-32BE96BBC976}"/>
              </a:ext>
            </a:extLst>
          </p:cNvPr>
          <p:cNvSpPr txBox="1"/>
          <p:nvPr/>
        </p:nvSpPr>
        <p:spPr>
          <a:xfrm>
            <a:off x="855906" y="1906132"/>
            <a:ext cx="7773072" cy="461665"/>
          </a:xfrm>
          <a:prstGeom prst="rect">
            <a:avLst/>
          </a:prstGeom>
          <a:noFill/>
        </p:spPr>
        <p:txBody>
          <a:bodyPr wrap="square" rtlCol="0">
            <a:spAutoFit/>
          </a:bodyPr>
          <a:lstStyle/>
          <a:p>
            <a:r>
              <a:rPr lang="en-US" sz="2400" dirty="0"/>
              <a:t>Automated Systems </a:t>
            </a:r>
          </a:p>
        </p:txBody>
      </p:sp>
      <p:sp>
        <p:nvSpPr>
          <p:cNvPr id="3" name="TextBox 2">
            <a:extLst>
              <a:ext uri="{FF2B5EF4-FFF2-40B4-BE49-F238E27FC236}">
                <a16:creationId xmlns:a16="http://schemas.microsoft.com/office/drawing/2014/main" id="{5D7A4DB7-2B76-4890-BF62-7712DB00B646}"/>
              </a:ext>
            </a:extLst>
          </p:cNvPr>
          <p:cNvSpPr txBox="1"/>
          <p:nvPr/>
        </p:nvSpPr>
        <p:spPr>
          <a:xfrm>
            <a:off x="1350084" y="2571688"/>
            <a:ext cx="6443831"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t>A </a:t>
            </a:r>
            <a:r>
              <a:rPr lang="en-US" sz="2200" dirty="0">
                <a:solidFill>
                  <a:srgbClr val="002060"/>
                </a:solidFill>
              </a:rPr>
              <a:t>semi automated machine </a:t>
            </a:r>
            <a:r>
              <a:rPr lang="en-US" sz="2200" dirty="0"/>
              <a:t>performs a portion of the work cycle under some form of program control, and a human worker tends to the machine for the remainder of the cycle, by unloading and loading it, or performing some other task each cycle.</a:t>
            </a:r>
          </a:p>
          <a:p>
            <a:pPr marL="285750" indent="-285750">
              <a:buFont typeface="Arial" panose="020B0604020202020204" pitchFamily="34" charset="0"/>
              <a:buChar char="•"/>
            </a:pPr>
            <a:r>
              <a:rPr lang="en-US" sz="2200" dirty="0"/>
              <a:t>A </a:t>
            </a:r>
            <a:r>
              <a:rPr lang="en-US" sz="2200" dirty="0">
                <a:solidFill>
                  <a:srgbClr val="002060"/>
                </a:solidFill>
              </a:rPr>
              <a:t>fully automated machine </a:t>
            </a:r>
            <a:r>
              <a:rPr lang="en-US" sz="2200" dirty="0"/>
              <a:t>has the capability to operate for extended periods of time with no human attention. </a:t>
            </a:r>
          </a:p>
        </p:txBody>
      </p:sp>
    </p:spTree>
    <p:extLst>
      <p:ext uri="{BB962C8B-B14F-4D97-AF65-F5344CB8AC3E}">
        <p14:creationId xmlns:p14="http://schemas.microsoft.com/office/powerpoint/2010/main" val="349739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993F-DE30-4B92-88A3-7724FFDB0B7E}"/>
              </a:ext>
            </a:extLst>
          </p:cNvPr>
          <p:cNvSpPr>
            <a:spLocks noGrp="1"/>
          </p:cNvSpPr>
          <p:nvPr>
            <p:ph type="title"/>
          </p:nvPr>
        </p:nvSpPr>
        <p:spPr/>
        <p:txBody>
          <a:bodyPr>
            <a:normAutofit/>
          </a:bodyPr>
          <a:lstStyle/>
          <a:p>
            <a:r>
              <a:rPr lang="en-US" sz="3500" dirty="0"/>
              <a:t>1. Production Systems</a:t>
            </a:r>
            <a:br>
              <a:rPr lang="en-US" sz="3900" dirty="0"/>
            </a:br>
            <a:r>
              <a:rPr lang="en-US" sz="2500" dirty="0"/>
              <a:t>1.1 Facilities </a:t>
            </a:r>
          </a:p>
        </p:txBody>
      </p:sp>
      <p:pic>
        <p:nvPicPr>
          <p:cNvPr id="5" name="Picture 4">
            <a:extLst>
              <a:ext uri="{FF2B5EF4-FFF2-40B4-BE49-F238E27FC236}">
                <a16:creationId xmlns:a16="http://schemas.microsoft.com/office/drawing/2014/main" id="{42768760-1DBA-4F5E-9AB5-D99548551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103986"/>
            <a:ext cx="8011643" cy="3305636"/>
          </a:xfrm>
          <a:prstGeom prst="rect">
            <a:avLst/>
          </a:prstGeom>
        </p:spPr>
      </p:pic>
      <p:sp>
        <p:nvSpPr>
          <p:cNvPr id="3" name="Footer Placeholder 2">
            <a:extLst>
              <a:ext uri="{FF2B5EF4-FFF2-40B4-BE49-F238E27FC236}">
                <a16:creationId xmlns:a16="http://schemas.microsoft.com/office/drawing/2014/main" id="{69049DB2-714E-4F38-A78C-EED03E0352A5}"/>
              </a:ext>
            </a:extLst>
          </p:cNvPr>
          <p:cNvSpPr>
            <a:spLocks noGrp="1"/>
          </p:cNvSpPr>
          <p:nvPr>
            <p:ph type="ftr" sz="quarter" idx="11"/>
          </p:nvPr>
        </p:nvSpPr>
        <p:spPr/>
        <p:txBody>
          <a:bodyPr/>
          <a:lstStyle/>
          <a:p>
            <a:r>
              <a:rPr lang="en-US"/>
              <a:t>Daro VAN</a:t>
            </a:r>
          </a:p>
        </p:txBody>
      </p:sp>
      <p:sp>
        <p:nvSpPr>
          <p:cNvPr id="4" name="Slide Number Placeholder 3">
            <a:extLst>
              <a:ext uri="{FF2B5EF4-FFF2-40B4-BE49-F238E27FC236}">
                <a16:creationId xmlns:a16="http://schemas.microsoft.com/office/drawing/2014/main" id="{B557FE5D-807B-40E5-A75D-8022D5E64EE2}"/>
              </a:ext>
            </a:extLst>
          </p:cNvPr>
          <p:cNvSpPr>
            <a:spLocks noGrp="1"/>
          </p:cNvSpPr>
          <p:nvPr>
            <p:ph type="sldNum" sz="quarter" idx="12"/>
          </p:nvPr>
        </p:nvSpPr>
        <p:spPr/>
        <p:txBody>
          <a:bodyPr/>
          <a:lstStyle/>
          <a:p>
            <a:fld id="{DB009916-542A-474D-A7C5-680AFAFEF51E}" type="slidenum">
              <a:rPr lang="en-US" smtClean="0"/>
              <a:t>11</a:t>
            </a:fld>
            <a:endParaRPr lang="en-US"/>
          </a:p>
        </p:txBody>
      </p:sp>
      <p:sp>
        <p:nvSpPr>
          <p:cNvPr id="6" name="Date Placeholder 5">
            <a:extLst>
              <a:ext uri="{FF2B5EF4-FFF2-40B4-BE49-F238E27FC236}">
                <a16:creationId xmlns:a16="http://schemas.microsoft.com/office/drawing/2014/main" id="{717A4195-840F-4902-9ED5-149C10DF76CB}"/>
              </a:ext>
            </a:extLst>
          </p:cNvPr>
          <p:cNvSpPr>
            <a:spLocks noGrp="1"/>
          </p:cNvSpPr>
          <p:nvPr>
            <p:ph type="dt" sz="half" idx="10"/>
          </p:nvPr>
        </p:nvSpPr>
        <p:spPr/>
        <p:txBody>
          <a:bodyPr/>
          <a:lstStyle/>
          <a:p>
            <a:fld id="{87C2BF49-FCB7-4A30-BDD4-0C6E20523D1D}" type="datetime1">
              <a:rPr lang="en-US" smtClean="0"/>
              <a:t>11/12/2020</a:t>
            </a:fld>
            <a:endParaRPr lang="en-US"/>
          </a:p>
        </p:txBody>
      </p:sp>
    </p:spTree>
    <p:extLst>
      <p:ext uri="{BB962C8B-B14F-4D97-AF65-F5344CB8AC3E}">
        <p14:creationId xmlns:p14="http://schemas.microsoft.com/office/powerpoint/2010/main" val="281843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05D4-7EFD-43E2-BAAB-326869E3DE11}"/>
              </a:ext>
            </a:extLst>
          </p:cNvPr>
          <p:cNvSpPr>
            <a:spLocks noGrp="1"/>
          </p:cNvSpPr>
          <p:nvPr>
            <p:ph type="title"/>
          </p:nvPr>
        </p:nvSpPr>
        <p:spPr/>
        <p:txBody>
          <a:bodyPr/>
          <a:lstStyle/>
          <a:p>
            <a:r>
              <a:rPr lang="en-US" sz="3500" dirty="0"/>
              <a:t>1. Product Systems</a:t>
            </a:r>
            <a:br>
              <a:rPr lang="en-US" dirty="0"/>
            </a:br>
            <a:r>
              <a:rPr lang="en-US" sz="2500" dirty="0"/>
              <a:t>1.2 Manufacturing Support Systems</a:t>
            </a:r>
          </a:p>
        </p:txBody>
      </p:sp>
      <p:sp>
        <p:nvSpPr>
          <p:cNvPr id="4" name="TextBox 3">
            <a:extLst>
              <a:ext uri="{FF2B5EF4-FFF2-40B4-BE49-F238E27FC236}">
                <a16:creationId xmlns:a16="http://schemas.microsoft.com/office/drawing/2014/main" id="{7C6ABEA4-3FD5-416C-97BE-68457D7C4CF7}"/>
              </a:ext>
            </a:extLst>
          </p:cNvPr>
          <p:cNvSpPr txBox="1"/>
          <p:nvPr/>
        </p:nvSpPr>
        <p:spPr>
          <a:xfrm>
            <a:off x="728870" y="1948070"/>
            <a:ext cx="7786480" cy="830997"/>
          </a:xfrm>
          <a:prstGeom prst="rect">
            <a:avLst/>
          </a:prstGeom>
          <a:noFill/>
        </p:spPr>
        <p:txBody>
          <a:bodyPr wrap="square" rtlCol="0">
            <a:spAutoFit/>
          </a:bodyPr>
          <a:lstStyle/>
          <a:p>
            <a:r>
              <a:rPr lang="en-US" sz="2400" dirty="0">
                <a:solidFill>
                  <a:srgbClr val="002060"/>
                </a:solidFill>
              </a:rPr>
              <a:t>“ People and procedures by which a company manages its production operations”</a:t>
            </a:r>
          </a:p>
        </p:txBody>
      </p:sp>
      <p:sp>
        <p:nvSpPr>
          <p:cNvPr id="5" name="TextBox 4">
            <a:extLst>
              <a:ext uri="{FF2B5EF4-FFF2-40B4-BE49-F238E27FC236}">
                <a16:creationId xmlns:a16="http://schemas.microsoft.com/office/drawing/2014/main" id="{85F64E70-058F-4D0F-9D56-8288F77D94F1}"/>
              </a:ext>
            </a:extLst>
          </p:cNvPr>
          <p:cNvSpPr txBox="1"/>
          <p:nvPr/>
        </p:nvSpPr>
        <p:spPr>
          <a:xfrm>
            <a:off x="1033670" y="2875002"/>
            <a:ext cx="7176880" cy="1107996"/>
          </a:xfrm>
          <a:prstGeom prst="rect">
            <a:avLst/>
          </a:prstGeom>
          <a:noFill/>
        </p:spPr>
        <p:txBody>
          <a:bodyPr wrap="square" rtlCol="0">
            <a:spAutoFit/>
          </a:bodyPr>
          <a:lstStyle/>
          <a:p>
            <a:pPr marL="285750" indent="-285750">
              <a:buFont typeface="Arial" panose="020B0604020202020204" pitchFamily="34" charset="0"/>
              <a:buChar char="•"/>
            </a:pPr>
            <a:r>
              <a:rPr lang="en-US" sz="2200" dirty="0"/>
              <a:t>Design the process and equipment</a:t>
            </a:r>
          </a:p>
          <a:p>
            <a:pPr marL="285750" indent="-285750">
              <a:buFont typeface="Arial" panose="020B0604020202020204" pitchFamily="34" charset="0"/>
              <a:buChar char="•"/>
            </a:pPr>
            <a:r>
              <a:rPr lang="en-US" sz="2200" dirty="0"/>
              <a:t>Plan and control the production orders</a:t>
            </a:r>
          </a:p>
          <a:p>
            <a:pPr marL="285750" indent="-285750">
              <a:buFont typeface="Arial" panose="020B0604020202020204" pitchFamily="34" charset="0"/>
              <a:buChar char="•"/>
            </a:pPr>
            <a:r>
              <a:rPr lang="en-US" sz="2200" dirty="0"/>
              <a:t>Satisfy product quality requirements</a:t>
            </a:r>
          </a:p>
        </p:txBody>
      </p:sp>
      <p:sp>
        <p:nvSpPr>
          <p:cNvPr id="3" name="Footer Placeholder 2">
            <a:extLst>
              <a:ext uri="{FF2B5EF4-FFF2-40B4-BE49-F238E27FC236}">
                <a16:creationId xmlns:a16="http://schemas.microsoft.com/office/drawing/2014/main" id="{75F0DC4D-7907-4753-BC1E-9C6AE187F7FA}"/>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8CA9FB01-3B41-40E0-A00A-02B210487727}"/>
              </a:ext>
            </a:extLst>
          </p:cNvPr>
          <p:cNvSpPr>
            <a:spLocks noGrp="1"/>
          </p:cNvSpPr>
          <p:nvPr>
            <p:ph type="sldNum" sz="quarter" idx="12"/>
          </p:nvPr>
        </p:nvSpPr>
        <p:spPr/>
        <p:txBody>
          <a:bodyPr/>
          <a:lstStyle/>
          <a:p>
            <a:fld id="{DB009916-542A-474D-A7C5-680AFAFEF51E}" type="slidenum">
              <a:rPr lang="en-US" smtClean="0"/>
              <a:t>12</a:t>
            </a:fld>
            <a:endParaRPr lang="en-US"/>
          </a:p>
        </p:txBody>
      </p:sp>
      <p:sp>
        <p:nvSpPr>
          <p:cNvPr id="7" name="Date Placeholder 6">
            <a:extLst>
              <a:ext uri="{FF2B5EF4-FFF2-40B4-BE49-F238E27FC236}">
                <a16:creationId xmlns:a16="http://schemas.microsoft.com/office/drawing/2014/main" id="{720429BC-7883-47A7-8311-A2E3C9022393}"/>
              </a:ext>
            </a:extLst>
          </p:cNvPr>
          <p:cNvSpPr>
            <a:spLocks noGrp="1"/>
          </p:cNvSpPr>
          <p:nvPr>
            <p:ph type="dt" sz="half" idx="10"/>
          </p:nvPr>
        </p:nvSpPr>
        <p:spPr/>
        <p:txBody>
          <a:bodyPr/>
          <a:lstStyle/>
          <a:p>
            <a:fld id="{98AFE9B7-2311-4BED-8077-B2DE1F0E2B51}" type="datetime1">
              <a:rPr lang="en-US" smtClean="0"/>
              <a:t>11/12/2020</a:t>
            </a:fld>
            <a:endParaRPr lang="en-US"/>
          </a:p>
        </p:txBody>
      </p:sp>
    </p:spTree>
    <p:extLst>
      <p:ext uri="{BB962C8B-B14F-4D97-AF65-F5344CB8AC3E}">
        <p14:creationId xmlns:p14="http://schemas.microsoft.com/office/powerpoint/2010/main" val="60741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E1A66-017B-4DC3-AF78-8A79D075EF9D}"/>
              </a:ext>
            </a:extLst>
          </p:cNvPr>
          <p:cNvSpPr>
            <a:spLocks noGrp="1"/>
          </p:cNvSpPr>
          <p:nvPr>
            <p:ph type="title"/>
          </p:nvPr>
        </p:nvSpPr>
        <p:spPr/>
        <p:txBody>
          <a:bodyPr>
            <a:normAutofit/>
          </a:bodyPr>
          <a:lstStyle/>
          <a:p>
            <a:r>
              <a:rPr lang="en-US" sz="3500" dirty="0"/>
              <a:t>1. Product Systems</a:t>
            </a:r>
            <a:br>
              <a:rPr lang="en-US" dirty="0"/>
            </a:br>
            <a:r>
              <a:rPr lang="en-US" sz="2500" dirty="0"/>
              <a:t>1.2 Manufacturing Support Systems</a:t>
            </a:r>
          </a:p>
        </p:txBody>
      </p:sp>
      <p:pic>
        <p:nvPicPr>
          <p:cNvPr id="7" name="Picture 6">
            <a:extLst>
              <a:ext uri="{FF2B5EF4-FFF2-40B4-BE49-F238E27FC236}">
                <a16:creationId xmlns:a16="http://schemas.microsoft.com/office/drawing/2014/main" id="{7A12D0DD-0DF9-4FA0-9C0A-525E653C5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527852"/>
            <a:ext cx="8180620" cy="1991139"/>
          </a:xfrm>
          <a:prstGeom prst="rect">
            <a:avLst/>
          </a:prstGeom>
        </p:spPr>
      </p:pic>
      <p:sp>
        <p:nvSpPr>
          <p:cNvPr id="3" name="Footer Placeholder 2">
            <a:extLst>
              <a:ext uri="{FF2B5EF4-FFF2-40B4-BE49-F238E27FC236}">
                <a16:creationId xmlns:a16="http://schemas.microsoft.com/office/drawing/2014/main" id="{923A028F-8AE2-43E5-A692-E1F3406220CA}"/>
              </a:ext>
            </a:extLst>
          </p:cNvPr>
          <p:cNvSpPr>
            <a:spLocks noGrp="1"/>
          </p:cNvSpPr>
          <p:nvPr>
            <p:ph type="ftr" sz="quarter" idx="11"/>
          </p:nvPr>
        </p:nvSpPr>
        <p:spPr/>
        <p:txBody>
          <a:bodyPr/>
          <a:lstStyle/>
          <a:p>
            <a:r>
              <a:rPr lang="en-US"/>
              <a:t>Daro VAN</a:t>
            </a:r>
          </a:p>
        </p:txBody>
      </p:sp>
      <p:sp>
        <p:nvSpPr>
          <p:cNvPr id="4" name="Slide Number Placeholder 3">
            <a:extLst>
              <a:ext uri="{FF2B5EF4-FFF2-40B4-BE49-F238E27FC236}">
                <a16:creationId xmlns:a16="http://schemas.microsoft.com/office/drawing/2014/main" id="{F18CD0DA-FA83-458A-B76D-0DE309771682}"/>
              </a:ext>
            </a:extLst>
          </p:cNvPr>
          <p:cNvSpPr>
            <a:spLocks noGrp="1"/>
          </p:cNvSpPr>
          <p:nvPr>
            <p:ph type="sldNum" sz="quarter" idx="12"/>
          </p:nvPr>
        </p:nvSpPr>
        <p:spPr/>
        <p:txBody>
          <a:bodyPr/>
          <a:lstStyle/>
          <a:p>
            <a:fld id="{DB009916-542A-474D-A7C5-680AFAFEF51E}" type="slidenum">
              <a:rPr lang="en-US" smtClean="0"/>
              <a:t>13</a:t>
            </a:fld>
            <a:endParaRPr lang="en-US"/>
          </a:p>
        </p:txBody>
      </p:sp>
      <p:sp>
        <p:nvSpPr>
          <p:cNvPr id="5" name="Date Placeholder 4">
            <a:extLst>
              <a:ext uri="{FF2B5EF4-FFF2-40B4-BE49-F238E27FC236}">
                <a16:creationId xmlns:a16="http://schemas.microsoft.com/office/drawing/2014/main" id="{F03BBDF4-343C-4A89-BD6A-8916B8886A41}"/>
              </a:ext>
            </a:extLst>
          </p:cNvPr>
          <p:cNvSpPr>
            <a:spLocks noGrp="1"/>
          </p:cNvSpPr>
          <p:nvPr>
            <p:ph type="dt" sz="half" idx="10"/>
          </p:nvPr>
        </p:nvSpPr>
        <p:spPr/>
        <p:txBody>
          <a:bodyPr/>
          <a:lstStyle/>
          <a:p>
            <a:fld id="{A9D1F5C7-816D-48E0-B3A1-66C6B5FD2493}" type="datetime1">
              <a:rPr lang="en-US" smtClean="0"/>
              <a:t>11/12/2020</a:t>
            </a:fld>
            <a:endParaRPr lang="en-US"/>
          </a:p>
        </p:txBody>
      </p:sp>
      <p:sp>
        <p:nvSpPr>
          <p:cNvPr id="6" name="TextBox 5">
            <a:extLst>
              <a:ext uri="{FF2B5EF4-FFF2-40B4-BE49-F238E27FC236}">
                <a16:creationId xmlns:a16="http://schemas.microsoft.com/office/drawing/2014/main" id="{0D026193-5847-4E22-A20B-685FA3F8514F}"/>
              </a:ext>
            </a:extLst>
          </p:cNvPr>
          <p:cNvSpPr txBox="1"/>
          <p:nvPr/>
        </p:nvSpPr>
        <p:spPr>
          <a:xfrm>
            <a:off x="4032388" y="4263814"/>
            <a:ext cx="4165324" cy="323165"/>
          </a:xfrm>
          <a:prstGeom prst="rect">
            <a:avLst/>
          </a:prstGeom>
          <a:noFill/>
        </p:spPr>
        <p:txBody>
          <a:bodyPr wrap="square" rtlCol="0">
            <a:spAutoFit/>
          </a:bodyPr>
          <a:lstStyle/>
          <a:p>
            <a:r>
              <a:rPr lang="en-US" sz="1500" dirty="0"/>
              <a:t>From Mikell Fig 1.3</a:t>
            </a:r>
          </a:p>
        </p:txBody>
      </p:sp>
      <p:sp>
        <p:nvSpPr>
          <p:cNvPr id="8" name="TextBox 7">
            <a:extLst>
              <a:ext uri="{FF2B5EF4-FFF2-40B4-BE49-F238E27FC236}">
                <a16:creationId xmlns:a16="http://schemas.microsoft.com/office/drawing/2014/main" id="{4282CC01-B70D-47FF-9566-5B0C4570652E}"/>
              </a:ext>
            </a:extLst>
          </p:cNvPr>
          <p:cNvSpPr txBox="1"/>
          <p:nvPr/>
        </p:nvSpPr>
        <p:spPr>
          <a:xfrm>
            <a:off x="975221" y="4613484"/>
            <a:ext cx="7487478" cy="369332"/>
          </a:xfrm>
          <a:prstGeom prst="rect">
            <a:avLst/>
          </a:prstGeom>
          <a:noFill/>
        </p:spPr>
        <p:txBody>
          <a:bodyPr wrap="square" rtlCol="0">
            <a:spAutoFit/>
          </a:bodyPr>
          <a:lstStyle/>
          <a:p>
            <a:r>
              <a:rPr lang="en-US" dirty="0"/>
              <a:t>Sequence of Information-processing activities in a typical manufacturing firm</a:t>
            </a:r>
          </a:p>
        </p:txBody>
      </p:sp>
    </p:spTree>
    <p:extLst>
      <p:ext uri="{BB962C8B-B14F-4D97-AF65-F5344CB8AC3E}">
        <p14:creationId xmlns:p14="http://schemas.microsoft.com/office/powerpoint/2010/main" val="3136263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7CEEB-2648-462D-8B03-5BEEE3EFCA95}"/>
              </a:ext>
            </a:extLst>
          </p:cNvPr>
          <p:cNvSpPr>
            <a:spLocks noGrp="1"/>
          </p:cNvSpPr>
          <p:nvPr>
            <p:ph type="title"/>
          </p:nvPr>
        </p:nvSpPr>
        <p:spPr>
          <a:xfrm>
            <a:off x="628650" y="397399"/>
            <a:ext cx="7886700" cy="1325563"/>
          </a:xfrm>
        </p:spPr>
        <p:txBody>
          <a:bodyPr/>
          <a:lstStyle/>
          <a:p>
            <a:r>
              <a:rPr lang="en-US" sz="3500" dirty="0"/>
              <a:t>1. Product Systems</a:t>
            </a:r>
            <a:br>
              <a:rPr lang="en-US" dirty="0"/>
            </a:br>
            <a:r>
              <a:rPr lang="en-US" sz="2500" dirty="0"/>
              <a:t>1.2 Manufacturing Support Systems</a:t>
            </a:r>
          </a:p>
        </p:txBody>
      </p:sp>
      <p:sp>
        <p:nvSpPr>
          <p:cNvPr id="4" name="TextBox 3">
            <a:extLst>
              <a:ext uri="{FF2B5EF4-FFF2-40B4-BE49-F238E27FC236}">
                <a16:creationId xmlns:a16="http://schemas.microsoft.com/office/drawing/2014/main" id="{88925A82-3EA9-4B69-8A57-14F278D19F20}"/>
              </a:ext>
            </a:extLst>
          </p:cNvPr>
          <p:cNvSpPr txBox="1"/>
          <p:nvPr/>
        </p:nvSpPr>
        <p:spPr>
          <a:xfrm>
            <a:off x="628650" y="1948069"/>
            <a:ext cx="788670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FF0000"/>
                </a:solidFill>
              </a:rPr>
              <a:t>Business functions </a:t>
            </a:r>
            <a:r>
              <a:rPr lang="en-US" sz="2400" dirty="0"/>
              <a:t>: principal means of communicating with customers. It includes sales, marketing, sale forecasting, order entry, customer billing ….</a:t>
            </a:r>
          </a:p>
        </p:txBody>
      </p:sp>
      <p:sp>
        <p:nvSpPr>
          <p:cNvPr id="3" name="Footer Placeholder 2">
            <a:extLst>
              <a:ext uri="{FF2B5EF4-FFF2-40B4-BE49-F238E27FC236}">
                <a16:creationId xmlns:a16="http://schemas.microsoft.com/office/drawing/2014/main" id="{6F49D51E-FC76-46C8-B40E-255649BF5F2C}"/>
              </a:ext>
            </a:extLst>
          </p:cNvPr>
          <p:cNvSpPr>
            <a:spLocks noGrp="1"/>
          </p:cNvSpPr>
          <p:nvPr>
            <p:ph type="ftr" sz="quarter" idx="11"/>
          </p:nvPr>
        </p:nvSpPr>
        <p:spPr/>
        <p:txBody>
          <a:bodyPr/>
          <a:lstStyle/>
          <a:p>
            <a:r>
              <a:rPr lang="en-US"/>
              <a:t>Daro VAN</a:t>
            </a:r>
          </a:p>
        </p:txBody>
      </p:sp>
      <p:sp>
        <p:nvSpPr>
          <p:cNvPr id="5" name="Slide Number Placeholder 4">
            <a:extLst>
              <a:ext uri="{FF2B5EF4-FFF2-40B4-BE49-F238E27FC236}">
                <a16:creationId xmlns:a16="http://schemas.microsoft.com/office/drawing/2014/main" id="{5D019E3F-3D75-4399-83AE-E14321EC5057}"/>
              </a:ext>
            </a:extLst>
          </p:cNvPr>
          <p:cNvSpPr>
            <a:spLocks noGrp="1"/>
          </p:cNvSpPr>
          <p:nvPr>
            <p:ph type="sldNum" sz="quarter" idx="12"/>
          </p:nvPr>
        </p:nvSpPr>
        <p:spPr/>
        <p:txBody>
          <a:bodyPr/>
          <a:lstStyle/>
          <a:p>
            <a:fld id="{DB009916-542A-474D-A7C5-680AFAFEF51E}" type="slidenum">
              <a:rPr lang="en-US" smtClean="0"/>
              <a:t>14</a:t>
            </a:fld>
            <a:endParaRPr lang="en-US"/>
          </a:p>
        </p:txBody>
      </p:sp>
      <p:sp>
        <p:nvSpPr>
          <p:cNvPr id="6" name="Date Placeholder 5">
            <a:extLst>
              <a:ext uri="{FF2B5EF4-FFF2-40B4-BE49-F238E27FC236}">
                <a16:creationId xmlns:a16="http://schemas.microsoft.com/office/drawing/2014/main" id="{F358D45D-97EF-406D-84AE-CA83570F19C5}"/>
              </a:ext>
            </a:extLst>
          </p:cNvPr>
          <p:cNvSpPr>
            <a:spLocks noGrp="1"/>
          </p:cNvSpPr>
          <p:nvPr>
            <p:ph type="dt" sz="half" idx="10"/>
          </p:nvPr>
        </p:nvSpPr>
        <p:spPr/>
        <p:txBody>
          <a:bodyPr/>
          <a:lstStyle/>
          <a:p>
            <a:fld id="{16FD9D34-8A07-460A-B074-F3ED79893D6B}" type="datetime1">
              <a:rPr lang="en-US" smtClean="0"/>
              <a:t>11/12/2020</a:t>
            </a:fld>
            <a:endParaRPr lang="en-US"/>
          </a:p>
        </p:txBody>
      </p:sp>
      <p:sp>
        <p:nvSpPr>
          <p:cNvPr id="10" name="TextBox 9">
            <a:extLst>
              <a:ext uri="{FF2B5EF4-FFF2-40B4-BE49-F238E27FC236}">
                <a16:creationId xmlns:a16="http://schemas.microsoft.com/office/drawing/2014/main" id="{C42E5906-0F34-4151-872D-9651E3DECA78}"/>
              </a:ext>
            </a:extLst>
          </p:cNvPr>
          <p:cNvSpPr txBox="1"/>
          <p:nvPr/>
        </p:nvSpPr>
        <p:spPr>
          <a:xfrm>
            <a:off x="1106556" y="3373505"/>
            <a:ext cx="7408794" cy="1631216"/>
          </a:xfrm>
          <a:prstGeom prst="rect">
            <a:avLst/>
          </a:prstGeom>
          <a:noFill/>
        </p:spPr>
        <p:txBody>
          <a:bodyPr wrap="square">
            <a:spAutoFit/>
          </a:bodyPr>
          <a:lstStyle/>
          <a:p>
            <a:r>
              <a:rPr lang="en-US" sz="2000" dirty="0"/>
              <a:t>Ex. The  production order will be one of the following forms:</a:t>
            </a:r>
          </a:p>
          <a:p>
            <a:pPr marL="342900" indent="-342900">
              <a:buFont typeface="+mj-lt"/>
              <a:buAutoNum type="arabicPeriod"/>
            </a:pPr>
            <a:r>
              <a:rPr lang="en-US" sz="2000" dirty="0"/>
              <a:t>an order to manufacture an item to the customers’ specifications</a:t>
            </a:r>
          </a:p>
          <a:p>
            <a:pPr marL="342900" indent="-342900">
              <a:buFont typeface="+mj-lt"/>
              <a:buAutoNum type="arabicPeriod"/>
            </a:pPr>
            <a:r>
              <a:rPr lang="en-US" sz="2000" dirty="0"/>
              <a:t>a customer order to buy manufacturer’s product</a:t>
            </a:r>
          </a:p>
          <a:p>
            <a:pPr marL="342900" indent="-342900">
              <a:buFont typeface="+mj-lt"/>
              <a:buAutoNum type="arabicPeriod"/>
            </a:pPr>
            <a:r>
              <a:rPr lang="en-US" sz="2000" dirty="0"/>
              <a:t>an internal company order based on a forecast of future demand</a:t>
            </a:r>
          </a:p>
          <a:p>
            <a:endParaRPr lang="en-US" sz="2000" dirty="0"/>
          </a:p>
        </p:txBody>
      </p:sp>
    </p:spTree>
    <p:extLst>
      <p:ext uri="{BB962C8B-B14F-4D97-AF65-F5344CB8AC3E}">
        <p14:creationId xmlns:p14="http://schemas.microsoft.com/office/powerpoint/2010/main" val="2901762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7072E-A64F-4AD9-A122-B02D3D449136}"/>
              </a:ext>
            </a:extLst>
          </p:cNvPr>
          <p:cNvSpPr>
            <a:spLocks noGrp="1"/>
          </p:cNvSpPr>
          <p:nvPr>
            <p:ph type="title"/>
          </p:nvPr>
        </p:nvSpPr>
        <p:spPr/>
        <p:txBody>
          <a:bodyPr/>
          <a:lstStyle/>
          <a:p>
            <a:r>
              <a:rPr lang="en-US" sz="3500" dirty="0"/>
              <a:t>1. Product Systems</a:t>
            </a:r>
            <a:br>
              <a:rPr lang="en-US" dirty="0"/>
            </a:br>
            <a:r>
              <a:rPr lang="en-US" sz="2500" dirty="0"/>
              <a:t>1.2 Manufacturing Support Systems</a:t>
            </a:r>
          </a:p>
        </p:txBody>
      </p:sp>
      <p:sp>
        <p:nvSpPr>
          <p:cNvPr id="5" name="TextBox 4">
            <a:extLst>
              <a:ext uri="{FF2B5EF4-FFF2-40B4-BE49-F238E27FC236}">
                <a16:creationId xmlns:a16="http://schemas.microsoft.com/office/drawing/2014/main" id="{DD971AAC-F9C9-4A47-B676-FC4D7C38EAEC}"/>
              </a:ext>
            </a:extLst>
          </p:cNvPr>
          <p:cNvSpPr txBox="1"/>
          <p:nvPr/>
        </p:nvSpPr>
        <p:spPr>
          <a:xfrm>
            <a:off x="628650" y="1711807"/>
            <a:ext cx="7886700" cy="769441"/>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rgbClr val="FF0000"/>
                </a:solidFill>
              </a:rPr>
              <a:t>Production design </a:t>
            </a:r>
            <a:r>
              <a:rPr lang="en-US" sz="2200" dirty="0"/>
              <a:t>– research and development, design engineering, prototype shop</a:t>
            </a:r>
          </a:p>
        </p:txBody>
      </p:sp>
      <p:sp>
        <p:nvSpPr>
          <p:cNvPr id="3" name="Footer Placeholder 2">
            <a:extLst>
              <a:ext uri="{FF2B5EF4-FFF2-40B4-BE49-F238E27FC236}">
                <a16:creationId xmlns:a16="http://schemas.microsoft.com/office/drawing/2014/main" id="{885522B7-FF98-47E3-9BDE-FB4B7324F65A}"/>
              </a:ext>
            </a:extLst>
          </p:cNvPr>
          <p:cNvSpPr>
            <a:spLocks noGrp="1"/>
          </p:cNvSpPr>
          <p:nvPr>
            <p:ph type="ftr" sz="quarter" idx="11"/>
          </p:nvPr>
        </p:nvSpPr>
        <p:spPr/>
        <p:txBody>
          <a:bodyPr/>
          <a:lstStyle/>
          <a:p>
            <a:r>
              <a:rPr lang="en-US"/>
              <a:t>Daro VAN</a:t>
            </a:r>
          </a:p>
        </p:txBody>
      </p:sp>
      <p:sp>
        <p:nvSpPr>
          <p:cNvPr id="4" name="Slide Number Placeholder 3">
            <a:extLst>
              <a:ext uri="{FF2B5EF4-FFF2-40B4-BE49-F238E27FC236}">
                <a16:creationId xmlns:a16="http://schemas.microsoft.com/office/drawing/2014/main" id="{53CF7C70-6DA8-4E1B-BE3B-367C676CFCC6}"/>
              </a:ext>
            </a:extLst>
          </p:cNvPr>
          <p:cNvSpPr>
            <a:spLocks noGrp="1"/>
          </p:cNvSpPr>
          <p:nvPr>
            <p:ph type="sldNum" sz="quarter" idx="12"/>
          </p:nvPr>
        </p:nvSpPr>
        <p:spPr/>
        <p:txBody>
          <a:bodyPr/>
          <a:lstStyle/>
          <a:p>
            <a:fld id="{DB009916-542A-474D-A7C5-680AFAFEF51E}" type="slidenum">
              <a:rPr lang="en-US" smtClean="0"/>
              <a:t>15</a:t>
            </a:fld>
            <a:endParaRPr lang="en-US"/>
          </a:p>
        </p:txBody>
      </p:sp>
      <p:sp>
        <p:nvSpPr>
          <p:cNvPr id="7" name="Date Placeholder 6">
            <a:extLst>
              <a:ext uri="{FF2B5EF4-FFF2-40B4-BE49-F238E27FC236}">
                <a16:creationId xmlns:a16="http://schemas.microsoft.com/office/drawing/2014/main" id="{F4275071-9A25-42E6-982A-DD06E2487290}"/>
              </a:ext>
            </a:extLst>
          </p:cNvPr>
          <p:cNvSpPr>
            <a:spLocks noGrp="1"/>
          </p:cNvSpPr>
          <p:nvPr>
            <p:ph type="dt" sz="half" idx="10"/>
          </p:nvPr>
        </p:nvSpPr>
        <p:spPr/>
        <p:txBody>
          <a:bodyPr/>
          <a:lstStyle/>
          <a:p>
            <a:fld id="{6077F9E3-6D9A-4A1B-ACD5-E1E658193197}" type="datetime1">
              <a:rPr lang="en-US" smtClean="0"/>
              <a:t>11/12/2020</a:t>
            </a:fld>
            <a:endParaRPr lang="en-US"/>
          </a:p>
        </p:txBody>
      </p:sp>
      <p:sp>
        <p:nvSpPr>
          <p:cNvPr id="8" name="TextBox 7">
            <a:extLst>
              <a:ext uri="{FF2B5EF4-FFF2-40B4-BE49-F238E27FC236}">
                <a16:creationId xmlns:a16="http://schemas.microsoft.com/office/drawing/2014/main" id="{698C313E-7BDA-416A-B415-34552016FA11}"/>
              </a:ext>
            </a:extLst>
          </p:cNvPr>
          <p:cNvSpPr txBox="1"/>
          <p:nvPr/>
        </p:nvSpPr>
        <p:spPr>
          <a:xfrm>
            <a:off x="1616766" y="2888974"/>
            <a:ext cx="6506818"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Product is manufactured to customer design</a:t>
            </a:r>
          </a:p>
          <a:p>
            <a:pPr marL="285750" indent="-285750">
              <a:buFont typeface="Arial" panose="020B0604020202020204" pitchFamily="34" charset="0"/>
              <a:buChar char="•"/>
            </a:pPr>
            <a:r>
              <a:rPr lang="en-US" sz="2000" dirty="0"/>
              <a:t>Product has to be produced to customer specification</a:t>
            </a:r>
          </a:p>
          <a:p>
            <a:pPr marL="285750" indent="-285750">
              <a:buFont typeface="Arial" panose="020B0604020202020204" pitchFamily="34" charset="0"/>
              <a:buChar char="•"/>
            </a:pPr>
            <a:r>
              <a:rPr lang="en-US" sz="2000" dirty="0"/>
              <a:t>Product is designed and  prototyped (proprietary) </a:t>
            </a:r>
          </a:p>
        </p:txBody>
      </p:sp>
    </p:spTree>
    <p:extLst>
      <p:ext uri="{BB962C8B-B14F-4D97-AF65-F5344CB8AC3E}">
        <p14:creationId xmlns:p14="http://schemas.microsoft.com/office/powerpoint/2010/main" val="1593310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7072E-A64F-4AD9-A122-B02D3D449136}"/>
              </a:ext>
            </a:extLst>
          </p:cNvPr>
          <p:cNvSpPr>
            <a:spLocks noGrp="1"/>
          </p:cNvSpPr>
          <p:nvPr>
            <p:ph type="title"/>
          </p:nvPr>
        </p:nvSpPr>
        <p:spPr/>
        <p:txBody>
          <a:bodyPr/>
          <a:lstStyle/>
          <a:p>
            <a:r>
              <a:rPr lang="en-US" sz="3500" dirty="0"/>
              <a:t>1. Product Systems</a:t>
            </a:r>
            <a:br>
              <a:rPr lang="en-US" dirty="0"/>
            </a:br>
            <a:r>
              <a:rPr lang="en-US" sz="2500" dirty="0"/>
              <a:t>1.2 Manufacturing Support Systems</a:t>
            </a:r>
          </a:p>
        </p:txBody>
      </p:sp>
      <p:sp>
        <p:nvSpPr>
          <p:cNvPr id="5" name="TextBox 4">
            <a:extLst>
              <a:ext uri="{FF2B5EF4-FFF2-40B4-BE49-F238E27FC236}">
                <a16:creationId xmlns:a16="http://schemas.microsoft.com/office/drawing/2014/main" id="{DD971AAC-F9C9-4A47-B676-FC4D7C38EAEC}"/>
              </a:ext>
            </a:extLst>
          </p:cNvPr>
          <p:cNvSpPr txBox="1"/>
          <p:nvPr/>
        </p:nvSpPr>
        <p:spPr>
          <a:xfrm>
            <a:off x="628650" y="1711807"/>
            <a:ext cx="7886700" cy="1107996"/>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rgbClr val="FF0000"/>
                </a:solidFill>
              </a:rPr>
              <a:t>Manufacturing planning </a:t>
            </a:r>
            <a:r>
              <a:rPr lang="en-US" sz="2200" dirty="0"/>
              <a:t>– the</a:t>
            </a:r>
            <a:r>
              <a:rPr lang="en-US" sz="2200" b="1" dirty="0"/>
              <a:t> </a:t>
            </a:r>
            <a:r>
              <a:rPr lang="en-US" sz="2200" b="1" dirty="0">
                <a:solidFill>
                  <a:srgbClr val="002060"/>
                </a:solidFill>
              </a:rPr>
              <a:t>information</a:t>
            </a:r>
            <a:r>
              <a:rPr lang="en-US" sz="2200" b="1" dirty="0"/>
              <a:t> </a:t>
            </a:r>
            <a:r>
              <a:rPr lang="en-US" sz="2200" dirty="0"/>
              <a:t>and </a:t>
            </a:r>
            <a:r>
              <a:rPr lang="en-US" sz="2200" b="1" dirty="0">
                <a:solidFill>
                  <a:srgbClr val="002060"/>
                </a:solidFill>
              </a:rPr>
              <a:t>documentatio</a:t>
            </a:r>
            <a:r>
              <a:rPr lang="en-US" sz="2200" dirty="0">
                <a:solidFill>
                  <a:srgbClr val="002060"/>
                </a:solidFill>
              </a:rPr>
              <a:t>n</a:t>
            </a:r>
            <a:r>
              <a:rPr lang="en-US" sz="2200" dirty="0"/>
              <a:t> that constitute the </a:t>
            </a:r>
            <a:r>
              <a:rPr lang="en-US" sz="2200" b="1" dirty="0">
                <a:solidFill>
                  <a:srgbClr val="002060"/>
                </a:solidFill>
              </a:rPr>
              <a:t>product design flows </a:t>
            </a:r>
            <a:r>
              <a:rPr lang="en-US" sz="2200" dirty="0"/>
              <a:t>into the manufacturing planning function</a:t>
            </a:r>
          </a:p>
        </p:txBody>
      </p:sp>
      <p:sp>
        <p:nvSpPr>
          <p:cNvPr id="6" name="TextBox 5">
            <a:extLst>
              <a:ext uri="{FF2B5EF4-FFF2-40B4-BE49-F238E27FC236}">
                <a16:creationId xmlns:a16="http://schemas.microsoft.com/office/drawing/2014/main" id="{53631A29-D91D-4CD4-81FD-19FAC779DC32}"/>
              </a:ext>
            </a:extLst>
          </p:cNvPr>
          <p:cNvSpPr txBox="1"/>
          <p:nvPr/>
        </p:nvSpPr>
        <p:spPr>
          <a:xfrm>
            <a:off x="1278835" y="2987942"/>
            <a:ext cx="7586870"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70C0"/>
                </a:solidFill>
              </a:rPr>
              <a:t>Process planning</a:t>
            </a:r>
            <a:r>
              <a:rPr lang="en-US" sz="2000" dirty="0"/>
              <a:t>: consists of determining the sequence of individual processing and assembly operations needed to produce part</a:t>
            </a:r>
          </a:p>
          <a:p>
            <a:pPr marL="285750" indent="-285750">
              <a:buFont typeface="Arial" panose="020B0604020202020204" pitchFamily="34" charset="0"/>
              <a:buChar char="•"/>
            </a:pPr>
            <a:r>
              <a:rPr lang="en-US" sz="2000" dirty="0">
                <a:solidFill>
                  <a:srgbClr val="0070C0"/>
                </a:solidFill>
              </a:rPr>
              <a:t>Master Production Schedule </a:t>
            </a:r>
            <a:r>
              <a:rPr lang="en-US" sz="2000" dirty="0"/>
              <a:t>(MPS) is the listing of the products to be made, the dates on which they are to be delivered, and the quantities of each</a:t>
            </a:r>
          </a:p>
          <a:p>
            <a:pPr marL="285750" indent="-285750">
              <a:buFont typeface="Arial" panose="020B0604020202020204" pitchFamily="34" charset="0"/>
              <a:buChar char="•"/>
            </a:pPr>
            <a:r>
              <a:rPr lang="en-US" sz="2000" dirty="0">
                <a:solidFill>
                  <a:srgbClr val="0070C0"/>
                </a:solidFill>
              </a:rPr>
              <a:t>Materials Requirement Planning </a:t>
            </a:r>
            <a:r>
              <a:rPr lang="en-US" sz="2000" dirty="0"/>
              <a:t>(MRP):  planning of individual components and subassemblies that make up each component</a:t>
            </a:r>
          </a:p>
          <a:p>
            <a:pPr marL="285750" indent="-285750">
              <a:buFont typeface="Arial" panose="020B0604020202020204" pitchFamily="34" charset="0"/>
              <a:buChar char="•"/>
            </a:pPr>
            <a:r>
              <a:rPr lang="en-US" sz="2000" dirty="0">
                <a:solidFill>
                  <a:srgbClr val="0070C0"/>
                </a:solidFill>
              </a:rPr>
              <a:t>Capacity planning </a:t>
            </a:r>
            <a:r>
              <a:rPr lang="en-US" sz="2000" dirty="0"/>
              <a:t>is concerned with manpower and machine resources of the firm</a:t>
            </a:r>
          </a:p>
        </p:txBody>
      </p:sp>
      <p:sp>
        <p:nvSpPr>
          <p:cNvPr id="3" name="Footer Placeholder 2">
            <a:extLst>
              <a:ext uri="{FF2B5EF4-FFF2-40B4-BE49-F238E27FC236}">
                <a16:creationId xmlns:a16="http://schemas.microsoft.com/office/drawing/2014/main" id="{885522B7-FF98-47E3-9BDE-FB4B7324F65A}"/>
              </a:ext>
            </a:extLst>
          </p:cNvPr>
          <p:cNvSpPr>
            <a:spLocks noGrp="1"/>
          </p:cNvSpPr>
          <p:nvPr>
            <p:ph type="ftr" sz="quarter" idx="11"/>
          </p:nvPr>
        </p:nvSpPr>
        <p:spPr/>
        <p:txBody>
          <a:bodyPr/>
          <a:lstStyle/>
          <a:p>
            <a:r>
              <a:rPr lang="en-US"/>
              <a:t>Daro VAN</a:t>
            </a:r>
          </a:p>
        </p:txBody>
      </p:sp>
      <p:sp>
        <p:nvSpPr>
          <p:cNvPr id="4" name="Slide Number Placeholder 3">
            <a:extLst>
              <a:ext uri="{FF2B5EF4-FFF2-40B4-BE49-F238E27FC236}">
                <a16:creationId xmlns:a16="http://schemas.microsoft.com/office/drawing/2014/main" id="{53CF7C70-6DA8-4E1B-BE3B-367C676CFCC6}"/>
              </a:ext>
            </a:extLst>
          </p:cNvPr>
          <p:cNvSpPr>
            <a:spLocks noGrp="1"/>
          </p:cNvSpPr>
          <p:nvPr>
            <p:ph type="sldNum" sz="quarter" idx="12"/>
          </p:nvPr>
        </p:nvSpPr>
        <p:spPr/>
        <p:txBody>
          <a:bodyPr/>
          <a:lstStyle/>
          <a:p>
            <a:fld id="{DB009916-542A-474D-A7C5-680AFAFEF51E}" type="slidenum">
              <a:rPr lang="en-US" smtClean="0"/>
              <a:t>16</a:t>
            </a:fld>
            <a:endParaRPr lang="en-US"/>
          </a:p>
        </p:txBody>
      </p:sp>
      <p:sp>
        <p:nvSpPr>
          <p:cNvPr id="7" name="Date Placeholder 6">
            <a:extLst>
              <a:ext uri="{FF2B5EF4-FFF2-40B4-BE49-F238E27FC236}">
                <a16:creationId xmlns:a16="http://schemas.microsoft.com/office/drawing/2014/main" id="{F4275071-9A25-42E6-982A-DD06E2487290}"/>
              </a:ext>
            </a:extLst>
          </p:cNvPr>
          <p:cNvSpPr>
            <a:spLocks noGrp="1"/>
          </p:cNvSpPr>
          <p:nvPr>
            <p:ph type="dt" sz="half" idx="10"/>
          </p:nvPr>
        </p:nvSpPr>
        <p:spPr/>
        <p:txBody>
          <a:bodyPr/>
          <a:lstStyle/>
          <a:p>
            <a:fld id="{6077F9E3-6D9A-4A1B-ACD5-E1E658193197}" type="datetime1">
              <a:rPr lang="en-US" smtClean="0"/>
              <a:t>11/12/2020</a:t>
            </a:fld>
            <a:endParaRPr lang="en-US"/>
          </a:p>
        </p:txBody>
      </p:sp>
    </p:spTree>
    <p:extLst>
      <p:ext uri="{BB962C8B-B14F-4D97-AF65-F5344CB8AC3E}">
        <p14:creationId xmlns:p14="http://schemas.microsoft.com/office/powerpoint/2010/main" val="3067796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9D51-A616-4A82-8758-CC72D501F8B6}"/>
              </a:ext>
            </a:extLst>
          </p:cNvPr>
          <p:cNvSpPr>
            <a:spLocks noGrp="1"/>
          </p:cNvSpPr>
          <p:nvPr>
            <p:ph type="title"/>
          </p:nvPr>
        </p:nvSpPr>
        <p:spPr/>
        <p:txBody>
          <a:bodyPr/>
          <a:lstStyle/>
          <a:p>
            <a:r>
              <a:rPr lang="en-US" sz="3500" dirty="0"/>
              <a:t>1. Product Systems</a:t>
            </a:r>
            <a:br>
              <a:rPr lang="en-US" dirty="0"/>
            </a:br>
            <a:r>
              <a:rPr lang="en-US" sz="2500" dirty="0"/>
              <a:t>1.2 Manufacturing Support Systems</a:t>
            </a:r>
          </a:p>
        </p:txBody>
      </p:sp>
      <p:sp>
        <p:nvSpPr>
          <p:cNvPr id="4" name="TextBox 3">
            <a:extLst>
              <a:ext uri="{FF2B5EF4-FFF2-40B4-BE49-F238E27FC236}">
                <a16:creationId xmlns:a16="http://schemas.microsoft.com/office/drawing/2014/main" id="{587D26DC-8C0A-44D5-BA10-4CFF048D803C}"/>
              </a:ext>
            </a:extLst>
          </p:cNvPr>
          <p:cNvSpPr txBox="1"/>
          <p:nvPr/>
        </p:nvSpPr>
        <p:spPr>
          <a:xfrm>
            <a:off x="628650" y="1690689"/>
            <a:ext cx="7886700" cy="1107996"/>
          </a:xfrm>
          <a:prstGeom prst="rect">
            <a:avLst/>
          </a:prstGeom>
          <a:noFill/>
        </p:spPr>
        <p:txBody>
          <a:bodyPr wrap="square" rtlCol="0">
            <a:spAutoFit/>
          </a:bodyPr>
          <a:lstStyle/>
          <a:p>
            <a:r>
              <a:rPr lang="en-US" sz="2200" dirty="0">
                <a:solidFill>
                  <a:srgbClr val="FF0000"/>
                </a:solidFill>
              </a:rPr>
              <a:t>Manufacturing control </a:t>
            </a:r>
            <a:r>
              <a:rPr lang="en-US" sz="2200" dirty="0"/>
              <a:t>– concerned with </a:t>
            </a:r>
            <a:r>
              <a:rPr lang="en-US" sz="2200" b="1" dirty="0"/>
              <a:t>managing and controlling </a:t>
            </a:r>
            <a:r>
              <a:rPr lang="en-US" sz="2200" dirty="0"/>
              <a:t>the physical operations in the factory to implement the manufacturing plans</a:t>
            </a:r>
          </a:p>
        </p:txBody>
      </p:sp>
      <p:sp>
        <p:nvSpPr>
          <p:cNvPr id="5" name="TextBox 4">
            <a:extLst>
              <a:ext uri="{FF2B5EF4-FFF2-40B4-BE49-F238E27FC236}">
                <a16:creationId xmlns:a16="http://schemas.microsoft.com/office/drawing/2014/main" id="{85E972C1-7AF7-4486-9C50-345A06B05339}"/>
              </a:ext>
            </a:extLst>
          </p:cNvPr>
          <p:cNvSpPr txBox="1"/>
          <p:nvPr/>
        </p:nvSpPr>
        <p:spPr>
          <a:xfrm>
            <a:off x="877542" y="3016252"/>
            <a:ext cx="7388915"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2060"/>
                </a:solidFill>
              </a:rPr>
              <a:t>Shop floor control </a:t>
            </a:r>
            <a:r>
              <a:rPr lang="en-US" sz="2000" dirty="0"/>
              <a:t>deals with the problem of controlling the progress of the product as it is being processed, assembled, moved and inspected in the factory</a:t>
            </a:r>
          </a:p>
          <a:p>
            <a:pPr marL="285750" indent="-285750">
              <a:buFont typeface="Arial" panose="020B0604020202020204" pitchFamily="34" charset="0"/>
              <a:buChar char="•"/>
            </a:pPr>
            <a:r>
              <a:rPr lang="en-US" sz="2000" dirty="0">
                <a:solidFill>
                  <a:srgbClr val="002060"/>
                </a:solidFill>
              </a:rPr>
              <a:t>Inventory control </a:t>
            </a:r>
            <a:r>
              <a:rPr lang="en-US" sz="2000" dirty="0"/>
              <a:t>attempts to strike a proper balance between the risk of too little inventory and the carrying cost of too much inventory. (when and what to order)</a:t>
            </a:r>
          </a:p>
          <a:p>
            <a:pPr marL="285750" indent="-285750">
              <a:buFont typeface="Arial" panose="020B0604020202020204" pitchFamily="34" charset="0"/>
              <a:buChar char="•"/>
            </a:pPr>
            <a:r>
              <a:rPr lang="en-US" sz="2000" dirty="0">
                <a:solidFill>
                  <a:srgbClr val="002060"/>
                </a:solidFill>
              </a:rPr>
              <a:t>Quality control </a:t>
            </a:r>
            <a:r>
              <a:rPr lang="en-US" sz="2000" dirty="0"/>
              <a:t>ensures that the quality of product and its components meet the standards specified by the product designer. </a:t>
            </a:r>
          </a:p>
        </p:txBody>
      </p:sp>
      <p:sp>
        <p:nvSpPr>
          <p:cNvPr id="3" name="Footer Placeholder 2">
            <a:extLst>
              <a:ext uri="{FF2B5EF4-FFF2-40B4-BE49-F238E27FC236}">
                <a16:creationId xmlns:a16="http://schemas.microsoft.com/office/drawing/2014/main" id="{DEE281BA-CD08-4FE1-906E-2805DC9A2214}"/>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0DC043AF-9DD2-4646-8025-0C03ABDF52FB}"/>
              </a:ext>
            </a:extLst>
          </p:cNvPr>
          <p:cNvSpPr>
            <a:spLocks noGrp="1"/>
          </p:cNvSpPr>
          <p:nvPr>
            <p:ph type="sldNum" sz="quarter" idx="12"/>
          </p:nvPr>
        </p:nvSpPr>
        <p:spPr/>
        <p:txBody>
          <a:bodyPr/>
          <a:lstStyle/>
          <a:p>
            <a:fld id="{DB009916-542A-474D-A7C5-680AFAFEF51E}" type="slidenum">
              <a:rPr lang="en-US" smtClean="0"/>
              <a:t>17</a:t>
            </a:fld>
            <a:endParaRPr lang="en-US"/>
          </a:p>
        </p:txBody>
      </p:sp>
      <p:sp>
        <p:nvSpPr>
          <p:cNvPr id="7" name="Date Placeholder 6">
            <a:extLst>
              <a:ext uri="{FF2B5EF4-FFF2-40B4-BE49-F238E27FC236}">
                <a16:creationId xmlns:a16="http://schemas.microsoft.com/office/drawing/2014/main" id="{19D21814-A1E8-4094-8C08-0E0DB738C5D0}"/>
              </a:ext>
            </a:extLst>
          </p:cNvPr>
          <p:cNvSpPr>
            <a:spLocks noGrp="1"/>
          </p:cNvSpPr>
          <p:nvPr>
            <p:ph type="dt" sz="half" idx="10"/>
          </p:nvPr>
        </p:nvSpPr>
        <p:spPr/>
        <p:txBody>
          <a:bodyPr/>
          <a:lstStyle/>
          <a:p>
            <a:fld id="{75227175-2A96-4BFE-B48B-6BEF8E6FC6F9}" type="datetime1">
              <a:rPr lang="en-US" smtClean="0"/>
              <a:t>11/12/2020</a:t>
            </a:fld>
            <a:endParaRPr lang="en-US"/>
          </a:p>
        </p:txBody>
      </p:sp>
    </p:spTree>
    <p:extLst>
      <p:ext uri="{BB962C8B-B14F-4D97-AF65-F5344CB8AC3E}">
        <p14:creationId xmlns:p14="http://schemas.microsoft.com/office/powerpoint/2010/main" val="4109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0656-88D3-432C-A54E-C6E5DC217880}"/>
              </a:ext>
            </a:extLst>
          </p:cNvPr>
          <p:cNvSpPr>
            <a:spLocks noGrp="1"/>
          </p:cNvSpPr>
          <p:nvPr>
            <p:ph type="title"/>
          </p:nvPr>
        </p:nvSpPr>
        <p:spPr/>
        <p:txBody>
          <a:bodyPr>
            <a:normAutofit/>
          </a:bodyPr>
          <a:lstStyle/>
          <a:p>
            <a:r>
              <a:rPr lang="en-US" sz="3500" dirty="0"/>
              <a:t>2. Automation in Production Systems</a:t>
            </a:r>
          </a:p>
        </p:txBody>
      </p:sp>
      <p:sp>
        <p:nvSpPr>
          <p:cNvPr id="4" name="Footer Placeholder 3">
            <a:extLst>
              <a:ext uri="{FF2B5EF4-FFF2-40B4-BE49-F238E27FC236}">
                <a16:creationId xmlns:a16="http://schemas.microsoft.com/office/drawing/2014/main" id="{3F1DD0DA-E755-4A7D-9994-443F1D7DB453}"/>
              </a:ext>
            </a:extLst>
          </p:cNvPr>
          <p:cNvSpPr>
            <a:spLocks noGrp="1"/>
          </p:cNvSpPr>
          <p:nvPr>
            <p:ph type="ftr" sz="quarter" idx="11"/>
          </p:nvPr>
        </p:nvSpPr>
        <p:spPr/>
        <p:txBody>
          <a:bodyPr/>
          <a:lstStyle/>
          <a:p>
            <a:r>
              <a:rPr lang="en-US"/>
              <a:t>Daro VAN</a:t>
            </a:r>
          </a:p>
        </p:txBody>
      </p:sp>
      <p:sp>
        <p:nvSpPr>
          <p:cNvPr id="5" name="Slide Number Placeholder 4">
            <a:extLst>
              <a:ext uri="{FF2B5EF4-FFF2-40B4-BE49-F238E27FC236}">
                <a16:creationId xmlns:a16="http://schemas.microsoft.com/office/drawing/2014/main" id="{B60F6E29-EE76-4E95-9037-FC0CA0DBA5B0}"/>
              </a:ext>
            </a:extLst>
          </p:cNvPr>
          <p:cNvSpPr>
            <a:spLocks noGrp="1"/>
          </p:cNvSpPr>
          <p:nvPr>
            <p:ph type="sldNum" sz="quarter" idx="12"/>
          </p:nvPr>
        </p:nvSpPr>
        <p:spPr/>
        <p:txBody>
          <a:bodyPr/>
          <a:lstStyle/>
          <a:p>
            <a:fld id="{DB009916-542A-474D-A7C5-680AFAFEF51E}" type="slidenum">
              <a:rPr lang="en-US" smtClean="0"/>
              <a:t>18</a:t>
            </a:fld>
            <a:endParaRPr lang="en-US"/>
          </a:p>
        </p:txBody>
      </p:sp>
      <p:sp>
        <p:nvSpPr>
          <p:cNvPr id="6" name="Date Placeholder 5">
            <a:extLst>
              <a:ext uri="{FF2B5EF4-FFF2-40B4-BE49-F238E27FC236}">
                <a16:creationId xmlns:a16="http://schemas.microsoft.com/office/drawing/2014/main" id="{1ABF5490-E39E-43C8-8D8F-B66AA0FF0CE2}"/>
              </a:ext>
            </a:extLst>
          </p:cNvPr>
          <p:cNvSpPr>
            <a:spLocks noGrp="1"/>
          </p:cNvSpPr>
          <p:nvPr>
            <p:ph type="dt" sz="half" idx="10"/>
          </p:nvPr>
        </p:nvSpPr>
        <p:spPr/>
        <p:txBody>
          <a:bodyPr/>
          <a:lstStyle/>
          <a:p>
            <a:fld id="{FC0EE02F-DB0D-45EB-871E-742376EE0A37}" type="datetime1">
              <a:rPr lang="en-US" smtClean="0"/>
              <a:t>11/12/2020</a:t>
            </a:fld>
            <a:endParaRPr lang="en-US"/>
          </a:p>
        </p:txBody>
      </p:sp>
      <p:sp>
        <p:nvSpPr>
          <p:cNvPr id="7" name="TextBox 6">
            <a:extLst>
              <a:ext uri="{FF2B5EF4-FFF2-40B4-BE49-F238E27FC236}">
                <a16:creationId xmlns:a16="http://schemas.microsoft.com/office/drawing/2014/main" id="{5444F448-EB8C-42AA-AC44-5A8FB3462E15}"/>
              </a:ext>
            </a:extLst>
          </p:cNvPr>
          <p:cNvSpPr txBox="1"/>
          <p:nvPr/>
        </p:nvSpPr>
        <p:spPr>
          <a:xfrm>
            <a:off x="731520" y="1690689"/>
            <a:ext cx="7783830" cy="461665"/>
          </a:xfrm>
          <a:prstGeom prst="rect">
            <a:avLst/>
          </a:prstGeom>
          <a:noFill/>
        </p:spPr>
        <p:txBody>
          <a:bodyPr wrap="square" rtlCol="0">
            <a:spAutoFit/>
          </a:bodyPr>
          <a:lstStyle/>
          <a:p>
            <a:r>
              <a:rPr lang="en-US" sz="2400" dirty="0"/>
              <a:t>Two categories of automation in the production systems:</a:t>
            </a:r>
          </a:p>
        </p:txBody>
      </p:sp>
      <p:sp>
        <p:nvSpPr>
          <p:cNvPr id="8" name="TextBox 7">
            <a:extLst>
              <a:ext uri="{FF2B5EF4-FFF2-40B4-BE49-F238E27FC236}">
                <a16:creationId xmlns:a16="http://schemas.microsoft.com/office/drawing/2014/main" id="{AC197939-AE9D-498C-BC2D-9981DD86A749}"/>
              </a:ext>
            </a:extLst>
          </p:cNvPr>
          <p:cNvSpPr txBox="1"/>
          <p:nvPr/>
        </p:nvSpPr>
        <p:spPr>
          <a:xfrm>
            <a:off x="1194099" y="2377440"/>
            <a:ext cx="7224432" cy="769441"/>
          </a:xfrm>
          <a:prstGeom prst="rect">
            <a:avLst/>
          </a:prstGeom>
          <a:noFill/>
        </p:spPr>
        <p:txBody>
          <a:bodyPr wrap="square" rtlCol="0">
            <a:spAutoFit/>
          </a:bodyPr>
          <a:lstStyle/>
          <a:p>
            <a:pPr marL="342900" indent="-342900">
              <a:buFont typeface="+mj-lt"/>
              <a:buAutoNum type="arabicPeriod"/>
            </a:pPr>
            <a:r>
              <a:rPr lang="en-US" sz="2200" dirty="0"/>
              <a:t>Automation of manufacturing systems in the factory</a:t>
            </a:r>
          </a:p>
          <a:p>
            <a:pPr marL="342900" indent="-342900">
              <a:buFont typeface="+mj-lt"/>
              <a:buAutoNum type="arabicPeriod"/>
            </a:pPr>
            <a:r>
              <a:rPr lang="en-US" sz="2200" dirty="0"/>
              <a:t>Computerization of the manufacturing support systems</a:t>
            </a:r>
          </a:p>
        </p:txBody>
      </p:sp>
      <p:sp>
        <p:nvSpPr>
          <p:cNvPr id="9" name="TextBox 8">
            <a:extLst>
              <a:ext uri="{FF2B5EF4-FFF2-40B4-BE49-F238E27FC236}">
                <a16:creationId xmlns:a16="http://schemas.microsoft.com/office/drawing/2014/main" id="{4512616A-9138-46DB-9635-C434C708556D}"/>
              </a:ext>
            </a:extLst>
          </p:cNvPr>
          <p:cNvSpPr txBox="1"/>
          <p:nvPr/>
        </p:nvSpPr>
        <p:spPr>
          <a:xfrm>
            <a:off x="725470" y="3429000"/>
            <a:ext cx="7693062" cy="769441"/>
          </a:xfrm>
          <a:prstGeom prst="rect">
            <a:avLst/>
          </a:prstGeom>
          <a:noFill/>
        </p:spPr>
        <p:txBody>
          <a:bodyPr wrap="square" rtlCol="0">
            <a:spAutoFit/>
          </a:bodyPr>
          <a:lstStyle/>
          <a:p>
            <a:r>
              <a:rPr lang="en-US" sz="2200" dirty="0"/>
              <a:t>The two categories overlap because manufacturing support systems are connected to the factory manufacturing systems.</a:t>
            </a:r>
          </a:p>
        </p:txBody>
      </p:sp>
    </p:spTree>
    <p:extLst>
      <p:ext uri="{BB962C8B-B14F-4D97-AF65-F5344CB8AC3E}">
        <p14:creationId xmlns:p14="http://schemas.microsoft.com/office/powerpoint/2010/main" val="3978966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DDBD-EA5A-49AF-9CD4-AF36BF3130E6}"/>
              </a:ext>
            </a:extLst>
          </p:cNvPr>
          <p:cNvSpPr>
            <a:spLocks noGrp="1"/>
          </p:cNvSpPr>
          <p:nvPr>
            <p:ph type="title"/>
          </p:nvPr>
        </p:nvSpPr>
        <p:spPr/>
        <p:txBody>
          <a:bodyPr>
            <a:normAutofit/>
          </a:bodyPr>
          <a:lstStyle/>
          <a:p>
            <a:r>
              <a:rPr lang="en-US" sz="3500" dirty="0"/>
              <a:t>2. Automation in Production Systems</a:t>
            </a:r>
            <a:br>
              <a:rPr lang="en-US" dirty="0"/>
            </a:br>
            <a:r>
              <a:rPr lang="en-US" sz="2800" dirty="0"/>
              <a:t>2.1 Automated Manufacturing Systems</a:t>
            </a:r>
          </a:p>
        </p:txBody>
      </p:sp>
      <p:sp>
        <p:nvSpPr>
          <p:cNvPr id="4" name="Date Placeholder 3">
            <a:extLst>
              <a:ext uri="{FF2B5EF4-FFF2-40B4-BE49-F238E27FC236}">
                <a16:creationId xmlns:a16="http://schemas.microsoft.com/office/drawing/2014/main" id="{7CAF0A4D-A010-4C5F-990C-CF2D9778D39F}"/>
              </a:ext>
            </a:extLst>
          </p:cNvPr>
          <p:cNvSpPr>
            <a:spLocks noGrp="1"/>
          </p:cNvSpPr>
          <p:nvPr>
            <p:ph type="dt" sz="half" idx="10"/>
          </p:nvPr>
        </p:nvSpPr>
        <p:spPr/>
        <p:txBody>
          <a:bodyPr/>
          <a:lstStyle/>
          <a:p>
            <a:fld id="{F80E44BE-5677-491B-A3BC-3B919D624B23}" type="datetime1">
              <a:rPr lang="en-US" smtClean="0"/>
              <a:t>11/12/2020</a:t>
            </a:fld>
            <a:endParaRPr lang="en-US"/>
          </a:p>
        </p:txBody>
      </p:sp>
      <p:sp>
        <p:nvSpPr>
          <p:cNvPr id="5" name="Footer Placeholder 4">
            <a:extLst>
              <a:ext uri="{FF2B5EF4-FFF2-40B4-BE49-F238E27FC236}">
                <a16:creationId xmlns:a16="http://schemas.microsoft.com/office/drawing/2014/main" id="{1EBB8616-0D6D-4420-8421-28A7919F5437}"/>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EDD0745B-A034-419A-8AE1-6486DA56E73B}"/>
              </a:ext>
            </a:extLst>
          </p:cNvPr>
          <p:cNvSpPr>
            <a:spLocks noGrp="1"/>
          </p:cNvSpPr>
          <p:nvPr>
            <p:ph type="sldNum" sz="quarter" idx="12"/>
          </p:nvPr>
        </p:nvSpPr>
        <p:spPr/>
        <p:txBody>
          <a:bodyPr/>
          <a:lstStyle/>
          <a:p>
            <a:fld id="{DB009916-542A-474D-A7C5-680AFAFEF51E}" type="slidenum">
              <a:rPr lang="en-US" smtClean="0"/>
              <a:t>19</a:t>
            </a:fld>
            <a:endParaRPr lang="en-US"/>
          </a:p>
        </p:txBody>
      </p:sp>
      <p:sp>
        <p:nvSpPr>
          <p:cNvPr id="7" name="TextBox 6">
            <a:extLst>
              <a:ext uri="{FF2B5EF4-FFF2-40B4-BE49-F238E27FC236}">
                <a16:creationId xmlns:a16="http://schemas.microsoft.com/office/drawing/2014/main" id="{722B4CEE-FE02-4C4B-975F-38798BF56C4A}"/>
              </a:ext>
            </a:extLst>
          </p:cNvPr>
          <p:cNvSpPr txBox="1"/>
          <p:nvPr/>
        </p:nvSpPr>
        <p:spPr>
          <a:xfrm>
            <a:off x="628650" y="1871831"/>
            <a:ext cx="7886700" cy="1446550"/>
          </a:xfrm>
          <a:prstGeom prst="rect">
            <a:avLst/>
          </a:prstGeom>
          <a:noFill/>
        </p:spPr>
        <p:txBody>
          <a:bodyPr wrap="square" rtlCol="0">
            <a:spAutoFit/>
          </a:bodyPr>
          <a:lstStyle/>
          <a:p>
            <a:pPr marL="285750" indent="-285750">
              <a:buFont typeface="Arial" panose="020B0604020202020204" pitchFamily="34" charset="0"/>
              <a:buChar char="•"/>
            </a:pPr>
            <a:r>
              <a:rPr lang="en-US" sz="2200" dirty="0"/>
              <a:t>Processing </a:t>
            </a:r>
          </a:p>
          <a:p>
            <a:pPr marL="285750" indent="-285750">
              <a:buFont typeface="Arial" panose="020B0604020202020204" pitchFamily="34" charset="0"/>
              <a:buChar char="•"/>
            </a:pPr>
            <a:r>
              <a:rPr lang="en-US" sz="2200" dirty="0"/>
              <a:t>Assembly</a:t>
            </a:r>
          </a:p>
          <a:p>
            <a:pPr marL="285750" indent="-285750">
              <a:buFont typeface="Arial" panose="020B0604020202020204" pitchFamily="34" charset="0"/>
              <a:buChar char="•"/>
            </a:pPr>
            <a:r>
              <a:rPr lang="en-US" sz="2200" dirty="0"/>
              <a:t>Inspection</a:t>
            </a:r>
          </a:p>
          <a:p>
            <a:pPr marL="285750" indent="-285750">
              <a:buFont typeface="Arial" panose="020B0604020202020204" pitchFamily="34" charset="0"/>
              <a:buChar char="•"/>
            </a:pPr>
            <a:r>
              <a:rPr lang="en-US" sz="2200" dirty="0"/>
              <a:t>Material handling </a:t>
            </a:r>
          </a:p>
        </p:txBody>
      </p:sp>
      <p:sp>
        <p:nvSpPr>
          <p:cNvPr id="8" name="TextBox 7">
            <a:extLst>
              <a:ext uri="{FF2B5EF4-FFF2-40B4-BE49-F238E27FC236}">
                <a16:creationId xmlns:a16="http://schemas.microsoft.com/office/drawing/2014/main" id="{9FE06379-07AE-4854-B798-9E77088FE940}"/>
              </a:ext>
            </a:extLst>
          </p:cNvPr>
          <p:cNvSpPr txBox="1"/>
          <p:nvPr/>
        </p:nvSpPr>
        <p:spPr>
          <a:xfrm>
            <a:off x="628650" y="3539620"/>
            <a:ext cx="7697769" cy="1446550"/>
          </a:xfrm>
          <a:prstGeom prst="rect">
            <a:avLst/>
          </a:prstGeom>
          <a:noFill/>
        </p:spPr>
        <p:txBody>
          <a:bodyPr wrap="square" rtlCol="0">
            <a:spAutoFit/>
          </a:bodyPr>
          <a:lstStyle/>
          <a:p>
            <a:r>
              <a:rPr lang="en-US" sz="2200" dirty="0"/>
              <a:t>They are called automated because they perform their operations with a reduced level of human participation compared with the corresponding process (sometimes virtually no human participation).</a:t>
            </a:r>
          </a:p>
        </p:txBody>
      </p:sp>
    </p:spTree>
    <p:extLst>
      <p:ext uri="{BB962C8B-B14F-4D97-AF65-F5344CB8AC3E}">
        <p14:creationId xmlns:p14="http://schemas.microsoft.com/office/powerpoint/2010/main" val="1991886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C564-E682-45B9-A5F8-C87EF11E622A}"/>
              </a:ext>
            </a:extLst>
          </p:cNvPr>
          <p:cNvSpPr>
            <a:spLocks noGrp="1"/>
          </p:cNvSpPr>
          <p:nvPr>
            <p:ph type="title"/>
          </p:nvPr>
        </p:nvSpPr>
        <p:spPr/>
        <p:txBody>
          <a:bodyPr/>
          <a:lstStyle/>
          <a:p>
            <a:r>
              <a:rPr lang="en-US" sz="3500" dirty="0"/>
              <a:t>Outline</a:t>
            </a:r>
            <a:r>
              <a:rPr lang="en-US" dirty="0"/>
              <a:t> </a:t>
            </a:r>
          </a:p>
        </p:txBody>
      </p:sp>
      <p:sp>
        <p:nvSpPr>
          <p:cNvPr id="3" name="Content Placeholder 2">
            <a:extLst>
              <a:ext uri="{FF2B5EF4-FFF2-40B4-BE49-F238E27FC236}">
                <a16:creationId xmlns:a16="http://schemas.microsoft.com/office/drawing/2014/main" id="{973EB7C3-FE87-4ACE-9B7B-A300098D704F}"/>
              </a:ext>
            </a:extLst>
          </p:cNvPr>
          <p:cNvSpPr>
            <a:spLocks noGrp="1"/>
          </p:cNvSpPr>
          <p:nvPr>
            <p:ph idx="1"/>
          </p:nvPr>
        </p:nvSpPr>
        <p:spPr>
          <a:xfrm>
            <a:off x="628650" y="1825625"/>
            <a:ext cx="7886700" cy="1939551"/>
          </a:xfrm>
        </p:spPr>
        <p:txBody>
          <a:bodyPr>
            <a:normAutofit/>
          </a:bodyPr>
          <a:lstStyle/>
          <a:p>
            <a:pPr marL="514350" indent="-514350">
              <a:buFont typeface="+mj-lt"/>
              <a:buAutoNum type="arabicPeriod"/>
            </a:pPr>
            <a:r>
              <a:rPr lang="en-US" sz="2400" dirty="0"/>
              <a:t>Production systems</a:t>
            </a:r>
          </a:p>
          <a:p>
            <a:pPr marL="514350" indent="-514350">
              <a:buFont typeface="+mj-lt"/>
              <a:buAutoNum type="arabicPeriod"/>
            </a:pPr>
            <a:r>
              <a:rPr lang="en-US" sz="2400" dirty="0"/>
              <a:t>Automation in production systems</a:t>
            </a:r>
          </a:p>
          <a:p>
            <a:pPr marL="514350" indent="-514350">
              <a:buFont typeface="+mj-lt"/>
              <a:buAutoNum type="arabicPeriod"/>
            </a:pPr>
            <a:r>
              <a:rPr lang="en-US" sz="2400" dirty="0"/>
              <a:t>Manual labor in production systems</a:t>
            </a:r>
          </a:p>
          <a:p>
            <a:pPr marL="514350" indent="-514350">
              <a:buFont typeface="+mj-lt"/>
              <a:buAutoNum type="arabicPeriod"/>
            </a:pPr>
            <a:r>
              <a:rPr lang="en-US" sz="2400" dirty="0"/>
              <a:t>Automation principles and strategies</a:t>
            </a:r>
          </a:p>
          <a:p>
            <a:pPr marL="0" indent="0">
              <a:buNone/>
            </a:pPr>
            <a:endParaRPr lang="en-US" sz="2400" dirty="0"/>
          </a:p>
        </p:txBody>
      </p:sp>
      <p:sp>
        <p:nvSpPr>
          <p:cNvPr id="4" name="Footer Placeholder 3">
            <a:extLst>
              <a:ext uri="{FF2B5EF4-FFF2-40B4-BE49-F238E27FC236}">
                <a16:creationId xmlns:a16="http://schemas.microsoft.com/office/drawing/2014/main" id="{79ACA280-06C5-4E3B-A8BA-4B94CF19F924}"/>
              </a:ext>
            </a:extLst>
          </p:cNvPr>
          <p:cNvSpPr>
            <a:spLocks noGrp="1"/>
          </p:cNvSpPr>
          <p:nvPr>
            <p:ph type="ftr" sz="quarter" idx="11"/>
          </p:nvPr>
        </p:nvSpPr>
        <p:spPr/>
        <p:txBody>
          <a:bodyPr/>
          <a:lstStyle/>
          <a:p>
            <a:r>
              <a:rPr lang="en-US"/>
              <a:t>Daro VAN</a:t>
            </a:r>
          </a:p>
        </p:txBody>
      </p:sp>
      <p:sp>
        <p:nvSpPr>
          <p:cNvPr id="5" name="Slide Number Placeholder 4">
            <a:extLst>
              <a:ext uri="{FF2B5EF4-FFF2-40B4-BE49-F238E27FC236}">
                <a16:creationId xmlns:a16="http://schemas.microsoft.com/office/drawing/2014/main" id="{746C3609-6E0F-4DE2-A156-3AE90C1D9B4C}"/>
              </a:ext>
            </a:extLst>
          </p:cNvPr>
          <p:cNvSpPr>
            <a:spLocks noGrp="1"/>
          </p:cNvSpPr>
          <p:nvPr>
            <p:ph type="sldNum" sz="quarter" idx="12"/>
          </p:nvPr>
        </p:nvSpPr>
        <p:spPr/>
        <p:txBody>
          <a:bodyPr/>
          <a:lstStyle/>
          <a:p>
            <a:fld id="{DB009916-542A-474D-A7C5-680AFAFEF51E}" type="slidenum">
              <a:rPr lang="en-US" smtClean="0"/>
              <a:t>2</a:t>
            </a:fld>
            <a:endParaRPr lang="en-US"/>
          </a:p>
        </p:txBody>
      </p:sp>
      <p:sp>
        <p:nvSpPr>
          <p:cNvPr id="6" name="Date Placeholder 5">
            <a:extLst>
              <a:ext uri="{FF2B5EF4-FFF2-40B4-BE49-F238E27FC236}">
                <a16:creationId xmlns:a16="http://schemas.microsoft.com/office/drawing/2014/main" id="{C5FACC01-DAF3-4FB8-B9A4-D4219DB8186F}"/>
              </a:ext>
            </a:extLst>
          </p:cNvPr>
          <p:cNvSpPr>
            <a:spLocks noGrp="1"/>
          </p:cNvSpPr>
          <p:nvPr>
            <p:ph type="dt" sz="half" idx="10"/>
          </p:nvPr>
        </p:nvSpPr>
        <p:spPr/>
        <p:txBody>
          <a:bodyPr/>
          <a:lstStyle/>
          <a:p>
            <a:fld id="{4BDC5872-B823-45AC-9132-F3CC23463A44}" type="datetime1">
              <a:rPr lang="en-US" smtClean="0"/>
              <a:t>11/12/2020</a:t>
            </a:fld>
            <a:endParaRPr lang="en-US"/>
          </a:p>
        </p:txBody>
      </p:sp>
    </p:spTree>
    <p:extLst>
      <p:ext uri="{BB962C8B-B14F-4D97-AF65-F5344CB8AC3E}">
        <p14:creationId xmlns:p14="http://schemas.microsoft.com/office/powerpoint/2010/main" val="3964696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DDBD-EA5A-49AF-9CD4-AF36BF3130E6}"/>
              </a:ext>
            </a:extLst>
          </p:cNvPr>
          <p:cNvSpPr>
            <a:spLocks noGrp="1"/>
          </p:cNvSpPr>
          <p:nvPr>
            <p:ph type="title"/>
          </p:nvPr>
        </p:nvSpPr>
        <p:spPr/>
        <p:txBody>
          <a:bodyPr>
            <a:normAutofit/>
          </a:bodyPr>
          <a:lstStyle/>
          <a:p>
            <a:r>
              <a:rPr lang="en-US" sz="3500" dirty="0"/>
              <a:t>2. Automation in Production Systems</a:t>
            </a:r>
            <a:br>
              <a:rPr lang="en-US" dirty="0"/>
            </a:br>
            <a:r>
              <a:rPr lang="en-US" sz="2800" dirty="0"/>
              <a:t>2.1 Automated Manufacturing Systems</a:t>
            </a:r>
          </a:p>
        </p:txBody>
      </p:sp>
      <p:sp>
        <p:nvSpPr>
          <p:cNvPr id="4" name="Date Placeholder 3">
            <a:extLst>
              <a:ext uri="{FF2B5EF4-FFF2-40B4-BE49-F238E27FC236}">
                <a16:creationId xmlns:a16="http://schemas.microsoft.com/office/drawing/2014/main" id="{7CAF0A4D-A010-4C5F-990C-CF2D9778D39F}"/>
              </a:ext>
            </a:extLst>
          </p:cNvPr>
          <p:cNvSpPr>
            <a:spLocks noGrp="1"/>
          </p:cNvSpPr>
          <p:nvPr>
            <p:ph type="dt" sz="half" idx="10"/>
          </p:nvPr>
        </p:nvSpPr>
        <p:spPr/>
        <p:txBody>
          <a:bodyPr/>
          <a:lstStyle/>
          <a:p>
            <a:fld id="{F80E44BE-5677-491B-A3BC-3B919D624B23}" type="datetime1">
              <a:rPr lang="en-US" smtClean="0"/>
              <a:t>11/12/2020</a:t>
            </a:fld>
            <a:endParaRPr lang="en-US"/>
          </a:p>
        </p:txBody>
      </p:sp>
      <p:sp>
        <p:nvSpPr>
          <p:cNvPr id="5" name="Footer Placeholder 4">
            <a:extLst>
              <a:ext uri="{FF2B5EF4-FFF2-40B4-BE49-F238E27FC236}">
                <a16:creationId xmlns:a16="http://schemas.microsoft.com/office/drawing/2014/main" id="{1EBB8616-0D6D-4420-8421-28A7919F5437}"/>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EDD0745B-A034-419A-8AE1-6486DA56E73B}"/>
              </a:ext>
            </a:extLst>
          </p:cNvPr>
          <p:cNvSpPr>
            <a:spLocks noGrp="1"/>
          </p:cNvSpPr>
          <p:nvPr>
            <p:ph type="sldNum" sz="quarter" idx="12"/>
          </p:nvPr>
        </p:nvSpPr>
        <p:spPr/>
        <p:txBody>
          <a:bodyPr/>
          <a:lstStyle/>
          <a:p>
            <a:fld id="{DB009916-542A-474D-A7C5-680AFAFEF51E}" type="slidenum">
              <a:rPr lang="en-US" smtClean="0"/>
              <a:t>20</a:t>
            </a:fld>
            <a:endParaRPr lang="en-US"/>
          </a:p>
        </p:txBody>
      </p:sp>
      <p:sp>
        <p:nvSpPr>
          <p:cNvPr id="3" name="TextBox 2">
            <a:extLst>
              <a:ext uri="{FF2B5EF4-FFF2-40B4-BE49-F238E27FC236}">
                <a16:creationId xmlns:a16="http://schemas.microsoft.com/office/drawing/2014/main" id="{CCE708DE-7857-45C6-8F34-8A885740EC20}"/>
              </a:ext>
            </a:extLst>
          </p:cNvPr>
          <p:cNvSpPr txBox="1"/>
          <p:nvPr/>
        </p:nvSpPr>
        <p:spPr>
          <a:xfrm>
            <a:off x="628650" y="1796527"/>
            <a:ext cx="8021843" cy="461665"/>
          </a:xfrm>
          <a:prstGeom prst="rect">
            <a:avLst/>
          </a:prstGeom>
          <a:noFill/>
        </p:spPr>
        <p:txBody>
          <a:bodyPr wrap="square" rtlCol="0">
            <a:spAutoFit/>
          </a:bodyPr>
          <a:lstStyle/>
          <a:p>
            <a:r>
              <a:rPr lang="en-US" sz="2400" dirty="0"/>
              <a:t>Example</a:t>
            </a:r>
          </a:p>
        </p:txBody>
      </p:sp>
      <p:sp>
        <p:nvSpPr>
          <p:cNvPr id="9" name="TextBox 8">
            <a:extLst>
              <a:ext uri="{FF2B5EF4-FFF2-40B4-BE49-F238E27FC236}">
                <a16:creationId xmlns:a16="http://schemas.microsoft.com/office/drawing/2014/main" id="{A20BC943-0B4C-432C-A07D-09D6057C6F66}"/>
              </a:ext>
            </a:extLst>
          </p:cNvPr>
          <p:cNvSpPr txBox="1"/>
          <p:nvPr/>
        </p:nvSpPr>
        <p:spPr>
          <a:xfrm>
            <a:off x="628650" y="2517289"/>
            <a:ext cx="7886700" cy="2462213"/>
          </a:xfrm>
          <a:prstGeom prst="rect">
            <a:avLst/>
          </a:prstGeom>
          <a:noFill/>
        </p:spPr>
        <p:txBody>
          <a:bodyPr wrap="square" rtlCol="0">
            <a:spAutoFit/>
          </a:bodyPr>
          <a:lstStyle/>
          <a:p>
            <a:pPr marL="285750" indent="-285750">
              <a:buFont typeface="Arial" panose="020B0604020202020204" pitchFamily="34" charset="0"/>
              <a:buChar char="•"/>
            </a:pPr>
            <a:r>
              <a:rPr lang="en-US" sz="2200" dirty="0"/>
              <a:t>Automated machine tools</a:t>
            </a:r>
          </a:p>
          <a:p>
            <a:pPr marL="285750" indent="-285750">
              <a:buFont typeface="Arial" panose="020B0604020202020204" pitchFamily="34" charset="0"/>
              <a:buChar char="•"/>
            </a:pPr>
            <a:r>
              <a:rPr lang="en-US" sz="2200" dirty="0"/>
              <a:t>Transfer lines that performs a series of machine</a:t>
            </a:r>
          </a:p>
          <a:p>
            <a:pPr marL="285750" indent="-285750">
              <a:buFont typeface="Arial" panose="020B0604020202020204" pitchFamily="34" charset="0"/>
              <a:buChar char="•"/>
            </a:pPr>
            <a:r>
              <a:rPr lang="en-US" sz="2200" dirty="0"/>
              <a:t>Automated assembly systems</a:t>
            </a:r>
          </a:p>
          <a:p>
            <a:pPr marL="285750" indent="-285750">
              <a:buFont typeface="Arial" panose="020B0604020202020204" pitchFamily="34" charset="0"/>
              <a:buChar char="•"/>
            </a:pPr>
            <a:r>
              <a:rPr lang="en-US" sz="2200" dirty="0"/>
              <a:t>Industrial robots that perform processing or assembly operations</a:t>
            </a:r>
          </a:p>
          <a:p>
            <a:pPr marL="285750" indent="-285750">
              <a:buFont typeface="Arial" panose="020B0604020202020204" pitchFamily="34" charset="0"/>
              <a:buChar char="•"/>
            </a:pPr>
            <a:r>
              <a:rPr lang="en-US" sz="2200" dirty="0"/>
              <a:t>Automated material handling and storage systems to integrated manufacturing operations</a:t>
            </a:r>
          </a:p>
          <a:p>
            <a:pPr marL="285750" indent="-285750">
              <a:buFont typeface="Arial" panose="020B0604020202020204" pitchFamily="34" charset="0"/>
              <a:buChar char="•"/>
            </a:pPr>
            <a:r>
              <a:rPr lang="en-US" sz="2200" dirty="0"/>
              <a:t>Automatic inspection system for quality control</a:t>
            </a:r>
          </a:p>
        </p:txBody>
      </p:sp>
    </p:spTree>
    <p:extLst>
      <p:ext uri="{BB962C8B-B14F-4D97-AF65-F5344CB8AC3E}">
        <p14:creationId xmlns:p14="http://schemas.microsoft.com/office/powerpoint/2010/main" val="2732017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DDBD-EA5A-49AF-9CD4-AF36BF3130E6}"/>
              </a:ext>
            </a:extLst>
          </p:cNvPr>
          <p:cNvSpPr>
            <a:spLocks noGrp="1"/>
          </p:cNvSpPr>
          <p:nvPr>
            <p:ph type="title"/>
          </p:nvPr>
        </p:nvSpPr>
        <p:spPr/>
        <p:txBody>
          <a:bodyPr>
            <a:normAutofit/>
          </a:bodyPr>
          <a:lstStyle/>
          <a:p>
            <a:r>
              <a:rPr lang="en-US" sz="3500" dirty="0"/>
              <a:t>2. Automation in Production Systems</a:t>
            </a:r>
            <a:br>
              <a:rPr lang="en-US" dirty="0"/>
            </a:br>
            <a:r>
              <a:rPr lang="en-US" sz="2800" dirty="0"/>
              <a:t>2.1 Automated Manufacturing Systems</a:t>
            </a:r>
          </a:p>
        </p:txBody>
      </p:sp>
      <p:sp>
        <p:nvSpPr>
          <p:cNvPr id="4" name="Date Placeholder 3">
            <a:extLst>
              <a:ext uri="{FF2B5EF4-FFF2-40B4-BE49-F238E27FC236}">
                <a16:creationId xmlns:a16="http://schemas.microsoft.com/office/drawing/2014/main" id="{7CAF0A4D-A010-4C5F-990C-CF2D9778D39F}"/>
              </a:ext>
            </a:extLst>
          </p:cNvPr>
          <p:cNvSpPr>
            <a:spLocks noGrp="1"/>
          </p:cNvSpPr>
          <p:nvPr>
            <p:ph type="dt" sz="half" idx="10"/>
          </p:nvPr>
        </p:nvSpPr>
        <p:spPr/>
        <p:txBody>
          <a:bodyPr/>
          <a:lstStyle/>
          <a:p>
            <a:fld id="{F80E44BE-5677-491B-A3BC-3B919D624B23}" type="datetime1">
              <a:rPr lang="en-US" smtClean="0"/>
              <a:t>11/12/2020</a:t>
            </a:fld>
            <a:endParaRPr lang="en-US"/>
          </a:p>
        </p:txBody>
      </p:sp>
      <p:sp>
        <p:nvSpPr>
          <p:cNvPr id="5" name="Footer Placeholder 4">
            <a:extLst>
              <a:ext uri="{FF2B5EF4-FFF2-40B4-BE49-F238E27FC236}">
                <a16:creationId xmlns:a16="http://schemas.microsoft.com/office/drawing/2014/main" id="{1EBB8616-0D6D-4420-8421-28A7919F5437}"/>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EDD0745B-A034-419A-8AE1-6486DA56E73B}"/>
              </a:ext>
            </a:extLst>
          </p:cNvPr>
          <p:cNvSpPr>
            <a:spLocks noGrp="1"/>
          </p:cNvSpPr>
          <p:nvPr>
            <p:ph type="sldNum" sz="quarter" idx="12"/>
          </p:nvPr>
        </p:nvSpPr>
        <p:spPr/>
        <p:txBody>
          <a:bodyPr/>
          <a:lstStyle/>
          <a:p>
            <a:fld id="{DB009916-542A-474D-A7C5-680AFAFEF51E}" type="slidenum">
              <a:rPr lang="en-US" smtClean="0"/>
              <a:t>21</a:t>
            </a:fld>
            <a:endParaRPr lang="en-US"/>
          </a:p>
        </p:txBody>
      </p:sp>
      <p:sp>
        <p:nvSpPr>
          <p:cNvPr id="3" name="TextBox 2">
            <a:extLst>
              <a:ext uri="{FF2B5EF4-FFF2-40B4-BE49-F238E27FC236}">
                <a16:creationId xmlns:a16="http://schemas.microsoft.com/office/drawing/2014/main" id="{EB6B8E6E-B0B8-4E8D-9A71-9B2D3F3AFA36}"/>
              </a:ext>
            </a:extLst>
          </p:cNvPr>
          <p:cNvSpPr txBox="1"/>
          <p:nvPr/>
        </p:nvSpPr>
        <p:spPr>
          <a:xfrm>
            <a:off x="720762" y="1893346"/>
            <a:ext cx="4744123" cy="830997"/>
          </a:xfrm>
          <a:prstGeom prst="rect">
            <a:avLst/>
          </a:prstGeom>
          <a:noFill/>
        </p:spPr>
        <p:txBody>
          <a:bodyPr wrap="square" rtlCol="0">
            <a:spAutoFit/>
          </a:bodyPr>
          <a:lstStyle/>
          <a:p>
            <a:r>
              <a:rPr lang="en-US" sz="2400" dirty="0"/>
              <a:t>Three basic types:</a:t>
            </a:r>
          </a:p>
          <a:p>
            <a:endParaRPr lang="en-US" sz="2400" dirty="0"/>
          </a:p>
        </p:txBody>
      </p:sp>
      <p:sp>
        <p:nvSpPr>
          <p:cNvPr id="9" name="TextBox 8">
            <a:extLst>
              <a:ext uri="{FF2B5EF4-FFF2-40B4-BE49-F238E27FC236}">
                <a16:creationId xmlns:a16="http://schemas.microsoft.com/office/drawing/2014/main" id="{C7E44C8F-2DF7-44B8-B577-0603894B0A50}"/>
              </a:ext>
            </a:extLst>
          </p:cNvPr>
          <p:cNvSpPr txBox="1"/>
          <p:nvPr/>
        </p:nvSpPr>
        <p:spPr>
          <a:xfrm>
            <a:off x="628650" y="2539677"/>
            <a:ext cx="5212752" cy="1107996"/>
          </a:xfrm>
          <a:prstGeom prst="rect">
            <a:avLst/>
          </a:prstGeom>
          <a:noFill/>
        </p:spPr>
        <p:txBody>
          <a:bodyPr wrap="square" rtlCol="0">
            <a:spAutoFit/>
          </a:bodyPr>
          <a:lstStyle/>
          <a:p>
            <a:pPr marL="342900" indent="-342900">
              <a:buFont typeface="+mj-lt"/>
              <a:buAutoNum type="arabicPeriod"/>
            </a:pPr>
            <a:r>
              <a:rPr lang="en-US" sz="2200" dirty="0"/>
              <a:t>Fixed automation</a:t>
            </a:r>
          </a:p>
          <a:p>
            <a:pPr marL="342900" indent="-342900">
              <a:buFont typeface="+mj-lt"/>
              <a:buAutoNum type="arabicPeriod"/>
            </a:pPr>
            <a:r>
              <a:rPr lang="en-US" sz="2200" dirty="0"/>
              <a:t>Programmable automation</a:t>
            </a:r>
          </a:p>
          <a:p>
            <a:pPr marL="342900" indent="-342900">
              <a:buFont typeface="+mj-lt"/>
              <a:buAutoNum type="arabicPeriod"/>
            </a:pPr>
            <a:r>
              <a:rPr lang="en-US" sz="2200" dirty="0"/>
              <a:t>Flexible automation</a:t>
            </a:r>
          </a:p>
        </p:txBody>
      </p:sp>
    </p:spTree>
    <p:extLst>
      <p:ext uri="{BB962C8B-B14F-4D97-AF65-F5344CB8AC3E}">
        <p14:creationId xmlns:p14="http://schemas.microsoft.com/office/powerpoint/2010/main" val="854989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DDBD-EA5A-49AF-9CD4-AF36BF3130E6}"/>
              </a:ext>
            </a:extLst>
          </p:cNvPr>
          <p:cNvSpPr>
            <a:spLocks noGrp="1"/>
          </p:cNvSpPr>
          <p:nvPr>
            <p:ph type="title"/>
          </p:nvPr>
        </p:nvSpPr>
        <p:spPr/>
        <p:txBody>
          <a:bodyPr>
            <a:normAutofit/>
          </a:bodyPr>
          <a:lstStyle/>
          <a:p>
            <a:r>
              <a:rPr lang="en-US" sz="3500" dirty="0"/>
              <a:t>2. Automation in Production Systems</a:t>
            </a:r>
            <a:br>
              <a:rPr lang="en-US" dirty="0"/>
            </a:br>
            <a:r>
              <a:rPr lang="en-US" sz="2800" dirty="0"/>
              <a:t>2.1 Automated Manufacturing Systems</a:t>
            </a:r>
          </a:p>
        </p:txBody>
      </p:sp>
      <p:sp>
        <p:nvSpPr>
          <p:cNvPr id="4" name="Date Placeholder 3">
            <a:extLst>
              <a:ext uri="{FF2B5EF4-FFF2-40B4-BE49-F238E27FC236}">
                <a16:creationId xmlns:a16="http://schemas.microsoft.com/office/drawing/2014/main" id="{7CAF0A4D-A010-4C5F-990C-CF2D9778D39F}"/>
              </a:ext>
            </a:extLst>
          </p:cNvPr>
          <p:cNvSpPr>
            <a:spLocks noGrp="1"/>
          </p:cNvSpPr>
          <p:nvPr>
            <p:ph type="dt" sz="half" idx="10"/>
          </p:nvPr>
        </p:nvSpPr>
        <p:spPr/>
        <p:txBody>
          <a:bodyPr/>
          <a:lstStyle/>
          <a:p>
            <a:fld id="{F80E44BE-5677-491B-A3BC-3B919D624B23}" type="datetime1">
              <a:rPr lang="en-US" smtClean="0"/>
              <a:t>11/12/2020</a:t>
            </a:fld>
            <a:endParaRPr lang="en-US"/>
          </a:p>
        </p:txBody>
      </p:sp>
      <p:sp>
        <p:nvSpPr>
          <p:cNvPr id="5" name="Footer Placeholder 4">
            <a:extLst>
              <a:ext uri="{FF2B5EF4-FFF2-40B4-BE49-F238E27FC236}">
                <a16:creationId xmlns:a16="http://schemas.microsoft.com/office/drawing/2014/main" id="{1EBB8616-0D6D-4420-8421-28A7919F5437}"/>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EDD0745B-A034-419A-8AE1-6486DA56E73B}"/>
              </a:ext>
            </a:extLst>
          </p:cNvPr>
          <p:cNvSpPr>
            <a:spLocks noGrp="1"/>
          </p:cNvSpPr>
          <p:nvPr>
            <p:ph type="sldNum" sz="quarter" idx="12"/>
          </p:nvPr>
        </p:nvSpPr>
        <p:spPr/>
        <p:txBody>
          <a:bodyPr/>
          <a:lstStyle/>
          <a:p>
            <a:fld id="{DB009916-542A-474D-A7C5-680AFAFEF51E}" type="slidenum">
              <a:rPr lang="en-US" smtClean="0"/>
              <a:t>22</a:t>
            </a:fld>
            <a:endParaRPr lang="en-US"/>
          </a:p>
        </p:txBody>
      </p:sp>
      <p:sp>
        <p:nvSpPr>
          <p:cNvPr id="3" name="TextBox 2">
            <a:extLst>
              <a:ext uri="{FF2B5EF4-FFF2-40B4-BE49-F238E27FC236}">
                <a16:creationId xmlns:a16="http://schemas.microsoft.com/office/drawing/2014/main" id="{EB6B8E6E-B0B8-4E8D-9A71-9B2D3F3AFA36}"/>
              </a:ext>
            </a:extLst>
          </p:cNvPr>
          <p:cNvSpPr txBox="1"/>
          <p:nvPr/>
        </p:nvSpPr>
        <p:spPr>
          <a:xfrm>
            <a:off x="720761" y="2134602"/>
            <a:ext cx="7476565" cy="1446550"/>
          </a:xfrm>
          <a:prstGeom prst="rect">
            <a:avLst/>
          </a:prstGeom>
          <a:noFill/>
        </p:spPr>
        <p:txBody>
          <a:bodyPr wrap="square" rtlCol="0">
            <a:spAutoFit/>
          </a:bodyPr>
          <a:lstStyle/>
          <a:p>
            <a:r>
              <a:rPr lang="en-US" sz="2200" dirty="0"/>
              <a:t>“A manufacturing system in which the sequence of processing (or assembly) operations is fixed by the equipment configuration”</a:t>
            </a:r>
          </a:p>
          <a:p>
            <a:endParaRPr lang="en-US" sz="2200" dirty="0"/>
          </a:p>
        </p:txBody>
      </p:sp>
      <p:sp>
        <p:nvSpPr>
          <p:cNvPr id="7" name="TextBox 6">
            <a:extLst>
              <a:ext uri="{FF2B5EF4-FFF2-40B4-BE49-F238E27FC236}">
                <a16:creationId xmlns:a16="http://schemas.microsoft.com/office/drawing/2014/main" id="{0DC68B6E-CC45-4F31-ADC5-A36F595A169D}"/>
              </a:ext>
            </a:extLst>
          </p:cNvPr>
          <p:cNvSpPr txBox="1"/>
          <p:nvPr/>
        </p:nvSpPr>
        <p:spPr>
          <a:xfrm>
            <a:off x="720761" y="3429000"/>
            <a:ext cx="7476565" cy="1785104"/>
          </a:xfrm>
          <a:prstGeom prst="rect">
            <a:avLst/>
          </a:prstGeom>
          <a:noFill/>
        </p:spPr>
        <p:txBody>
          <a:bodyPr wrap="square" rtlCol="0">
            <a:spAutoFit/>
          </a:bodyPr>
          <a:lstStyle/>
          <a:p>
            <a:r>
              <a:rPr lang="en-US" sz="2200" dirty="0"/>
              <a:t>Typical features:</a:t>
            </a:r>
          </a:p>
          <a:p>
            <a:pPr marL="285750" indent="-285750">
              <a:buFont typeface="Arial" panose="020B0604020202020204" pitchFamily="34" charset="0"/>
              <a:buChar char="•"/>
            </a:pPr>
            <a:r>
              <a:rPr lang="en-US" sz="2200" dirty="0">
                <a:solidFill>
                  <a:srgbClr val="002060"/>
                </a:solidFill>
              </a:rPr>
              <a:t>Suited to high production quantities</a:t>
            </a:r>
          </a:p>
          <a:p>
            <a:pPr marL="285750" indent="-285750">
              <a:buFont typeface="Arial" panose="020B0604020202020204" pitchFamily="34" charset="0"/>
              <a:buChar char="•"/>
            </a:pPr>
            <a:r>
              <a:rPr lang="en-US" sz="2200" dirty="0">
                <a:solidFill>
                  <a:srgbClr val="FF0000"/>
                </a:solidFill>
              </a:rPr>
              <a:t>High initial investment </a:t>
            </a:r>
            <a:r>
              <a:rPr lang="en-US" sz="2200" dirty="0"/>
              <a:t>for custom-engineering equipment</a:t>
            </a:r>
          </a:p>
          <a:p>
            <a:pPr marL="285750" indent="-285750">
              <a:buFont typeface="Arial" panose="020B0604020202020204" pitchFamily="34" charset="0"/>
              <a:buChar char="•"/>
            </a:pPr>
            <a:r>
              <a:rPr lang="en-US" sz="2200" dirty="0">
                <a:solidFill>
                  <a:srgbClr val="002060"/>
                </a:solidFill>
              </a:rPr>
              <a:t>High production rates</a:t>
            </a:r>
          </a:p>
          <a:p>
            <a:pPr marL="285750" indent="-285750">
              <a:buFont typeface="Arial" panose="020B0604020202020204" pitchFamily="34" charset="0"/>
              <a:buChar char="•"/>
            </a:pPr>
            <a:r>
              <a:rPr lang="en-US" sz="2200" dirty="0">
                <a:solidFill>
                  <a:srgbClr val="FF0000"/>
                </a:solidFill>
              </a:rPr>
              <a:t>Relatively inflexible in accommodating product variety</a:t>
            </a:r>
          </a:p>
        </p:txBody>
      </p:sp>
      <p:sp>
        <p:nvSpPr>
          <p:cNvPr id="10" name="TextBox 9">
            <a:extLst>
              <a:ext uri="{FF2B5EF4-FFF2-40B4-BE49-F238E27FC236}">
                <a16:creationId xmlns:a16="http://schemas.microsoft.com/office/drawing/2014/main" id="{5FFDA3AB-D8A7-4635-911E-52719FBBA827}"/>
              </a:ext>
            </a:extLst>
          </p:cNvPr>
          <p:cNvSpPr txBox="1"/>
          <p:nvPr/>
        </p:nvSpPr>
        <p:spPr>
          <a:xfrm>
            <a:off x="628650" y="1643896"/>
            <a:ext cx="4572000" cy="430887"/>
          </a:xfrm>
          <a:prstGeom prst="rect">
            <a:avLst/>
          </a:prstGeom>
          <a:noFill/>
        </p:spPr>
        <p:txBody>
          <a:bodyPr wrap="square">
            <a:spAutoFit/>
          </a:bodyPr>
          <a:lstStyle/>
          <a:p>
            <a:r>
              <a:rPr lang="en-US" sz="2200" dirty="0">
                <a:solidFill>
                  <a:srgbClr val="FF0000"/>
                </a:solidFill>
              </a:rPr>
              <a:t>Fixed Automation</a:t>
            </a:r>
          </a:p>
        </p:txBody>
      </p:sp>
    </p:spTree>
    <p:extLst>
      <p:ext uri="{BB962C8B-B14F-4D97-AF65-F5344CB8AC3E}">
        <p14:creationId xmlns:p14="http://schemas.microsoft.com/office/powerpoint/2010/main" val="2993450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DDBD-EA5A-49AF-9CD4-AF36BF3130E6}"/>
              </a:ext>
            </a:extLst>
          </p:cNvPr>
          <p:cNvSpPr>
            <a:spLocks noGrp="1"/>
          </p:cNvSpPr>
          <p:nvPr>
            <p:ph type="title"/>
          </p:nvPr>
        </p:nvSpPr>
        <p:spPr/>
        <p:txBody>
          <a:bodyPr>
            <a:normAutofit/>
          </a:bodyPr>
          <a:lstStyle/>
          <a:p>
            <a:r>
              <a:rPr lang="en-US" sz="3500" dirty="0"/>
              <a:t>2. Automation in Production Systems</a:t>
            </a:r>
            <a:br>
              <a:rPr lang="en-US" dirty="0"/>
            </a:br>
            <a:r>
              <a:rPr lang="en-US" sz="2800" dirty="0"/>
              <a:t>2.1 Automated Manufacturing Systems</a:t>
            </a:r>
          </a:p>
        </p:txBody>
      </p:sp>
      <p:sp>
        <p:nvSpPr>
          <p:cNvPr id="4" name="Date Placeholder 3">
            <a:extLst>
              <a:ext uri="{FF2B5EF4-FFF2-40B4-BE49-F238E27FC236}">
                <a16:creationId xmlns:a16="http://schemas.microsoft.com/office/drawing/2014/main" id="{7CAF0A4D-A010-4C5F-990C-CF2D9778D39F}"/>
              </a:ext>
            </a:extLst>
          </p:cNvPr>
          <p:cNvSpPr>
            <a:spLocks noGrp="1"/>
          </p:cNvSpPr>
          <p:nvPr>
            <p:ph type="dt" sz="half" idx="10"/>
          </p:nvPr>
        </p:nvSpPr>
        <p:spPr/>
        <p:txBody>
          <a:bodyPr/>
          <a:lstStyle/>
          <a:p>
            <a:fld id="{F80E44BE-5677-491B-A3BC-3B919D624B23}" type="datetime1">
              <a:rPr lang="en-US" smtClean="0"/>
              <a:t>11/12/2020</a:t>
            </a:fld>
            <a:endParaRPr lang="en-US"/>
          </a:p>
        </p:txBody>
      </p:sp>
      <p:sp>
        <p:nvSpPr>
          <p:cNvPr id="5" name="Footer Placeholder 4">
            <a:extLst>
              <a:ext uri="{FF2B5EF4-FFF2-40B4-BE49-F238E27FC236}">
                <a16:creationId xmlns:a16="http://schemas.microsoft.com/office/drawing/2014/main" id="{1EBB8616-0D6D-4420-8421-28A7919F5437}"/>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EDD0745B-A034-419A-8AE1-6486DA56E73B}"/>
              </a:ext>
            </a:extLst>
          </p:cNvPr>
          <p:cNvSpPr>
            <a:spLocks noGrp="1"/>
          </p:cNvSpPr>
          <p:nvPr>
            <p:ph type="sldNum" sz="quarter" idx="12"/>
          </p:nvPr>
        </p:nvSpPr>
        <p:spPr/>
        <p:txBody>
          <a:bodyPr/>
          <a:lstStyle/>
          <a:p>
            <a:fld id="{DB009916-542A-474D-A7C5-680AFAFEF51E}" type="slidenum">
              <a:rPr lang="en-US" smtClean="0"/>
              <a:t>23</a:t>
            </a:fld>
            <a:endParaRPr lang="en-US"/>
          </a:p>
        </p:txBody>
      </p:sp>
      <p:sp>
        <p:nvSpPr>
          <p:cNvPr id="3" name="TextBox 2">
            <a:extLst>
              <a:ext uri="{FF2B5EF4-FFF2-40B4-BE49-F238E27FC236}">
                <a16:creationId xmlns:a16="http://schemas.microsoft.com/office/drawing/2014/main" id="{EB6B8E6E-B0B8-4E8D-9A71-9B2D3F3AFA36}"/>
              </a:ext>
            </a:extLst>
          </p:cNvPr>
          <p:cNvSpPr txBox="1"/>
          <p:nvPr/>
        </p:nvSpPr>
        <p:spPr>
          <a:xfrm>
            <a:off x="656888" y="1690689"/>
            <a:ext cx="4744123" cy="769441"/>
          </a:xfrm>
          <a:prstGeom prst="rect">
            <a:avLst/>
          </a:prstGeom>
          <a:noFill/>
        </p:spPr>
        <p:txBody>
          <a:bodyPr wrap="square" rtlCol="0">
            <a:spAutoFit/>
          </a:bodyPr>
          <a:lstStyle/>
          <a:p>
            <a:r>
              <a:rPr lang="en-US" sz="2200" dirty="0">
                <a:solidFill>
                  <a:srgbClr val="FF0000"/>
                </a:solidFill>
              </a:rPr>
              <a:t>Fixed automation</a:t>
            </a:r>
          </a:p>
          <a:p>
            <a:endParaRPr lang="en-US" sz="2200" dirty="0">
              <a:solidFill>
                <a:srgbClr val="FF0000"/>
              </a:solidFill>
            </a:endParaRPr>
          </a:p>
        </p:txBody>
      </p:sp>
      <p:sp>
        <p:nvSpPr>
          <p:cNvPr id="7" name="TextBox 6">
            <a:extLst>
              <a:ext uri="{FF2B5EF4-FFF2-40B4-BE49-F238E27FC236}">
                <a16:creationId xmlns:a16="http://schemas.microsoft.com/office/drawing/2014/main" id="{84394944-64C4-4046-AF90-5FCC0E8037B0}"/>
              </a:ext>
            </a:extLst>
          </p:cNvPr>
          <p:cNvSpPr txBox="1"/>
          <p:nvPr/>
        </p:nvSpPr>
        <p:spPr>
          <a:xfrm>
            <a:off x="656888" y="2377440"/>
            <a:ext cx="7858462" cy="769441"/>
          </a:xfrm>
          <a:prstGeom prst="rect">
            <a:avLst/>
          </a:prstGeom>
          <a:noFill/>
        </p:spPr>
        <p:txBody>
          <a:bodyPr wrap="square" rtlCol="0">
            <a:spAutoFit/>
          </a:bodyPr>
          <a:lstStyle/>
          <a:p>
            <a:r>
              <a:rPr lang="en-US" sz="2200" dirty="0"/>
              <a:t>The economic justification for fixed automation is found in products that are produced in very large quantities</a:t>
            </a:r>
          </a:p>
        </p:txBody>
      </p:sp>
      <p:sp>
        <p:nvSpPr>
          <p:cNvPr id="8" name="TextBox 7">
            <a:extLst>
              <a:ext uri="{FF2B5EF4-FFF2-40B4-BE49-F238E27FC236}">
                <a16:creationId xmlns:a16="http://schemas.microsoft.com/office/drawing/2014/main" id="{9AD47F64-7037-472A-8C93-10F72B4D8992}"/>
              </a:ext>
            </a:extLst>
          </p:cNvPr>
          <p:cNvSpPr txBox="1"/>
          <p:nvPr/>
        </p:nvSpPr>
        <p:spPr>
          <a:xfrm>
            <a:off x="1161826" y="3429000"/>
            <a:ext cx="5400339" cy="769441"/>
          </a:xfrm>
          <a:prstGeom prst="rect">
            <a:avLst/>
          </a:prstGeom>
          <a:noFill/>
        </p:spPr>
        <p:txBody>
          <a:bodyPr wrap="square" rtlCol="0">
            <a:spAutoFit/>
          </a:bodyPr>
          <a:lstStyle/>
          <a:p>
            <a:pPr marL="285750" indent="-285750">
              <a:buFont typeface="Arial" panose="020B0604020202020204" pitchFamily="34" charset="0"/>
              <a:buChar char="•"/>
            </a:pPr>
            <a:r>
              <a:rPr lang="en-US" sz="2200" dirty="0"/>
              <a:t>Transfer lines</a:t>
            </a:r>
          </a:p>
          <a:p>
            <a:pPr marL="285750" indent="-285750">
              <a:buFont typeface="Arial" panose="020B0604020202020204" pitchFamily="34" charset="0"/>
              <a:buChar char="•"/>
            </a:pPr>
            <a:r>
              <a:rPr lang="en-US" sz="2200" dirty="0"/>
              <a:t>Automated assembly lines</a:t>
            </a:r>
          </a:p>
        </p:txBody>
      </p:sp>
    </p:spTree>
    <p:extLst>
      <p:ext uri="{BB962C8B-B14F-4D97-AF65-F5344CB8AC3E}">
        <p14:creationId xmlns:p14="http://schemas.microsoft.com/office/powerpoint/2010/main" val="1171688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DDBD-EA5A-49AF-9CD4-AF36BF3130E6}"/>
              </a:ext>
            </a:extLst>
          </p:cNvPr>
          <p:cNvSpPr>
            <a:spLocks noGrp="1"/>
          </p:cNvSpPr>
          <p:nvPr>
            <p:ph type="title"/>
          </p:nvPr>
        </p:nvSpPr>
        <p:spPr/>
        <p:txBody>
          <a:bodyPr>
            <a:normAutofit/>
          </a:bodyPr>
          <a:lstStyle/>
          <a:p>
            <a:r>
              <a:rPr lang="en-US" sz="3500" dirty="0"/>
              <a:t>2. Automation in Production Systems</a:t>
            </a:r>
            <a:br>
              <a:rPr lang="en-US" dirty="0"/>
            </a:br>
            <a:r>
              <a:rPr lang="en-US" sz="2800" dirty="0"/>
              <a:t>2.1 Automated Manufacturing Systems</a:t>
            </a:r>
          </a:p>
        </p:txBody>
      </p:sp>
      <p:sp>
        <p:nvSpPr>
          <p:cNvPr id="4" name="Date Placeholder 3">
            <a:extLst>
              <a:ext uri="{FF2B5EF4-FFF2-40B4-BE49-F238E27FC236}">
                <a16:creationId xmlns:a16="http://schemas.microsoft.com/office/drawing/2014/main" id="{7CAF0A4D-A010-4C5F-990C-CF2D9778D39F}"/>
              </a:ext>
            </a:extLst>
          </p:cNvPr>
          <p:cNvSpPr>
            <a:spLocks noGrp="1"/>
          </p:cNvSpPr>
          <p:nvPr>
            <p:ph type="dt" sz="half" idx="10"/>
          </p:nvPr>
        </p:nvSpPr>
        <p:spPr/>
        <p:txBody>
          <a:bodyPr/>
          <a:lstStyle/>
          <a:p>
            <a:fld id="{F80E44BE-5677-491B-A3BC-3B919D624B23}" type="datetime1">
              <a:rPr lang="en-US" smtClean="0"/>
              <a:t>11/12/2020</a:t>
            </a:fld>
            <a:endParaRPr lang="en-US"/>
          </a:p>
        </p:txBody>
      </p:sp>
      <p:sp>
        <p:nvSpPr>
          <p:cNvPr id="5" name="Footer Placeholder 4">
            <a:extLst>
              <a:ext uri="{FF2B5EF4-FFF2-40B4-BE49-F238E27FC236}">
                <a16:creationId xmlns:a16="http://schemas.microsoft.com/office/drawing/2014/main" id="{1EBB8616-0D6D-4420-8421-28A7919F5437}"/>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EDD0745B-A034-419A-8AE1-6486DA56E73B}"/>
              </a:ext>
            </a:extLst>
          </p:cNvPr>
          <p:cNvSpPr>
            <a:spLocks noGrp="1"/>
          </p:cNvSpPr>
          <p:nvPr>
            <p:ph type="sldNum" sz="quarter" idx="12"/>
          </p:nvPr>
        </p:nvSpPr>
        <p:spPr/>
        <p:txBody>
          <a:bodyPr/>
          <a:lstStyle/>
          <a:p>
            <a:fld id="{DB009916-542A-474D-A7C5-680AFAFEF51E}" type="slidenum">
              <a:rPr lang="en-US" smtClean="0"/>
              <a:t>24</a:t>
            </a:fld>
            <a:endParaRPr lang="en-US"/>
          </a:p>
        </p:txBody>
      </p:sp>
      <p:sp>
        <p:nvSpPr>
          <p:cNvPr id="3" name="TextBox 2">
            <a:extLst>
              <a:ext uri="{FF2B5EF4-FFF2-40B4-BE49-F238E27FC236}">
                <a16:creationId xmlns:a16="http://schemas.microsoft.com/office/drawing/2014/main" id="{EB6B8E6E-B0B8-4E8D-9A71-9B2D3F3AFA36}"/>
              </a:ext>
            </a:extLst>
          </p:cNvPr>
          <p:cNvSpPr txBox="1"/>
          <p:nvPr/>
        </p:nvSpPr>
        <p:spPr>
          <a:xfrm>
            <a:off x="628650" y="1603489"/>
            <a:ext cx="4744123" cy="769441"/>
          </a:xfrm>
          <a:prstGeom prst="rect">
            <a:avLst/>
          </a:prstGeom>
          <a:noFill/>
        </p:spPr>
        <p:txBody>
          <a:bodyPr wrap="square" rtlCol="0">
            <a:spAutoFit/>
          </a:bodyPr>
          <a:lstStyle/>
          <a:p>
            <a:r>
              <a:rPr lang="en-US" sz="2200" dirty="0">
                <a:solidFill>
                  <a:srgbClr val="FF0000"/>
                </a:solidFill>
              </a:rPr>
              <a:t>Programmable Automation</a:t>
            </a:r>
          </a:p>
          <a:p>
            <a:endParaRPr lang="en-US" sz="2200" dirty="0">
              <a:solidFill>
                <a:srgbClr val="FF0000"/>
              </a:solidFill>
            </a:endParaRPr>
          </a:p>
        </p:txBody>
      </p:sp>
      <p:sp>
        <p:nvSpPr>
          <p:cNvPr id="7" name="TextBox 6">
            <a:extLst>
              <a:ext uri="{FF2B5EF4-FFF2-40B4-BE49-F238E27FC236}">
                <a16:creationId xmlns:a16="http://schemas.microsoft.com/office/drawing/2014/main" id="{A9313F53-A412-46EE-9FE2-20CCE688D542}"/>
              </a:ext>
            </a:extLst>
          </p:cNvPr>
          <p:cNvSpPr txBox="1"/>
          <p:nvPr/>
        </p:nvSpPr>
        <p:spPr>
          <a:xfrm>
            <a:off x="628650" y="2020405"/>
            <a:ext cx="7627172" cy="1107996"/>
          </a:xfrm>
          <a:prstGeom prst="rect">
            <a:avLst/>
          </a:prstGeom>
          <a:noFill/>
        </p:spPr>
        <p:txBody>
          <a:bodyPr wrap="square" rtlCol="0">
            <a:spAutoFit/>
          </a:bodyPr>
          <a:lstStyle/>
          <a:p>
            <a:r>
              <a:rPr lang="en-US" sz="2200" dirty="0"/>
              <a:t>“A manufacturing system designed with the capability to change the sequence of operations to accommodate different product configurations”</a:t>
            </a:r>
          </a:p>
        </p:txBody>
      </p:sp>
      <p:sp>
        <p:nvSpPr>
          <p:cNvPr id="8" name="TextBox 7">
            <a:extLst>
              <a:ext uri="{FF2B5EF4-FFF2-40B4-BE49-F238E27FC236}">
                <a16:creationId xmlns:a16="http://schemas.microsoft.com/office/drawing/2014/main" id="{C686D888-4B1B-4742-A6AB-89EF460C2BC8}"/>
              </a:ext>
            </a:extLst>
          </p:cNvPr>
          <p:cNvSpPr txBox="1"/>
          <p:nvPr/>
        </p:nvSpPr>
        <p:spPr>
          <a:xfrm>
            <a:off x="628650" y="3244334"/>
            <a:ext cx="7627172" cy="430887"/>
          </a:xfrm>
          <a:prstGeom prst="rect">
            <a:avLst/>
          </a:prstGeom>
          <a:noFill/>
        </p:spPr>
        <p:txBody>
          <a:bodyPr wrap="square" rtlCol="0">
            <a:spAutoFit/>
          </a:bodyPr>
          <a:lstStyle/>
          <a:p>
            <a:r>
              <a:rPr lang="en-US" sz="2200" dirty="0"/>
              <a:t>Typical features:</a:t>
            </a:r>
          </a:p>
        </p:txBody>
      </p:sp>
      <p:sp>
        <p:nvSpPr>
          <p:cNvPr id="10" name="TextBox 9">
            <a:extLst>
              <a:ext uri="{FF2B5EF4-FFF2-40B4-BE49-F238E27FC236}">
                <a16:creationId xmlns:a16="http://schemas.microsoft.com/office/drawing/2014/main" id="{68EB9E8C-E407-4671-9265-9F6275742C85}"/>
              </a:ext>
            </a:extLst>
          </p:cNvPr>
          <p:cNvSpPr txBox="1"/>
          <p:nvPr/>
        </p:nvSpPr>
        <p:spPr>
          <a:xfrm>
            <a:off x="1054249" y="3883511"/>
            <a:ext cx="7201573"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FF0000"/>
                </a:solidFill>
              </a:rPr>
              <a:t>High investment </a:t>
            </a:r>
            <a:r>
              <a:rPr lang="en-US" sz="2000" dirty="0"/>
              <a:t>in general purpose equipment</a:t>
            </a:r>
          </a:p>
          <a:p>
            <a:pPr marL="285750" indent="-285750">
              <a:buFont typeface="Arial" panose="020B0604020202020204" pitchFamily="34" charset="0"/>
              <a:buChar char="•"/>
            </a:pPr>
            <a:r>
              <a:rPr lang="en-US" sz="2000" dirty="0">
                <a:solidFill>
                  <a:srgbClr val="FF0000"/>
                </a:solidFill>
              </a:rPr>
              <a:t>Lower production rates </a:t>
            </a:r>
            <a:r>
              <a:rPr lang="en-US" sz="2000" dirty="0"/>
              <a:t>than fixed automation</a:t>
            </a:r>
          </a:p>
          <a:p>
            <a:pPr marL="285750" indent="-285750">
              <a:buFont typeface="Arial" panose="020B0604020202020204" pitchFamily="34" charset="0"/>
              <a:buChar char="•"/>
            </a:pPr>
            <a:r>
              <a:rPr lang="en-US" sz="2000" dirty="0">
                <a:solidFill>
                  <a:srgbClr val="002060"/>
                </a:solidFill>
              </a:rPr>
              <a:t>Flexible to deal with variations and changes </a:t>
            </a:r>
            <a:r>
              <a:rPr lang="en-US" sz="2000" dirty="0"/>
              <a:t>in production configuration</a:t>
            </a:r>
          </a:p>
          <a:p>
            <a:pPr marL="285750" indent="-285750">
              <a:buFont typeface="Arial" panose="020B0604020202020204" pitchFamily="34" charset="0"/>
              <a:buChar char="•"/>
            </a:pPr>
            <a:r>
              <a:rPr lang="en-US" sz="2000" dirty="0">
                <a:solidFill>
                  <a:srgbClr val="002060"/>
                </a:solidFill>
              </a:rPr>
              <a:t>Most suitable for batch production</a:t>
            </a:r>
          </a:p>
          <a:p>
            <a:pPr marL="285750" indent="-285750">
              <a:buFont typeface="Arial" panose="020B0604020202020204" pitchFamily="34" charset="0"/>
              <a:buChar char="•"/>
            </a:pPr>
            <a:r>
              <a:rPr lang="en-US" sz="2000" dirty="0"/>
              <a:t>Physical setup and part program must be changed between jobs (batches)</a:t>
            </a:r>
          </a:p>
        </p:txBody>
      </p:sp>
    </p:spTree>
    <p:extLst>
      <p:ext uri="{BB962C8B-B14F-4D97-AF65-F5344CB8AC3E}">
        <p14:creationId xmlns:p14="http://schemas.microsoft.com/office/powerpoint/2010/main" val="122558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DDBD-EA5A-49AF-9CD4-AF36BF3130E6}"/>
              </a:ext>
            </a:extLst>
          </p:cNvPr>
          <p:cNvSpPr>
            <a:spLocks noGrp="1"/>
          </p:cNvSpPr>
          <p:nvPr>
            <p:ph type="title"/>
          </p:nvPr>
        </p:nvSpPr>
        <p:spPr/>
        <p:txBody>
          <a:bodyPr>
            <a:normAutofit/>
          </a:bodyPr>
          <a:lstStyle/>
          <a:p>
            <a:r>
              <a:rPr lang="en-US" sz="3500" dirty="0"/>
              <a:t>2. Automation in Production Systems</a:t>
            </a:r>
            <a:br>
              <a:rPr lang="en-US" dirty="0"/>
            </a:br>
            <a:r>
              <a:rPr lang="en-US" sz="2800" dirty="0"/>
              <a:t>2.1 Automated Manufacturing Systems</a:t>
            </a:r>
          </a:p>
        </p:txBody>
      </p:sp>
      <p:sp>
        <p:nvSpPr>
          <p:cNvPr id="4" name="Date Placeholder 3">
            <a:extLst>
              <a:ext uri="{FF2B5EF4-FFF2-40B4-BE49-F238E27FC236}">
                <a16:creationId xmlns:a16="http://schemas.microsoft.com/office/drawing/2014/main" id="{7CAF0A4D-A010-4C5F-990C-CF2D9778D39F}"/>
              </a:ext>
            </a:extLst>
          </p:cNvPr>
          <p:cNvSpPr>
            <a:spLocks noGrp="1"/>
          </p:cNvSpPr>
          <p:nvPr>
            <p:ph type="dt" sz="half" idx="10"/>
          </p:nvPr>
        </p:nvSpPr>
        <p:spPr/>
        <p:txBody>
          <a:bodyPr/>
          <a:lstStyle/>
          <a:p>
            <a:fld id="{F80E44BE-5677-491B-A3BC-3B919D624B23}" type="datetime1">
              <a:rPr lang="en-US" smtClean="0"/>
              <a:t>11/12/2020</a:t>
            </a:fld>
            <a:endParaRPr lang="en-US"/>
          </a:p>
        </p:txBody>
      </p:sp>
      <p:sp>
        <p:nvSpPr>
          <p:cNvPr id="5" name="Footer Placeholder 4">
            <a:extLst>
              <a:ext uri="{FF2B5EF4-FFF2-40B4-BE49-F238E27FC236}">
                <a16:creationId xmlns:a16="http://schemas.microsoft.com/office/drawing/2014/main" id="{1EBB8616-0D6D-4420-8421-28A7919F5437}"/>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EDD0745B-A034-419A-8AE1-6486DA56E73B}"/>
              </a:ext>
            </a:extLst>
          </p:cNvPr>
          <p:cNvSpPr>
            <a:spLocks noGrp="1"/>
          </p:cNvSpPr>
          <p:nvPr>
            <p:ph type="sldNum" sz="quarter" idx="12"/>
          </p:nvPr>
        </p:nvSpPr>
        <p:spPr/>
        <p:txBody>
          <a:bodyPr/>
          <a:lstStyle/>
          <a:p>
            <a:fld id="{DB009916-542A-474D-A7C5-680AFAFEF51E}" type="slidenum">
              <a:rPr lang="en-US" smtClean="0"/>
              <a:t>25</a:t>
            </a:fld>
            <a:endParaRPr lang="en-US"/>
          </a:p>
        </p:txBody>
      </p:sp>
      <p:sp>
        <p:nvSpPr>
          <p:cNvPr id="3" name="TextBox 2">
            <a:extLst>
              <a:ext uri="{FF2B5EF4-FFF2-40B4-BE49-F238E27FC236}">
                <a16:creationId xmlns:a16="http://schemas.microsoft.com/office/drawing/2014/main" id="{EB6B8E6E-B0B8-4E8D-9A71-9B2D3F3AFA36}"/>
              </a:ext>
            </a:extLst>
          </p:cNvPr>
          <p:cNvSpPr txBox="1"/>
          <p:nvPr/>
        </p:nvSpPr>
        <p:spPr>
          <a:xfrm>
            <a:off x="628650" y="1603489"/>
            <a:ext cx="4744123" cy="769441"/>
          </a:xfrm>
          <a:prstGeom prst="rect">
            <a:avLst/>
          </a:prstGeom>
          <a:noFill/>
        </p:spPr>
        <p:txBody>
          <a:bodyPr wrap="square" rtlCol="0">
            <a:spAutoFit/>
          </a:bodyPr>
          <a:lstStyle/>
          <a:p>
            <a:r>
              <a:rPr lang="en-US" sz="2200" dirty="0">
                <a:solidFill>
                  <a:srgbClr val="FF0000"/>
                </a:solidFill>
              </a:rPr>
              <a:t>Programmable Automation</a:t>
            </a:r>
          </a:p>
          <a:p>
            <a:endParaRPr lang="en-US" sz="2200" dirty="0">
              <a:solidFill>
                <a:srgbClr val="FF0000"/>
              </a:solidFill>
            </a:endParaRPr>
          </a:p>
        </p:txBody>
      </p:sp>
      <p:sp>
        <p:nvSpPr>
          <p:cNvPr id="7" name="TextBox 6">
            <a:extLst>
              <a:ext uri="{FF2B5EF4-FFF2-40B4-BE49-F238E27FC236}">
                <a16:creationId xmlns:a16="http://schemas.microsoft.com/office/drawing/2014/main" id="{A9313F53-A412-46EE-9FE2-20CCE688D542}"/>
              </a:ext>
            </a:extLst>
          </p:cNvPr>
          <p:cNvSpPr txBox="1"/>
          <p:nvPr/>
        </p:nvSpPr>
        <p:spPr>
          <a:xfrm>
            <a:off x="628650" y="2020405"/>
            <a:ext cx="7627172" cy="2123658"/>
          </a:xfrm>
          <a:prstGeom prst="rect">
            <a:avLst/>
          </a:prstGeom>
          <a:noFill/>
        </p:spPr>
        <p:txBody>
          <a:bodyPr wrap="square" rtlCol="0">
            <a:spAutoFit/>
          </a:bodyPr>
          <a:lstStyle/>
          <a:p>
            <a:r>
              <a:rPr lang="en-US" sz="2200" dirty="0"/>
              <a:t>The operation sequence is controlled by a program, which is a set of instructions coded so that they can be read and interpreted by the system.</a:t>
            </a:r>
          </a:p>
          <a:p>
            <a:endParaRPr lang="en-US" sz="2200" dirty="0"/>
          </a:p>
          <a:p>
            <a:r>
              <a:rPr lang="en-US" sz="2200" dirty="0"/>
              <a:t>New programs can be prepared and entered into equipment to prepare new products.</a:t>
            </a:r>
          </a:p>
        </p:txBody>
      </p:sp>
      <p:sp>
        <p:nvSpPr>
          <p:cNvPr id="10" name="TextBox 9">
            <a:extLst>
              <a:ext uri="{FF2B5EF4-FFF2-40B4-BE49-F238E27FC236}">
                <a16:creationId xmlns:a16="http://schemas.microsoft.com/office/drawing/2014/main" id="{68EB9E8C-E407-4671-9265-9F6275742C85}"/>
              </a:ext>
            </a:extLst>
          </p:cNvPr>
          <p:cNvSpPr txBox="1"/>
          <p:nvPr/>
        </p:nvSpPr>
        <p:spPr>
          <a:xfrm>
            <a:off x="971213" y="4331181"/>
            <a:ext cx="7201573"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Numerically control (NC) machine tools</a:t>
            </a:r>
          </a:p>
          <a:p>
            <a:pPr marL="285750" indent="-285750">
              <a:buFont typeface="Arial" panose="020B0604020202020204" pitchFamily="34" charset="0"/>
              <a:buChar char="•"/>
            </a:pPr>
            <a:r>
              <a:rPr lang="en-US" sz="2000" dirty="0"/>
              <a:t>Industrial robots</a:t>
            </a:r>
          </a:p>
          <a:p>
            <a:pPr marL="285750" indent="-285750">
              <a:buFont typeface="Arial" panose="020B0604020202020204" pitchFamily="34" charset="0"/>
              <a:buChar char="•"/>
            </a:pPr>
            <a:r>
              <a:rPr lang="en-US" sz="2000" dirty="0"/>
              <a:t>Programmable logic controllers</a:t>
            </a:r>
          </a:p>
        </p:txBody>
      </p:sp>
    </p:spTree>
    <p:extLst>
      <p:ext uri="{BB962C8B-B14F-4D97-AF65-F5344CB8AC3E}">
        <p14:creationId xmlns:p14="http://schemas.microsoft.com/office/powerpoint/2010/main" val="3947108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DDBD-EA5A-49AF-9CD4-AF36BF3130E6}"/>
              </a:ext>
            </a:extLst>
          </p:cNvPr>
          <p:cNvSpPr>
            <a:spLocks noGrp="1"/>
          </p:cNvSpPr>
          <p:nvPr>
            <p:ph type="title"/>
          </p:nvPr>
        </p:nvSpPr>
        <p:spPr/>
        <p:txBody>
          <a:bodyPr>
            <a:normAutofit/>
          </a:bodyPr>
          <a:lstStyle/>
          <a:p>
            <a:r>
              <a:rPr lang="en-US" sz="3500" dirty="0"/>
              <a:t>2. Automation in Production Systems</a:t>
            </a:r>
            <a:br>
              <a:rPr lang="en-US" dirty="0"/>
            </a:br>
            <a:r>
              <a:rPr lang="en-US" sz="2800" dirty="0"/>
              <a:t>2.1 Automated Manufacturing Systems</a:t>
            </a:r>
          </a:p>
        </p:txBody>
      </p:sp>
      <p:sp>
        <p:nvSpPr>
          <p:cNvPr id="4" name="Date Placeholder 3">
            <a:extLst>
              <a:ext uri="{FF2B5EF4-FFF2-40B4-BE49-F238E27FC236}">
                <a16:creationId xmlns:a16="http://schemas.microsoft.com/office/drawing/2014/main" id="{7CAF0A4D-A010-4C5F-990C-CF2D9778D39F}"/>
              </a:ext>
            </a:extLst>
          </p:cNvPr>
          <p:cNvSpPr>
            <a:spLocks noGrp="1"/>
          </p:cNvSpPr>
          <p:nvPr>
            <p:ph type="dt" sz="half" idx="10"/>
          </p:nvPr>
        </p:nvSpPr>
        <p:spPr/>
        <p:txBody>
          <a:bodyPr/>
          <a:lstStyle/>
          <a:p>
            <a:fld id="{F80E44BE-5677-491B-A3BC-3B919D624B23}" type="datetime1">
              <a:rPr lang="en-US" smtClean="0"/>
              <a:t>11/12/2020</a:t>
            </a:fld>
            <a:endParaRPr lang="en-US"/>
          </a:p>
        </p:txBody>
      </p:sp>
      <p:sp>
        <p:nvSpPr>
          <p:cNvPr id="5" name="Footer Placeholder 4">
            <a:extLst>
              <a:ext uri="{FF2B5EF4-FFF2-40B4-BE49-F238E27FC236}">
                <a16:creationId xmlns:a16="http://schemas.microsoft.com/office/drawing/2014/main" id="{1EBB8616-0D6D-4420-8421-28A7919F5437}"/>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EDD0745B-A034-419A-8AE1-6486DA56E73B}"/>
              </a:ext>
            </a:extLst>
          </p:cNvPr>
          <p:cNvSpPr>
            <a:spLocks noGrp="1"/>
          </p:cNvSpPr>
          <p:nvPr>
            <p:ph type="sldNum" sz="quarter" idx="12"/>
          </p:nvPr>
        </p:nvSpPr>
        <p:spPr/>
        <p:txBody>
          <a:bodyPr/>
          <a:lstStyle/>
          <a:p>
            <a:fld id="{DB009916-542A-474D-A7C5-680AFAFEF51E}" type="slidenum">
              <a:rPr lang="en-US" smtClean="0"/>
              <a:t>26</a:t>
            </a:fld>
            <a:endParaRPr lang="en-US"/>
          </a:p>
        </p:txBody>
      </p:sp>
      <p:sp>
        <p:nvSpPr>
          <p:cNvPr id="3" name="TextBox 2">
            <a:extLst>
              <a:ext uri="{FF2B5EF4-FFF2-40B4-BE49-F238E27FC236}">
                <a16:creationId xmlns:a16="http://schemas.microsoft.com/office/drawing/2014/main" id="{EB6B8E6E-B0B8-4E8D-9A71-9B2D3F3AFA36}"/>
              </a:ext>
            </a:extLst>
          </p:cNvPr>
          <p:cNvSpPr txBox="1"/>
          <p:nvPr/>
        </p:nvSpPr>
        <p:spPr>
          <a:xfrm>
            <a:off x="628650" y="1603489"/>
            <a:ext cx="4744123" cy="769441"/>
          </a:xfrm>
          <a:prstGeom prst="rect">
            <a:avLst/>
          </a:prstGeom>
          <a:noFill/>
        </p:spPr>
        <p:txBody>
          <a:bodyPr wrap="square" rtlCol="0">
            <a:spAutoFit/>
          </a:bodyPr>
          <a:lstStyle/>
          <a:p>
            <a:r>
              <a:rPr lang="en-US" sz="2200" dirty="0">
                <a:solidFill>
                  <a:srgbClr val="FF0000"/>
                </a:solidFill>
              </a:rPr>
              <a:t>Flexible Automation</a:t>
            </a:r>
          </a:p>
          <a:p>
            <a:endParaRPr lang="en-US" sz="2200" dirty="0">
              <a:solidFill>
                <a:srgbClr val="FF0000"/>
              </a:solidFill>
            </a:endParaRPr>
          </a:p>
        </p:txBody>
      </p:sp>
      <p:sp>
        <p:nvSpPr>
          <p:cNvPr id="7" name="TextBox 6">
            <a:extLst>
              <a:ext uri="{FF2B5EF4-FFF2-40B4-BE49-F238E27FC236}">
                <a16:creationId xmlns:a16="http://schemas.microsoft.com/office/drawing/2014/main" id="{A9313F53-A412-46EE-9FE2-20CCE688D542}"/>
              </a:ext>
            </a:extLst>
          </p:cNvPr>
          <p:cNvSpPr txBox="1"/>
          <p:nvPr/>
        </p:nvSpPr>
        <p:spPr>
          <a:xfrm>
            <a:off x="628650" y="2020405"/>
            <a:ext cx="7627172" cy="1107996"/>
          </a:xfrm>
          <a:prstGeom prst="rect">
            <a:avLst/>
          </a:prstGeom>
          <a:noFill/>
        </p:spPr>
        <p:txBody>
          <a:bodyPr wrap="square" rtlCol="0">
            <a:spAutoFit/>
          </a:bodyPr>
          <a:lstStyle/>
          <a:p>
            <a:r>
              <a:rPr lang="en-US" sz="2200" dirty="0"/>
              <a:t>“An extension of programmable automation in which the system is capable of changing over from one job to the next with no lost time between jobs”</a:t>
            </a:r>
          </a:p>
        </p:txBody>
      </p:sp>
      <p:sp>
        <p:nvSpPr>
          <p:cNvPr id="8" name="TextBox 7">
            <a:extLst>
              <a:ext uri="{FF2B5EF4-FFF2-40B4-BE49-F238E27FC236}">
                <a16:creationId xmlns:a16="http://schemas.microsoft.com/office/drawing/2014/main" id="{C686D888-4B1B-4742-A6AB-89EF460C2BC8}"/>
              </a:ext>
            </a:extLst>
          </p:cNvPr>
          <p:cNvSpPr txBox="1"/>
          <p:nvPr/>
        </p:nvSpPr>
        <p:spPr>
          <a:xfrm>
            <a:off x="628650" y="3244334"/>
            <a:ext cx="7627172" cy="430887"/>
          </a:xfrm>
          <a:prstGeom prst="rect">
            <a:avLst/>
          </a:prstGeom>
          <a:noFill/>
        </p:spPr>
        <p:txBody>
          <a:bodyPr wrap="square" rtlCol="0">
            <a:spAutoFit/>
          </a:bodyPr>
          <a:lstStyle/>
          <a:p>
            <a:r>
              <a:rPr lang="en-US" sz="2200" dirty="0"/>
              <a:t>Typical features:</a:t>
            </a:r>
          </a:p>
        </p:txBody>
      </p:sp>
      <p:sp>
        <p:nvSpPr>
          <p:cNvPr id="10" name="TextBox 9">
            <a:extLst>
              <a:ext uri="{FF2B5EF4-FFF2-40B4-BE49-F238E27FC236}">
                <a16:creationId xmlns:a16="http://schemas.microsoft.com/office/drawing/2014/main" id="{68EB9E8C-E407-4671-9265-9F6275742C85}"/>
              </a:ext>
            </a:extLst>
          </p:cNvPr>
          <p:cNvSpPr txBox="1"/>
          <p:nvPr/>
        </p:nvSpPr>
        <p:spPr>
          <a:xfrm>
            <a:off x="1054249" y="3883511"/>
            <a:ext cx="7201573"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FF0000"/>
                </a:solidFill>
              </a:rPr>
              <a:t>High investment </a:t>
            </a:r>
            <a:r>
              <a:rPr lang="en-US" sz="2000" dirty="0"/>
              <a:t>for custom-engineered system</a:t>
            </a:r>
          </a:p>
          <a:p>
            <a:pPr marL="285750" indent="-285750">
              <a:buFont typeface="Arial" panose="020B0604020202020204" pitchFamily="34" charset="0"/>
              <a:buChar char="•"/>
            </a:pPr>
            <a:r>
              <a:rPr lang="en-US" sz="2000" dirty="0">
                <a:solidFill>
                  <a:srgbClr val="002060"/>
                </a:solidFill>
              </a:rPr>
              <a:t>Continuous production of variable mixes of products</a:t>
            </a:r>
          </a:p>
          <a:p>
            <a:pPr marL="285750" indent="-285750">
              <a:buFont typeface="Arial" panose="020B0604020202020204" pitchFamily="34" charset="0"/>
              <a:buChar char="•"/>
            </a:pPr>
            <a:r>
              <a:rPr lang="en-US" sz="2000" dirty="0"/>
              <a:t>Medium production rates</a:t>
            </a:r>
          </a:p>
          <a:p>
            <a:pPr marL="285750" indent="-285750">
              <a:buFont typeface="Arial" panose="020B0604020202020204" pitchFamily="34" charset="0"/>
              <a:buChar char="•"/>
            </a:pPr>
            <a:r>
              <a:rPr lang="en-US" sz="2000" dirty="0">
                <a:solidFill>
                  <a:srgbClr val="002060"/>
                </a:solidFill>
              </a:rPr>
              <a:t>Flexibility to deal with soft product variety</a:t>
            </a:r>
          </a:p>
        </p:txBody>
      </p:sp>
    </p:spTree>
    <p:extLst>
      <p:ext uri="{BB962C8B-B14F-4D97-AF65-F5344CB8AC3E}">
        <p14:creationId xmlns:p14="http://schemas.microsoft.com/office/powerpoint/2010/main" val="1278756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DDBD-EA5A-49AF-9CD4-AF36BF3130E6}"/>
              </a:ext>
            </a:extLst>
          </p:cNvPr>
          <p:cNvSpPr>
            <a:spLocks noGrp="1"/>
          </p:cNvSpPr>
          <p:nvPr>
            <p:ph type="title"/>
          </p:nvPr>
        </p:nvSpPr>
        <p:spPr/>
        <p:txBody>
          <a:bodyPr>
            <a:normAutofit/>
          </a:bodyPr>
          <a:lstStyle/>
          <a:p>
            <a:r>
              <a:rPr lang="en-US" sz="3500" dirty="0"/>
              <a:t>2. Automation in Production Systems</a:t>
            </a:r>
            <a:br>
              <a:rPr lang="en-US" dirty="0"/>
            </a:br>
            <a:r>
              <a:rPr lang="en-US" sz="2800" dirty="0"/>
              <a:t>2.1 Automated Manufacturing Systems</a:t>
            </a:r>
          </a:p>
        </p:txBody>
      </p:sp>
      <p:sp>
        <p:nvSpPr>
          <p:cNvPr id="4" name="Date Placeholder 3">
            <a:extLst>
              <a:ext uri="{FF2B5EF4-FFF2-40B4-BE49-F238E27FC236}">
                <a16:creationId xmlns:a16="http://schemas.microsoft.com/office/drawing/2014/main" id="{7CAF0A4D-A010-4C5F-990C-CF2D9778D39F}"/>
              </a:ext>
            </a:extLst>
          </p:cNvPr>
          <p:cNvSpPr>
            <a:spLocks noGrp="1"/>
          </p:cNvSpPr>
          <p:nvPr>
            <p:ph type="dt" sz="half" idx="10"/>
          </p:nvPr>
        </p:nvSpPr>
        <p:spPr/>
        <p:txBody>
          <a:bodyPr/>
          <a:lstStyle/>
          <a:p>
            <a:fld id="{F80E44BE-5677-491B-A3BC-3B919D624B23}" type="datetime1">
              <a:rPr lang="en-US" smtClean="0"/>
              <a:t>11/12/2020</a:t>
            </a:fld>
            <a:endParaRPr lang="en-US"/>
          </a:p>
        </p:txBody>
      </p:sp>
      <p:sp>
        <p:nvSpPr>
          <p:cNvPr id="5" name="Footer Placeholder 4">
            <a:extLst>
              <a:ext uri="{FF2B5EF4-FFF2-40B4-BE49-F238E27FC236}">
                <a16:creationId xmlns:a16="http://schemas.microsoft.com/office/drawing/2014/main" id="{1EBB8616-0D6D-4420-8421-28A7919F5437}"/>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EDD0745B-A034-419A-8AE1-6486DA56E73B}"/>
              </a:ext>
            </a:extLst>
          </p:cNvPr>
          <p:cNvSpPr>
            <a:spLocks noGrp="1"/>
          </p:cNvSpPr>
          <p:nvPr>
            <p:ph type="sldNum" sz="quarter" idx="12"/>
          </p:nvPr>
        </p:nvSpPr>
        <p:spPr/>
        <p:txBody>
          <a:bodyPr/>
          <a:lstStyle/>
          <a:p>
            <a:fld id="{DB009916-542A-474D-A7C5-680AFAFEF51E}" type="slidenum">
              <a:rPr lang="en-US" smtClean="0"/>
              <a:t>27</a:t>
            </a:fld>
            <a:endParaRPr lang="en-US"/>
          </a:p>
        </p:txBody>
      </p:sp>
      <p:pic>
        <p:nvPicPr>
          <p:cNvPr id="11" name="Picture 10">
            <a:extLst>
              <a:ext uri="{FF2B5EF4-FFF2-40B4-BE49-F238E27FC236}">
                <a16:creationId xmlns:a16="http://schemas.microsoft.com/office/drawing/2014/main" id="{318A67E3-9E3F-49F1-85A6-7675F6656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350" y="1690689"/>
            <a:ext cx="5459067" cy="3351903"/>
          </a:xfrm>
          <a:prstGeom prst="rect">
            <a:avLst/>
          </a:prstGeom>
        </p:spPr>
      </p:pic>
      <p:sp>
        <p:nvSpPr>
          <p:cNvPr id="3" name="TextBox 2">
            <a:extLst>
              <a:ext uri="{FF2B5EF4-FFF2-40B4-BE49-F238E27FC236}">
                <a16:creationId xmlns:a16="http://schemas.microsoft.com/office/drawing/2014/main" id="{67B66EE0-A523-4AA1-B610-8D2A661EE701}"/>
              </a:ext>
            </a:extLst>
          </p:cNvPr>
          <p:cNvSpPr txBox="1"/>
          <p:nvPr/>
        </p:nvSpPr>
        <p:spPr>
          <a:xfrm>
            <a:off x="3170997" y="5042592"/>
            <a:ext cx="4165324" cy="323165"/>
          </a:xfrm>
          <a:prstGeom prst="rect">
            <a:avLst/>
          </a:prstGeom>
          <a:noFill/>
        </p:spPr>
        <p:txBody>
          <a:bodyPr wrap="square" rtlCol="0">
            <a:spAutoFit/>
          </a:bodyPr>
          <a:lstStyle/>
          <a:p>
            <a:r>
              <a:rPr lang="en-US" sz="1500" dirty="0"/>
              <a:t>From Mikell Fig 1.5</a:t>
            </a:r>
          </a:p>
        </p:txBody>
      </p:sp>
      <p:sp>
        <p:nvSpPr>
          <p:cNvPr id="8" name="TextBox 7">
            <a:extLst>
              <a:ext uri="{FF2B5EF4-FFF2-40B4-BE49-F238E27FC236}">
                <a16:creationId xmlns:a16="http://schemas.microsoft.com/office/drawing/2014/main" id="{DCCFB3E8-B06C-420E-A7D1-ECBD240B1DD3}"/>
              </a:ext>
            </a:extLst>
          </p:cNvPr>
          <p:cNvSpPr txBox="1"/>
          <p:nvPr/>
        </p:nvSpPr>
        <p:spPr>
          <a:xfrm>
            <a:off x="2186608" y="5386855"/>
            <a:ext cx="4770783" cy="646331"/>
          </a:xfrm>
          <a:prstGeom prst="rect">
            <a:avLst/>
          </a:prstGeom>
          <a:noFill/>
        </p:spPr>
        <p:txBody>
          <a:bodyPr wrap="square" rtlCol="0">
            <a:spAutoFit/>
          </a:bodyPr>
          <a:lstStyle/>
          <a:p>
            <a:r>
              <a:rPr lang="en-US" dirty="0"/>
              <a:t>Three types of automation relative to production quantity and product variety</a:t>
            </a:r>
          </a:p>
        </p:txBody>
      </p:sp>
    </p:spTree>
    <p:extLst>
      <p:ext uri="{BB962C8B-B14F-4D97-AF65-F5344CB8AC3E}">
        <p14:creationId xmlns:p14="http://schemas.microsoft.com/office/powerpoint/2010/main" val="1258729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DDBD-EA5A-49AF-9CD4-AF36BF3130E6}"/>
              </a:ext>
            </a:extLst>
          </p:cNvPr>
          <p:cNvSpPr>
            <a:spLocks noGrp="1"/>
          </p:cNvSpPr>
          <p:nvPr>
            <p:ph type="title"/>
          </p:nvPr>
        </p:nvSpPr>
        <p:spPr/>
        <p:txBody>
          <a:bodyPr>
            <a:normAutofit/>
          </a:bodyPr>
          <a:lstStyle/>
          <a:p>
            <a:r>
              <a:rPr lang="en-US" sz="3500" dirty="0"/>
              <a:t>2. Automation in Production Systems</a:t>
            </a:r>
            <a:br>
              <a:rPr lang="en-US" dirty="0"/>
            </a:br>
            <a:r>
              <a:rPr lang="en-US" sz="2800" dirty="0"/>
              <a:t>2.2 Computerized Manufacturing Support Systems</a:t>
            </a:r>
          </a:p>
        </p:txBody>
      </p:sp>
      <p:sp>
        <p:nvSpPr>
          <p:cNvPr id="4" name="Date Placeholder 3">
            <a:extLst>
              <a:ext uri="{FF2B5EF4-FFF2-40B4-BE49-F238E27FC236}">
                <a16:creationId xmlns:a16="http://schemas.microsoft.com/office/drawing/2014/main" id="{7CAF0A4D-A010-4C5F-990C-CF2D9778D39F}"/>
              </a:ext>
            </a:extLst>
          </p:cNvPr>
          <p:cNvSpPr>
            <a:spLocks noGrp="1"/>
          </p:cNvSpPr>
          <p:nvPr>
            <p:ph type="dt" sz="half" idx="10"/>
          </p:nvPr>
        </p:nvSpPr>
        <p:spPr/>
        <p:txBody>
          <a:bodyPr/>
          <a:lstStyle/>
          <a:p>
            <a:fld id="{F80E44BE-5677-491B-A3BC-3B919D624B23}" type="datetime1">
              <a:rPr lang="en-US" smtClean="0"/>
              <a:t>11/12/2020</a:t>
            </a:fld>
            <a:endParaRPr lang="en-US"/>
          </a:p>
        </p:txBody>
      </p:sp>
      <p:sp>
        <p:nvSpPr>
          <p:cNvPr id="5" name="Footer Placeholder 4">
            <a:extLst>
              <a:ext uri="{FF2B5EF4-FFF2-40B4-BE49-F238E27FC236}">
                <a16:creationId xmlns:a16="http://schemas.microsoft.com/office/drawing/2014/main" id="{1EBB8616-0D6D-4420-8421-28A7919F5437}"/>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EDD0745B-A034-419A-8AE1-6486DA56E73B}"/>
              </a:ext>
            </a:extLst>
          </p:cNvPr>
          <p:cNvSpPr>
            <a:spLocks noGrp="1"/>
          </p:cNvSpPr>
          <p:nvPr>
            <p:ph type="sldNum" sz="quarter" idx="12"/>
          </p:nvPr>
        </p:nvSpPr>
        <p:spPr/>
        <p:txBody>
          <a:bodyPr/>
          <a:lstStyle/>
          <a:p>
            <a:fld id="{DB009916-542A-474D-A7C5-680AFAFEF51E}" type="slidenum">
              <a:rPr lang="en-US" smtClean="0"/>
              <a:t>28</a:t>
            </a:fld>
            <a:endParaRPr lang="en-US"/>
          </a:p>
        </p:txBody>
      </p:sp>
      <p:sp>
        <p:nvSpPr>
          <p:cNvPr id="7" name="TextBox 6">
            <a:extLst>
              <a:ext uri="{FF2B5EF4-FFF2-40B4-BE49-F238E27FC236}">
                <a16:creationId xmlns:a16="http://schemas.microsoft.com/office/drawing/2014/main" id="{4E99C8D8-9543-4953-8730-69741CD94DEB}"/>
              </a:ext>
            </a:extLst>
          </p:cNvPr>
          <p:cNvSpPr txBox="1"/>
          <p:nvPr/>
        </p:nvSpPr>
        <p:spPr>
          <a:xfrm>
            <a:off x="642730" y="1853695"/>
            <a:ext cx="7886700" cy="1446550"/>
          </a:xfrm>
          <a:prstGeom prst="rect">
            <a:avLst/>
          </a:prstGeom>
          <a:noFill/>
        </p:spPr>
        <p:txBody>
          <a:bodyPr wrap="square" rtlCol="0">
            <a:spAutoFit/>
          </a:bodyPr>
          <a:lstStyle/>
          <a:p>
            <a:r>
              <a:rPr lang="en-US" sz="2200" dirty="0"/>
              <a:t>Automation of the manufacturing support system is aimed at </a:t>
            </a:r>
            <a:r>
              <a:rPr lang="en-US" sz="2200" dirty="0">
                <a:solidFill>
                  <a:srgbClr val="002060"/>
                </a:solidFill>
              </a:rPr>
              <a:t>reducing the amount of manual and clerical </a:t>
            </a:r>
            <a:r>
              <a:rPr lang="en-US" sz="2200" dirty="0"/>
              <a:t>in product design, manufacturing planning and control and the business function of the firm. </a:t>
            </a:r>
          </a:p>
        </p:txBody>
      </p:sp>
      <p:sp>
        <p:nvSpPr>
          <p:cNvPr id="9" name="TextBox 8">
            <a:extLst>
              <a:ext uri="{FF2B5EF4-FFF2-40B4-BE49-F238E27FC236}">
                <a16:creationId xmlns:a16="http://schemas.microsoft.com/office/drawing/2014/main" id="{F202CFFC-8243-46CE-BA31-432E89F697C4}"/>
              </a:ext>
            </a:extLst>
          </p:cNvPr>
          <p:cNvSpPr txBox="1"/>
          <p:nvPr/>
        </p:nvSpPr>
        <p:spPr>
          <a:xfrm>
            <a:off x="755374" y="3617843"/>
            <a:ext cx="7759976"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t>Computer-integrated manufacturing (CIM): Involves information-processing activities—business function, product design, manufacturing planning, manufacturing control</a:t>
            </a:r>
          </a:p>
          <a:p>
            <a:pPr marL="285750" indent="-285750">
              <a:buFont typeface="Arial" panose="020B0604020202020204" pitchFamily="34" charset="0"/>
              <a:buChar char="•"/>
            </a:pPr>
            <a:r>
              <a:rPr lang="en-US" sz="2200" dirty="0"/>
              <a:t>Computer-aided design (CAD): Fusion 360, SolidWorks, Catia,…</a:t>
            </a:r>
          </a:p>
          <a:p>
            <a:pPr marL="285750" indent="-285750">
              <a:buFont typeface="Arial" panose="020B0604020202020204" pitchFamily="34" charset="0"/>
              <a:buChar char="•"/>
            </a:pPr>
            <a:r>
              <a:rPr lang="en-US" sz="2200" dirty="0"/>
              <a:t>Computer-aided manufacturing (CAM): </a:t>
            </a:r>
            <a:r>
              <a:rPr lang="en-US" sz="2200" dirty="0" err="1"/>
              <a:t>FastCAM</a:t>
            </a:r>
            <a:r>
              <a:rPr lang="en-US" sz="2200" dirty="0"/>
              <a:t>,…</a:t>
            </a:r>
          </a:p>
        </p:txBody>
      </p:sp>
    </p:spTree>
    <p:extLst>
      <p:ext uri="{BB962C8B-B14F-4D97-AF65-F5344CB8AC3E}">
        <p14:creationId xmlns:p14="http://schemas.microsoft.com/office/powerpoint/2010/main" val="4070513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DABC-372B-4197-B2AC-2F6F6C4CE760}"/>
              </a:ext>
            </a:extLst>
          </p:cNvPr>
          <p:cNvSpPr>
            <a:spLocks noGrp="1"/>
          </p:cNvSpPr>
          <p:nvPr>
            <p:ph type="title"/>
          </p:nvPr>
        </p:nvSpPr>
        <p:spPr/>
        <p:txBody>
          <a:bodyPr>
            <a:normAutofit/>
          </a:bodyPr>
          <a:lstStyle/>
          <a:p>
            <a:r>
              <a:rPr lang="en-US" sz="3500" dirty="0"/>
              <a:t>2. Automation in Production Systems</a:t>
            </a:r>
            <a:br>
              <a:rPr lang="en-US" sz="4000" dirty="0"/>
            </a:br>
            <a:r>
              <a:rPr lang="en-US" sz="2500" dirty="0"/>
              <a:t>Reasons for Automating</a:t>
            </a:r>
          </a:p>
        </p:txBody>
      </p:sp>
      <p:sp>
        <p:nvSpPr>
          <p:cNvPr id="3" name="Content Placeholder 2">
            <a:extLst>
              <a:ext uri="{FF2B5EF4-FFF2-40B4-BE49-F238E27FC236}">
                <a16:creationId xmlns:a16="http://schemas.microsoft.com/office/drawing/2014/main" id="{2C3CBA84-5B6F-4F54-83D0-02BA2A4A3B0A}"/>
              </a:ext>
            </a:extLst>
          </p:cNvPr>
          <p:cNvSpPr>
            <a:spLocks noGrp="1"/>
          </p:cNvSpPr>
          <p:nvPr>
            <p:ph idx="1"/>
          </p:nvPr>
        </p:nvSpPr>
        <p:spPr/>
        <p:txBody>
          <a:bodyPr>
            <a:normAutofit/>
          </a:bodyPr>
          <a:lstStyle/>
          <a:p>
            <a:r>
              <a:rPr lang="en-US" sz="2200" dirty="0"/>
              <a:t>To increase labor productivity</a:t>
            </a:r>
          </a:p>
          <a:p>
            <a:r>
              <a:rPr lang="en-US" sz="2200" dirty="0"/>
              <a:t>To reduce labor cost</a:t>
            </a:r>
          </a:p>
          <a:p>
            <a:r>
              <a:rPr lang="en-US" sz="2200" dirty="0"/>
              <a:t>To mitigate the effect of labor shortages</a:t>
            </a:r>
          </a:p>
          <a:p>
            <a:r>
              <a:rPr lang="en-US" sz="2200" dirty="0"/>
              <a:t>To reduce or remove routine manual or clerical tasks</a:t>
            </a:r>
          </a:p>
          <a:p>
            <a:r>
              <a:rPr lang="en-US" sz="2200" dirty="0"/>
              <a:t>To improve worker safety</a:t>
            </a:r>
          </a:p>
          <a:p>
            <a:r>
              <a:rPr lang="en-US" sz="2200" dirty="0"/>
              <a:t>To improve product quality</a:t>
            </a:r>
          </a:p>
          <a:p>
            <a:r>
              <a:rPr lang="en-US" sz="2200" dirty="0"/>
              <a:t>To reduce manufacturing lead time</a:t>
            </a:r>
          </a:p>
          <a:p>
            <a:r>
              <a:rPr lang="en-US" sz="2200" dirty="0"/>
              <a:t>To  accomplish what cannot be done manually</a:t>
            </a:r>
          </a:p>
          <a:p>
            <a:r>
              <a:rPr lang="en-US" sz="2200" dirty="0"/>
              <a:t>To avoid the high cost of not automating</a:t>
            </a:r>
          </a:p>
        </p:txBody>
      </p:sp>
      <p:sp>
        <p:nvSpPr>
          <p:cNvPr id="4" name="Footer Placeholder 3">
            <a:extLst>
              <a:ext uri="{FF2B5EF4-FFF2-40B4-BE49-F238E27FC236}">
                <a16:creationId xmlns:a16="http://schemas.microsoft.com/office/drawing/2014/main" id="{D67AEB6C-4772-41DD-871E-59A97798AD51}"/>
              </a:ext>
            </a:extLst>
          </p:cNvPr>
          <p:cNvSpPr>
            <a:spLocks noGrp="1"/>
          </p:cNvSpPr>
          <p:nvPr>
            <p:ph type="ftr" sz="quarter" idx="11"/>
          </p:nvPr>
        </p:nvSpPr>
        <p:spPr/>
        <p:txBody>
          <a:bodyPr/>
          <a:lstStyle/>
          <a:p>
            <a:r>
              <a:rPr lang="en-US"/>
              <a:t>Daro VAN</a:t>
            </a:r>
          </a:p>
        </p:txBody>
      </p:sp>
      <p:sp>
        <p:nvSpPr>
          <p:cNvPr id="5" name="Slide Number Placeholder 4">
            <a:extLst>
              <a:ext uri="{FF2B5EF4-FFF2-40B4-BE49-F238E27FC236}">
                <a16:creationId xmlns:a16="http://schemas.microsoft.com/office/drawing/2014/main" id="{2D3C4985-5DBA-4909-A8FD-989C51BC7C2C}"/>
              </a:ext>
            </a:extLst>
          </p:cNvPr>
          <p:cNvSpPr>
            <a:spLocks noGrp="1"/>
          </p:cNvSpPr>
          <p:nvPr>
            <p:ph type="sldNum" sz="quarter" idx="12"/>
          </p:nvPr>
        </p:nvSpPr>
        <p:spPr/>
        <p:txBody>
          <a:bodyPr/>
          <a:lstStyle/>
          <a:p>
            <a:fld id="{DB009916-542A-474D-A7C5-680AFAFEF51E}" type="slidenum">
              <a:rPr lang="en-US" smtClean="0"/>
              <a:t>29</a:t>
            </a:fld>
            <a:endParaRPr lang="en-US"/>
          </a:p>
        </p:txBody>
      </p:sp>
      <p:sp>
        <p:nvSpPr>
          <p:cNvPr id="6" name="Date Placeholder 5">
            <a:extLst>
              <a:ext uri="{FF2B5EF4-FFF2-40B4-BE49-F238E27FC236}">
                <a16:creationId xmlns:a16="http://schemas.microsoft.com/office/drawing/2014/main" id="{45DCB2B1-CC90-4D96-8779-1AAD9DD7BD5E}"/>
              </a:ext>
            </a:extLst>
          </p:cNvPr>
          <p:cNvSpPr>
            <a:spLocks noGrp="1"/>
          </p:cNvSpPr>
          <p:nvPr>
            <p:ph type="dt" sz="half" idx="10"/>
          </p:nvPr>
        </p:nvSpPr>
        <p:spPr/>
        <p:txBody>
          <a:bodyPr/>
          <a:lstStyle/>
          <a:p>
            <a:fld id="{DCE1E5D2-5E5F-422A-A437-F4FC1A95B32F}" type="datetime1">
              <a:rPr lang="en-US" smtClean="0"/>
              <a:t>11/12/2020</a:t>
            </a:fld>
            <a:endParaRPr lang="en-US"/>
          </a:p>
        </p:txBody>
      </p:sp>
    </p:spTree>
    <p:extLst>
      <p:ext uri="{BB962C8B-B14F-4D97-AF65-F5344CB8AC3E}">
        <p14:creationId xmlns:p14="http://schemas.microsoft.com/office/powerpoint/2010/main" val="303661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5D866-3614-47AC-B9CE-813F66FE679E}"/>
              </a:ext>
            </a:extLst>
          </p:cNvPr>
          <p:cNvSpPr>
            <a:spLocks noGrp="1"/>
          </p:cNvSpPr>
          <p:nvPr>
            <p:ph type="title"/>
          </p:nvPr>
        </p:nvSpPr>
        <p:spPr/>
        <p:txBody>
          <a:bodyPr>
            <a:normAutofit/>
          </a:bodyPr>
          <a:lstStyle/>
          <a:p>
            <a:r>
              <a:rPr lang="en-US" sz="3500" dirty="0"/>
              <a:t>1. Production Systems</a:t>
            </a:r>
          </a:p>
        </p:txBody>
      </p:sp>
      <p:sp>
        <p:nvSpPr>
          <p:cNvPr id="4" name="TextBox 3">
            <a:extLst>
              <a:ext uri="{FF2B5EF4-FFF2-40B4-BE49-F238E27FC236}">
                <a16:creationId xmlns:a16="http://schemas.microsoft.com/office/drawing/2014/main" id="{C87F4D4E-DC49-4E1F-B3E2-8B55A3CAE70E}"/>
              </a:ext>
            </a:extLst>
          </p:cNvPr>
          <p:cNvSpPr txBox="1"/>
          <p:nvPr/>
        </p:nvSpPr>
        <p:spPr>
          <a:xfrm>
            <a:off x="628650" y="1544915"/>
            <a:ext cx="8117785" cy="830997"/>
          </a:xfrm>
          <a:prstGeom prst="rect">
            <a:avLst/>
          </a:prstGeom>
          <a:noFill/>
        </p:spPr>
        <p:txBody>
          <a:bodyPr wrap="square" rtlCol="0">
            <a:spAutoFit/>
          </a:bodyPr>
          <a:lstStyle/>
          <a:p>
            <a:r>
              <a:rPr lang="en-US" sz="2400" dirty="0">
                <a:solidFill>
                  <a:srgbClr val="002060"/>
                </a:solidFill>
              </a:rPr>
              <a:t>“A collection of people, equipment and procedures organized to accomplished the manufacturing operations of a company ”</a:t>
            </a:r>
          </a:p>
        </p:txBody>
      </p:sp>
      <p:sp>
        <p:nvSpPr>
          <p:cNvPr id="5" name="TextBox 4">
            <a:extLst>
              <a:ext uri="{FF2B5EF4-FFF2-40B4-BE49-F238E27FC236}">
                <a16:creationId xmlns:a16="http://schemas.microsoft.com/office/drawing/2014/main" id="{EC75CAAE-902F-4B0B-97AF-30F7FD8B006C}"/>
              </a:ext>
            </a:extLst>
          </p:cNvPr>
          <p:cNvSpPr txBox="1"/>
          <p:nvPr/>
        </p:nvSpPr>
        <p:spPr>
          <a:xfrm>
            <a:off x="628650" y="3701868"/>
            <a:ext cx="7886700"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rgbClr val="FF0000"/>
                </a:solidFill>
              </a:rPr>
              <a:t>Facilities</a:t>
            </a:r>
            <a:r>
              <a:rPr lang="en-US" sz="2200" dirty="0"/>
              <a:t> – the factory, equipment in the facility and the way the facility is organized ( plant layout)</a:t>
            </a:r>
          </a:p>
          <a:p>
            <a:pPr marL="285750" indent="-285750">
              <a:buFont typeface="Arial" panose="020B0604020202020204" pitchFamily="34" charset="0"/>
              <a:buChar char="•"/>
            </a:pPr>
            <a:r>
              <a:rPr lang="en-US" sz="2200" dirty="0">
                <a:solidFill>
                  <a:srgbClr val="FF0000"/>
                </a:solidFill>
              </a:rPr>
              <a:t>Manufacturing support systems </a:t>
            </a:r>
            <a:r>
              <a:rPr lang="en-US" sz="2200" dirty="0"/>
              <a:t>– the set of the procedures used by the company to manage production and to solve technical and logistics problems in ordering materials, moving work through the factory, and ensuring that product meet quality standards </a:t>
            </a:r>
          </a:p>
        </p:txBody>
      </p:sp>
      <p:sp>
        <p:nvSpPr>
          <p:cNvPr id="3" name="Footer Placeholder 2">
            <a:extLst>
              <a:ext uri="{FF2B5EF4-FFF2-40B4-BE49-F238E27FC236}">
                <a16:creationId xmlns:a16="http://schemas.microsoft.com/office/drawing/2014/main" id="{231140D5-3695-4E0B-9404-653FC7CB8DE4}"/>
              </a:ext>
            </a:extLst>
          </p:cNvPr>
          <p:cNvSpPr>
            <a:spLocks noGrp="1"/>
          </p:cNvSpPr>
          <p:nvPr>
            <p:ph type="ftr" sz="quarter" idx="11"/>
          </p:nvPr>
        </p:nvSpPr>
        <p:spPr/>
        <p:txBody>
          <a:bodyPr/>
          <a:lstStyle/>
          <a:p>
            <a:r>
              <a:rPr lang="en-US"/>
              <a:t>Daro VAN</a:t>
            </a:r>
            <a:endParaRPr lang="en-US" dirty="0"/>
          </a:p>
        </p:txBody>
      </p:sp>
      <p:sp>
        <p:nvSpPr>
          <p:cNvPr id="6" name="Slide Number Placeholder 5">
            <a:extLst>
              <a:ext uri="{FF2B5EF4-FFF2-40B4-BE49-F238E27FC236}">
                <a16:creationId xmlns:a16="http://schemas.microsoft.com/office/drawing/2014/main" id="{57309119-6B0B-4CAE-9F7E-0E64B7929155}"/>
              </a:ext>
            </a:extLst>
          </p:cNvPr>
          <p:cNvSpPr>
            <a:spLocks noGrp="1"/>
          </p:cNvSpPr>
          <p:nvPr>
            <p:ph type="sldNum" sz="quarter" idx="12"/>
          </p:nvPr>
        </p:nvSpPr>
        <p:spPr/>
        <p:txBody>
          <a:bodyPr/>
          <a:lstStyle/>
          <a:p>
            <a:fld id="{DB009916-542A-474D-A7C5-680AFAFEF51E}" type="slidenum">
              <a:rPr lang="en-US" smtClean="0"/>
              <a:t>3</a:t>
            </a:fld>
            <a:endParaRPr lang="en-US"/>
          </a:p>
        </p:txBody>
      </p:sp>
      <p:sp>
        <p:nvSpPr>
          <p:cNvPr id="7" name="Date Placeholder 6">
            <a:extLst>
              <a:ext uri="{FF2B5EF4-FFF2-40B4-BE49-F238E27FC236}">
                <a16:creationId xmlns:a16="http://schemas.microsoft.com/office/drawing/2014/main" id="{C7AE70CC-F511-4BB6-A729-A712F7FC311B}"/>
              </a:ext>
            </a:extLst>
          </p:cNvPr>
          <p:cNvSpPr>
            <a:spLocks noGrp="1"/>
          </p:cNvSpPr>
          <p:nvPr>
            <p:ph type="dt" sz="half" idx="10"/>
          </p:nvPr>
        </p:nvSpPr>
        <p:spPr/>
        <p:txBody>
          <a:bodyPr/>
          <a:lstStyle/>
          <a:p>
            <a:fld id="{80B58425-3BD7-484A-A4CB-A42338DCD3A4}" type="datetime1">
              <a:rPr lang="en-US" smtClean="0"/>
              <a:t>11/12/2020</a:t>
            </a:fld>
            <a:endParaRPr lang="en-US"/>
          </a:p>
        </p:txBody>
      </p:sp>
      <p:sp>
        <p:nvSpPr>
          <p:cNvPr id="8" name="TextBox 7">
            <a:extLst>
              <a:ext uri="{FF2B5EF4-FFF2-40B4-BE49-F238E27FC236}">
                <a16:creationId xmlns:a16="http://schemas.microsoft.com/office/drawing/2014/main" id="{E6CABF03-38EF-42C4-AE84-62D23191439C}"/>
              </a:ext>
            </a:extLst>
          </p:cNvPr>
          <p:cNvSpPr txBox="1"/>
          <p:nvPr/>
        </p:nvSpPr>
        <p:spPr>
          <a:xfrm>
            <a:off x="628650" y="3039624"/>
            <a:ext cx="4738480" cy="461665"/>
          </a:xfrm>
          <a:prstGeom prst="rect">
            <a:avLst/>
          </a:prstGeom>
          <a:noFill/>
        </p:spPr>
        <p:txBody>
          <a:bodyPr wrap="square" rtlCol="0">
            <a:spAutoFit/>
          </a:bodyPr>
          <a:lstStyle/>
          <a:p>
            <a:r>
              <a:rPr lang="en-US" sz="2400" dirty="0">
                <a:solidFill>
                  <a:srgbClr val="002060"/>
                </a:solidFill>
              </a:rPr>
              <a:t>Two major components:</a:t>
            </a:r>
          </a:p>
        </p:txBody>
      </p:sp>
    </p:spTree>
    <p:extLst>
      <p:ext uri="{BB962C8B-B14F-4D97-AF65-F5344CB8AC3E}">
        <p14:creationId xmlns:p14="http://schemas.microsoft.com/office/powerpoint/2010/main" val="450016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E87A-3C4E-45A3-9F12-C01CE86EB95D}"/>
              </a:ext>
            </a:extLst>
          </p:cNvPr>
          <p:cNvSpPr>
            <a:spLocks noGrp="1"/>
          </p:cNvSpPr>
          <p:nvPr>
            <p:ph type="title"/>
          </p:nvPr>
        </p:nvSpPr>
        <p:spPr/>
        <p:txBody>
          <a:bodyPr>
            <a:normAutofit/>
          </a:bodyPr>
          <a:lstStyle/>
          <a:p>
            <a:r>
              <a:rPr lang="en-US" sz="3500" dirty="0"/>
              <a:t>3. Manual Labor in Production Systems</a:t>
            </a:r>
          </a:p>
        </p:txBody>
      </p:sp>
      <p:sp>
        <p:nvSpPr>
          <p:cNvPr id="3" name="Content Placeholder 2">
            <a:extLst>
              <a:ext uri="{FF2B5EF4-FFF2-40B4-BE49-F238E27FC236}">
                <a16:creationId xmlns:a16="http://schemas.microsoft.com/office/drawing/2014/main" id="{4A3B7D57-699D-46E0-9549-356DA0618CC6}"/>
              </a:ext>
            </a:extLst>
          </p:cNvPr>
          <p:cNvSpPr>
            <a:spLocks noGrp="1"/>
          </p:cNvSpPr>
          <p:nvPr>
            <p:ph idx="1"/>
          </p:nvPr>
        </p:nvSpPr>
        <p:spPr>
          <a:xfrm>
            <a:off x="628650" y="1825625"/>
            <a:ext cx="7886700" cy="1951245"/>
          </a:xfrm>
        </p:spPr>
        <p:txBody>
          <a:bodyPr>
            <a:normAutofit/>
          </a:bodyPr>
          <a:lstStyle/>
          <a:p>
            <a:r>
              <a:rPr lang="en-US" sz="2400" dirty="0"/>
              <a:t>Is there a place for manual labor in the modern production systems?</a:t>
            </a:r>
            <a:br>
              <a:rPr lang="en-US" sz="2400" dirty="0"/>
            </a:br>
            <a:r>
              <a:rPr lang="en-US" sz="2400" dirty="0">
                <a:solidFill>
                  <a:srgbClr val="002060"/>
                </a:solidFill>
              </a:rPr>
              <a:t>YES  but why YES?</a:t>
            </a:r>
          </a:p>
          <a:p>
            <a:r>
              <a:rPr lang="en-US" sz="2400" dirty="0"/>
              <a:t>Two aspects</a:t>
            </a:r>
          </a:p>
          <a:p>
            <a:pPr marL="0" indent="0">
              <a:buNone/>
            </a:pPr>
            <a:endParaRPr lang="en-US" sz="2400" dirty="0"/>
          </a:p>
        </p:txBody>
      </p:sp>
      <p:sp>
        <p:nvSpPr>
          <p:cNvPr id="4" name="TextBox 3">
            <a:extLst>
              <a:ext uri="{FF2B5EF4-FFF2-40B4-BE49-F238E27FC236}">
                <a16:creationId xmlns:a16="http://schemas.microsoft.com/office/drawing/2014/main" id="{B3105C3C-23E5-46D0-BE4B-D2C91B2E363F}"/>
              </a:ext>
            </a:extLst>
          </p:cNvPr>
          <p:cNvSpPr txBox="1"/>
          <p:nvPr/>
        </p:nvSpPr>
        <p:spPr>
          <a:xfrm>
            <a:off x="1335195" y="3500729"/>
            <a:ext cx="6294783" cy="769441"/>
          </a:xfrm>
          <a:prstGeom prst="rect">
            <a:avLst/>
          </a:prstGeom>
          <a:noFill/>
        </p:spPr>
        <p:txBody>
          <a:bodyPr wrap="square" rtlCol="0">
            <a:spAutoFit/>
          </a:bodyPr>
          <a:lstStyle/>
          <a:p>
            <a:pPr marL="342900" indent="-342900">
              <a:buFont typeface="+mj-lt"/>
              <a:buAutoNum type="arabicPeriod"/>
            </a:pPr>
            <a:r>
              <a:rPr lang="en-US" sz="2200" dirty="0"/>
              <a:t>Manual labor in factory operations</a:t>
            </a:r>
          </a:p>
          <a:p>
            <a:pPr marL="342900" indent="-342900">
              <a:buFont typeface="+mj-lt"/>
              <a:buAutoNum type="arabicPeriod"/>
            </a:pPr>
            <a:r>
              <a:rPr lang="en-US" sz="2200" dirty="0"/>
              <a:t>Labor in manufacturing support systems</a:t>
            </a:r>
          </a:p>
        </p:txBody>
      </p:sp>
      <p:sp>
        <p:nvSpPr>
          <p:cNvPr id="5" name="Footer Placeholder 4">
            <a:extLst>
              <a:ext uri="{FF2B5EF4-FFF2-40B4-BE49-F238E27FC236}">
                <a16:creationId xmlns:a16="http://schemas.microsoft.com/office/drawing/2014/main" id="{380F7253-07B8-4886-A620-556EFEF9C375}"/>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5C117A21-14BC-42F9-A126-C35CB0E73EE3}"/>
              </a:ext>
            </a:extLst>
          </p:cNvPr>
          <p:cNvSpPr>
            <a:spLocks noGrp="1"/>
          </p:cNvSpPr>
          <p:nvPr>
            <p:ph type="sldNum" sz="quarter" idx="12"/>
          </p:nvPr>
        </p:nvSpPr>
        <p:spPr/>
        <p:txBody>
          <a:bodyPr/>
          <a:lstStyle/>
          <a:p>
            <a:fld id="{DB009916-542A-474D-A7C5-680AFAFEF51E}" type="slidenum">
              <a:rPr lang="en-US" smtClean="0"/>
              <a:t>30</a:t>
            </a:fld>
            <a:endParaRPr lang="en-US"/>
          </a:p>
        </p:txBody>
      </p:sp>
      <p:sp>
        <p:nvSpPr>
          <p:cNvPr id="7" name="Date Placeholder 6">
            <a:extLst>
              <a:ext uri="{FF2B5EF4-FFF2-40B4-BE49-F238E27FC236}">
                <a16:creationId xmlns:a16="http://schemas.microsoft.com/office/drawing/2014/main" id="{088EF4AE-3293-4D56-A267-B302E7CE24AC}"/>
              </a:ext>
            </a:extLst>
          </p:cNvPr>
          <p:cNvSpPr>
            <a:spLocks noGrp="1"/>
          </p:cNvSpPr>
          <p:nvPr>
            <p:ph type="dt" sz="half" idx="10"/>
          </p:nvPr>
        </p:nvSpPr>
        <p:spPr/>
        <p:txBody>
          <a:bodyPr/>
          <a:lstStyle/>
          <a:p>
            <a:fld id="{029B6B5C-D4FD-4C28-908D-4C5B80D037BD}" type="datetime1">
              <a:rPr lang="en-US" smtClean="0"/>
              <a:t>11/12/2020</a:t>
            </a:fld>
            <a:endParaRPr lang="en-US"/>
          </a:p>
        </p:txBody>
      </p:sp>
    </p:spTree>
    <p:extLst>
      <p:ext uri="{BB962C8B-B14F-4D97-AF65-F5344CB8AC3E}">
        <p14:creationId xmlns:p14="http://schemas.microsoft.com/office/powerpoint/2010/main" val="574899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B1A28-84AC-4894-B62A-AB63044C1F7D}"/>
              </a:ext>
            </a:extLst>
          </p:cNvPr>
          <p:cNvSpPr>
            <a:spLocks noGrp="1"/>
          </p:cNvSpPr>
          <p:nvPr>
            <p:ph type="title"/>
          </p:nvPr>
        </p:nvSpPr>
        <p:spPr/>
        <p:txBody>
          <a:bodyPr>
            <a:normAutofit fontScale="90000"/>
          </a:bodyPr>
          <a:lstStyle/>
          <a:p>
            <a:r>
              <a:rPr lang="en-US" sz="3900" dirty="0"/>
              <a:t>3. Manual Labor in Production Systems</a:t>
            </a:r>
            <a:br>
              <a:rPr lang="en-US" sz="4000" dirty="0"/>
            </a:br>
            <a:r>
              <a:rPr lang="en-US" sz="2800" dirty="0"/>
              <a:t>3. 1 Manual Labor in Factory Operation</a:t>
            </a:r>
          </a:p>
        </p:txBody>
      </p:sp>
      <p:sp>
        <p:nvSpPr>
          <p:cNvPr id="3" name="Content Placeholder 2">
            <a:extLst>
              <a:ext uri="{FF2B5EF4-FFF2-40B4-BE49-F238E27FC236}">
                <a16:creationId xmlns:a16="http://schemas.microsoft.com/office/drawing/2014/main" id="{B3C7A332-6A89-4904-9197-F8E466DD7CA3}"/>
              </a:ext>
            </a:extLst>
          </p:cNvPr>
          <p:cNvSpPr>
            <a:spLocks noGrp="1"/>
          </p:cNvSpPr>
          <p:nvPr>
            <p:ph idx="1"/>
          </p:nvPr>
        </p:nvSpPr>
        <p:spPr>
          <a:xfrm>
            <a:off x="628650" y="1825625"/>
            <a:ext cx="7886700" cy="1603375"/>
          </a:xfrm>
        </p:spPr>
        <p:txBody>
          <a:bodyPr>
            <a:normAutofit/>
          </a:bodyPr>
          <a:lstStyle/>
          <a:p>
            <a:r>
              <a:rPr lang="en-US" sz="2400" dirty="0">
                <a:solidFill>
                  <a:srgbClr val="002060"/>
                </a:solidFill>
              </a:rPr>
              <a:t>The long term trend is toward greater use of automated systems to substitute for manual labor</a:t>
            </a:r>
          </a:p>
          <a:p>
            <a:r>
              <a:rPr lang="en-US" sz="2400" dirty="0">
                <a:solidFill>
                  <a:srgbClr val="002060"/>
                </a:solidFill>
              </a:rPr>
              <a:t>When is the manual labor justified?</a:t>
            </a:r>
          </a:p>
          <a:p>
            <a:pPr marL="0" indent="0">
              <a:buNone/>
            </a:pPr>
            <a:endParaRPr lang="en-US" sz="2400" dirty="0">
              <a:solidFill>
                <a:srgbClr val="002060"/>
              </a:solidFill>
            </a:endParaRPr>
          </a:p>
        </p:txBody>
      </p:sp>
      <p:sp>
        <p:nvSpPr>
          <p:cNvPr id="4" name="TextBox 3">
            <a:extLst>
              <a:ext uri="{FF2B5EF4-FFF2-40B4-BE49-F238E27FC236}">
                <a16:creationId xmlns:a16="http://schemas.microsoft.com/office/drawing/2014/main" id="{C9E5A52F-0395-4E23-8C9D-D0937B90B0FF}"/>
              </a:ext>
            </a:extLst>
          </p:cNvPr>
          <p:cNvSpPr txBox="1"/>
          <p:nvPr/>
        </p:nvSpPr>
        <p:spPr>
          <a:xfrm>
            <a:off x="1139687" y="3157953"/>
            <a:ext cx="7070863" cy="2462213"/>
          </a:xfrm>
          <a:prstGeom prst="rect">
            <a:avLst/>
          </a:prstGeom>
          <a:noFill/>
        </p:spPr>
        <p:txBody>
          <a:bodyPr wrap="square" rtlCol="0">
            <a:spAutoFit/>
          </a:bodyPr>
          <a:lstStyle/>
          <a:p>
            <a:pPr marL="285750" indent="-285750">
              <a:buFont typeface="Arial" panose="020B0604020202020204" pitchFamily="34" charset="0"/>
              <a:buChar char="•"/>
            </a:pPr>
            <a:r>
              <a:rPr lang="en-US" sz="2200" dirty="0"/>
              <a:t>Some countries have very low labor rates and automation cannot be justified</a:t>
            </a:r>
          </a:p>
          <a:p>
            <a:pPr marL="285750" indent="-285750">
              <a:buFont typeface="Arial" panose="020B0604020202020204" pitchFamily="34" charset="0"/>
              <a:buChar char="•"/>
            </a:pPr>
            <a:r>
              <a:rPr lang="en-US" sz="2200" dirty="0"/>
              <a:t>Task is too technically difficult to automated </a:t>
            </a:r>
          </a:p>
          <a:p>
            <a:pPr marL="285750" indent="-285750">
              <a:buFont typeface="Arial" panose="020B0604020202020204" pitchFamily="34" charset="0"/>
              <a:buChar char="•"/>
            </a:pPr>
            <a:r>
              <a:rPr lang="en-US" sz="2200" dirty="0"/>
              <a:t>Short product life cycle</a:t>
            </a:r>
          </a:p>
          <a:p>
            <a:pPr marL="285750" indent="-285750">
              <a:buFont typeface="Arial" panose="020B0604020202020204" pitchFamily="34" charset="0"/>
              <a:buChar char="•"/>
            </a:pPr>
            <a:r>
              <a:rPr lang="en-US" sz="2200" dirty="0"/>
              <a:t>Customized product requires human flexibility</a:t>
            </a:r>
          </a:p>
          <a:p>
            <a:pPr marL="285750" indent="-285750">
              <a:buFont typeface="Arial" panose="020B0604020202020204" pitchFamily="34" charset="0"/>
              <a:buChar char="•"/>
            </a:pPr>
            <a:r>
              <a:rPr lang="en-US" sz="2200" dirty="0"/>
              <a:t>To cope with ups and downs in demand</a:t>
            </a:r>
          </a:p>
          <a:p>
            <a:pPr marL="285750" indent="-285750">
              <a:buFont typeface="Arial" panose="020B0604020202020204" pitchFamily="34" charset="0"/>
              <a:buChar char="•"/>
            </a:pPr>
            <a:r>
              <a:rPr lang="en-US" sz="2200" dirty="0"/>
              <a:t>To reduce risk of production failure</a:t>
            </a:r>
          </a:p>
        </p:txBody>
      </p:sp>
      <p:sp>
        <p:nvSpPr>
          <p:cNvPr id="5" name="Footer Placeholder 4">
            <a:extLst>
              <a:ext uri="{FF2B5EF4-FFF2-40B4-BE49-F238E27FC236}">
                <a16:creationId xmlns:a16="http://schemas.microsoft.com/office/drawing/2014/main" id="{C04B061F-321B-4224-B5B8-609D3301EB15}"/>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4690E9B0-0748-4799-9DA8-A4F19966B3C7}"/>
              </a:ext>
            </a:extLst>
          </p:cNvPr>
          <p:cNvSpPr>
            <a:spLocks noGrp="1"/>
          </p:cNvSpPr>
          <p:nvPr>
            <p:ph type="sldNum" sz="quarter" idx="12"/>
          </p:nvPr>
        </p:nvSpPr>
        <p:spPr/>
        <p:txBody>
          <a:bodyPr/>
          <a:lstStyle/>
          <a:p>
            <a:fld id="{DB009916-542A-474D-A7C5-680AFAFEF51E}" type="slidenum">
              <a:rPr lang="en-US" smtClean="0"/>
              <a:t>31</a:t>
            </a:fld>
            <a:endParaRPr lang="en-US"/>
          </a:p>
        </p:txBody>
      </p:sp>
      <p:sp>
        <p:nvSpPr>
          <p:cNvPr id="7" name="Date Placeholder 6">
            <a:extLst>
              <a:ext uri="{FF2B5EF4-FFF2-40B4-BE49-F238E27FC236}">
                <a16:creationId xmlns:a16="http://schemas.microsoft.com/office/drawing/2014/main" id="{51B9B56B-7C10-4F99-AB64-BD524FAECB7C}"/>
              </a:ext>
            </a:extLst>
          </p:cNvPr>
          <p:cNvSpPr>
            <a:spLocks noGrp="1"/>
          </p:cNvSpPr>
          <p:nvPr>
            <p:ph type="dt" sz="half" idx="10"/>
          </p:nvPr>
        </p:nvSpPr>
        <p:spPr/>
        <p:txBody>
          <a:bodyPr/>
          <a:lstStyle/>
          <a:p>
            <a:fld id="{AA433DCF-625B-4EDB-B291-582AE8F87B0B}" type="datetime1">
              <a:rPr lang="en-US" smtClean="0"/>
              <a:t>11/12/2020</a:t>
            </a:fld>
            <a:endParaRPr lang="en-US"/>
          </a:p>
        </p:txBody>
      </p:sp>
    </p:spTree>
    <p:extLst>
      <p:ext uri="{BB962C8B-B14F-4D97-AF65-F5344CB8AC3E}">
        <p14:creationId xmlns:p14="http://schemas.microsoft.com/office/powerpoint/2010/main" val="2307075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B1A28-84AC-4894-B62A-AB63044C1F7D}"/>
              </a:ext>
            </a:extLst>
          </p:cNvPr>
          <p:cNvSpPr>
            <a:spLocks noGrp="1"/>
          </p:cNvSpPr>
          <p:nvPr>
            <p:ph type="title"/>
          </p:nvPr>
        </p:nvSpPr>
        <p:spPr/>
        <p:txBody>
          <a:bodyPr>
            <a:normAutofit fontScale="90000"/>
          </a:bodyPr>
          <a:lstStyle/>
          <a:p>
            <a:r>
              <a:rPr lang="en-US" sz="3900" dirty="0"/>
              <a:t>3. Manual Labor in Production Systems</a:t>
            </a:r>
            <a:br>
              <a:rPr lang="en-US" sz="4000" dirty="0"/>
            </a:br>
            <a:r>
              <a:rPr lang="en-US" sz="2800" dirty="0"/>
              <a:t>3. 1 Labor in Manufacturing Systems</a:t>
            </a:r>
          </a:p>
        </p:txBody>
      </p:sp>
      <p:sp>
        <p:nvSpPr>
          <p:cNvPr id="4" name="TextBox 3">
            <a:extLst>
              <a:ext uri="{FF2B5EF4-FFF2-40B4-BE49-F238E27FC236}">
                <a16:creationId xmlns:a16="http://schemas.microsoft.com/office/drawing/2014/main" id="{C9E5A52F-0395-4E23-8C9D-D0937B90B0FF}"/>
              </a:ext>
            </a:extLst>
          </p:cNvPr>
          <p:cNvSpPr txBox="1"/>
          <p:nvPr/>
        </p:nvSpPr>
        <p:spPr>
          <a:xfrm>
            <a:off x="628650" y="1690689"/>
            <a:ext cx="7070863"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t>Product designers who bring creativity to the design task</a:t>
            </a:r>
          </a:p>
          <a:p>
            <a:pPr marL="285750" indent="-285750">
              <a:buFont typeface="Arial" panose="020B0604020202020204" pitchFamily="34" charset="0"/>
              <a:buChar char="•"/>
            </a:pPr>
            <a:r>
              <a:rPr lang="en-US" sz="2200" dirty="0"/>
              <a:t>Manufacturing engineering who</a:t>
            </a:r>
          </a:p>
          <a:p>
            <a:pPr marL="742950" lvl="1" indent="-285750">
              <a:buFont typeface="Arial" panose="020B0604020202020204" pitchFamily="34" charset="0"/>
              <a:buChar char="•"/>
            </a:pPr>
            <a:r>
              <a:rPr lang="en-US" sz="2200" dirty="0"/>
              <a:t>Design the production equipment and tooling, and</a:t>
            </a:r>
          </a:p>
          <a:p>
            <a:pPr marL="742950" lvl="1" indent="-285750">
              <a:buFont typeface="Arial" panose="020B0604020202020204" pitchFamily="34" charset="0"/>
              <a:buChar char="•"/>
            </a:pPr>
            <a:r>
              <a:rPr lang="en-US" sz="2200" dirty="0"/>
              <a:t>Plan the production method and routings</a:t>
            </a:r>
          </a:p>
          <a:p>
            <a:pPr marL="342900" indent="-342900">
              <a:buFont typeface="Arial" panose="020B0604020202020204" pitchFamily="34" charset="0"/>
              <a:buChar char="•"/>
            </a:pPr>
            <a:r>
              <a:rPr lang="en-US" sz="2200" dirty="0"/>
              <a:t>Equipment maintenance</a:t>
            </a:r>
          </a:p>
          <a:p>
            <a:pPr marL="342900" indent="-342900">
              <a:buFont typeface="Arial" panose="020B0604020202020204" pitchFamily="34" charset="0"/>
              <a:buChar char="•"/>
            </a:pPr>
            <a:r>
              <a:rPr lang="en-US" sz="2200" dirty="0"/>
              <a:t>Programming and computer operation</a:t>
            </a:r>
          </a:p>
          <a:p>
            <a:pPr marL="342900" indent="-342900">
              <a:buFont typeface="Arial" panose="020B0604020202020204" pitchFamily="34" charset="0"/>
              <a:buChar char="•"/>
            </a:pPr>
            <a:r>
              <a:rPr lang="en-US" sz="2200" dirty="0"/>
              <a:t>Engineering project work</a:t>
            </a:r>
          </a:p>
          <a:p>
            <a:pPr marL="342900" indent="-342900">
              <a:buFont typeface="Arial" panose="020B0604020202020204" pitchFamily="34" charset="0"/>
              <a:buChar char="•"/>
            </a:pPr>
            <a:r>
              <a:rPr lang="en-US" sz="2200" dirty="0"/>
              <a:t>Plant management</a:t>
            </a:r>
          </a:p>
        </p:txBody>
      </p:sp>
      <p:sp>
        <p:nvSpPr>
          <p:cNvPr id="5" name="Footer Placeholder 4">
            <a:extLst>
              <a:ext uri="{FF2B5EF4-FFF2-40B4-BE49-F238E27FC236}">
                <a16:creationId xmlns:a16="http://schemas.microsoft.com/office/drawing/2014/main" id="{C04B061F-321B-4224-B5B8-609D3301EB15}"/>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4690E9B0-0748-4799-9DA8-A4F19966B3C7}"/>
              </a:ext>
            </a:extLst>
          </p:cNvPr>
          <p:cNvSpPr>
            <a:spLocks noGrp="1"/>
          </p:cNvSpPr>
          <p:nvPr>
            <p:ph type="sldNum" sz="quarter" idx="12"/>
          </p:nvPr>
        </p:nvSpPr>
        <p:spPr/>
        <p:txBody>
          <a:bodyPr/>
          <a:lstStyle/>
          <a:p>
            <a:fld id="{DB009916-542A-474D-A7C5-680AFAFEF51E}" type="slidenum">
              <a:rPr lang="en-US" smtClean="0"/>
              <a:t>32</a:t>
            </a:fld>
            <a:endParaRPr lang="en-US"/>
          </a:p>
        </p:txBody>
      </p:sp>
      <p:sp>
        <p:nvSpPr>
          <p:cNvPr id="7" name="Date Placeholder 6">
            <a:extLst>
              <a:ext uri="{FF2B5EF4-FFF2-40B4-BE49-F238E27FC236}">
                <a16:creationId xmlns:a16="http://schemas.microsoft.com/office/drawing/2014/main" id="{51B9B56B-7C10-4F99-AB64-BD524FAECB7C}"/>
              </a:ext>
            </a:extLst>
          </p:cNvPr>
          <p:cNvSpPr>
            <a:spLocks noGrp="1"/>
          </p:cNvSpPr>
          <p:nvPr>
            <p:ph type="dt" sz="half" idx="10"/>
          </p:nvPr>
        </p:nvSpPr>
        <p:spPr/>
        <p:txBody>
          <a:bodyPr/>
          <a:lstStyle/>
          <a:p>
            <a:fld id="{AA433DCF-625B-4EDB-B291-582AE8F87B0B}" type="datetime1">
              <a:rPr lang="en-US" smtClean="0"/>
              <a:t>11/12/2020</a:t>
            </a:fld>
            <a:endParaRPr lang="en-US"/>
          </a:p>
        </p:txBody>
      </p:sp>
    </p:spTree>
    <p:extLst>
      <p:ext uri="{BB962C8B-B14F-4D97-AF65-F5344CB8AC3E}">
        <p14:creationId xmlns:p14="http://schemas.microsoft.com/office/powerpoint/2010/main" val="2014642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DF77-7926-444D-9760-0FF1A09B0289}"/>
              </a:ext>
            </a:extLst>
          </p:cNvPr>
          <p:cNvSpPr>
            <a:spLocks noGrp="1"/>
          </p:cNvSpPr>
          <p:nvPr>
            <p:ph type="title"/>
          </p:nvPr>
        </p:nvSpPr>
        <p:spPr>
          <a:xfrm>
            <a:off x="628650" y="365126"/>
            <a:ext cx="8329820" cy="1325563"/>
          </a:xfrm>
        </p:spPr>
        <p:txBody>
          <a:bodyPr>
            <a:normAutofit/>
          </a:bodyPr>
          <a:lstStyle/>
          <a:p>
            <a:r>
              <a:rPr lang="en-US" sz="3500" dirty="0"/>
              <a:t>4. Automation Principles and Strategies </a:t>
            </a:r>
            <a:br>
              <a:rPr lang="en-US" sz="4000" dirty="0"/>
            </a:br>
            <a:r>
              <a:rPr lang="en-US" sz="2500" dirty="0"/>
              <a:t>4.1 The USA Principle</a:t>
            </a:r>
          </a:p>
        </p:txBody>
      </p:sp>
      <p:sp>
        <p:nvSpPr>
          <p:cNvPr id="14" name="TextBox 13">
            <a:extLst>
              <a:ext uri="{FF2B5EF4-FFF2-40B4-BE49-F238E27FC236}">
                <a16:creationId xmlns:a16="http://schemas.microsoft.com/office/drawing/2014/main" id="{6E9C0277-5A88-44B6-BE14-95949A475F50}"/>
              </a:ext>
            </a:extLst>
          </p:cNvPr>
          <p:cNvSpPr txBox="1"/>
          <p:nvPr/>
        </p:nvSpPr>
        <p:spPr>
          <a:xfrm>
            <a:off x="714703" y="1933903"/>
            <a:ext cx="7651531" cy="3139321"/>
          </a:xfrm>
          <a:prstGeom prst="rect">
            <a:avLst/>
          </a:prstGeom>
          <a:noFill/>
        </p:spPr>
        <p:txBody>
          <a:bodyPr wrap="square" rtlCol="0">
            <a:spAutoFit/>
          </a:bodyPr>
          <a:lstStyle/>
          <a:p>
            <a:pPr marL="457200" indent="-457200">
              <a:buFont typeface="+mj-lt"/>
              <a:buAutoNum type="alphaLcParenR"/>
            </a:pPr>
            <a:r>
              <a:rPr lang="en-US" sz="2200" dirty="0">
                <a:solidFill>
                  <a:srgbClr val="FF0000"/>
                </a:solidFill>
              </a:rPr>
              <a:t>Understanding the existing process</a:t>
            </a:r>
          </a:p>
          <a:p>
            <a:pPr marL="914400" lvl="1" indent="-457200">
              <a:buFont typeface="Arial" panose="020B0604020202020204" pitchFamily="34" charset="0"/>
              <a:buChar char="•"/>
            </a:pPr>
            <a:r>
              <a:rPr lang="en-US" sz="2200" dirty="0"/>
              <a:t>Input/output analysis</a:t>
            </a:r>
          </a:p>
          <a:p>
            <a:pPr marL="914400" lvl="1" indent="-457200">
              <a:buFont typeface="Arial" panose="020B0604020202020204" pitchFamily="34" charset="0"/>
              <a:buChar char="•"/>
            </a:pPr>
            <a:r>
              <a:rPr lang="en-US" sz="2200" dirty="0"/>
              <a:t>Value chain analysis</a:t>
            </a:r>
          </a:p>
          <a:p>
            <a:pPr marL="914400" lvl="1" indent="-457200">
              <a:buFont typeface="Arial" panose="020B0604020202020204" pitchFamily="34" charset="0"/>
              <a:buChar char="•"/>
            </a:pPr>
            <a:r>
              <a:rPr lang="en-US" sz="2200" dirty="0"/>
              <a:t>Charting techniques and mathematical model</a:t>
            </a:r>
          </a:p>
          <a:p>
            <a:pPr marL="342900" indent="-342900">
              <a:buAutoNum type="alphaLcParenR"/>
            </a:pPr>
            <a:r>
              <a:rPr lang="en-US" sz="2200" dirty="0">
                <a:solidFill>
                  <a:srgbClr val="FF0000"/>
                </a:solidFill>
              </a:rPr>
              <a:t>Simplify the process</a:t>
            </a:r>
          </a:p>
          <a:p>
            <a:pPr marL="800100" lvl="1" indent="-342900">
              <a:buFont typeface="Arial" panose="020B0604020202020204" pitchFamily="34" charset="0"/>
              <a:buChar char="•"/>
            </a:pPr>
            <a:r>
              <a:rPr lang="en-US" sz="2200" dirty="0"/>
              <a:t>Reduce unnecessary steps and moves</a:t>
            </a:r>
          </a:p>
          <a:p>
            <a:pPr marL="342900" indent="-342900">
              <a:buAutoNum type="alphaLcParenR"/>
            </a:pPr>
            <a:r>
              <a:rPr lang="en-US" sz="2200" dirty="0">
                <a:solidFill>
                  <a:srgbClr val="FF0000"/>
                </a:solidFill>
              </a:rPr>
              <a:t>Automate the process</a:t>
            </a:r>
          </a:p>
          <a:p>
            <a:pPr marL="800100" lvl="1" indent="-342900">
              <a:buFont typeface="Arial" panose="020B0604020202020204" pitchFamily="34" charset="0"/>
              <a:buChar char="•"/>
            </a:pPr>
            <a:r>
              <a:rPr lang="en-US" sz="2200" dirty="0"/>
              <a:t>Ten strategies for automation and production systems</a:t>
            </a:r>
          </a:p>
          <a:p>
            <a:pPr marL="800100" lvl="1" indent="-342900">
              <a:buFont typeface="Arial" panose="020B0604020202020204" pitchFamily="34" charset="0"/>
              <a:buChar char="•"/>
            </a:pPr>
            <a:r>
              <a:rPr lang="en-US" sz="2200" dirty="0"/>
              <a:t>Automation migration strategy</a:t>
            </a:r>
          </a:p>
        </p:txBody>
      </p:sp>
      <p:sp>
        <p:nvSpPr>
          <p:cNvPr id="15" name="Footer Placeholder 14">
            <a:extLst>
              <a:ext uri="{FF2B5EF4-FFF2-40B4-BE49-F238E27FC236}">
                <a16:creationId xmlns:a16="http://schemas.microsoft.com/office/drawing/2014/main" id="{8B872FED-B68C-4321-98BA-EF7BC5AAD061}"/>
              </a:ext>
            </a:extLst>
          </p:cNvPr>
          <p:cNvSpPr>
            <a:spLocks noGrp="1"/>
          </p:cNvSpPr>
          <p:nvPr>
            <p:ph type="ftr" sz="quarter" idx="11"/>
          </p:nvPr>
        </p:nvSpPr>
        <p:spPr/>
        <p:txBody>
          <a:bodyPr/>
          <a:lstStyle/>
          <a:p>
            <a:r>
              <a:rPr lang="en-US"/>
              <a:t>Daro VAN</a:t>
            </a:r>
          </a:p>
        </p:txBody>
      </p:sp>
      <p:sp>
        <p:nvSpPr>
          <p:cNvPr id="16" name="Slide Number Placeholder 15">
            <a:extLst>
              <a:ext uri="{FF2B5EF4-FFF2-40B4-BE49-F238E27FC236}">
                <a16:creationId xmlns:a16="http://schemas.microsoft.com/office/drawing/2014/main" id="{D86417D5-16CD-46B5-AEA2-E4C2D8DCA1ED}"/>
              </a:ext>
            </a:extLst>
          </p:cNvPr>
          <p:cNvSpPr>
            <a:spLocks noGrp="1"/>
          </p:cNvSpPr>
          <p:nvPr>
            <p:ph type="sldNum" sz="quarter" idx="12"/>
          </p:nvPr>
        </p:nvSpPr>
        <p:spPr/>
        <p:txBody>
          <a:bodyPr/>
          <a:lstStyle/>
          <a:p>
            <a:fld id="{DB009916-542A-474D-A7C5-680AFAFEF51E}" type="slidenum">
              <a:rPr lang="en-US" smtClean="0"/>
              <a:t>33</a:t>
            </a:fld>
            <a:endParaRPr lang="en-US"/>
          </a:p>
        </p:txBody>
      </p:sp>
      <p:sp>
        <p:nvSpPr>
          <p:cNvPr id="17" name="Date Placeholder 16">
            <a:extLst>
              <a:ext uri="{FF2B5EF4-FFF2-40B4-BE49-F238E27FC236}">
                <a16:creationId xmlns:a16="http://schemas.microsoft.com/office/drawing/2014/main" id="{679E9184-72EF-49AF-8E3A-546CA53E6D4F}"/>
              </a:ext>
            </a:extLst>
          </p:cNvPr>
          <p:cNvSpPr>
            <a:spLocks noGrp="1"/>
          </p:cNvSpPr>
          <p:nvPr>
            <p:ph type="dt" sz="half" idx="10"/>
          </p:nvPr>
        </p:nvSpPr>
        <p:spPr/>
        <p:txBody>
          <a:bodyPr/>
          <a:lstStyle/>
          <a:p>
            <a:fld id="{CDC7EAC3-D425-4389-BAB2-8E5E43763C7B}" type="datetime1">
              <a:rPr lang="en-US" smtClean="0"/>
              <a:t>11/12/2020</a:t>
            </a:fld>
            <a:endParaRPr lang="en-US"/>
          </a:p>
        </p:txBody>
      </p:sp>
    </p:spTree>
    <p:extLst>
      <p:ext uri="{BB962C8B-B14F-4D97-AF65-F5344CB8AC3E}">
        <p14:creationId xmlns:p14="http://schemas.microsoft.com/office/powerpoint/2010/main" val="1131450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DF77-7926-444D-9760-0FF1A09B0289}"/>
              </a:ext>
            </a:extLst>
          </p:cNvPr>
          <p:cNvSpPr>
            <a:spLocks noGrp="1"/>
          </p:cNvSpPr>
          <p:nvPr>
            <p:ph type="title"/>
          </p:nvPr>
        </p:nvSpPr>
        <p:spPr>
          <a:xfrm>
            <a:off x="628650" y="365126"/>
            <a:ext cx="8329820" cy="1325563"/>
          </a:xfrm>
        </p:spPr>
        <p:txBody>
          <a:bodyPr>
            <a:normAutofit fontScale="90000"/>
          </a:bodyPr>
          <a:lstStyle/>
          <a:p>
            <a:r>
              <a:rPr lang="en-US" sz="3900" dirty="0"/>
              <a:t>4. Automation Principles and Strategies </a:t>
            </a:r>
            <a:br>
              <a:rPr lang="en-US" sz="4000" dirty="0"/>
            </a:br>
            <a:r>
              <a:rPr lang="en-US" sz="2800" dirty="0"/>
              <a:t>4.2 Ten Strategies for Automation and Process improvement </a:t>
            </a:r>
          </a:p>
        </p:txBody>
      </p:sp>
      <p:sp>
        <p:nvSpPr>
          <p:cNvPr id="3" name="TextBox 2">
            <a:extLst>
              <a:ext uri="{FF2B5EF4-FFF2-40B4-BE49-F238E27FC236}">
                <a16:creationId xmlns:a16="http://schemas.microsoft.com/office/drawing/2014/main" id="{912AD5A9-12EC-463E-82BF-087776D5E2E6}"/>
              </a:ext>
            </a:extLst>
          </p:cNvPr>
          <p:cNvSpPr txBox="1"/>
          <p:nvPr/>
        </p:nvSpPr>
        <p:spPr>
          <a:xfrm>
            <a:off x="628650" y="2212655"/>
            <a:ext cx="4056993" cy="1785104"/>
          </a:xfrm>
          <a:prstGeom prst="rect">
            <a:avLst/>
          </a:prstGeom>
          <a:noFill/>
        </p:spPr>
        <p:txBody>
          <a:bodyPr wrap="square" rtlCol="0">
            <a:spAutoFit/>
          </a:bodyPr>
          <a:lstStyle/>
          <a:p>
            <a:pPr marL="342900" indent="-342900">
              <a:buAutoNum type="arabicPeriod"/>
            </a:pPr>
            <a:r>
              <a:rPr lang="en-US" sz="2200" dirty="0"/>
              <a:t>Specialization of operations</a:t>
            </a:r>
          </a:p>
          <a:p>
            <a:pPr marL="342900" indent="-342900">
              <a:buAutoNum type="arabicPeriod"/>
            </a:pPr>
            <a:r>
              <a:rPr lang="en-US" sz="2200" dirty="0"/>
              <a:t>Combined operations</a:t>
            </a:r>
          </a:p>
          <a:p>
            <a:pPr marL="342900" indent="-342900">
              <a:buAutoNum type="arabicPeriod"/>
            </a:pPr>
            <a:r>
              <a:rPr lang="en-US" sz="2200" dirty="0"/>
              <a:t>Simultaneous operations</a:t>
            </a:r>
          </a:p>
          <a:p>
            <a:pPr marL="342900" indent="-342900">
              <a:buAutoNum type="arabicPeriod"/>
            </a:pPr>
            <a:r>
              <a:rPr lang="en-US" sz="2200" dirty="0"/>
              <a:t>Integration of operations</a:t>
            </a:r>
          </a:p>
          <a:p>
            <a:pPr marL="342900" indent="-342900">
              <a:buAutoNum type="arabicPeriod"/>
            </a:pPr>
            <a:r>
              <a:rPr lang="en-US" sz="2200" dirty="0"/>
              <a:t>Increase flexibility </a:t>
            </a:r>
          </a:p>
        </p:txBody>
      </p:sp>
      <p:sp>
        <p:nvSpPr>
          <p:cNvPr id="11" name="TextBox 10">
            <a:extLst>
              <a:ext uri="{FF2B5EF4-FFF2-40B4-BE49-F238E27FC236}">
                <a16:creationId xmlns:a16="http://schemas.microsoft.com/office/drawing/2014/main" id="{6DAC2AC1-3355-43A7-A285-97638E9A4169}"/>
              </a:ext>
            </a:extLst>
          </p:cNvPr>
          <p:cNvSpPr txBox="1"/>
          <p:nvPr/>
        </p:nvSpPr>
        <p:spPr>
          <a:xfrm>
            <a:off x="4251435" y="2212655"/>
            <a:ext cx="4572000" cy="2462213"/>
          </a:xfrm>
          <a:prstGeom prst="rect">
            <a:avLst/>
          </a:prstGeom>
          <a:noFill/>
        </p:spPr>
        <p:txBody>
          <a:bodyPr wrap="square">
            <a:spAutoFit/>
          </a:bodyPr>
          <a:lstStyle/>
          <a:p>
            <a:r>
              <a:rPr lang="en-US" sz="2200" dirty="0"/>
              <a:t>6. Improved material handling and storage</a:t>
            </a:r>
          </a:p>
          <a:p>
            <a:r>
              <a:rPr lang="en-US" sz="2200" dirty="0"/>
              <a:t>7. On-line inspection</a:t>
            </a:r>
          </a:p>
          <a:p>
            <a:r>
              <a:rPr lang="en-US" sz="2200" dirty="0"/>
              <a:t>8. Process control and optimization</a:t>
            </a:r>
          </a:p>
          <a:p>
            <a:r>
              <a:rPr lang="en-US" sz="2200" dirty="0"/>
              <a:t>9. Plant operations control </a:t>
            </a:r>
          </a:p>
          <a:p>
            <a:r>
              <a:rPr lang="en-US" sz="2200" dirty="0"/>
              <a:t>10. Computer-integrated manufacturing (CIM)</a:t>
            </a:r>
          </a:p>
        </p:txBody>
      </p:sp>
      <p:sp>
        <p:nvSpPr>
          <p:cNvPr id="5" name="Footer Placeholder 4">
            <a:extLst>
              <a:ext uri="{FF2B5EF4-FFF2-40B4-BE49-F238E27FC236}">
                <a16:creationId xmlns:a16="http://schemas.microsoft.com/office/drawing/2014/main" id="{B0445F54-44CB-42B3-AF23-50A713970202}"/>
              </a:ext>
            </a:extLst>
          </p:cNvPr>
          <p:cNvSpPr>
            <a:spLocks noGrp="1"/>
          </p:cNvSpPr>
          <p:nvPr>
            <p:ph type="ftr" sz="quarter" idx="11"/>
          </p:nvPr>
        </p:nvSpPr>
        <p:spPr/>
        <p:txBody>
          <a:bodyPr/>
          <a:lstStyle/>
          <a:p>
            <a:r>
              <a:rPr lang="en-US"/>
              <a:t>Daro VAN</a:t>
            </a:r>
          </a:p>
        </p:txBody>
      </p:sp>
      <p:sp>
        <p:nvSpPr>
          <p:cNvPr id="7" name="Slide Number Placeholder 6">
            <a:extLst>
              <a:ext uri="{FF2B5EF4-FFF2-40B4-BE49-F238E27FC236}">
                <a16:creationId xmlns:a16="http://schemas.microsoft.com/office/drawing/2014/main" id="{C2D4EEC5-1A7F-47B9-BC8D-A9F70C62DB4E}"/>
              </a:ext>
            </a:extLst>
          </p:cNvPr>
          <p:cNvSpPr>
            <a:spLocks noGrp="1"/>
          </p:cNvSpPr>
          <p:nvPr>
            <p:ph type="sldNum" sz="quarter" idx="12"/>
          </p:nvPr>
        </p:nvSpPr>
        <p:spPr/>
        <p:txBody>
          <a:bodyPr/>
          <a:lstStyle/>
          <a:p>
            <a:fld id="{DB009916-542A-474D-A7C5-680AFAFEF51E}" type="slidenum">
              <a:rPr lang="en-US" smtClean="0"/>
              <a:t>34</a:t>
            </a:fld>
            <a:endParaRPr lang="en-US"/>
          </a:p>
        </p:txBody>
      </p:sp>
      <p:sp>
        <p:nvSpPr>
          <p:cNvPr id="9" name="Date Placeholder 8">
            <a:extLst>
              <a:ext uri="{FF2B5EF4-FFF2-40B4-BE49-F238E27FC236}">
                <a16:creationId xmlns:a16="http://schemas.microsoft.com/office/drawing/2014/main" id="{5EDFCC64-2AD5-4A56-BEDA-B65B24EE913B}"/>
              </a:ext>
            </a:extLst>
          </p:cNvPr>
          <p:cNvSpPr>
            <a:spLocks noGrp="1"/>
          </p:cNvSpPr>
          <p:nvPr>
            <p:ph type="dt" sz="half" idx="10"/>
          </p:nvPr>
        </p:nvSpPr>
        <p:spPr/>
        <p:txBody>
          <a:bodyPr/>
          <a:lstStyle/>
          <a:p>
            <a:fld id="{6CD17698-BA33-43B4-BC86-0BDA5BF089E0}" type="datetime1">
              <a:rPr lang="en-US" smtClean="0"/>
              <a:t>11/12/2020</a:t>
            </a:fld>
            <a:endParaRPr lang="en-US"/>
          </a:p>
        </p:txBody>
      </p:sp>
    </p:spTree>
    <p:extLst>
      <p:ext uri="{BB962C8B-B14F-4D97-AF65-F5344CB8AC3E}">
        <p14:creationId xmlns:p14="http://schemas.microsoft.com/office/powerpoint/2010/main" val="2427977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3A77-250D-401A-960A-D1F3C828686B}"/>
              </a:ext>
            </a:extLst>
          </p:cNvPr>
          <p:cNvSpPr>
            <a:spLocks noGrp="1"/>
          </p:cNvSpPr>
          <p:nvPr>
            <p:ph type="title"/>
          </p:nvPr>
        </p:nvSpPr>
        <p:spPr/>
        <p:txBody>
          <a:bodyPr>
            <a:normAutofit/>
          </a:bodyPr>
          <a:lstStyle/>
          <a:p>
            <a:r>
              <a:rPr lang="en-US" sz="3500" dirty="0"/>
              <a:t>4. Automation Principles and Strategies </a:t>
            </a:r>
            <a:br>
              <a:rPr lang="en-US" sz="2000" dirty="0"/>
            </a:br>
            <a:r>
              <a:rPr lang="en-US" sz="2500" dirty="0"/>
              <a:t>4.2 Automation Migration Strategy for Introduction of new Productions</a:t>
            </a:r>
          </a:p>
        </p:txBody>
      </p:sp>
      <p:sp>
        <p:nvSpPr>
          <p:cNvPr id="3" name="Content Placeholder 2">
            <a:extLst>
              <a:ext uri="{FF2B5EF4-FFF2-40B4-BE49-F238E27FC236}">
                <a16:creationId xmlns:a16="http://schemas.microsoft.com/office/drawing/2014/main" id="{F7D0A77D-9818-44EB-93CE-98752CCCA8B6}"/>
              </a:ext>
            </a:extLst>
          </p:cNvPr>
          <p:cNvSpPr>
            <a:spLocks noGrp="1"/>
          </p:cNvSpPr>
          <p:nvPr>
            <p:ph idx="1"/>
          </p:nvPr>
        </p:nvSpPr>
        <p:spPr/>
        <p:txBody>
          <a:bodyPr>
            <a:normAutofit/>
          </a:bodyPr>
          <a:lstStyle/>
          <a:p>
            <a:pPr marL="514350" indent="-514350">
              <a:buFont typeface="+mj-lt"/>
              <a:buAutoNum type="arabicPeriod"/>
            </a:pPr>
            <a:r>
              <a:rPr lang="en-US" sz="2400" dirty="0"/>
              <a:t>Phase 1 – Manual production</a:t>
            </a:r>
          </a:p>
          <a:p>
            <a:pPr lvl="1"/>
            <a:r>
              <a:rPr lang="en-US" sz="2200" dirty="0"/>
              <a:t>Single-station manned cells working independently</a:t>
            </a:r>
          </a:p>
          <a:p>
            <a:pPr lvl="1"/>
            <a:r>
              <a:rPr lang="en-US" sz="2200" dirty="0"/>
              <a:t>Advantages: quick to set up, low-cost tooling</a:t>
            </a:r>
          </a:p>
          <a:p>
            <a:pPr marL="514350" indent="-514350">
              <a:buFont typeface="+mj-lt"/>
              <a:buAutoNum type="arabicPeriod"/>
            </a:pPr>
            <a:r>
              <a:rPr lang="en-US" sz="2400" dirty="0"/>
              <a:t>Phase 2 – Automated production</a:t>
            </a:r>
          </a:p>
          <a:p>
            <a:pPr lvl="1"/>
            <a:r>
              <a:rPr lang="en-US" sz="2200" dirty="0"/>
              <a:t>Single-station automated cells operating independently</a:t>
            </a:r>
          </a:p>
          <a:p>
            <a:pPr lvl="1"/>
            <a:r>
              <a:rPr lang="en-US" sz="2200" dirty="0"/>
              <a:t>As demand grows and automation can be justified</a:t>
            </a:r>
          </a:p>
          <a:p>
            <a:pPr marL="514350" indent="-514350">
              <a:buFont typeface="+mj-lt"/>
              <a:buAutoNum type="arabicPeriod"/>
            </a:pPr>
            <a:r>
              <a:rPr lang="en-US" sz="2400" dirty="0"/>
              <a:t>Phase 3 – Automated integrated production</a:t>
            </a:r>
          </a:p>
          <a:p>
            <a:pPr lvl="1"/>
            <a:r>
              <a:rPr lang="en-US" sz="2200" dirty="0"/>
              <a:t>Multi-station system with serial operations and automated transfer of work units between stations</a:t>
            </a:r>
          </a:p>
        </p:txBody>
      </p:sp>
      <p:sp>
        <p:nvSpPr>
          <p:cNvPr id="4" name="Footer Placeholder 3">
            <a:extLst>
              <a:ext uri="{FF2B5EF4-FFF2-40B4-BE49-F238E27FC236}">
                <a16:creationId xmlns:a16="http://schemas.microsoft.com/office/drawing/2014/main" id="{F58B9604-A087-4E24-9E65-9ABBF1492CA3}"/>
              </a:ext>
            </a:extLst>
          </p:cNvPr>
          <p:cNvSpPr>
            <a:spLocks noGrp="1"/>
          </p:cNvSpPr>
          <p:nvPr>
            <p:ph type="ftr" sz="quarter" idx="11"/>
          </p:nvPr>
        </p:nvSpPr>
        <p:spPr/>
        <p:txBody>
          <a:bodyPr/>
          <a:lstStyle/>
          <a:p>
            <a:r>
              <a:rPr lang="en-US"/>
              <a:t>Daro VAN</a:t>
            </a:r>
          </a:p>
        </p:txBody>
      </p:sp>
      <p:sp>
        <p:nvSpPr>
          <p:cNvPr id="5" name="Slide Number Placeholder 4">
            <a:extLst>
              <a:ext uri="{FF2B5EF4-FFF2-40B4-BE49-F238E27FC236}">
                <a16:creationId xmlns:a16="http://schemas.microsoft.com/office/drawing/2014/main" id="{0CAB46DE-8593-4E78-B929-9778C42EB615}"/>
              </a:ext>
            </a:extLst>
          </p:cNvPr>
          <p:cNvSpPr>
            <a:spLocks noGrp="1"/>
          </p:cNvSpPr>
          <p:nvPr>
            <p:ph type="sldNum" sz="quarter" idx="12"/>
          </p:nvPr>
        </p:nvSpPr>
        <p:spPr/>
        <p:txBody>
          <a:bodyPr/>
          <a:lstStyle/>
          <a:p>
            <a:fld id="{DB009916-542A-474D-A7C5-680AFAFEF51E}" type="slidenum">
              <a:rPr lang="en-US" smtClean="0"/>
              <a:t>35</a:t>
            </a:fld>
            <a:endParaRPr lang="en-US"/>
          </a:p>
        </p:txBody>
      </p:sp>
      <p:sp>
        <p:nvSpPr>
          <p:cNvPr id="6" name="Date Placeholder 5">
            <a:extLst>
              <a:ext uri="{FF2B5EF4-FFF2-40B4-BE49-F238E27FC236}">
                <a16:creationId xmlns:a16="http://schemas.microsoft.com/office/drawing/2014/main" id="{2341AF1D-A88C-4927-B17C-DF8736C68CB0}"/>
              </a:ext>
            </a:extLst>
          </p:cNvPr>
          <p:cNvSpPr>
            <a:spLocks noGrp="1"/>
          </p:cNvSpPr>
          <p:nvPr>
            <p:ph type="dt" sz="half" idx="10"/>
          </p:nvPr>
        </p:nvSpPr>
        <p:spPr/>
        <p:txBody>
          <a:bodyPr/>
          <a:lstStyle/>
          <a:p>
            <a:fld id="{3FC08AB1-9CA5-4D1A-AAD4-40B4F4DF65DC}" type="datetime1">
              <a:rPr lang="en-US" smtClean="0"/>
              <a:t>11/12/2020</a:t>
            </a:fld>
            <a:endParaRPr lang="en-US"/>
          </a:p>
        </p:txBody>
      </p:sp>
    </p:spTree>
    <p:extLst>
      <p:ext uri="{BB962C8B-B14F-4D97-AF65-F5344CB8AC3E}">
        <p14:creationId xmlns:p14="http://schemas.microsoft.com/office/powerpoint/2010/main" val="1818714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B6FE51-4E1B-46BE-9B2F-4464FE2D6D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8830"/>
            <a:ext cx="8226614" cy="5980339"/>
          </a:xfrm>
          <a:prstGeom prst="rect">
            <a:avLst/>
          </a:prstGeom>
        </p:spPr>
      </p:pic>
      <p:sp>
        <p:nvSpPr>
          <p:cNvPr id="6" name="Footer Placeholder 5">
            <a:extLst>
              <a:ext uri="{FF2B5EF4-FFF2-40B4-BE49-F238E27FC236}">
                <a16:creationId xmlns:a16="http://schemas.microsoft.com/office/drawing/2014/main" id="{4B6A6509-503D-492D-BB08-E6D5902B0EA1}"/>
              </a:ext>
            </a:extLst>
          </p:cNvPr>
          <p:cNvSpPr>
            <a:spLocks noGrp="1"/>
          </p:cNvSpPr>
          <p:nvPr>
            <p:ph type="ftr" sz="quarter" idx="11"/>
          </p:nvPr>
        </p:nvSpPr>
        <p:spPr/>
        <p:txBody>
          <a:bodyPr/>
          <a:lstStyle/>
          <a:p>
            <a:r>
              <a:rPr lang="en-US"/>
              <a:t>Daro VAN</a:t>
            </a:r>
          </a:p>
        </p:txBody>
      </p:sp>
      <p:sp>
        <p:nvSpPr>
          <p:cNvPr id="7" name="Slide Number Placeholder 6">
            <a:extLst>
              <a:ext uri="{FF2B5EF4-FFF2-40B4-BE49-F238E27FC236}">
                <a16:creationId xmlns:a16="http://schemas.microsoft.com/office/drawing/2014/main" id="{991BFE6C-3FB7-4C13-B74E-18E976E56E6E}"/>
              </a:ext>
            </a:extLst>
          </p:cNvPr>
          <p:cNvSpPr>
            <a:spLocks noGrp="1"/>
          </p:cNvSpPr>
          <p:nvPr>
            <p:ph type="sldNum" sz="quarter" idx="12"/>
          </p:nvPr>
        </p:nvSpPr>
        <p:spPr/>
        <p:txBody>
          <a:bodyPr/>
          <a:lstStyle/>
          <a:p>
            <a:fld id="{DB009916-542A-474D-A7C5-680AFAFEF51E}" type="slidenum">
              <a:rPr lang="en-US" smtClean="0"/>
              <a:t>36</a:t>
            </a:fld>
            <a:endParaRPr lang="en-US"/>
          </a:p>
        </p:txBody>
      </p:sp>
      <p:sp>
        <p:nvSpPr>
          <p:cNvPr id="8" name="Date Placeholder 7">
            <a:extLst>
              <a:ext uri="{FF2B5EF4-FFF2-40B4-BE49-F238E27FC236}">
                <a16:creationId xmlns:a16="http://schemas.microsoft.com/office/drawing/2014/main" id="{56AC68EE-2194-42DC-8052-0DF0CBEB1376}"/>
              </a:ext>
            </a:extLst>
          </p:cNvPr>
          <p:cNvSpPr>
            <a:spLocks noGrp="1"/>
          </p:cNvSpPr>
          <p:nvPr>
            <p:ph type="dt" sz="half" idx="10"/>
          </p:nvPr>
        </p:nvSpPr>
        <p:spPr/>
        <p:txBody>
          <a:bodyPr/>
          <a:lstStyle/>
          <a:p>
            <a:fld id="{9AAB9AD6-D1AF-4C56-89B4-A1D52CF0EE54}" type="datetime1">
              <a:rPr lang="en-US" smtClean="0"/>
              <a:t>11/12/2020</a:t>
            </a:fld>
            <a:endParaRPr lang="en-US"/>
          </a:p>
        </p:txBody>
      </p:sp>
    </p:spTree>
    <p:extLst>
      <p:ext uri="{BB962C8B-B14F-4D97-AF65-F5344CB8AC3E}">
        <p14:creationId xmlns:p14="http://schemas.microsoft.com/office/powerpoint/2010/main" val="1506667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961F-4C48-4622-9560-B6DD780140C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C93FB802-489C-4428-9CC4-2C7D5A80F2EB}"/>
              </a:ext>
            </a:extLst>
          </p:cNvPr>
          <p:cNvSpPr>
            <a:spLocks noGrp="1"/>
          </p:cNvSpPr>
          <p:nvPr>
            <p:ph idx="1"/>
          </p:nvPr>
        </p:nvSpPr>
        <p:spPr>
          <a:xfrm>
            <a:off x="628650" y="1552874"/>
            <a:ext cx="7886700" cy="637876"/>
          </a:xfrm>
        </p:spPr>
        <p:txBody>
          <a:bodyPr>
            <a:normAutofit fontScale="85000" lnSpcReduction="20000"/>
          </a:bodyPr>
          <a:lstStyle/>
          <a:p>
            <a:pPr marL="0" indent="0">
              <a:buNone/>
            </a:pPr>
            <a:r>
              <a:rPr lang="en-US" dirty="0"/>
              <a:t>Mikell P. Groover, “Automation, Production Systems </a:t>
            </a:r>
            <a:r>
              <a:rPr lang="en-US"/>
              <a:t>and Computer-integrated </a:t>
            </a:r>
            <a:r>
              <a:rPr lang="en-US" dirty="0"/>
              <a:t>Manufacturing” , 4</a:t>
            </a:r>
            <a:r>
              <a:rPr lang="en-US" baseline="30000" dirty="0"/>
              <a:t>th</a:t>
            </a:r>
            <a:r>
              <a:rPr lang="en-US" dirty="0"/>
              <a:t> edition, Pearson </a:t>
            </a:r>
          </a:p>
        </p:txBody>
      </p:sp>
      <p:sp>
        <p:nvSpPr>
          <p:cNvPr id="4" name="Date Placeholder 3">
            <a:extLst>
              <a:ext uri="{FF2B5EF4-FFF2-40B4-BE49-F238E27FC236}">
                <a16:creationId xmlns:a16="http://schemas.microsoft.com/office/drawing/2014/main" id="{7A726B27-8C0E-40AC-937E-240C5B100193}"/>
              </a:ext>
            </a:extLst>
          </p:cNvPr>
          <p:cNvSpPr>
            <a:spLocks noGrp="1"/>
          </p:cNvSpPr>
          <p:nvPr>
            <p:ph type="dt" sz="half" idx="10"/>
          </p:nvPr>
        </p:nvSpPr>
        <p:spPr/>
        <p:txBody>
          <a:bodyPr/>
          <a:lstStyle/>
          <a:p>
            <a:fld id="{F80E44BE-5677-491B-A3BC-3B919D624B23}" type="datetime1">
              <a:rPr lang="en-US" smtClean="0"/>
              <a:t>11/12/2020</a:t>
            </a:fld>
            <a:endParaRPr lang="en-US"/>
          </a:p>
        </p:txBody>
      </p:sp>
      <p:sp>
        <p:nvSpPr>
          <p:cNvPr id="5" name="Footer Placeholder 4">
            <a:extLst>
              <a:ext uri="{FF2B5EF4-FFF2-40B4-BE49-F238E27FC236}">
                <a16:creationId xmlns:a16="http://schemas.microsoft.com/office/drawing/2014/main" id="{F1C584B8-A537-4847-9801-B0FCADB1CDC2}"/>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1FBD1DC6-9663-4988-A378-75BBBC9EFA9D}"/>
              </a:ext>
            </a:extLst>
          </p:cNvPr>
          <p:cNvSpPr>
            <a:spLocks noGrp="1"/>
          </p:cNvSpPr>
          <p:nvPr>
            <p:ph type="sldNum" sz="quarter" idx="12"/>
          </p:nvPr>
        </p:nvSpPr>
        <p:spPr/>
        <p:txBody>
          <a:bodyPr/>
          <a:lstStyle/>
          <a:p>
            <a:fld id="{DB009916-542A-474D-A7C5-680AFAFEF51E}" type="slidenum">
              <a:rPr lang="en-US" smtClean="0"/>
              <a:t>37</a:t>
            </a:fld>
            <a:endParaRPr lang="en-US"/>
          </a:p>
        </p:txBody>
      </p:sp>
    </p:spTree>
    <p:extLst>
      <p:ext uri="{BB962C8B-B14F-4D97-AF65-F5344CB8AC3E}">
        <p14:creationId xmlns:p14="http://schemas.microsoft.com/office/powerpoint/2010/main" val="130004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9000-630D-4D71-84BB-BC6673622EA1}"/>
              </a:ext>
            </a:extLst>
          </p:cNvPr>
          <p:cNvSpPr>
            <a:spLocks noGrp="1"/>
          </p:cNvSpPr>
          <p:nvPr>
            <p:ph type="title"/>
          </p:nvPr>
        </p:nvSpPr>
        <p:spPr/>
        <p:txBody>
          <a:bodyPr/>
          <a:lstStyle/>
          <a:p>
            <a:r>
              <a:rPr lang="en-US" sz="3500" dirty="0"/>
              <a:t>1. Production Systems</a:t>
            </a:r>
          </a:p>
        </p:txBody>
      </p:sp>
      <p:sp>
        <p:nvSpPr>
          <p:cNvPr id="3" name="Footer Placeholder 2">
            <a:extLst>
              <a:ext uri="{FF2B5EF4-FFF2-40B4-BE49-F238E27FC236}">
                <a16:creationId xmlns:a16="http://schemas.microsoft.com/office/drawing/2014/main" id="{39F82826-B2CA-4856-81F4-A78899E3B2AE}"/>
              </a:ext>
            </a:extLst>
          </p:cNvPr>
          <p:cNvSpPr>
            <a:spLocks noGrp="1"/>
          </p:cNvSpPr>
          <p:nvPr>
            <p:ph type="ftr" sz="quarter" idx="11"/>
          </p:nvPr>
        </p:nvSpPr>
        <p:spPr/>
        <p:txBody>
          <a:bodyPr/>
          <a:lstStyle/>
          <a:p>
            <a:r>
              <a:rPr lang="en-US"/>
              <a:t>Daro VAN</a:t>
            </a:r>
          </a:p>
        </p:txBody>
      </p:sp>
      <p:sp>
        <p:nvSpPr>
          <p:cNvPr id="4" name="Slide Number Placeholder 3">
            <a:extLst>
              <a:ext uri="{FF2B5EF4-FFF2-40B4-BE49-F238E27FC236}">
                <a16:creationId xmlns:a16="http://schemas.microsoft.com/office/drawing/2014/main" id="{58D1BB58-7E85-461E-9530-754354BEBBF6}"/>
              </a:ext>
            </a:extLst>
          </p:cNvPr>
          <p:cNvSpPr>
            <a:spLocks noGrp="1"/>
          </p:cNvSpPr>
          <p:nvPr>
            <p:ph type="sldNum" sz="quarter" idx="12"/>
          </p:nvPr>
        </p:nvSpPr>
        <p:spPr/>
        <p:txBody>
          <a:bodyPr/>
          <a:lstStyle/>
          <a:p>
            <a:fld id="{DB009916-542A-474D-A7C5-680AFAFEF51E}" type="slidenum">
              <a:rPr lang="en-US" smtClean="0"/>
              <a:t>4</a:t>
            </a:fld>
            <a:endParaRPr lang="en-US"/>
          </a:p>
        </p:txBody>
      </p:sp>
      <p:sp>
        <p:nvSpPr>
          <p:cNvPr id="6" name="Date Placeholder 5">
            <a:extLst>
              <a:ext uri="{FF2B5EF4-FFF2-40B4-BE49-F238E27FC236}">
                <a16:creationId xmlns:a16="http://schemas.microsoft.com/office/drawing/2014/main" id="{51049647-38A6-40AA-B8AE-84D25C3BAE12}"/>
              </a:ext>
            </a:extLst>
          </p:cNvPr>
          <p:cNvSpPr>
            <a:spLocks noGrp="1"/>
          </p:cNvSpPr>
          <p:nvPr>
            <p:ph type="dt" sz="half" idx="10"/>
          </p:nvPr>
        </p:nvSpPr>
        <p:spPr/>
        <p:txBody>
          <a:bodyPr/>
          <a:lstStyle/>
          <a:p>
            <a:fld id="{20B09F9C-A476-4D1E-A440-A1E27DEC0F09}" type="datetime1">
              <a:rPr lang="en-US" smtClean="0"/>
              <a:t>11/12/2020</a:t>
            </a:fld>
            <a:endParaRPr lang="en-US"/>
          </a:p>
        </p:txBody>
      </p:sp>
      <p:sp>
        <p:nvSpPr>
          <p:cNvPr id="7" name="Rectangle 6">
            <a:extLst>
              <a:ext uri="{FF2B5EF4-FFF2-40B4-BE49-F238E27FC236}">
                <a16:creationId xmlns:a16="http://schemas.microsoft.com/office/drawing/2014/main" id="{8FBCDE0C-CE26-4A4B-82D2-571932B52B76}"/>
              </a:ext>
            </a:extLst>
          </p:cNvPr>
          <p:cNvSpPr/>
          <p:nvPr/>
        </p:nvSpPr>
        <p:spPr>
          <a:xfrm>
            <a:off x="669999" y="3209678"/>
            <a:ext cx="1355464" cy="83909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Production System</a:t>
            </a:r>
          </a:p>
        </p:txBody>
      </p:sp>
      <p:sp>
        <p:nvSpPr>
          <p:cNvPr id="9" name="Rectangle 8">
            <a:extLst>
              <a:ext uri="{FF2B5EF4-FFF2-40B4-BE49-F238E27FC236}">
                <a16:creationId xmlns:a16="http://schemas.microsoft.com/office/drawing/2014/main" id="{814E2FED-0157-4181-BDE9-433DB1D51D25}"/>
              </a:ext>
            </a:extLst>
          </p:cNvPr>
          <p:cNvSpPr/>
          <p:nvPr/>
        </p:nvSpPr>
        <p:spPr>
          <a:xfrm>
            <a:off x="2686050" y="1959935"/>
            <a:ext cx="1742739" cy="69839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Facilities </a:t>
            </a:r>
          </a:p>
        </p:txBody>
      </p:sp>
      <p:sp>
        <p:nvSpPr>
          <p:cNvPr id="11" name="Rectangle 10">
            <a:extLst>
              <a:ext uri="{FF2B5EF4-FFF2-40B4-BE49-F238E27FC236}">
                <a16:creationId xmlns:a16="http://schemas.microsoft.com/office/drawing/2014/main" id="{5591EDAD-5CDD-4217-85B0-FB23F2C548B0}"/>
              </a:ext>
            </a:extLst>
          </p:cNvPr>
          <p:cNvSpPr/>
          <p:nvPr/>
        </p:nvSpPr>
        <p:spPr>
          <a:xfrm>
            <a:off x="2710253" y="4549618"/>
            <a:ext cx="1742739" cy="83909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Manufacturing support systems </a:t>
            </a:r>
          </a:p>
        </p:txBody>
      </p:sp>
      <p:sp>
        <p:nvSpPr>
          <p:cNvPr id="13" name="Rectangle 12">
            <a:extLst>
              <a:ext uri="{FF2B5EF4-FFF2-40B4-BE49-F238E27FC236}">
                <a16:creationId xmlns:a16="http://schemas.microsoft.com/office/drawing/2014/main" id="{CD4E48EB-46DE-4DF5-B8D3-0E6F79EB4ECD}"/>
              </a:ext>
            </a:extLst>
          </p:cNvPr>
          <p:cNvSpPr/>
          <p:nvPr/>
        </p:nvSpPr>
        <p:spPr>
          <a:xfrm>
            <a:off x="5743911" y="1630892"/>
            <a:ext cx="2168339" cy="66048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Manufacturing Systems</a:t>
            </a:r>
          </a:p>
        </p:txBody>
      </p:sp>
      <p:sp>
        <p:nvSpPr>
          <p:cNvPr id="15" name="Rectangle 14">
            <a:extLst>
              <a:ext uri="{FF2B5EF4-FFF2-40B4-BE49-F238E27FC236}">
                <a16:creationId xmlns:a16="http://schemas.microsoft.com/office/drawing/2014/main" id="{B97E5B7F-6F4A-4066-85E3-B2239738D98E}"/>
              </a:ext>
            </a:extLst>
          </p:cNvPr>
          <p:cNvSpPr/>
          <p:nvPr/>
        </p:nvSpPr>
        <p:spPr>
          <a:xfrm>
            <a:off x="5743911" y="2391735"/>
            <a:ext cx="2168339" cy="56472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Factory and plant layout</a:t>
            </a:r>
          </a:p>
        </p:txBody>
      </p:sp>
      <p:sp>
        <p:nvSpPr>
          <p:cNvPr id="17" name="Rectangle 16">
            <a:extLst>
              <a:ext uri="{FF2B5EF4-FFF2-40B4-BE49-F238E27FC236}">
                <a16:creationId xmlns:a16="http://schemas.microsoft.com/office/drawing/2014/main" id="{8B3EA0AB-5FFB-4A4D-9081-70493FFA1607}"/>
              </a:ext>
            </a:extLst>
          </p:cNvPr>
          <p:cNvSpPr/>
          <p:nvPr/>
        </p:nvSpPr>
        <p:spPr>
          <a:xfrm>
            <a:off x="5743911" y="3444851"/>
            <a:ext cx="2168339" cy="54647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Design</a:t>
            </a:r>
          </a:p>
        </p:txBody>
      </p:sp>
      <p:sp>
        <p:nvSpPr>
          <p:cNvPr id="19" name="Rectangle 18">
            <a:extLst>
              <a:ext uri="{FF2B5EF4-FFF2-40B4-BE49-F238E27FC236}">
                <a16:creationId xmlns:a16="http://schemas.microsoft.com/office/drawing/2014/main" id="{7600ECBF-4AF7-43B5-8066-10E865C87DA3}"/>
              </a:ext>
            </a:extLst>
          </p:cNvPr>
          <p:cNvSpPr/>
          <p:nvPr/>
        </p:nvSpPr>
        <p:spPr>
          <a:xfrm>
            <a:off x="5743911" y="4338649"/>
            <a:ext cx="2168339" cy="54647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Manufacturing planning</a:t>
            </a:r>
          </a:p>
        </p:txBody>
      </p:sp>
      <p:sp>
        <p:nvSpPr>
          <p:cNvPr id="21" name="Rectangle 20">
            <a:extLst>
              <a:ext uri="{FF2B5EF4-FFF2-40B4-BE49-F238E27FC236}">
                <a16:creationId xmlns:a16="http://schemas.microsoft.com/office/drawing/2014/main" id="{DBDEF545-00E5-48DD-B55B-1B49D5750C06}"/>
              </a:ext>
            </a:extLst>
          </p:cNvPr>
          <p:cNvSpPr/>
          <p:nvPr/>
        </p:nvSpPr>
        <p:spPr>
          <a:xfrm>
            <a:off x="5743912" y="5095438"/>
            <a:ext cx="2168338" cy="5464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Manufacturing Control</a:t>
            </a:r>
          </a:p>
        </p:txBody>
      </p:sp>
      <p:sp>
        <p:nvSpPr>
          <p:cNvPr id="23" name="Rectangle 22">
            <a:extLst>
              <a:ext uri="{FF2B5EF4-FFF2-40B4-BE49-F238E27FC236}">
                <a16:creationId xmlns:a16="http://schemas.microsoft.com/office/drawing/2014/main" id="{014B775F-6AA1-4F29-B4FA-B49AAD281C07}"/>
              </a:ext>
            </a:extLst>
          </p:cNvPr>
          <p:cNvSpPr/>
          <p:nvPr/>
        </p:nvSpPr>
        <p:spPr>
          <a:xfrm>
            <a:off x="5743910" y="5825679"/>
            <a:ext cx="2168339" cy="53067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functions</a:t>
            </a:r>
          </a:p>
        </p:txBody>
      </p:sp>
      <p:cxnSp>
        <p:nvCxnSpPr>
          <p:cNvPr id="25" name="Straight Connector 24">
            <a:extLst>
              <a:ext uri="{FF2B5EF4-FFF2-40B4-BE49-F238E27FC236}">
                <a16:creationId xmlns:a16="http://schemas.microsoft.com/office/drawing/2014/main" id="{4AC8442B-0334-45E6-BCD2-129D0A788AA2}"/>
              </a:ext>
            </a:extLst>
          </p:cNvPr>
          <p:cNvCxnSpPr>
            <a:cxnSpLocks/>
            <a:stCxn id="13" idx="1"/>
          </p:cNvCxnSpPr>
          <p:nvPr/>
        </p:nvCxnSpPr>
        <p:spPr>
          <a:xfrm flipH="1" flipV="1">
            <a:off x="5099125" y="1961135"/>
            <a:ext cx="64478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A9B8135-621A-49B0-B105-1739C248D7F3}"/>
              </a:ext>
            </a:extLst>
          </p:cNvPr>
          <p:cNvCxnSpPr>
            <a:cxnSpLocks/>
          </p:cNvCxnSpPr>
          <p:nvPr/>
        </p:nvCxnSpPr>
        <p:spPr>
          <a:xfrm flipH="1" flipV="1">
            <a:off x="5099124" y="3718089"/>
            <a:ext cx="64478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393A4B-5F03-43E4-AD1A-388821E110C6}"/>
              </a:ext>
            </a:extLst>
          </p:cNvPr>
          <p:cNvCxnSpPr>
            <a:cxnSpLocks/>
          </p:cNvCxnSpPr>
          <p:nvPr/>
        </p:nvCxnSpPr>
        <p:spPr>
          <a:xfrm flipH="1" flipV="1">
            <a:off x="5099125" y="2674095"/>
            <a:ext cx="64478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A631D90-446D-4991-88F1-48BAF54820F9}"/>
              </a:ext>
            </a:extLst>
          </p:cNvPr>
          <p:cNvCxnSpPr>
            <a:cxnSpLocks/>
          </p:cNvCxnSpPr>
          <p:nvPr/>
        </p:nvCxnSpPr>
        <p:spPr>
          <a:xfrm flipH="1" flipV="1">
            <a:off x="5099124" y="5382804"/>
            <a:ext cx="64478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1E2FEE-FE61-438C-8AA5-7ACA8C43CE1E}"/>
              </a:ext>
            </a:extLst>
          </p:cNvPr>
          <p:cNvCxnSpPr>
            <a:cxnSpLocks/>
          </p:cNvCxnSpPr>
          <p:nvPr/>
        </p:nvCxnSpPr>
        <p:spPr>
          <a:xfrm flipH="1" flipV="1">
            <a:off x="5099124" y="4625161"/>
            <a:ext cx="64478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47B7E2B-A24C-488D-99B2-A24981CD7F96}"/>
              </a:ext>
            </a:extLst>
          </p:cNvPr>
          <p:cNvCxnSpPr>
            <a:cxnSpLocks/>
          </p:cNvCxnSpPr>
          <p:nvPr/>
        </p:nvCxnSpPr>
        <p:spPr>
          <a:xfrm flipH="1" flipV="1">
            <a:off x="5099124" y="6073133"/>
            <a:ext cx="64478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3C7F16-B027-4DC9-8AD3-72659EF0D59D}"/>
              </a:ext>
            </a:extLst>
          </p:cNvPr>
          <p:cNvCxnSpPr/>
          <p:nvPr/>
        </p:nvCxnSpPr>
        <p:spPr>
          <a:xfrm>
            <a:off x="5099124" y="1973049"/>
            <a:ext cx="0" cy="71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B913606-3DCC-41F8-B629-F262006F58B2}"/>
              </a:ext>
            </a:extLst>
          </p:cNvPr>
          <p:cNvCxnSpPr>
            <a:cxnSpLocks/>
          </p:cNvCxnSpPr>
          <p:nvPr/>
        </p:nvCxnSpPr>
        <p:spPr>
          <a:xfrm>
            <a:off x="5099124" y="3718089"/>
            <a:ext cx="0" cy="2355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BB7E71C-A295-4288-BD96-1942E2128775}"/>
              </a:ext>
            </a:extLst>
          </p:cNvPr>
          <p:cNvCxnSpPr>
            <a:cxnSpLocks/>
          </p:cNvCxnSpPr>
          <p:nvPr/>
        </p:nvCxnSpPr>
        <p:spPr>
          <a:xfrm flipH="1" flipV="1">
            <a:off x="4454338" y="2243495"/>
            <a:ext cx="64478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786A5C-4A39-4DD0-8A6E-299CACD86FE5}"/>
              </a:ext>
            </a:extLst>
          </p:cNvPr>
          <p:cNvCxnSpPr>
            <a:cxnSpLocks/>
          </p:cNvCxnSpPr>
          <p:nvPr/>
        </p:nvCxnSpPr>
        <p:spPr>
          <a:xfrm flipH="1" flipV="1">
            <a:off x="4453665" y="5003905"/>
            <a:ext cx="64478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2EAEDC9-3C7F-4644-BE25-40FEDFDF91C7}"/>
              </a:ext>
            </a:extLst>
          </p:cNvPr>
          <p:cNvCxnSpPr>
            <a:cxnSpLocks/>
          </p:cNvCxnSpPr>
          <p:nvPr/>
        </p:nvCxnSpPr>
        <p:spPr>
          <a:xfrm flipH="1">
            <a:off x="2202460" y="2243495"/>
            <a:ext cx="4835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BDD9BE-7CE3-473E-8DDA-409D05DC475F}"/>
              </a:ext>
            </a:extLst>
          </p:cNvPr>
          <p:cNvCxnSpPr>
            <a:cxnSpLocks/>
          </p:cNvCxnSpPr>
          <p:nvPr/>
        </p:nvCxnSpPr>
        <p:spPr>
          <a:xfrm flipH="1">
            <a:off x="2226663" y="5003905"/>
            <a:ext cx="4835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F75C808-2BC3-4A2A-BA76-66A757B4084E}"/>
              </a:ext>
            </a:extLst>
          </p:cNvPr>
          <p:cNvCxnSpPr>
            <a:cxnSpLocks/>
          </p:cNvCxnSpPr>
          <p:nvPr/>
        </p:nvCxnSpPr>
        <p:spPr>
          <a:xfrm>
            <a:off x="2226663" y="2254547"/>
            <a:ext cx="0" cy="2749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94236A0-6AF0-4F73-AA26-AD99FAD7BC3B}"/>
              </a:ext>
            </a:extLst>
          </p:cNvPr>
          <p:cNvCxnSpPr>
            <a:stCxn id="7" idx="3"/>
          </p:cNvCxnSpPr>
          <p:nvPr/>
        </p:nvCxnSpPr>
        <p:spPr>
          <a:xfrm>
            <a:off x="2025463" y="3629226"/>
            <a:ext cx="20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33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5B14-E437-47D4-8ECD-3C160186D067}"/>
              </a:ext>
            </a:extLst>
          </p:cNvPr>
          <p:cNvSpPr>
            <a:spLocks noGrp="1"/>
          </p:cNvSpPr>
          <p:nvPr>
            <p:ph type="title"/>
          </p:nvPr>
        </p:nvSpPr>
        <p:spPr/>
        <p:txBody>
          <a:bodyPr>
            <a:normAutofit/>
          </a:bodyPr>
          <a:lstStyle/>
          <a:p>
            <a:r>
              <a:rPr lang="en-US" sz="3500" dirty="0"/>
              <a:t>1. Production Systems</a:t>
            </a:r>
            <a:br>
              <a:rPr lang="en-US" dirty="0"/>
            </a:br>
            <a:r>
              <a:rPr lang="en-US" sz="2500" dirty="0"/>
              <a:t>1.1 Facilities</a:t>
            </a:r>
          </a:p>
        </p:txBody>
      </p:sp>
      <p:sp>
        <p:nvSpPr>
          <p:cNvPr id="4" name="TextBox 3">
            <a:extLst>
              <a:ext uri="{FF2B5EF4-FFF2-40B4-BE49-F238E27FC236}">
                <a16:creationId xmlns:a16="http://schemas.microsoft.com/office/drawing/2014/main" id="{77D16B11-9330-4CD6-B489-060EACB2618D}"/>
              </a:ext>
            </a:extLst>
          </p:cNvPr>
          <p:cNvSpPr txBox="1"/>
          <p:nvPr/>
        </p:nvSpPr>
        <p:spPr>
          <a:xfrm>
            <a:off x="628650" y="1855304"/>
            <a:ext cx="7886700" cy="1200329"/>
          </a:xfrm>
          <a:prstGeom prst="rect">
            <a:avLst/>
          </a:prstGeom>
          <a:noFill/>
        </p:spPr>
        <p:txBody>
          <a:bodyPr wrap="square" rtlCol="0">
            <a:spAutoFit/>
          </a:bodyPr>
          <a:lstStyle/>
          <a:p>
            <a:r>
              <a:rPr lang="en-US" sz="2400" dirty="0">
                <a:solidFill>
                  <a:srgbClr val="002060"/>
                </a:solidFill>
              </a:rPr>
              <a:t>Facilities include the factory, production machines and tooling, material handling equipment, inspection equipment, and computer systems that control manufacturing operations.</a:t>
            </a:r>
          </a:p>
        </p:txBody>
      </p:sp>
      <p:sp>
        <p:nvSpPr>
          <p:cNvPr id="5" name="TextBox 4">
            <a:extLst>
              <a:ext uri="{FF2B5EF4-FFF2-40B4-BE49-F238E27FC236}">
                <a16:creationId xmlns:a16="http://schemas.microsoft.com/office/drawing/2014/main" id="{4EBDCEF5-763A-45F7-97F7-7F927044D33B}"/>
              </a:ext>
            </a:extLst>
          </p:cNvPr>
          <p:cNvSpPr txBox="1"/>
          <p:nvPr/>
        </p:nvSpPr>
        <p:spPr>
          <a:xfrm>
            <a:off x="628650" y="3171426"/>
            <a:ext cx="78867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FF0000"/>
                </a:solidFill>
              </a:rPr>
              <a:t>Plant layout </a:t>
            </a:r>
            <a:r>
              <a:rPr lang="en-US" sz="2400" dirty="0"/>
              <a:t>– the way the equipment is physically arranged in the factory</a:t>
            </a:r>
          </a:p>
          <a:p>
            <a:pPr marL="285750" indent="-285750">
              <a:buFont typeface="Arial" panose="020B0604020202020204" pitchFamily="34" charset="0"/>
              <a:buChar char="•"/>
            </a:pPr>
            <a:r>
              <a:rPr lang="en-US" sz="2400" dirty="0">
                <a:solidFill>
                  <a:srgbClr val="FF0000"/>
                </a:solidFill>
              </a:rPr>
              <a:t>Manufacturing systems </a:t>
            </a:r>
            <a:r>
              <a:rPr lang="en-US" sz="2400" dirty="0"/>
              <a:t>– logical groupings of equipment and workers in the factory</a:t>
            </a:r>
          </a:p>
        </p:txBody>
      </p:sp>
      <p:sp>
        <p:nvSpPr>
          <p:cNvPr id="6" name="TextBox 5">
            <a:extLst>
              <a:ext uri="{FF2B5EF4-FFF2-40B4-BE49-F238E27FC236}">
                <a16:creationId xmlns:a16="http://schemas.microsoft.com/office/drawing/2014/main" id="{66B527E1-B2D4-4BE1-8113-B267D3DEC092}"/>
              </a:ext>
            </a:extLst>
          </p:cNvPr>
          <p:cNvSpPr txBox="1"/>
          <p:nvPr/>
        </p:nvSpPr>
        <p:spPr>
          <a:xfrm>
            <a:off x="1563757" y="4826102"/>
            <a:ext cx="6361043" cy="830997"/>
          </a:xfrm>
          <a:prstGeom prst="rect">
            <a:avLst/>
          </a:prstGeom>
          <a:noFill/>
        </p:spPr>
        <p:txBody>
          <a:bodyPr wrap="square" rtlCol="0">
            <a:spAutoFit/>
          </a:bodyPr>
          <a:lstStyle/>
          <a:p>
            <a:r>
              <a:rPr lang="en-US" sz="2400" dirty="0"/>
              <a:t>Ex. Single production machine, collection of machine and workers….</a:t>
            </a:r>
          </a:p>
        </p:txBody>
      </p:sp>
      <p:sp>
        <p:nvSpPr>
          <p:cNvPr id="3" name="Footer Placeholder 2">
            <a:extLst>
              <a:ext uri="{FF2B5EF4-FFF2-40B4-BE49-F238E27FC236}">
                <a16:creationId xmlns:a16="http://schemas.microsoft.com/office/drawing/2014/main" id="{494A90B8-C84F-42BE-844A-AA5340BB2753}"/>
              </a:ext>
            </a:extLst>
          </p:cNvPr>
          <p:cNvSpPr>
            <a:spLocks noGrp="1"/>
          </p:cNvSpPr>
          <p:nvPr>
            <p:ph type="ftr" sz="quarter" idx="11"/>
          </p:nvPr>
        </p:nvSpPr>
        <p:spPr/>
        <p:txBody>
          <a:bodyPr/>
          <a:lstStyle/>
          <a:p>
            <a:r>
              <a:rPr lang="en-US"/>
              <a:t>Daro VAN</a:t>
            </a:r>
          </a:p>
        </p:txBody>
      </p:sp>
      <p:sp>
        <p:nvSpPr>
          <p:cNvPr id="7" name="Slide Number Placeholder 6">
            <a:extLst>
              <a:ext uri="{FF2B5EF4-FFF2-40B4-BE49-F238E27FC236}">
                <a16:creationId xmlns:a16="http://schemas.microsoft.com/office/drawing/2014/main" id="{12DD4B61-B395-486B-AE47-BAD738D42795}"/>
              </a:ext>
            </a:extLst>
          </p:cNvPr>
          <p:cNvSpPr>
            <a:spLocks noGrp="1"/>
          </p:cNvSpPr>
          <p:nvPr>
            <p:ph type="sldNum" sz="quarter" idx="12"/>
          </p:nvPr>
        </p:nvSpPr>
        <p:spPr/>
        <p:txBody>
          <a:bodyPr/>
          <a:lstStyle/>
          <a:p>
            <a:fld id="{DB009916-542A-474D-A7C5-680AFAFEF51E}" type="slidenum">
              <a:rPr lang="en-US" smtClean="0"/>
              <a:t>5</a:t>
            </a:fld>
            <a:endParaRPr lang="en-US"/>
          </a:p>
        </p:txBody>
      </p:sp>
      <p:sp>
        <p:nvSpPr>
          <p:cNvPr id="8" name="Date Placeholder 7">
            <a:extLst>
              <a:ext uri="{FF2B5EF4-FFF2-40B4-BE49-F238E27FC236}">
                <a16:creationId xmlns:a16="http://schemas.microsoft.com/office/drawing/2014/main" id="{C1CB4925-817A-49E0-A3F4-71C417442311}"/>
              </a:ext>
            </a:extLst>
          </p:cNvPr>
          <p:cNvSpPr>
            <a:spLocks noGrp="1"/>
          </p:cNvSpPr>
          <p:nvPr>
            <p:ph type="dt" sz="half" idx="10"/>
          </p:nvPr>
        </p:nvSpPr>
        <p:spPr/>
        <p:txBody>
          <a:bodyPr/>
          <a:lstStyle/>
          <a:p>
            <a:fld id="{7799D2CF-4AEB-4151-AFA6-67FFDCD3C8BF}" type="datetime1">
              <a:rPr lang="en-US" smtClean="0"/>
              <a:t>11/12/2020</a:t>
            </a:fld>
            <a:endParaRPr lang="en-US"/>
          </a:p>
        </p:txBody>
      </p:sp>
    </p:spTree>
    <p:extLst>
      <p:ext uri="{BB962C8B-B14F-4D97-AF65-F5344CB8AC3E}">
        <p14:creationId xmlns:p14="http://schemas.microsoft.com/office/powerpoint/2010/main" val="89206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BAB3-BFF0-4402-8A31-3FB24077AAE8}"/>
              </a:ext>
            </a:extLst>
          </p:cNvPr>
          <p:cNvSpPr>
            <a:spLocks noGrp="1"/>
          </p:cNvSpPr>
          <p:nvPr>
            <p:ph type="title"/>
          </p:nvPr>
        </p:nvSpPr>
        <p:spPr/>
        <p:txBody>
          <a:bodyPr>
            <a:normAutofit/>
          </a:bodyPr>
          <a:lstStyle/>
          <a:p>
            <a:r>
              <a:rPr lang="en-US" sz="3900" dirty="0"/>
              <a:t>1. Production Systems</a:t>
            </a:r>
            <a:br>
              <a:rPr lang="en-US" dirty="0"/>
            </a:br>
            <a:r>
              <a:rPr lang="en-US" sz="2800" dirty="0"/>
              <a:t>1.1 Facilities </a:t>
            </a:r>
          </a:p>
        </p:txBody>
      </p:sp>
      <p:sp>
        <p:nvSpPr>
          <p:cNvPr id="4" name="TextBox 3">
            <a:extLst>
              <a:ext uri="{FF2B5EF4-FFF2-40B4-BE49-F238E27FC236}">
                <a16:creationId xmlns:a16="http://schemas.microsoft.com/office/drawing/2014/main" id="{69845F67-E060-4296-8B54-339D1E7A01E5}"/>
              </a:ext>
            </a:extLst>
          </p:cNvPr>
          <p:cNvSpPr txBox="1"/>
          <p:nvPr/>
        </p:nvSpPr>
        <p:spPr>
          <a:xfrm>
            <a:off x="628650" y="1948070"/>
            <a:ext cx="7886700" cy="830997"/>
          </a:xfrm>
          <a:prstGeom prst="rect">
            <a:avLst/>
          </a:prstGeom>
          <a:noFill/>
        </p:spPr>
        <p:txBody>
          <a:bodyPr wrap="square" rtlCol="0">
            <a:spAutoFit/>
          </a:bodyPr>
          <a:lstStyle/>
          <a:p>
            <a:r>
              <a:rPr lang="en-US" sz="2400" dirty="0">
                <a:solidFill>
                  <a:srgbClr val="002060"/>
                </a:solidFill>
              </a:rPr>
              <a:t>Three categories in terms of the human participation in the processes performed by the manufacturing systems</a:t>
            </a:r>
          </a:p>
        </p:txBody>
      </p:sp>
      <p:sp>
        <p:nvSpPr>
          <p:cNvPr id="5" name="TextBox 4">
            <a:extLst>
              <a:ext uri="{FF2B5EF4-FFF2-40B4-BE49-F238E27FC236}">
                <a16:creationId xmlns:a16="http://schemas.microsoft.com/office/drawing/2014/main" id="{566D1511-79C4-4484-A4F1-DB0C3BB29468}"/>
              </a:ext>
            </a:extLst>
          </p:cNvPr>
          <p:cNvSpPr txBox="1"/>
          <p:nvPr/>
        </p:nvSpPr>
        <p:spPr>
          <a:xfrm>
            <a:off x="742122" y="2968487"/>
            <a:ext cx="7773228" cy="2677656"/>
          </a:xfrm>
          <a:prstGeom prst="rect">
            <a:avLst/>
          </a:prstGeom>
          <a:noFill/>
        </p:spPr>
        <p:txBody>
          <a:bodyPr wrap="square" rtlCol="0">
            <a:spAutoFit/>
          </a:bodyPr>
          <a:lstStyle/>
          <a:p>
            <a:pPr marL="342900" indent="-342900">
              <a:buFont typeface="+mj-lt"/>
              <a:buAutoNum type="arabicPeriod"/>
            </a:pPr>
            <a:r>
              <a:rPr lang="en-US" sz="2400" dirty="0">
                <a:solidFill>
                  <a:srgbClr val="FF0000"/>
                </a:solidFill>
              </a:rPr>
              <a:t>Manual work systems </a:t>
            </a:r>
            <a:r>
              <a:rPr lang="en-US" sz="2400" dirty="0"/>
              <a:t>– a worker performing one or more tasks without aid of powered tools, but sometimes using hand tools (Ex. Screwdriver, hammers...)</a:t>
            </a:r>
          </a:p>
          <a:p>
            <a:pPr marL="342900" indent="-342900">
              <a:buFont typeface="+mj-lt"/>
              <a:buAutoNum type="arabicPeriod"/>
            </a:pPr>
            <a:r>
              <a:rPr lang="en-US" sz="2400" dirty="0">
                <a:solidFill>
                  <a:srgbClr val="FF0000"/>
                </a:solidFill>
              </a:rPr>
              <a:t>Worker-machine systems </a:t>
            </a:r>
            <a:r>
              <a:rPr lang="en-US" sz="2400" dirty="0"/>
              <a:t>– a worker operates powered equipment (Ex operating lathe machine)</a:t>
            </a:r>
          </a:p>
          <a:p>
            <a:pPr marL="342900" indent="-342900">
              <a:buFont typeface="+mj-lt"/>
              <a:buAutoNum type="arabicPeriod"/>
            </a:pPr>
            <a:r>
              <a:rPr lang="en-US" sz="2400" dirty="0">
                <a:solidFill>
                  <a:srgbClr val="FF0000"/>
                </a:solidFill>
              </a:rPr>
              <a:t>Automated systems </a:t>
            </a:r>
            <a:r>
              <a:rPr lang="en-US" sz="2400" dirty="0"/>
              <a:t>– a process performed by a machine without direct participation of a human worker</a:t>
            </a:r>
          </a:p>
        </p:txBody>
      </p:sp>
      <p:sp>
        <p:nvSpPr>
          <p:cNvPr id="3" name="Footer Placeholder 2">
            <a:extLst>
              <a:ext uri="{FF2B5EF4-FFF2-40B4-BE49-F238E27FC236}">
                <a16:creationId xmlns:a16="http://schemas.microsoft.com/office/drawing/2014/main" id="{DC02614E-A9FF-411D-BF54-F73406051B14}"/>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3B109920-E0B6-4518-8C9C-E31078E6E2EA}"/>
              </a:ext>
            </a:extLst>
          </p:cNvPr>
          <p:cNvSpPr>
            <a:spLocks noGrp="1"/>
          </p:cNvSpPr>
          <p:nvPr>
            <p:ph type="sldNum" sz="quarter" idx="12"/>
          </p:nvPr>
        </p:nvSpPr>
        <p:spPr/>
        <p:txBody>
          <a:bodyPr/>
          <a:lstStyle/>
          <a:p>
            <a:fld id="{DB009916-542A-474D-A7C5-680AFAFEF51E}" type="slidenum">
              <a:rPr lang="en-US" smtClean="0"/>
              <a:t>6</a:t>
            </a:fld>
            <a:endParaRPr lang="en-US"/>
          </a:p>
        </p:txBody>
      </p:sp>
      <p:sp>
        <p:nvSpPr>
          <p:cNvPr id="7" name="Date Placeholder 6">
            <a:extLst>
              <a:ext uri="{FF2B5EF4-FFF2-40B4-BE49-F238E27FC236}">
                <a16:creationId xmlns:a16="http://schemas.microsoft.com/office/drawing/2014/main" id="{4B2380D8-12F4-43D2-ADC8-058973B2C209}"/>
              </a:ext>
            </a:extLst>
          </p:cNvPr>
          <p:cNvSpPr>
            <a:spLocks noGrp="1"/>
          </p:cNvSpPr>
          <p:nvPr>
            <p:ph type="dt" sz="half" idx="10"/>
          </p:nvPr>
        </p:nvSpPr>
        <p:spPr/>
        <p:txBody>
          <a:bodyPr/>
          <a:lstStyle/>
          <a:p>
            <a:fld id="{5652E2FA-8869-4689-AB4D-5A2D42C7BCAF}" type="datetime1">
              <a:rPr lang="en-US" smtClean="0"/>
              <a:t>11/12/2020</a:t>
            </a:fld>
            <a:endParaRPr lang="en-US"/>
          </a:p>
        </p:txBody>
      </p:sp>
    </p:spTree>
    <p:extLst>
      <p:ext uri="{BB962C8B-B14F-4D97-AF65-F5344CB8AC3E}">
        <p14:creationId xmlns:p14="http://schemas.microsoft.com/office/powerpoint/2010/main" val="487700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426F8-83E5-409D-A122-7C62DC1A1485}"/>
              </a:ext>
            </a:extLst>
          </p:cNvPr>
          <p:cNvSpPr>
            <a:spLocks noGrp="1"/>
          </p:cNvSpPr>
          <p:nvPr>
            <p:ph type="title"/>
          </p:nvPr>
        </p:nvSpPr>
        <p:spPr/>
        <p:txBody>
          <a:bodyPr/>
          <a:lstStyle/>
          <a:p>
            <a:r>
              <a:rPr lang="en-US" sz="3500" dirty="0"/>
              <a:t>1. Production Systems</a:t>
            </a:r>
            <a:br>
              <a:rPr lang="en-US" dirty="0"/>
            </a:br>
            <a:r>
              <a:rPr lang="en-US" sz="2500" dirty="0"/>
              <a:t>1.1 Facilities </a:t>
            </a:r>
          </a:p>
        </p:txBody>
      </p:sp>
      <p:sp>
        <p:nvSpPr>
          <p:cNvPr id="4" name="Date Placeholder 3">
            <a:extLst>
              <a:ext uri="{FF2B5EF4-FFF2-40B4-BE49-F238E27FC236}">
                <a16:creationId xmlns:a16="http://schemas.microsoft.com/office/drawing/2014/main" id="{9285A560-E259-4E6A-9AEF-D188B4AC1A88}"/>
              </a:ext>
            </a:extLst>
          </p:cNvPr>
          <p:cNvSpPr>
            <a:spLocks noGrp="1"/>
          </p:cNvSpPr>
          <p:nvPr>
            <p:ph type="dt" sz="half" idx="10"/>
          </p:nvPr>
        </p:nvSpPr>
        <p:spPr/>
        <p:txBody>
          <a:bodyPr/>
          <a:lstStyle/>
          <a:p>
            <a:fld id="{F80E44BE-5677-491B-A3BC-3B919D624B23}" type="datetime1">
              <a:rPr lang="en-US" smtClean="0"/>
              <a:t>11/12/2020</a:t>
            </a:fld>
            <a:endParaRPr lang="en-US"/>
          </a:p>
        </p:txBody>
      </p:sp>
      <p:sp>
        <p:nvSpPr>
          <p:cNvPr id="5" name="Footer Placeholder 4">
            <a:extLst>
              <a:ext uri="{FF2B5EF4-FFF2-40B4-BE49-F238E27FC236}">
                <a16:creationId xmlns:a16="http://schemas.microsoft.com/office/drawing/2014/main" id="{C35AC562-C65B-4930-BD78-092E7391066C}"/>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DA758BD9-01A6-482C-B9BC-7E51C9905794}"/>
              </a:ext>
            </a:extLst>
          </p:cNvPr>
          <p:cNvSpPr>
            <a:spLocks noGrp="1"/>
          </p:cNvSpPr>
          <p:nvPr>
            <p:ph type="sldNum" sz="quarter" idx="12"/>
          </p:nvPr>
        </p:nvSpPr>
        <p:spPr/>
        <p:txBody>
          <a:bodyPr/>
          <a:lstStyle/>
          <a:p>
            <a:fld id="{DB009916-542A-474D-A7C5-680AFAFEF51E}" type="slidenum">
              <a:rPr lang="en-US" smtClean="0"/>
              <a:t>7</a:t>
            </a:fld>
            <a:endParaRPr lang="en-US"/>
          </a:p>
        </p:txBody>
      </p:sp>
      <p:sp>
        <p:nvSpPr>
          <p:cNvPr id="7" name="TextBox 6">
            <a:extLst>
              <a:ext uri="{FF2B5EF4-FFF2-40B4-BE49-F238E27FC236}">
                <a16:creationId xmlns:a16="http://schemas.microsoft.com/office/drawing/2014/main" id="{E8AF8346-8067-486D-970E-32BE96BBC976}"/>
              </a:ext>
            </a:extLst>
          </p:cNvPr>
          <p:cNvSpPr txBox="1"/>
          <p:nvPr/>
        </p:nvSpPr>
        <p:spPr>
          <a:xfrm>
            <a:off x="742278" y="1690689"/>
            <a:ext cx="7773072" cy="769441"/>
          </a:xfrm>
          <a:prstGeom prst="rect">
            <a:avLst/>
          </a:prstGeom>
          <a:noFill/>
        </p:spPr>
        <p:txBody>
          <a:bodyPr wrap="square" rtlCol="0">
            <a:spAutoFit/>
          </a:bodyPr>
          <a:lstStyle/>
          <a:p>
            <a:r>
              <a:rPr lang="en-US" sz="2200" dirty="0">
                <a:solidFill>
                  <a:srgbClr val="FF0000"/>
                </a:solidFill>
              </a:rPr>
              <a:t>A manual work systems </a:t>
            </a:r>
            <a:r>
              <a:rPr lang="en-US" sz="2200" dirty="0"/>
              <a:t>consists of one or more workers performing one or more tasks without the aid of powered tools. </a:t>
            </a:r>
          </a:p>
        </p:txBody>
      </p:sp>
      <p:sp>
        <p:nvSpPr>
          <p:cNvPr id="9" name="Rectangle 8">
            <a:extLst>
              <a:ext uri="{FF2B5EF4-FFF2-40B4-BE49-F238E27FC236}">
                <a16:creationId xmlns:a16="http://schemas.microsoft.com/office/drawing/2014/main" id="{DCE6BE0F-5237-43A1-ADB5-F68E89779FE4}"/>
              </a:ext>
            </a:extLst>
          </p:cNvPr>
          <p:cNvSpPr/>
          <p:nvPr/>
        </p:nvSpPr>
        <p:spPr>
          <a:xfrm>
            <a:off x="3324114" y="4643852"/>
            <a:ext cx="2334404" cy="83909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Process</a:t>
            </a:r>
          </a:p>
        </p:txBody>
      </p:sp>
      <p:sp>
        <p:nvSpPr>
          <p:cNvPr id="11" name="Rectangle 10">
            <a:extLst>
              <a:ext uri="{FF2B5EF4-FFF2-40B4-BE49-F238E27FC236}">
                <a16:creationId xmlns:a16="http://schemas.microsoft.com/office/drawing/2014/main" id="{4BC689FF-5A0C-4BC3-911C-D245F9189666}"/>
              </a:ext>
            </a:extLst>
          </p:cNvPr>
          <p:cNvSpPr/>
          <p:nvPr/>
        </p:nvSpPr>
        <p:spPr>
          <a:xfrm>
            <a:off x="3083552" y="2990626"/>
            <a:ext cx="997490" cy="83909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a:t>
            </a:r>
          </a:p>
        </p:txBody>
      </p:sp>
      <p:sp>
        <p:nvSpPr>
          <p:cNvPr id="13" name="Rectangle 12">
            <a:extLst>
              <a:ext uri="{FF2B5EF4-FFF2-40B4-BE49-F238E27FC236}">
                <a16:creationId xmlns:a16="http://schemas.microsoft.com/office/drawing/2014/main" id="{D6E7E857-7CD2-49F2-A1B9-96260FA4302B}"/>
              </a:ext>
            </a:extLst>
          </p:cNvPr>
          <p:cNvSpPr/>
          <p:nvPr/>
        </p:nvSpPr>
        <p:spPr>
          <a:xfrm>
            <a:off x="4303054" y="2948673"/>
            <a:ext cx="1269400" cy="83909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Hand tools often used</a:t>
            </a:r>
          </a:p>
        </p:txBody>
      </p:sp>
      <p:cxnSp>
        <p:nvCxnSpPr>
          <p:cNvPr id="15" name="Straight Arrow Connector 14">
            <a:extLst>
              <a:ext uri="{FF2B5EF4-FFF2-40B4-BE49-F238E27FC236}">
                <a16:creationId xmlns:a16="http://schemas.microsoft.com/office/drawing/2014/main" id="{55A1E4C3-CB65-430A-8BCC-660761144F45}"/>
              </a:ext>
            </a:extLst>
          </p:cNvPr>
          <p:cNvCxnSpPr/>
          <p:nvPr/>
        </p:nvCxnSpPr>
        <p:spPr>
          <a:xfrm>
            <a:off x="3582297" y="3854688"/>
            <a:ext cx="0" cy="789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781E9A3-A43B-4720-80F8-DE93ED797E12}"/>
              </a:ext>
            </a:extLst>
          </p:cNvPr>
          <p:cNvCxnSpPr/>
          <p:nvPr/>
        </p:nvCxnSpPr>
        <p:spPr>
          <a:xfrm>
            <a:off x="4814608" y="3822076"/>
            <a:ext cx="0" cy="789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22EFE03-2E16-497A-8169-0D592129B7AD}"/>
              </a:ext>
            </a:extLst>
          </p:cNvPr>
          <p:cNvCxnSpPr>
            <a:cxnSpLocks/>
            <a:endCxn id="9" idx="1"/>
          </p:cNvCxnSpPr>
          <p:nvPr/>
        </p:nvCxnSpPr>
        <p:spPr>
          <a:xfrm>
            <a:off x="1657350" y="5063400"/>
            <a:ext cx="16667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0B99C20-7C44-4C3D-A08D-308E23F17D41}"/>
              </a:ext>
            </a:extLst>
          </p:cNvPr>
          <p:cNvCxnSpPr>
            <a:cxnSpLocks/>
            <a:stCxn id="9" idx="3"/>
          </p:cNvCxnSpPr>
          <p:nvPr/>
        </p:nvCxnSpPr>
        <p:spPr>
          <a:xfrm>
            <a:off x="5658518" y="5063400"/>
            <a:ext cx="11510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7CA7ACA2-3040-4407-B7FF-3EB984A360D3}"/>
              </a:ext>
            </a:extLst>
          </p:cNvPr>
          <p:cNvSpPr txBox="1"/>
          <p:nvPr/>
        </p:nvSpPr>
        <p:spPr>
          <a:xfrm>
            <a:off x="809078" y="4748267"/>
            <a:ext cx="1363963" cy="646331"/>
          </a:xfrm>
          <a:prstGeom prst="rect">
            <a:avLst/>
          </a:prstGeom>
          <a:noFill/>
        </p:spPr>
        <p:txBody>
          <a:bodyPr wrap="none" rtlCol="0">
            <a:spAutoFit/>
          </a:bodyPr>
          <a:lstStyle/>
          <a:p>
            <a:r>
              <a:rPr lang="en-US" dirty="0"/>
              <a:t>Start </a:t>
            </a:r>
          </a:p>
          <a:p>
            <a:pPr algn="ctr"/>
            <a:r>
              <a:rPr lang="en-US" dirty="0"/>
              <a:t>working unit</a:t>
            </a:r>
          </a:p>
        </p:txBody>
      </p:sp>
      <p:sp>
        <p:nvSpPr>
          <p:cNvPr id="24" name="TextBox 23">
            <a:extLst>
              <a:ext uri="{FF2B5EF4-FFF2-40B4-BE49-F238E27FC236}">
                <a16:creationId xmlns:a16="http://schemas.microsoft.com/office/drawing/2014/main" id="{3EED3992-92F2-4F16-A145-F04713A81270}"/>
              </a:ext>
            </a:extLst>
          </p:cNvPr>
          <p:cNvSpPr txBox="1"/>
          <p:nvPr/>
        </p:nvSpPr>
        <p:spPr>
          <a:xfrm>
            <a:off x="6809591" y="4811650"/>
            <a:ext cx="1267783" cy="646331"/>
          </a:xfrm>
          <a:prstGeom prst="rect">
            <a:avLst/>
          </a:prstGeom>
          <a:noFill/>
        </p:spPr>
        <p:txBody>
          <a:bodyPr wrap="none" rtlCol="0">
            <a:spAutoFit/>
          </a:bodyPr>
          <a:lstStyle/>
          <a:p>
            <a:r>
              <a:rPr lang="en-US" dirty="0"/>
              <a:t>Completed </a:t>
            </a:r>
          </a:p>
          <a:p>
            <a:r>
              <a:rPr lang="en-US" dirty="0"/>
              <a:t>work unit</a:t>
            </a:r>
          </a:p>
        </p:txBody>
      </p:sp>
    </p:spTree>
    <p:extLst>
      <p:ext uri="{BB962C8B-B14F-4D97-AF65-F5344CB8AC3E}">
        <p14:creationId xmlns:p14="http://schemas.microsoft.com/office/powerpoint/2010/main" val="2248275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426F8-83E5-409D-A122-7C62DC1A1485}"/>
              </a:ext>
            </a:extLst>
          </p:cNvPr>
          <p:cNvSpPr>
            <a:spLocks noGrp="1"/>
          </p:cNvSpPr>
          <p:nvPr>
            <p:ph type="title"/>
          </p:nvPr>
        </p:nvSpPr>
        <p:spPr/>
        <p:txBody>
          <a:bodyPr/>
          <a:lstStyle/>
          <a:p>
            <a:r>
              <a:rPr lang="en-US" sz="3500" dirty="0"/>
              <a:t>1. Production Systems</a:t>
            </a:r>
            <a:br>
              <a:rPr lang="en-US" dirty="0"/>
            </a:br>
            <a:r>
              <a:rPr lang="en-US" sz="2500" dirty="0"/>
              <a:t>1.1 Facilities </a:t>
            </a:r>
          </a:p>
        </p:txBody>
      </p:sp>
      <p:sp>
        <p:nvSpPr>
          <p:cNvPr id="4" name="Date Placeholder 3">
            <a:extLst>
              <a:ext uri="{FF2B5EF4-FFF2-40B4-BE49-F238E27FC236}">
                <a16:creationId xmlns:a16="http://schemas.microsoft.com/office/drawing/2014/main" id="{9285A560-E259-4E6A-9AEF-D188B4AC1A88}"/>
              </a:ext>
            </a:extLst>
          </p:cNvPr>
          <p:cNvSpPr>
            <a:spLocks noGrp="1"/>
          </p:cNvSpPr>
          <p:nvPr>
            <p:ph type="dt" sz="half" idx="10"/>
          </p:nvPr>
        </p:nvSpPr>
        <p:spPr/>
        <p:txBody>
          <a:bodyPr/>
          <a:lstStyle/>
          <a:p>
            <a:fld id="{F80E44BE-5677-491B-A3BC-3B919D624B23}" type="datetime1">
              <a:rPr lang="en-US" smtClean="0"/>
              <a:t>11/12/2020</a:t>
            </a:fld>
            <a:endParaRPr lang="en-US"/>
          </a:p>
        </p:txBody>
      </p:sp>
      <p:sp>
        <p:nvSpPr>
          <p:cNvPr id="5" name="Footer Placeholder 4">
            <a:extLst>
              <a:ext uri="{FF2B5EF4-FFF2-40B4-BE49-F238E27FC236}">
                <a16:creationId xmlns:a16="http://schemas.microsoft.com/office/drawing/2014/main" id="{C35AC562-C65B-4930-BD78-092E7391066C}"/>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DA758BD9-01A6-482C-B9BC-7E51C9905794}"/>
              </a:ext>
            </a:extLst>
          </p:cNvPr>
          <p:cNvSpPr>
            <a:spLocks noGrp="1"/>
          </p:cNvSpPr>
          <p:nvPr>
            <p:ph type="sldNum" sz="quarter" idx="12"/>
          </p:nvPr>
        </p:nvSpPr>
        <p:spPr/>
        <p:txBody>
          <a:bodyPr/>
          <a:lstStyle/>
          <a:p>
            <a:fld id="{DB009916-542A-474D-A7C5-680AFAFEF51E}" type="slidenum">
              <a:rPr lang="en-US" smtClean="0"/>
              <a:t>8</a:t>
            </a:fld>
            <a:endParaRPr lang="en-US"/>
          </a:p>
        </p:txBody>
      </p:sp>
      <p:sp>
        <p:nvSpPr>
          <p:cNvPr id="7" name="TextBox 6">
            <a:extLst>
              <a:ext uri="{FF2B5EF4-FFF2-40B4-BE49-F238E27FC236}">
                <a16:creationId xmlns:a16="http://schemas.microsoft.com/office/drawing/2014/main" id="{E8AF8346-8067-486D-970E-32BE96BBC976}"/>
              </a:ext>
            </a:extLst>
          </p:cNvPr>
          <p:cNvSpPr txBox="1"/>
          <p:nvPr/>
        </p:nvSpPr>
        <p:spPr>
          <a:xfrm>
            <a:off x="742278" y="1690689"/>
            <a:ext cx="7773072" cy="769441"/>
          </a:xfrm>
          <a:prstGeom prst="rect">
            <a:avLst/>
          </a:prstGeom>
          <a:noFill/>
        </p:spPr>
        <p:txBody>
          <a:bodyPr wrap="square" rtlCol="0">
            <a:spAutoFit/>
          </a:bodyPr>
          <a:lstStyle/>
          <a:p>
            <a:r>
              <a:rPr lang="en-US" sz="2200" dirty="0">
                <a:solidFill>
                  <a:srgbClr val="FF0000"/>
                </a:solidFill>
              </a:rPr>
              <a:t>Worker-machine systems</a:t>
            </a:r>
            <a:r>
              <a:rPr lang="en-US" sz="2200" dirty="0"/>
              <a:t>: A human worker operates a powered machine, such as a machine tool or other production machine. </a:t>
            </a:r>
          </a:p>
        </p:txBody>
      </p:sp>
      <p:sp>
        <p:nvSpPr>
          <p:cNvPr id="9" name="Rectangle 8">
            <a:extLst>
              <a:ext uri="{FF2B5EF4-FFF2-40B4-BE49-F238E27FC236}">
                <a16:creationId xmlns:a16="http://schemas.microsoft.com/office/drawing/2014/main" id="{DCE6BE0F-5237-43A1-ADB5-F68E89779FE4}"/>
              </a:ext>
            </a:extLst>
          </p:cNvPr>
          <p:cNvSpPr/>
          <p:nvPr/>
        </p:nvSpPr>
        <p:spPr>
          <a:xfrm>
            <a:off x="3324114" y="4643852"/>
            <a:ext cx="2334404" cy="83909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Process</a:t>
            </a:r>
          </a:p>
        </p:txBody>
      </p:sp>
      <p:sp>
        <p:nvSpPr>
          <p:cNvPr id="11" name="Rectangle 10">
            <a:extLst>
              <a:ext uri="{FF2B5EF4-FFF2-40B4-BE49-F238E27FC236}">
                <a16:creationId xmlns:a16="http://schemas.microsoft.com/office/drawing/2014/main" id="{4BC689FF-5A0C-4BC3-911C-D245F9189666}"/>
              </a:ext>
            </a:extLst>
          </p:cNvPr>
          <p:cNvSpPr/>
          <p:nvPr/>
        </p:nvSpPr>
        <p:spPr>
          <a:xfrm>
            <a:off x="3083552" y="2990626"/>
            <a:ext cx="997490" cy="83909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a:t>
            </a:r>
          </a:p>
        </p:txBody>
      </p:sp>
      <p:sp>
        <p:nvSpPr>
          <p:cNvPr id="13" name="Rectangle 12">
            <a:extLst>
              <a:ext uri="{FF2B5EF4-FFF2-40B4-BE49-F238E27FC236}">
                <a16:creationId xmlns:a16="http://schemas.microsoft.com/office/drawing/2014/main" id="{D6E7E857-7CD2-49F2-A1B9-96260FA4302B}"/>
              </a:ext>
            </a:extLst>
          </p:cNvPr>
          <p:cNvSpPr/>
          <p:nvPr/>
        </p:nvSpPr>
        <p:spPr>
          <a:xfrm>
            <a:off x="4303054" y="2948673"/>
            <a:ext cx="1269400" cy="83909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a:t>
            </a:r>
          </a:p>
        </p:txBody>
      </p:sp>
      <p:cxnSp>
        <p:nvCxnSpPr>
          <p:cNvPr id="15" name="Straight Arrow Connector 14">
            <a:extLst>
              <a:ext uri="{FF2B5EF4-FFF2-40B4-BE49-F238E27FC236}">
                <a16:creationId xmlns:a16="http://schemas.microsoft.com/office/drawing/2014/main" id="{55A1E4C3-CB65-430A-8BCC-660761144F45}"/>
              </a:ext>
            </a:extLst>
          </p:cNvPr>
          <p:cNvCxnSpPr/>
          <p:nvPr/>
        </p:nvCxnSpPr>
        <p:spPr>
          <a:xfrm>
            <a:off x="3582297" y="3854688"/>
            <a:ext cx="0" cy="789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781E9A3-A43B-4720-80F8-DE93ED797E12}"/>
              </a:ext>
            </a:extLst>
          </p:cNvPr>
          <p:cNvCxnSpPr/>
          <p:nvPr/>
        </p:nvCxnSpPr>
        <p:spPr>
          <a:xfrm>
            <a:off x="4814608" y="3822076"/>
            <a:ext cx="0" cy="789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22EFE03-2E16-497A-8169-0D592129B7AD}"/>
              </a:ext>
            </a:extLst>
          </p:cNvPr>
          <p:cNvCxnSpPr>
            <a:cxnSpLocks/>
            <a:endCxn id="9" idx="1"/>
          </p:cNvCxnSpPr>
          <p:nvPr/>
        </p:nvCxnSpPr>
        <p:spPr>
          <a:xfrm>
            <a:off x="1657350" y="5063400"/>
            <a:ext cx="16667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0B99C20-7C44-4C3D-A08D-308E23F17D41}"/>
              </a:ext>
            </a:extLst>
          </p:cNvPr>
          <p:cNvCxnSpPr>
            <a:cxnSpLocks/>
            <a:stCxn id="9" idx="3"/>
          </p:cNvCxnSpPr>
          <p:nvPr/>
        </p:nvCxnSpPr>
        <p:spPr>
          <a:xfrm>
            <a:off x="5658518" y="5063400"/>
            <a:ext cx="11510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7CA7ACA2-3040-4407-B7FF-3EB984A360D3}"/>
              </a:ext>
            </a:extLst>
          </p:cNvPr>
          <p:cNvSpPr txBox="1"/>
          <p:nvPr/>
        </p:nvSpPr>
        <p:spPr>
          <a:xfrm>
            <a:off x="809078" y="4748267"/>
            <a:ext cx="1363963" cy="646331"/>
          </a:xfrm>
          <a:prstGeom prst="rect">
            <a:avLst/>
          </a:prstGeom>
          <a:noFill/>
        </p:spPr>
        <p:txBody>
          <a:bodyPr wrap="none" rtlCol="0">
            <a:spAutoFit/>
          </a:bodyPr>
          <a:lstStyle/>
          <a:p>
            <a:r>
              <a:rPr lang="en-US" dirty="0"/>
              <a:t>Start </a:t>
            </a:r>
          </a:p>
          <a:p>
            <a:pPr algn="ctr"/>
            <a:r>
              <a:rPr lang="en-US" dirty="0"/>
              <a:t>working unit</a:t>
            </a:r>
          </a:p>
        </p:txBody>
      </p:sp>
      <p:sp>
        <p:nvSpPr>
          <p:cNvPr id="24" name="TextBox 23">
            <a:extLst>
              <a:ext uri="{FF2B5EF4-FFF2-40B4-BE49-F238E27FC236}">
                <a16:creationId xmlns:a16="http://schemas.microsoft.com/office/drawing/2014/main" id="{3EED3992-92F2-4F16-A145-F04713A81270}"/>
              </a:ext>
            </a:extLst>
          </p:cNvPr>
          <p:cNvSpPr txBox="1"/>
          <p:nvPr/>
        </p:nvSpPr>
        <p:spPr>
          <a:xfrm>
            <a:off x="6809591" y="4811650"/>
            <a:ext cx="1267783" cy="646331"/>
          </a:xfrm>
          <a:prstGeom prst="rect">
            <a:avLst/>
          </a:prstGeom>
          <a:noFill/>
        </p:spPr>
        <p:txBody>
          <a:bodyPr wrap="none" rtlCol="0">
            <a:spAutoFit/>
          </a:bodyPr>
          <a:lstStyle/>
          <a:p>
            <a:r>
              <a:rPr lang="en-US" dirty="0"/>
              <a:t>Completed </a:t>
            </a:r>
          </a:p>
          <a:p>
            <a:r>
              <a:rPr lang="en-US" dirty="0"/>
              <a:t>work unit</a:t>
            </a:r>
          </a:p>
        </p:txBody>
      </p:sp>
    </p:spTree>
    <p:extLst>
      <p:ext uri="{BB962C8B-B14F-4D97-AF65-F5344CB8AC3E}">
        <p14:creationId xmlns:p14="http://schemas.microsoft.com/office/powerpoint/2010/main" val="4098883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426F8-83E5-409D-A122-7C62DC1A1485}"/>
              </a:ext>
            </a:extLst>
          </p:cNvPr>
          <p:cNvSpPr>
            <a:spLocks noGrp="1"/>
          </p:cNvSpPr>
          <p:nvPr>
            <p:ph type="title"/>
          </p:nvPr>
        </p:nvSpPr>
        <p:spPr/>
        <p:txBody>
          <a:bodyPr/>
          <a:lstStyle/>
          <a:p>
            <a:r>
              <a:rPr lang="en-US" sz="3500" dirty="0"/>
              <a:t>1. Production Systems</a:t>
            </a:r>
            <a:br>
              <a:rPr lang="en-US" dirty="0"/>
            </a:br>
            <a:r>
              <a:rPr lang="en-US" sz="2500" dirty="0"/>
              <a:t>1.1 Facilities </a:t>
            </a:r>
          </a:p>
        </p:txBody>
      </p:sp>
      <p:sp>
        <p:nvSpPr>
          <p:cNvPr id="4" name="Date Placeholder 3">
            <a:extLst>
              <a:ext uri="{FF2B5EF4-FFF2-40B4-BE49-F238E27FC236}">
                <a16:creationId xmlns:a16="http://schemas.microsoft.com/office/drawing/2014/main" id="{9285A560-E259-4E6A-9AEF-D188B4AC1A88}"/>
              </a:ext>
            </a:extLst>
          </p:cNvPr>
          <p:cNvSpPr>
            <a:spLocks noGrp="1"/>
          </p:cNvSpPr>
          <p:nvPr>
            <p:ph type="dt" sz="half" idx="10"/>
          </p:nvPr>
        </p:nvSpPr>
        <p:spPr/>
        <p:txBody>
          <a:bodyPr/>
          <a:lstStyle/>
          <a:p>
            <a:fld id="{F80E44BE-5677-491B-A3BC-3B919D624B23}" type="datetime1">
              <a:rPr lang="en-US" smtClean="0"/>
              <a:t>11/12/2020</a:t>
            </a:fld>
            <a:endParaRPr lang="en-US"/>
          </a:p>
        </p:txBody>
      </p:sp>
      <p:sp>
        <p:nvSpPr>
          <p:cNvPr id="5" name="Footer Placeholder 4">
            <a:extLst>
              <a:ext uri="{FF2B5EF4-FFF2-40B4-BE49-F238E27FC236}">
                <a16:creationId xmlns:a16="http://schemas.microsoft.com/office/drawing/2014/main" id="{C35AC562-C65B-4930-BD78-092E7391066C}"/>
              </a:ext>
            </a:extLst>
          </p:cNvPr>
          <p:cNvSpPr>
            <a:spLocks noGrp="1"/>
          </p:cNvSpPr>
          <p:nvPr>
            <p:ph type="ftr" sz="quarter" idx="11"/>
          </p:nvPr>
        </p:nvSpPr>
        <p:spPr/>
        <p:txBody>
          <a:bodyPr/>
          <a:lstStyle/>
          <a:p>
            <a:r>
              <a:rPr lang="en-US"/>
              <a:t>Daro VAN</a:t>
            </a:r>
          </a:p>
        </p:txBody>
      </p:sp>
      <p:sp>
        <p:nvSpPr>
          <p:cNvPr id="6" name="Slide Number Placeholder 5">
            <a:extLst>
              <a:ext uri="{FF2B5EF4-FFF2-40B4-BE49-F238E27FC236}">
                <a16:creationId xmlns:a16="http://schemas.microsoft.com/office/drawing/2014/main" id="{DA758BD9-01A6-482C-B9BC-7E51C9905794}"/>
              </a:ext>
            </a:extLst>
          </p:cNvPr>
          <p:cNvSpPr>
            <a:spLocks noGrp="1"/>
          </p:cNvSpPr>
          <p:nvPr>
            <p:ph type="sldNum" sz="quarter" idx="12"/>
          </p:nvPr>
        </p:nvSpPr>
        <p:spPr/>
        <p:txBody>
          <a:bodyPr/>
          <a:lstStyle/>
          <a:p>
            <a:fld id="{DB009916-542A-474D-A7C5-680AFAFEF51E}" type="slidenum">
              <a:rPr lang="en-US" smtClean="0"/>
              <a:t>9</a:t>
            </a:fld>
            <a:endParaRPr lang="en-US"/>
          </a:p>
        </p:txBody>
      </p:sp>
      <p:sp>
        <p:nvSpPr>
          <p:cNvPr id="7" name="TextBox 6">
            <a:extLst>
              <a:ext uri="{FF2B5EF4-FFF2-40B4-BE49-F238E27FC236}">
                <a16:creationId xmlns:a16="http://schemas.microsoft.com/office/drawing/2014/main" id="{E8AF8346-8067-486D-970E-32BE96BBC976}"/>
              </a:ext>
            </a:extLst>
          </p:cNvPr>
          <p:cNvSpPr txBox="1"/>
          <p:nvPr/>
        </p:nvSpPr>
        <p:spPr>
          <a:xfrm>
            <a:off x="742278" y="1690689"/>
            <a:ext cx="7773072" cy="769441"/>
          </a:xfrm>
          <a:prstGeom prst="rect">
            <a:avLst/>
          </a:prstGeom>
          <a:noFill/>
        </p:spPr>
        <p:txBody>
          <a:bodyPr wrap="square" rtlCol="0">
            <a:spAutoFit/>
          </a:bodyPr>
          <a:lstStyle/>
          <a:p>
            <a:r>
              <a:rPr lang="en-US" sz="2200" dirty="0">
                <a:solidFill>
                  <a:srgbClr val="FF0000"/>
                </a:solidFill>
              </a:rPr>
              <a:t>Automated systems </a:t>
            </a:r>
            <a:r>
              <a:rPr lang="en-US" sz="2200" dirty="0"/>
              <a:t>: the process is performed by a machine without direct participation of a human worker.</a:t>
            </a:r>
          </a:p>
        </p:txBody>
      </p:sp>
      <p:sp>
        <p:nvSpPr>
          <p:cNvPr id="9" name="Rectangle 8">
            <a:extLst>
              <a:ext uri="{FF2B5EF4-FFF2-40B4-BE49-F238E27FC236}">
                <a16:creationId xmlns:a16="http://schemas.microsoft.com/office/drawing/2014/main" id="{DCE6BE0F-5237-43A1-ADB5-F68E89779FE4}"/>
              </a:ext>
            </a:extLst>
          </p:cNvPr>
          <p:cNvSpPr/>
          <p:nvPr/>
        </p:nvSpPr>
        <p:spPr>
          <a:xfrm>
            <a:off x="3324114" y="4643852"/>
            <a:ext cx="2334404" cy="83909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Process</a:t>
            </a:r>
          </a:p>
        </p:txBody>
      </p:sp>
      <p:sp>
        <p:nvSpPr>
          <p:cNvPr id="11" name="Rectangle 10">
            <a:extLst>
              <a:ext uri="{FF2B5EF4-FFF2-40B4-BE49-F238E27FC236}">
                <a16:creationId xmlns:a16="http://schemas.microsoft.com/office/drawing/2014/main" id="{4BC689FF-5A0C-4BC3-911C-D245F9189666}"/>
              </a:ext>
            </a:extLst>
          </p:cNvPr>
          <p:cNvSpPr/>
          <p:nvPr/>
        </p:nvSpPr>
        <p:spPr>
          <a:xfrm>
            <a:off x="2811642" y="2990626"/>
            <a:ext cx="1269400" cy="83909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Automated machine</a:t>
            </a:r>
          </a:p>
        </p:txBody>
      </p:sp>
      <p:sp>
        <p:nvSpPr>
          <p:cNvPr id="13" name="Rectangle 12">
            <a:extLst>
              <a:ext uri="{FF2B5EF4-FFF2-40B4-BE49-F238E27FC236}">
                <a16:creationId xmlns:a16="http://schemas.microsoft.com/office/drawing/2014/main" id="{D6E7E857-7CD2-49F2-A1B9-96260FA4302B}"/>
              </a:ext>
            </a:extLst>
          </p:cNvPr>
          <p:cNvSpPr/>
          <p:nvPr/>
        </p:nvSpPr>
        <p:spPr>
          <a:xfrm>
            <a:off x="4303053" y="2948673"/>
            <a:ext cx="1811983" cy="83909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Periodic worker attention</a:t>
            </a:r>
          </a:p>
        </p:txBody>
      </p:sp>
      <p:cxnSp>
        <p:nvCxnSpPr>
          <p:cNvPr id="15" name="Straight Arrow Connector 14">
            <a:extLst>
              <a:ext uri="{FF2B5EF4-FFF2-40B4-BE49-F238E27FC236}">
                <a16:creationId xmlns:a16="http://schemas.microsoft.com/office/drawing/2014/main" id="{55A1E4C3-CB65-430A-8BCC-660761144F45}"/>
              </a:ext>
            </a:extLst>
          </p:cNvPr>
          <p:cNvCxnSpPr/>
          <p:nvPr/>
        </p:nvCxnSpPr>
        <p:spPr>
          <a:xfrm>
            <a:off x="3582297" y="3854688"/>
            <a:ext cx="0" cy="789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781E9A3-A43B-4720-80F8-DE93ED797E12}"/>
              </a:ext>
            </a:extLst>
          </p:cNvPr>
          <p:cNvCxnSpPr/>
          <p:nvPr/>
        </p:nvCxnSpPr>
        <p:spPr>
          <a:xfrm>
            <a:off x="4814608" y="3822076"/>
            <a:ext cx="0" cy="789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22EFE03-2E16-497A-8169-0D592129B7AD}"/>
              </a:ext>
            </a:extLst>
          </p:cNvPr>
          <p:cNvCxnSpPr>
            <a:cxnSpLocks/>
            <a:endCxn id="9" idx="1"/>
          </p:cNvCxnSpPr>
          <p:nvPr/>
        </p:nvCxnSpPr>
        <p:spPr>
          <a:xfrm>
            <a:off x="1657350" y="5063400"/>
            <a:ext cx="16667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0B99C20-7C44-4C3D-A08D-308E23F17D41}"/>
              </a:ext>
            </a:extLst>
          </p:cNvPr>
          <p:cNvCxnSpPr>
            <a:cxnSpLocks/>
            <a:stCxn id="9" idx="3"/>
          </p:cNvCxnSpPr>
          <p:nvPr/>
        </p:nvCxnSpPr>
        <p:spPr>
          <a:xfrm>
            <a:off x="5658518" y="5063400"/>
            <a:ext cx="11510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7CA7ACA2-3040-4407-B7FF-3EB984A360D3}"/>
              </a:ext>
            </a:extLst>
          </p:cNvPr>
          <p:cNvSpPr txBox="1"/>
          <p:nvPr/>
        </p:nvSpPr>
        <p:spPr>
          <a:xfrm>
            <a:off x="809078" y="4748267"/>
            <a:ext cx="1363963" cy="646331"/>
          </a:xfrm>
          <a:prstGeom prst="rect">
            <a:avLst/>
          </a:prstGeom>
          <a:noFill/>
        </p:spPr>
        <p:txBody>
          <a:bodyPr wrap="none" rtlCol="0">
            <a:spAutoFit/>
          </a:bodyPr>
          <a:lstStyle/>
          <a:p>
            <a:r>
              <a:rPr lang="en-US" dirty="0"/>
              <a:t>Start </a:t>
            </a:r>
          </a:p>
          <a:p>
            <a:pPr algn="ctr"/>
            <a:r>
              <a:rPr lang="en-US" dirty="0"/>
              <a:t>working unit</a:t>
            </a:r>
          </a:p>
        </p:txBody>
      </p:sp>
      <p:sp>
        <p:nvSpPr>
          <p:cNvPr id="24" name="TextBox 23">
            <a:extLst>
              <a:ext uri="{FF2B5EF4-FFF2-40B4-BE49-F238E27FC236}">
                <a16:creationId xmlns:a16="http://schemas.microsoft.com/office/drawing/2014/main" id="{3EED3992-92F2-4F16-A145-F04713A81270}"/>
              </a:ext>
            </a:extLst>
          </p:cNvPr>
          <p:cNvSpPr txBox="1"/>
          <p:nvPr/>
        </p:nvSpPr>
        <p:spPr>
          <a:xfrm>
            <a:off x="6809591" y="4811650"/>
            <a:ext cx="1267783" cy="646331"/>
          </a:xfrm>
          <a:prstGeom prst="rect">
            <a:avLst/>
          </a:prstGeom>
          <a:noFill/>
        </p:spPr>
        <p:txBody>
          <a:bodyPr wrap="none" rtlCol="0">
            <a:spAutoFit/>
          </a:bodyPr>
          <a:lstStyle/>
          <a:p>
            <a:r>
              <a:rPr lang="en-US" dirty="0"/>
              <a:t>Completed </a:t>
            </a:r>
          </a:p>
          <a:p>
            <a:r>
              <a:rPr lang="en-US" dirty="0"/>
              <a:t>work unit</a:t>
            </a:r>
          </a:p>
        </p:txBody>
      </p:sp>
    </p:spTree>
    <p:extLst>
      <p:ext uri="{BB962C8B-B14F-4D97-AF65-F5344CB8AC3E}">
        <p14:creationId xmlns:p14="http://schemas.microsoft.com/office/powerpoint/2010/main" val="34664705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761</TotalTime>
  <Words>2110</Words>
  <Application>Microsoft Office PowerPoint</Application>
  <PresentationFormat>On-screen Show (4:3)</PresentationFormat>
  <Paragraphs>354</Paragraphs>
  <Slides>37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TimesTenLTStd-Roman</vt:lpstr>
      <vt:lpstr>Arial</vt:lpstr>
      <vt:lpstr>Calibri</vt:lpstr>
      <vt:lpstr>Calibri Light</vt:lpstr>
      <vt:lpstr>Office Theme</vt:lpstr>
      <vt:lpstr>PowerPoint Presentation</vt:lpstr>
      <vt:lpstr>Outline </vt:lpstr>
      <vt:lpstr>1. Production Systems</vt:lpstr>
      <vt:lpstr>1. Production Systems</vt:lpstr>
      <vt:lpstr>1. Production Systems 1.1 Facilities</vt:lpstr>
      <vt:lpstr>1. Production Systems 1.1 Facilities </vt:lpstr>
      <vt:lpstr>1. Production Systems 1.1 Facilities </vt:lpstr>
      <vt:lpstr>1. Production Systems 1.1 Facilities </vt:lpstr>
      <vt:lpstr>1. Production Systems 1.1 Facilities </vt:lpstr>
      <vt:lpstr>1. Production Systems 1.1 Facilities </vt:lpstr>
      <vt:lpstr>1. Production Systems 1.1 Facilities </vt:lpstr>
      <vt:lpstr>1. Product Systems 1.2 Manufacturing Support Systems</vt:lpstr>
      <vt:lpstr>1. Product Systems 1.2 Manufacturing Support Systems</vt:lpstr>
      <vt:lpstr>1. Product Systems 1.2 Manufacturing Support Systems</vt:lpstr>
      <vt:lpstr>1. Product Systems 1.2 Manufacturing Support Systems</vt:lpstr>
      <vt:lpstr>1. Product Systems 1.2 Manufacturing Support Systems</vt:lpstr>
      <vt:lpstr>1. Product Systems 1.2 Manufacturing Support Systems</vt:lpstr>
      <vt:lpstr>2. Automation in Production Systems</vt:lpstr>
      <vt:lpstr>2. Automation in Production Systems 2.1 Automated Manufacturing Systems</vt:lpstr>
      <vt:lpstr>2. Automation in Production Systems 2.1 Automated Manufacturing Systems</vt:lpstr>
      <vt:lpstr>2. Automation in Production Systems 2.1 Automated Manufacturing Systems</vt:lpstr>
      <vt:lpstr>2. Automation in Production Systems 2.1 Automated Manufacturing Systems</vt:lpstr>
      <vt:lpstr>2. Automation in Production Systems 2.1 Automated Manufacturing Systems</vt:lpstr>
      <vt:lpstr>2. Automation in Production Systems 2.1 Automated Manufacturing Systems</vt:lpstr>
      <vt:lpstr>2. Automation in Production Systems 2.1 Automated Manufacturing Systems</vt:lpstr>
      <vt:lpstr>2. Automation in Production Systems 2.1 Automated Manufacturing Systems</vt:lpstr>
      <vt:lpstr>2. Automation in Production Systems 2.1 Automated Manufacturing Systems</vt:lpstr>
      <vt:lpstr>2. Automation in Production Systems 2.2 Computerized Manufacturing Support Systems</vt:lpstr>
      <vt:lpstr>2. Automation in Production Systems Reasons for Automating</vt:lpstr>
      <vt:lpstr>3. Manual Labor in Production Systems</vt:lpstr>
      <vt:lpstr>3. Manual Labor in Production Systems 3. 1 Manual Labor in Factory Operation</vt:lpstr>
      <vt:lpstr>3. Manual Labor in Production Systems 3. 1 Labor in Manufacturing Systems</vt:lpstr>
      <vt:lpstr>4. Automation Principles and Strategies  4.1 The USA Principle</vt:lpstr>
      <vt:lpstr>4. Automation Principles and Strategies  4.2 Ten Strategies for Automation and Process improvement </vt:lpstr>
      <vt:lpstr>4. Automation Principles and Strategies  4.2 Automation Migration Strategy for Introduction of new Productions</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Daro</dc:creator>
  <cp:lastModifiedBy>Van Daro</cp:lastModifiedBy>
  <cp:revision>48</cp:revision>
  <dcterms:created xsi:type="dcterms:W3CDTF">2020-10-12T13:14:25Z</dcterms:created>
  <dcterms:modified xsi:type="dcterms:W3CDTF">2020-11-12T16:56:22Z</dcterms:modified>
</cp:coreProperties>
</file>