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74" r:id="rId2"/>
    <p:sldId id="275" r:id="rId3"/>
    <p:sldId id="278" r:id="rId4"/>
    <p:sldId id="279" r:id="rId5"/>
    <p:sldId id="281" r:id="rId6"/>
    <p:sldId id="282" r:id="rId7"/>
    <p:sldId id="280" r:id="rId8"/>
    <p:sldId id="283" r:id="rId9"/>
    <p:sldId id="284" r:id="rId10"/>
    <p:sldId id="285" r:id="rId11"/>
    <p:sldId id="286" r:id="rId12"/>
    <p:sldId id="276" r:id="rId13"/>
    <p:sldId id="287" r:id="rId14"/>
    <p:sldId id="288" r:id="rId15"/>
    <p:sldId id="289" r:id="rId16"/>
    <p:sldId id="290" r:id="rId17"/>
    <p:sldId id="291" r:id="rId18"/>
    <p:sldId id="292" r:id="rId19"/>
    <p:sldId id="293" r:id="rId20"/>
    <p:sldId id="294" r:id="rId21"/>
    <p:sldId id="304" r:id="rId22"/>
    <p:sldId id="295" r:id="rId23"/>
    <p:sldId id="296" r:id="rId24"/>
    <p:sldId id="298" r:id="rId25"/>
    <p:sldId id="300" r:id="rId26"/>
    <p:sldId id="301" r:id="rId27"/>
    <p:sldId id="302" r:id="rId28"/>
    <p:sldId id="303" r:id="rId29"/>
    <p:sldId id="305" r:id="rId30"/>
    <p:sldId id="306" r:id="rId31"/>
    <p:sldId id="307" r:id="rId32"/>
    <p:sldId id="308" r:id="rId33"/>
    <p:sldId id="309" r:id="rId34"/>
    <p:sldId id="320"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ouchly" initials="V" lastIdx="1" clrIdx="0">
    <p:extLst>
      <p:ext uri="{19B8F6BF-5375-455C-9EA6-DF929625EA0E}">
        <p15:presenceInfo xmlns:p15="http://schemas.microsoft.com/office/powerpoint/2012/main" userId="218159d30a3e522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8" d="100"/>
          <a:sy n="68" d="100"/>
        </p:scale>
        <p:origin x="1867" y="4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205B8-9025-462E-B594-174858257A40}" type="datetimeFigureOut">
              <a:rPr lang="en-US" smtClean="0"/>
              <a:t>2/26/2021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BD8D2-5DFD-4354-95B3-2DAC05C3131F}" type="slidenum">
              <a:rPr lang="en-US" smtClean="0"/>
              <a:t>‹#›</a:t>
            </a:fld>
            <a:endParaRPr lang="en-US"/>
          </a:p>
        </p:txBody>
      </p:sp>
    </p:spTree>
    <p:extLst>
      <p:ext uri="{BB962C8B-B14F-4D97-AF65-F5344CB8AC3E}">
        <p14:creationId xmlns:p14="http://schemas.microsoft.com/office/powerpoint/2010/main" val="46589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128542-BEEC-4616-A3B2-F3629C1E23A6}" type="datetime1">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2098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118FD0-5811-4031-8BE8-F86B5929B1D2}" type="datetime1">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541168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5EE52-1C68-4424-BCF5-313EF12B9B68}" type="datetime1">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62789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A0BDA3-C400-4031-B023-EABAB28EB57A}" type="datetime1">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664137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83E545-DBFC-4CC6-B452-3ACE687579E6}" type="datetime1">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83247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72F4F6-1921-4443-AA58-C054A2012993}" type="datetime1">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13756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520119-6C71-465B-8840-0F214AA217AC}" type="datetime1">
              <a:rPr lang="en-US" smtClean="0"/>
              <a:t>2/26/2021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390999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72E6A2-9F2F-43B2-9BCD-52DB0477668D}" type="datetime1">
              <a:rPr lang="en-US" smtClean="0"/>
              <a:t>2/26/2021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356688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72FDF8-8D90-4E3E-A3FB-79F35E34E34C}" type="datetime1">
              <a:rPr lang="en-US" smtClean="0"/>
              <a:t>2/26/2021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342245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57BB3D-7A64-4C59-B403-ECE24522E267}" type="datetime1">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38956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C73435-3566-4D76-B5F4-8609A6AD6CE1}" type="datetime1">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206918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BE1C5-F163-4FD8-94E8-0DA57F0E53F1}" type="datetime1">
              <a:rPr lang="en-US" smtClean="0"/>
              <a:t>2/26/2021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E2CAC-6674-414A-8D65-CF8BBF4DD0CA}" type="slidenum">
              <a:rPr lang="en-US" smtClean="0"/>
              <a:t>‹#›</a:t>
            </a:fld>
            <a:endParaRPr lang="en-US"/>
          </a:p>
        </p:txBody>
      </p:sp>
    </p:spTree>
    <p:extLst>
      <p:ext uri="{BB962C8B-B14F-4D97-AF65-F5344CB8AC3E}">
        <p14:creationId xmlns:p14="http://schemas.microsoft.com/office/powerpoint/2010/main" val="3316294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YYdgLAlogpY"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X6n9AWBivx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EF11DDF-D538-4974-AFDD-ECD3830930D3}"/>
              </a:ext>
            </a:extLst>
          </p:cNvPr>
          <p:cNvSpPr/>
          <p:nvPr/>
        </p:nvSpPr>
        <p:spPr>
          <a:xfrm>
            <a:off x="742278" y="1473797"/>
            <a:ext cx="7659444" cy="1409252"/>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Factory Automation and Control Methods</a:t>
            </a:r>
          </a:p>
          <a:p>
            <a:pPr algn="ctr"/>
            <a:r>
              <a:rPr lang="en-US" sz="2500" dirty="0"/>
              <a:t>Lecture 10: Storage Systems</a:t>
            </a:r>
          </a:p>
        </p:txBody>
      </p:sp>
      <p:sp>
        <p:nvSpPr>
          <p:cNvPr id="6" name="TextBox 5">
            <a:extLst>
              <a:ext uri="{FF2B5EF4-FFF2-40B4-BE49-F238E27FC236}">
                <a16:creationId xmlns:a16="http://schemas.microsoft.com/office/drawing/2014/main" id="{81EDCD9F-13D5-4746-B0FF-B522677A0BAE}"/>
              </a:ext>
            </a:extLst>
          </p:cNvPr>
          <p:cNvSpPr txBox="1"/>
          <p:nvPr/>
        </p:nvSpPr>
        <p:spPr>
          <a:xfrm>
            <a:off x="4120180" y="3244336"/>
            <a:ext cx="1356333" cy="430887"/>
          </a:xfrm>
          <a:prstGeom prst="rect">
            <a:avLst/>
          </a:prstGeom>
          <a:noFill/>
        </p:spPr>
        <p:txBody>
          <a:bodyPr wrap="none" rtlCol="0">
            <a:spAutoFit/>
          </a:bodyPr>
          <a:lstStyle/>
          <a:p>
            <a:r>
              <a:rPr lang="en-US" sz="2200" dirty="0"/>
              <a:t>Daro VAN </a:t>
            </a:r>
          </a:p>
        </p:txBody>
      </p:sp>
      <p:sp>
        <p:nvSpPr>
          <p:cNvPr id="7" name="TextBox 6">
            <a:extLst>
              <a:ext uri="{FF2B5EF4-FFF2-40B4-BE49-F238E27FC236}">
                <a16:creationId xmlns:a16="http://schemas.microsoft.com/office/drawing/2014/main" id="{1CB2AA59-1FBD-4DD7-A067-235BE3D1F2D2}"/>
              </a:ext>
            </a:extLst>
          </p:cNvPr>
          <p:cNvSpPr txBox="1"/>
          <p:nvPr/>
        </p:nvSpPr>
        <p:spPr>
          <a:xfrm>
            <a:off x="855906" y="4460873"/>
            <a:ext cx="7659444" cy="923330"/>
          </a:xfrm>
          <a:prstGeom prst="rect">
            <a:avLst/>
          </a:prstGeom>
          <a:noFill/>
        </p:spPr>
        <p:txBody>
          <a:bodyPr wrap="square" rtlCol="0">
            <a:spAutoFit/>
          </a:bodyPr>
          <a:lstStyle/>
          <a:p>
            <a:pPr algn="ctr"/>
            <a:r>
              <a:rPr lang="en-US" dirty="0"/>
              <a:t>Paragon International University </a:t>
            </a:r>
          </a:p>
          <a:p>
            <a:pPr algn="ctr"/>
            <a:r>
              <a:rPr lang="en-US" dirty="0"/>
              <a:t>Faculty of Engineering </a:t>
            </a:r>
          </a:p>
          <a:p>
            <a:pPr algn="ctr"/>
            <a:r>
              <a:rPr lang="en-US" dirty="0"/>
              <a:t>Department of Industrial Engineering </a:t>
            </a:r>
          </a:p>
        </p:txBody>
      </p:sp>
      <p:sp>
        <p:nvSpPr>
          <p:cNvPr id="9" name="Slide Number Placeholder 8">
            <a:extLst>
              <a:ext uri="{FF2B5EF4-FFF2-40B4-BE49-F238E27FC236}">
                <a16:creationId xmlns:a16="http://schemas.microsoft.com/office/drawing/2014/main" id="{95157880-7225-4F2E-9898-DEB09C4125EE}"/>
              </a:ext>
            </a:extLst>
          </p:cNvPr>
          <p:cNvSpPr>
            <a:spLocks noGrp="1"/>
          </p:cNvSpPr>
          <p:nvPr>
            <p:ph type="sldNum" sz="quarter" idx="12"/>
          </p:nvPr>
        </p:nvSpPr>
        <p:spPr/>
        <p:txBody>
          <a:bodyPr/>
          <a:lstStyle/>
          <a:p>
            <a:fld id="{DB009916-542A-474D-A7C5-680AFAFEF51E}" type="slidenum">
              <a:rPr lang="en-US" smtClean="0"/>
              <a:t>1</a:t>
            </a:fld>
            <a:endParaRPr lang="en-US"/>
          </a:p>
        </p:txBody>
      </p:sp>
      <p:sp>
        <p:nvSpPr>
          <p:cNvPr id="2" name="Date Placeholder 1">
            <a:extLst>
              <a:ext uri="{FF2B5EF4-FFF2-40B4-BE49-F238E27FC236}">
                <a16:creationId xmlns:a16="http://schemas.microsoft.com/office/drawing/2014/main" id="{697CBC6A-5119-4254-84EB-4FCFF555ED69}"/>
              </a:ext>
            </a:extLst>
          </p:cNvPr>
          <p:cNvSpPr>
            <a:spLocks noGrp="1"/>
          </p:cNvSpPr>
          <p:nvPr>
            <p:ph type="dt" sz="half" idx="10"/>
          </p:nvPr>
        </p:nvSpPr>
        <p:spPr/>
        <p:txBody>
          <a:bodyPr/>
          <a:lstStyle/>
          <a:p>
            <a:fld id="{AF0D0CAF-74DE-4F7A-8F09-76704DE0DC31}" type="datetime1">
              <a:rPr lang="en-US" smtClean="0"/>
              <a:t>2/26/2021</a:t>
            </a:fld>
            <a:endParaRPr lang="en-US"/>
          </a:p>
        </p:txBody>
      </p:sp>
    </p:spTree>
    <p:extLst>
      <p:ext uri="{BB962C8B-B14F-4D97-AF65-F5344CB8AC3E}">
        <p14:creationId xmlns:p14="http://schemas.microsoft.com/office/powerpoint/2010/main" val="90353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0AE3-F694-49CB-8F4A-1B96E7A45846}"/>
              </a:ext>
            </a:extLst>
          </p:cNvPr>
          <p:cNvSpPr>
            <a:spLocks noGrp="1"/>
          </p:cNvSpPr>
          <p:nvPr>
            <p:ph type="title"/>
          </p:nvPr>
        </p:nvSpPr>
        <p:spPr/>
        <p:txBody>
          <a:bodyPr/>
          <a:lstStyle/>
          <a:p>
            <a:r>
              <a:rPr lang="en-US" dirty="0"/>
              <a:t>Intro to Storage Systems</a:t>
            </a:r>
          </a:p>
        </p:txBody>
      </p:sp>
      <p:sp>
        <p:nvSpPr>
          <p:cNvPr id="4" name="Date Placeholder 3">
            <a:extLst>
              <a:ext uri="{FF2B5EF4-FFF2-40B4-BE49-F238E27FC236}">
                <a16:creationId xmlns:a16="http://schemas.microsoft.com/office/drawing/2014/main" id="{8BF09486-9EE3-42EC-B21B-FE1CD04F8390}"/>
              </a:ext>
            </a:extLst>
          </p:cNvPr>
          <p:cNvSpPr>
            <a:spLocks noGrp="1"/>
          </p:cNvSpPr>
          <p:nvPr>
            <p:ph type="dt" sz="half" idx="10"/>
          </p:nvPr>
        </p:nvSpPr>
        <p:spPr/>
        <p:txBody>
          <a:bodyPr/>
          <a:lstStyle/>
          <a:p>
            <a:fld id="{1BA0BDA3-C400-4031-B023-EABAB28EB57A}" type="datetime1">
              <a:rPr lang="en-US" smtClean="0"/>
              <a:t>2/26/2021</a:t>
            </a:fld>
            <a:endParaRPr lang="en-US"/>
          </a:p>
        </p:txBody>
      </p:sp>
      <p:sp>
        <p:nvSpPr>
          <p:cNvPr id="5" name="Slide Number Placeholder 4">
            <a:extLst>
              <a:ext uri="{FF2B5EF4-FFF2-40B4-BE49-F238E27FC236}">
                <a16:creationId xmlns:a16="http://schemas.microsoft.com/office/drawing/2014/main" id="{A173F767-F1A8-4683-80AC-2003F3B23528}"/>
              </a:ext>
            </a:extLst>
          </p:cNvPr>
          <p:cNvSpPr>
            <a:spLocks noGrp="1"/>
          </p:cNvSpPr>
          <p:nvPr>
            <p:ph type="sldNum" sz="quarter" idx="12"/>
          </p:nvPr>
        </p:nvSpPr>
        <p:spPr/>
        <p:txBody>
          <a:bodyPr/>
          <a:lstStyle/>
          <a:p>
            <a:fld id="{002E2CAC-6674-414A-8D65-CF8BBF4DD0CA}" type="slidenum">
              <a:rPr lang="en-US" smtClean="0"/>
              <a:t>10</a:t>
            </a:fld>
            <a:endParaRPr lang="en-US"/>
          </a:p>
        </p:txBody>
      </p:sp>
      <p:sp>
        <p:nvSpPr>
          <p:cNvPr id="8" name="TextBox 7">
            <a:extLst>
              <a:ext uri="{FF2B5EF4-FFF2-40B4-BE49-F238E27FC236}">
                <a16:creationId xmlns:a16="http://schemas.microsoft.com/office/drawing/2014/main" id="{80245388-9FBE-412D-8F50-48FD50B5089E}"/>
              </a:ext>
            </a:extLst>
          </p:cNvPr>
          <p:cNvSpPr txBox="1"/>
          <p:nvPr/>
        </p:nvSpPr>
        <p:spPr>
          <a:xfrm>
            <a:off x="628650" y="1337808"/>
            <a:ext cx="4572000" cy="430887"/>
          </a:xfrm>
          <a:prstGeom prst="rect">
            <a:avLst/>
          </a:prstGeom>
          <a:noFill/>
        </p:spPr>
        <p:txBody>
          <a:bodyPr wrap="square">
            <a:spAutoFit/>
          </a:bodyPr>
          <a:lstStyle/>
          <a:p>
            <a:r>
              <a:rPr lang="en-US" sz="2200" b="1" i="0" u="none" strike="noStrike" baseline="0" dirty="0">
                <a:solidFill>
                  <a:srgbClr val="FF0000"/>
                </a:solidFill>
              </a:rPr>
              <a:t>Storage Location Strategies</a:t>
            </a:r>
            <a:endParaRPr lang="en-US" sz="2200" dirty="0">
              <a:solidFill>
                <a:srgbClr val="FF0000"/>
              </a:solidFill>
            </a:endParaRPr>
          </a:p>
        </p:txBody>
      </p:sp>
      <p:sp>
        <p:nvSpPr>
          <p:cNvPr id="9" name="TextBox 8">
            <a:extLst>
              <a:ext uri="{FF2B5EF4-FFF2-40B4-BE49-F238E27FC236}">
                <a16:creationId xmlns:a16="http://schemas.microsoft.com/office/drawing/2014/main" id="{2317A8EC-DB71-4FAC-9A92-32F944D6E549}"/>
              </a:ext>
            </a:extLst>
          </p:cNvPr>
          <p:cNvSpPr txBox="1"/>
          <p:nvPr/>
        </p:nvSpPr>
        <p:spPr>
          <a:xfrm>
            <a:off x="628650" y="1683619"/>
            <a:ext cx="4572000" cy="430887"/>
          </a:xfrm>
          <a:prstGeom prst="rect">
            <a:avLst/>
          </a:prstGeom>
          <a:noFill/>
        </p:spPr>
        <p:txBody>
          <a:bodyPr wrap="square">
            <a:spAutoFit/>
          </a:bodyPr>
          <a:lstStyle/>
          <a:p>
            <a:r>
              <a:rPr lang="en-US" sz="2200" b="1" i="0" u="none" strike="noStrike" baseline="0" dirty="0"/>
              <a:t>Comparison of Storage Strategies</a:t>
            </a:r>
            <a:endParaRPr lang="en-US" sz="2200" dirty="0"/>
          </a:p>
        </p:txBody>
      </p:sp>
      <p:sp>
        <p:nvSpPr>
          <p:cNvPr id="11" name="TextBox 10">
            <a:extLst>
              <a:ext uri="{FF2B5EF4-FFF2-40B4-BE49-F238E27FC236}">
                <a16:creationId xmlns:a16="http://schemas.microsoft.com/office/drawing/2014/main" id="{797DE7A7-784F-41A5-A618-15CF07AD2672}"/>
              </a:ext>
            </a:extLst>
          </p:cNvPr>
          <p:cNvSpPr txBox="1"/>
          <p:nvPr/>
        </p:nvSpPr>
        <p:spPr>
          <a:xfrm>
            <a:off x="628650" y="2100320"/>
            <a:ext cx="7886700" cy="1107996"/>
          </a:xfrm>
          <a:prstGeom prst="rect">
            <a:avLst/>
          </a:prstGeom>
          <a:noFill/>
        </p:spPr>
        <p:txBody>
          <a:bodyPr wrap="square">
            <a:spAutoFit/>
          </a:bodyPr>
          <a:lstStyle/>
          <a:p>
            <a:pPr algn="l"/>
            <a:r>
              <a:rPr lang="en-US" sz="2200" b="0" i="0" u="none" strike="noStrike" baseline="0" dirty="0"/>
              <a:t>The maximum inventory level, which occurs just after an order has been received, is the sum of the order quantity and safety stock level:</a:t>
            </a:r>
            <a:endParaRPr lang="en-US" sz="2200" dirty="0"/>
          </a:p>
        </p:txBody>
      </p:sp>
      <p:sp>
        <p:nvSpPr>
          <p:cNvPr id="12" name="TextBox 11">
            <a:extLst>
              <a:ext uri="{FF2B5EF4-FFF2-40B4-BE49-F238E27FC236}">
                <a16:creationId xmlns:a16="http://schemas.microsoft.com/office/drawing/2014/main" id="{798CD18C-72EC-4C9E-A94E-4BDF7013B3C3}"/>
              </a:ext>
            </a:extLst>
          </p:cNvPr>
          <p:cNvSpPr txBox="1"/>
          <p:nvPr/>
        </p:nvSpPr>
        <p:spPr>
          <a:xfrm>
            <a:off x="1969770" y="3170609"/>
            <a:ext cx="6186678" cy="430887"/>
          </a:xfrm>
          <a:prstGeom prst="rect">
            <a:avLst/>
          </a:prstGeom>
          <a:noFill/>
        </p:spPr>
        <p:txBody>
          <a:bodyPr wrap="square">
            <a:spAutoFit/>
          </a:bodyPr>
          <a:lstStyle/>
          <a:p>
            <a:r>
              <a:rPr lang="en-US" sz="2200" b="0" i="0" u="none" strike="noStrike" baseline="0" dirty="0"/>
              <a:t>Maximum inventory level = 100 + 10 = 110 cartons</a:t>
            </a:r>
            <a:endParaRPr lang="en-US" sz="2200" dirty="0"/>
          </a:p>
        </p:txBody>
      </p:sp>
      <p:sp>
        <p:nvSpPr>
          <p:cNvPr id="13" name="TextBox 12">
            <a:extLst>
              <a:ext uri="{FF2B5EF4-FFF2-40B4-BE49-F238E27FC236}">
                <a16:creationId xmlns:a16="http://schemas.microsoft.com/office/drawing/2014/main" id="{FDB7F412-9D98-47EB-91D0-722542654ADE}"/>
              </a:ext>
            </a:extLst>
          </p:cNvPr>
          <p:cNvSpPr txBox="1"/>
          <p:nvPr/>
        </p:nvSpPr>
        <p:spPr>
          <a:xfrm>
            <a:off x="628650" y="3708574"/>
            <a:ext cx="8027670" cy="1446550"/>
          </a:xfrm>
          <a:prstGeom prst="rect">
            <a:avLst/>
          </a:prstGeom>
          <a:noFill/>
        </p:spPr>
        <p:txBody>
          <a:bodyPr wrap="square">
            <a:spAutoFit/>
          </a:bodyPr>
          <a:lstStyle/>
          <a:p>
            <a:pPr algn="l"/>
            <a:r>
              <a:rPr lang="en-US" sz="2200" b="0" i="0" u="none" strike="noStrike" baseline="0" dirty="0"/>
              <a:t>The average inventory is the average of the maximum and minimum inventory levels under the assumption of uniform depletion rate. The minimum value occurs just before an order is received when the inventory is depleted to the safety stock level:</a:t>
            </a:r>
            <a:endParaRPr lang="en-US" sz="2200" dirty="0"/>
          </a:p>
        </p:txBody>
      </p:sp>
      <p:sp>
        <p:nvSpPr>
          <p:cNvPr id="15" name="TextBox 14">
            <a:extLst>
              <a:ext uri="{FF2B5EF4-FFF2-40B4-BE49-F238E27FC236}">
                <a16:creationId xmlns:a16="http://schemas.microsoft.com/office/drawing/2014/main" id="{F62F7D17-CCCA-43E7-BDE3-320C59819772}"/>
              </a:ext>
            </a:extLst>
          </p:cNvPr>
          <p:cNvSpPr txBox="1"/>
          <p:nvPr/>
        </p:nvSpPr>
        <p:spPr>
          <a:xfrm>
            <a:off x="1969770" y="5371017"/>
            <a:ext cx="6625590" cy="769441"/>
          </a:xfrm>
          <a:prstGeom prst="rect">
            <a:avLst/>
          </a:prstGeom>
          <a:noFill/>
        </p:spPr>
        <p:txBody>
          <a:bodyPr wrap="square">
            <a:spAutoFit/>
          </a:bodyPr>
          <a:lstStyle/>
          <a:p>
            <a:pPr algn="l"/>
            <a:r>
              <a:rPr lang="en-US" sz="2200" b="0" i="0" u="none" strike="noStrike" baseline="0" dirty="0"/>
              <a:t>Minimum inventory level = 10 cartons</a:t>
            </a:r>
          </a:p>
          <a:p>
            <a:pPr algn="l"/>
            <a:r>
              <a:rPr lang="en-US" sz="2200" b="0" i="0" u="none" strike="noStrike" baseline="0" dirty="0"/>
              <a:t>Average inventory level = (110 + 10) / 2 = 60 cartons</a:t>
            </a:r>
            <a:endParaRPr lang="en-US" sz="2200" dirty="0"/>
          </a:p>
        </p:txBody>
      </p:sp>
    </p:spTree>
    <p:extLst>
      <p:ext uri="{BB962C8B-B14F-4D97-AF65-F5344CB8AC3E}">
        <p14:creationId xmlns:p14="http://schemas.microsoft.com/office/powerpoint/2010/main" val="1355821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0AE3-F694-49CB-8F4A-1B96E7A45846}"/>
              </a:ext>
            </a:extLst>
          </p:cNvPr>
          <p:cNvSpPr>
            <a:spLocks noGrp="1"/>
          </p:cNvSpPr>
          <p:nvPr>
            <p:ph type="title"/>
          </p:nvPr>
        </p:nvSpPr>
        <p:spPr/>
        <p:txBody>
          <a:bodyPr/>
          <a:lstStyle/>
          <a:p>
            <a:r>
              <a:rPr lang="en-US" dirty="0"/>
              <a:t>Intro to Storage Systems</a:t>
            </a:r>
          </a:p>
        </p:txBody>
      </p:sp>
      <p:sp>
        <p:nvSpPr>
          <p:cNvPr id="4" name="Date Placeholder 3">
            <a:extLst>
              <a:ext uri="{FF2B5EF4-FFF2-40B4-BE49-F238E27FC236}">
                <a16:creationId xmlns:a16="http://schemas.microsoft.com/office/drawing/2014/main" id="{8BF09486-9EE3-42EC-B21B-FE1CD04F8390}"/>
              </a:ext>
            </a:extLst>
          </p:cNvPr>
          <p:cNvSpPr>
            <a:spLocks noGrp="1"/>
          </p:cNvSpPr>
          <p:nvPr>
            <p:ph type="dt" sz="half" idx="10"/>
          </p:nvPr>
        </p:nvSpPr>
        <p:spPr/>
        <p:txBody>
          <a:bodyPr/>
          <a:lstStyle/>
          <a:p>
            <a:fld id="{1BA0BDA3-C400-4031-B023-EABAB28EB57A}" type="datetime1">
              <a:rPr lang="en-US" smtClean="0"/>
              <a:t>2/26/2021</a:t>
            </a:fld>
            <a:endParaRPr lang="en-US"/>
          </a:p>
        </p:txBody>
      </p:sp>
      <p:sp>
        <p:nvSpPr>
          <p:cNvPr id="5" name="Slide Number Placeholder 4">
            <a:extLst>
              <a:ext uri="{FF2B5EF4-FFF2-40B4-BE49-F238E27FC236}">
                <a16:creationId xmlns:a16="http://schemas.microsoft.com/office/drawing/2014/main" id="{A173F767-F1A8-4683-80AC-2003F3B23528}"/>
              </a:ext>
            </a:extLst>
          </p:cNvPr>
          <p:cNvSpPr>
            <a:spLocks noGrp="1"/>
          </p:cNvSpPr>
          <p:nvPr>
            <p:ph type="sldNum" sz="quarter" idx="12"/>
          </p:nvPr>
        </p:nvSpPr>
        <p:spPr/>
        <p:txBody>
          <a:bodyPr/>
          <a:lstStyle/>
          <a:p>
            <a:fld id="{002E2CAC-6674-414A-8D65-CF8BBF4DD0CA}" type="slidenum">
              <a:rPr lang="en-US" smtClean="0"/>
              <a:t>11</a:t>
            </a:fld>
            <a:endParaRPr lang="en-US"/>
          </a:p>
        </p:txBody>
      </p:sp>
      <p:sp>
        <p:nvSpPr>
          <p:cNvPr id="8" name="TextBox 7">
            <a:extLst>
              <a:ext uri="{FF2B5EF4-FFF2-40B4-BE49-F238E27FC236}">
                <a16:creationId xmlns:a16="http://schemas.microsoft.com/office/drawing/2014/main" id="{80245388-9FBE-412D-8F50-48FD50B5089E}"/>
              </a:ext>
            </a:extLst>
          </p:cNvPr>
          <p:cNvSpPr txBox="1"/>
          <p:nvPr/>
        </p:nvSpPr>
        <p:spPr>
          <a:xfrm>
            <a:off x="628650" y="1337808"/>
            <a:ext cx="4572000" cy="430887"/>
          </a:xfrm>
          <a:prstGeom prst="rect">
            <a:avLst/>
          </a:prstGeom>
          <a:noFill/>
        </p:spPr>
        <p:txBody>
          <a:bodyPr wrap="square">
            <a:spAutoFit/>
          </a:bodyPr>
          <a:lstStyle/>
          <a:p>
            <a:r>
              <a:rPr lang="en-US" sz="2200" b="1" i="0" u="none" strike="noStrike" baseline="0" dirty="0">
                <a:solidFill>
                  <a:srgbClr val="FF0000"/>
                </a:solidFill>
              </a:rPr>
              <a:t>Storage Location Strategies</a:t>
            </a:r>
            <a:endParaRPr lang="en-US" sz="2200" dirty="0">
              <a:solidFill>
                <a:srgbClr val="FF0000"/>
              </a:solidFill>
            </a:endParaRPr>
          </a:p>
        </p:txBody>
      </p:sp>
      <p:sp>
        <p:nvSpPr>
          <p:cNvPr id="9" name="TextBox 8">
            <a:extLst>
              <a:ext uri="{FF2B5EF4-FFF2-40B4-BE49-F238E27FC236}">
                <a16:creationId xmlns:a16="http://schemas.microsoft.com/office/drawing/2014/main" id="{2317A8EC-DB71-4FAC-9A92-32F944D6E549}"/>
              </a:ext>
            </a:extLst>
          </p:cNvPr>
          <p:cNvSpPr txBox="1"/>
          <p:nvPr/>
        </p:nvSpPr>
        <p:spPr>
          <a:xfrm>
            <a:off x="628650" y="1683619"/>
            <a:ext cx="4572000" cy="430887"/>
          </a:xfrm>
          <a:prstGeom prst="rect">
            <a:avLst/>
          </a:prstGeom>
          <a:noFill/>
        </p:spPr>
        <p:txBody>
          <a:bodyPr wrap="square">
            <a:spAutoFit/>
          </a:bodyPr>
          <a:lstStyle/>
          <a:p>
            <a:r>
              <a:rPr lang="en-US" sz="2200" b="1" i="0" u="none" strike="noStrike" baseline="0" dirty="0"/>
              <a:t>Comparison of Storage Strategies</a:t>
            </a:r>
            <a:endParaRPr lang="en-US" sz="2200" dirty="0"/>
          </a:p>
        </p:txBody>
      </p:sp>
      <p:sp>
        <p:nvSpPr>
          <p:cNvPr id="14" name="TextBox 13">
            <a:extLst>
              <a:ext uri="{FF2B5EF4-FFF2-40B4-BE49-F238E27FC236}">
                <a16:creationId xmlns:a16="http://schemas.microsoft.com/office/drawing/2014/main" id="{49A0E421-05C6-437F-B2E9-A8CF4E69AA8D}"/>
              </a:ext>
            </a:extLst>
          </p:cNvPr>
          <p:cNvSpPr txBox="1"/>
          <p:nvPr/>
        </p:nvSpPr>
        <p:spPr>
          <a:xfrm>
            <a:off x="628650" y="2460317"/>
            <a:ext cx="8088630" cy="2862322"/>
          </a:xfrm>
          <a:prstGeom prst="rect">
            <a:avLst/>
          </a:prstGeom>
          <a:noFill/>
        </p:spPr>
        <p:txBody>
          <a:bodyPr wrap="square">
            <a:spAutoFit/>
          </a:bodyPr>
          <a:lstStyle/>
          <a:p>
            <a:pPr algn="just"/>
            <a:r>
              <a:rPr lang="en-US" sz="1800" b="0" i="0" u="none" strike="noStrike" baseline="0" dirty="0"/>
              <a:t>(a) Under a randomized storage strategy, the number of locations required for each SKU is equal to the average inventory level of the item, since incoming orders are scheduled each day throughout the 50-day cycle. This means that when the inventory level of one SKU near the beginning of its cycle is high, the level for another SKU near the end of its cycle is low. Thus, the number of storage locations required in the system = (50 SKUs) (60 cartons) = </a:t>
            </a:r>
            <a:r>
              <a:rPr lang="en-US" sz="1800" b="1" i="0" u="none" strike="noStrike" baseline="0" dirty="0"/>
              <a:t>3,000 locations</a:t>
            </a:r>
            <a:r>
              <a:rPr lang="en-US" sz="1800" b="0" i="0" u="none" strike="noStrike" baseline="0" dirty="0"/>
              <a:t>.</a:t>
            </a:r>
          </a:p>
          <a:p>
            <a:pPr algn="just"/>
            <a:endParaRPr lang="en-US" sz="1800" b="0" i="0" u="none" strike="noStrike" baseline="0" dirty="0"/>
          </a:p>
          <a:p>
            <a:pPr algn="just"/>
            <a:r>
              <a:rPr lang="en-US" sz="1800" b="0" i="0" u="none" strike="noStrike" baseline="0" dirty="0"/>
              <a:t>(b) Under a dedicated storage strategy, the number of locations required for each SKU must equal its maximum inventory level. Thus, the number of storage locations required in the storage system =50 SKUs</a:t>
            </a:r>
            <a:r>
              <a:rPr lang="en-US" dirty="0"/>
              <a:t>(</a:t>
            </a:r>
            <a:r>
              <a:rPr lang="en-US" sz="1800" b="0" i="0" u="none" strike="noStrike" baseline="0" dirty="0"/>
              <a:t>110 cartons) = </a:t>
            </a:r>
            <a:r>
              <a:rPr lang="en-US" sz="1800" b="1" i="0" u="none" strike="noStrike" baseline="0" dirty="0"/>
              <a:t>5,500 locations</a:t>
            </a:r>
            <a:r>
              <a:rPr lang="en-US" sz="1800" b="0" i="0" u="none" strike="noStrike" baseline="0" dirty="0"/>
              <a:t>.</a:t>
            </a:r>
            <a:endParaRPr lang="en-US" dirty="0"/>
          </a:p>
        </p:txBody>
      </p:sp>
    </p:spTree>
    <p:extLst>
      <p:ext uri="{BB962C8B-B14F-4D97-AF65-F5344CB8AC3E}">
        <p14:creationId xmlns:p14="http://schemas.microsoft.com/office/powerpoint/2010/main" val="1936240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1CE6-6FF5-4099-8CC9-0AD96B981E6F}"/>
              </a:ext>
            </a:extLst>
          </p:cNvPr>
          <p:cNvSpPr>
            <a:spLocks noGrp="1"/>
          </p:cNvSpPr>
          <p:nvPr>
            <p:ph type="title"/>
          </p:nvPr>
        </p:nvSpPr>
        <p:spPr/>
        <p:txBody>
          <a:bodyPr/>
          <a:lstStyle/>
          <a:p>
            <a:r>
              <a:rPr lang="en-US" dirty="0"/>
              <a:t>Conventional Storage Methods and Equipment</a:t>
            </a:r>
          </a:p>
        </p:txBody>
      </p:sp>
      <p:sp>
        <p:nvSpPr>
          <p:cNvPr id="4" name="Date Placeholder 3">
            <a:extLst>
              <a:ext uri="{FF2B5EF4-FFF2-40B4-BE49-F238E27FC236}">
                <a16:creationId xmlns:a16="http://schemas.microsoft.com/office/drawing/2014/main" id="{E6B16389-4C21-45FB-A19C-0137FF1275FB}"/>
              </a:ext>
            </a:extLst>
          </p:cNvPr>
          <p:cNvSpPr>
            <a:spLocks noGrp="1"/>
          </p:cNvSpPr>
          <p:nvPr>
            <p:ph type="dt" sz="half" idx="10"/>
          </p:nvPr>
        </p:nvSpPr>
        <p:spPr/>
        <p:txBody>
          <a:bodyPr/>
          <a:lstStyle/>
          <a:p>
            <a:fld id="{1BA0BDA3-C400-4031-B023-EABAB28EB57A}" type="datetime1">
              <a:rPr lang="en-US" smtClean="0"/>
              <a:t>2/26/2021</a:t>
            </a:fld>
            <a:endParaRPr lang="en-US"/>
          </a:p>
        </p:txBody>
      </p:sp>
      <p:sp>
        <p:nvSpPr>
          <p:cNvPr id="5" name="Slide Number Placeholder 4">
            <a:extLst>
              <a:ext uri="{FF2B5EF4-FFF2-40B4-BE49-F238E27FC236}">
                <a16:creationId xmlns:a16="http://schemas.microsoft.com/office/drawing/2014/main" id="{59F52B3F-CAF5-4450-ABE6-8919FFF418B4}"/>
              </a:ext>
            </a:extLst>
          </p:cNvPr>
          <p:cNvSpPr>
            <a:spLocks noGrp="1"/>
          </p:cNvSpPr>
          <p:nvPr>
            <p:ph type="sldNum" sz="quarter" idx="12"/>
          </p:nvPr>
        </p:nvSpPr>
        <p:spPr/>
        <p:txBody>
          <a:bodyPr/>
          <a:lstStyle/>
          <a:p>
            <a:fld id="{002E2CAC-6674-414A-8D65-CF8BBF4DD0CA}" type="slidenum">
              <a:rPr lang="en-US" smtClean="0"/>
              <a:t>12</a:t>
            </a:fld>
            <a:endParaRPr lang="en-US"/>
          </a:p>
        </p:txBody>
      </p:sp>
      <p:pic>
        <p:nvPicPr>
          <p:cNvPr id="7" name="Picture 6">
            <a:extLst>
              <a:ext uri="{FF2B5EF4-FFF2-40B4-BE49-F238E27FC236}">
                <a16:creationId xmlns:a16="http://schemas.microsoft.com/office/drawing/2014/main" id="{FAE24A94-2D86-4EB1-807B-CFDEA647F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611" y="2103782"/>
            <a:ext cx="7789739" cy="3455770"/>
          </a:xfrm>
          <a:prstGeom prst="rect">
            <a:avLst/>
          </a:prstGeom>
        </p:spPr>
      </p:pic>
    </p:spTree>
    <p:extLst>
      <p:ext uri="{BB962C8B-B14F-4D97-AF65-F5344CB8AC3E}">
        <p14:creationId xmlns:p14="http://schemas.microsoft.com/office/powerpoint/2010/main" val="3866942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1CE6-6FF5-4099-8CC9-0AD96B981E6F}"/>
              </a:ext>
            </a:extLst>
          </p:cNvPr>
          <p:cNvSpPr>
            <a:spLocks noGrp="1"/>
          </p:cNvSpPr>
          <p:nvPr>
            <p:ph type="title"/>
          </p:nvPr>
        </p:nvSpPr>
        <p:spPr/>
        <p:txBody>
          <a:bodyPr/>
          <a:lstStyle/>
          <a:p>
            <a:r>
              <a:rPr lang="en-US" dirty="0"/>
              <a:t>Conventional Storage Methods and Equipment</a:t>
            </a:r>
          </a:p>
        </p:txBody>
      </p:sp>
      <p:sp>
        <p:nvSpPr>
          <p:cNvPr id="4" name="Date Placeholder 3">
            <a:extLst>
              <a:ext uri="{FF2B5EF4-FFF2-40B4-BE49-F238E27FC236}">
                <a16:creationId xmlns:a16="http://schemas.microsoft.com/office/drawing/2014/main" id="{E6B16389-4C21-45FB-A19C-0137FF1275FB}"/>
              </a:ext>
            </a:extLst>
          </p:cNvPr>
          <p:cNvSpPr>
            <a:spLocks noGrp="1"/>
          </p:cNvSpPr>
          <p:nvPr>
            <p:ph type="dt" sz="half" idx="10"/>
          </p:nvPr>
        </p:nvSpPr>
        <p:spPr/>
        <p:txBody>
          <a:bodyPr/>
          <a:lstStyle/>
          <a:p>
            <a:fld id="{1BA0BDA3-C400-4031-B023-EABAB28EB57A}" type="datetime1">
              <a:rPr lang="en-US" smtClean="0"/>
              <a:t>2/26/2021</a:t>
            </a:fld>
            <a:endParaRPr lang="en-US"/>
          </a:p>
        </p:txBody>
      </p:sp>
      <p:sp>
        <p:nvSpPr>
          <p:cNvPr id="5" name="Slide Number Placeholder 4">
            <a:extLst>
              <a:ext uri="{FF2B5EF4-FFF2-40B4-BE49-F238E27FC236}">
                <a16:creationId xmlns:a16="http://schemas.microsoft.com/office/drawing/2014/main" id="{59F52B3F-CAF5-4450-ABE6-8919FFF418B4}"/>
              </a:ext>
            </a:extLst>
          </p:cNvPr>
          <p:cNvSpPr>
            <a:spLocks noGrp="1"/>
          </p:cNvSpPr>
          <p:nvPr>
            <p:ph type="sldNum" sz="quarter" idx="12"/>
          </p:nvPr>
        </p:nvSpPr>
        <p:spPr/>
        <p:txBody>
          <a:bodyPr/>
          <a:lstStyle/>
          <a:p>
            <a:fld id="{002E2CAC-6674-414A-8D65-CF8BBF4DD0CA}" type="slidenum">
              <a:rPr lang="en-US" smtClean="0"/>
              <a:t>13</a:t>
            </a:fld>
            <a:endParaRPr lang="en-US"/>
          </a:p>
        </p:txBody>
      </p:sp>
      <p:sp>
        <p:nvSpPr>
          <p:cNvPr id="8" name="TextBox 7">
            <a:extLst>
              <a:ext uri="{FF2B5EF4-FFF2-40B4-BE49-F238E27FC236}">
                <a16:creationId xmlns:a16="http://schemas.microsoft.com/office/drawing/2014/main" id="{140D46C1-12E6-495F-BCC6-6FE7883C4A7C}"/>
              </a:ext>
            </a:extLst>
          </p:cNvPr>
          <p:cNvSpPr txBox="1"/>
          <p:nvPr/>
        </p:nvSpPr>
        <p:spPr>
          <a:xfrm>
            <a:off x="628650" y="1690689"/>
            <a:ext cx="4572000" cy="430887"/>
          </a:xfrm>
          <a:prstGeom prst="rect">
            <a:avLst/>
          </a:prstGeom>
          <a:noFill/>
        </p:spPr>
        <p:txBody>
          <a:bodyPr wrap="square">
            <a:spAutoFit/>
          </a:bodyPr>
          <a:lstStyle/>
          <a:p>
            <a:r>
              <a:rPr lang="en-US" sz="2200" b="1" i="0" u="none" strike="noStrike" baseline="0" dirty="0">
                <a:solidFill>
                  <a:srgbClr val="FF0000"/>
                </a:solidFill>
              </a:rPr>
              <a:t>Bulk Storage</a:t>
            </a:r>
            <a:endParaRPr lang="en-US" sz="2200" dirty="0">
              <a:solidFill>
                <a:srgbClr val="FF0000"/>
              </a:solidFill>
            </a:endParaRPr>
          </a:p>
        </p:txBody>
      </p:sp>
      <p:pic>
        <p:nvPicPr>
          <p:cNvPr id="9" name="Picture 8">
            <a:extLst>
              <a:ext uri="{FF2B5EF4-FFF2-40B4-BE49-F238E27FC236}">
                <a16:creationId xmlns:a16="http://schemas.microsoft.com/office/drawing/2014/main" id="{ECDA7429-EDEA-4535-B7FF-B21A7EC37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334" y="2510125"/>
            <a:ext cx="5695331" cy="2657186"/>
          </a:xfrm>
          <a:prstGeom prst="rect">
            <a:avLst/>
          </a:prstGeom>
        </p:spPr>
      </p:pic>
      <p:sp>
        <p:nvSpPr>
          <p:cNvPr id="11" name="TextBox 10">
            <a:extLst>
              <a:ext uri="{FF2B5EF4-FFF2-40B4-BE49-F238E27FC236}">
                <a16:creationId xmlns:a16="http://schemas.microsoft.com/office/drawing/2014/main" id="{DF197B2E-DCD4-45CB-B632-61B3A694FBEA}"/>
              </a:ext>
            </a:extLst>
          </p:cNvPr>
          <p:cNvSpPr txBox="1"/>
          <p:nvPr/>
        </p:nvSpPr>
        <p:spPr>
          <a:xfrm>
            <a:off x="1363599" y="5238611"/>
            <a:ext cx="7674102" cy="523220"/>
          </a:xfrm>
          <a:prstGeom prst="rect">
            <a:avLst/>
          </a:prstGeom>
          <a:noFill/>
        </p:spPr>
        <p:txBody>
          <a:bodyPr wrap="square">
            <a:spAutoFit/>
          </a:bodyPr>
          <a:lstStyle/>
          <a:p>
            <a:pPr algn="l"/>
            <a:r>
              <a:rPr lang="en-US" sz="1400" b="0" i="0" u="none" strike="noStrike" baseline="0" dirty="0"/>
              <a:t>Two bulk storage arrangements: (a) high-density bulk storage provides low accessibility; (b) bulk storage with loads arranged to form rows and blocks for improved accessibility.</a:t>
            </a:r>
            <a:endParaRPr lang="en-US" sz="1400" dirty="0"/>
          </a:p>
        </p:txBody>
      </p:sp>
    </p:spTree>
    <p:extLst>
      <p:ext uri="{BB962C8B-B14F-4D97-AF65-F5344CB8AC3E}">
        <p14:creationId xmlns:p14="http://schemas.microsoft.com/office/powerpoint/2010/main" val="1690088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1CE6-6FF5-4099-8CC9-0AD96B981E6F}"/>
              </a:ext>
            </a:extLst>
          </p:cNvPr>
          <p:cNvSpPr>
            <a:spLocks noGrp="1"/>
          </p:cNvSpPr>
          <p:nvPr>
            <p:ph type="title"/>
          </p:nvPr>
        </p:nvSpPr>
        <p:spPr/>
        <p:txBody>
          <a:bodyPr/>
          <a:lstStyle/>
          <a:p>
            <a:r>
              <a:rPr lang="en-US" dirty="0"/>
              <a:t>Conventional Storage Methods and Equipment</a:t>
            </a:r>
          </a:p>
        </p:txBody>
      </p:sp>
      <p:sp>
        <p:nvSpPr>
          <p:cNvPr id="4" name="Date Placeholder 3">
            <a:extLst>
              <a:ext uri="{FF2B5EF4-FFF2-40B4-BE49-F238E27FC236}">
                <a16:creationId xmlns:a16="http://schemas.microsoft.com/office/drawing/2014/main" id="{E6B16389-4C21-45FB-A19C-0137FF1275FB}"/>
              </a:ext>
            </a:extLst>
          </p:cNvPr>
          <p:cNvSpPr>
            <a:spLocks noGrp="1"/>
          </p:cNvSpPr>
          <p:nvPr>
            <p:ph type="dt" sz="half" idx="10"/>
          </p:nvPr>
        </p:nvSpPr>
        <p:spPr/>
        <p:txBody>
          <a:bodyPr/>
          <a:lstStyle/>
          <a:p>
            <a:fld id="{1BA0BDA3-C400-4031-B023-EABAB28EB57A}" type="datetime1">
              <a:rPr lang="en-US" smtClean="0"/>
              <a:t>2/26/2021</a:t>
            </a:fld>
            <a:endParaRPr lang="en-US"/>
          </a:p>
        </p:txBody>
      </p:sp>
      <p:sp>
        <p:nvSpPr>
          <p:cNvPr id="5" name="Slide Number Placeholder 4">
            <a:extLst>
              <a:ext uri="{FF2B5EF4-FFF2-40B4-BE49-F238E27FC236}">
                <a16:creationId xmlns:a16="http://schemas.microsoft.com/office/drawing/2014/main" id="{59F52B3F-CAF5-4450-ABE6-8919FFF418B4}"/>
              </a:ext>
            </a:extLst>
          </p:cNvPr>
          <p:cNvSpPr>
            <a:spLocks noGrp="1"/>
          </p:cNvSpPr>
          <p:nvPr>
            <p:ph type="sldNum" sz="quarter" idx="12"/>
          </p:nvPr>
        </p:nvSpPr>
        <p:spPr/>
        <p:txBody>
          <a:bodyPr/>
          <a:lstStyle/>
          <a:p>
            <a:fld id="{002E2CAC-6674-414A-8D65-CF8BBF4DD0CA}" type="slidenum">
              <a:rPr lang="en-US" smtClean="0"/>
              <a:t>14</a:t>
            </a:fld>
            <a:endParaRPr lang="en-US"/>
          </a:p>
        </p:txBody>
      </p:sp>
      <p:sp>
        <p:nvSpPr>
          <p:cNvPr id="8" name="TextBox 7">
            <a:extLst>
              <a:ext uri="{FF2B5EF4-FFF2-40B4-BE49-F238E27FC236}">
                <a16:creationId xmlns:a16="http://schemas.microsoft.com/office/drawing/2014/main" id="{140D46C1-12E6-495F-BCC6-6FE7883C4A7C}"/>
              </a:ext>
            </a:extLst>
          </p:cNvPr>
          <p:cNvSpPr txBox="1"/>
          <p:nvPr/>
        </p:nvSpPr>
        <p:spPr>
          <a:xfrm>
            <a:off x="628650" y="1690689"/>
            <a:ext cx="4572000" cy="430887"/>
          </a:xfrm>
          <a:prstGeom prst="rect">
            <a:avLst/>
          </a:prstGeom>
          <a:noFill/>
        </p:spPr>
        <p:txBody>
          <a:bodyPr wrap="square">
            <a:spAutoFit/>
          </a:bodyPr>
          <a:lstStyle/>
          <a:p>
            <a:r>
              <a:rPr lang="en-US" sz="2200" b="1" dirty="0">
                <a:solidFill>
                  <a:srgbClr val="FF0000"/>
                </a:solidFill>
              </a:rPr>
              <a:t>Rack Systems</a:t>
            </a:r>
            <a:endParaRPr lang="en-US" sz="2200" dirty="0">
              <a:solidFill>
                <a:srgbClr val="FF0000"/>
              </a:solidFill>
            </a:endParaRPr>
          </a:p>
        </p:txBody>
      </p:sp>
      <p:pic>
        <p:nvPicPr>
          <p:cNvPr id="6" name="Picture 5">
            <a:extLst>
              <a:ext uri="{FF2B5EF4-FFF2-40B4-BE49-F238E27FC236}">
                <a16:creationId xmlns:a16="http://schemas.microsoft.com/office/drawing/2014/main" id="{DDD3942F-05DE-45C1-8FFA-A6590A76C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050" y="1608393"/>
            <a:ext cx="4381880" cy="4511431"/>
          </a:xfrm>
          <a:prstGeom prst="rect">
            <a:avLst/>
          </a:prstGeom>
        </p:spPr>
      </p:pic>
      <p:sp>
        <p:nvSpPr>
          <p:cNvPr id="12" name="TextBox 11">
            <a:extLst>
              <a:ext uri="{FF2B5EF4-FFF2-40B4-BE49-F238E27FC236}">
                <a16:creationId xmlns:a16="http://schemas.microsoft.com/office/drawing/2014/main" id="{D1754CC1-B229-4C6D-A0CD-71E152B88151}"/>
              </a:ext>
            </a:extLst>
          </p:cNvPr>
          <p:cNvSpPr txBox="1"/>
          <p:nvPr/>
        </p:nvSpPr>
        <p:spPr>
          <a:xfrm>
            <a:off x="2885122" y="6052893"/>
            <a:ext cx="4572000" cy="307777"/>
          </a:xfrm>
          <a:prstGeom prst="rect">
            <a:avLst/>
          </a:prstGeom>
          <a:noFill/>
        </p:spPr>
        <p:txBody>
          <a:bodyPr wrap="square">
            <a:spAutoFit/>
          </a:bodyPr>
          <a:lstStyle/>
          <a:p>
            <a:pPr algn="l"/>
            <a:r>
              <a:rPr lang="en-US" sz="1400" b="0" i="0" u="none" strike="noStrike" baseline="0" dirty="0"/>
              <a:t>Pallet rack system for storage of unit loads on pallets.</a:t>
            </a:r>
            <a:endParaRPr lang="en-US" sz="1400" dirty="0"/>
          </a:p>
        </p:txBody>
      </p:sp>
    </p:spTree>
    <p:extLst>
      <p:ext uri="{BB962C8B-B14F-4D97-AF65-F5344CB8AC3E}">
        <p14:creationId xmlns:p14="http://schemas.microsoft.com/office/powerpoint/2010/main" val="2184362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1CE6-6FF5-4099-8CC9-0AD96B981E6F}"/>
              </a:ext>
            </a:extLst>
          </p:cNvPr>
          <p:cNvSpPr>
            <a:spLocks noGrp="1"/>
          </p:cNvSpPr>
          <p:nvPr>
            <p:ph type="title"/>
          </p:nvPr>
        </p:nvSpPr>
        <p:spPr/>
        <p:txBody>
          <a:bodyPr/>
          <a:lstStyle/>
          <a:p>
            <a:r>
              <a:rPr lang="en-US" dirty="0"/>
              <a:t>Conventional Storage Methods and Equipment</a:t>
            </a:r>
          </a:p>
        </p:txBody>
      </p:sp>
      <p:sp>
        <p:nvSpPr>
          <p:cNvPr id="4" name="Date Placeholder 3">
            <a:extLst>
              <a:ext uri="{FF2B5EF4-FFF2-40B4-BE49-F238E27FC236}">
                <a16:creationId xmlns:a16="http://schemas.microsoft.com/office/drawing/2014/main" id="{E6B16389-4C21-45FB-A19C-0137FF1275FB}"/>
              </a:ext>
            </a:extLst>
          </p:cNvPr>
          <p:cNvSpPr>
            <a:spLocks noGrp="1"/>
          </p:cNvSpPr>
          <p:nvPr>
            <p:ph type="dt" sz="half" idx="10"/>
          </p:nvPr>
        </p:nvSpPr>
        <p:spPr/>
        <p:txBody>
          <a:bodyPr/>
          <a:lstStyle/>
          <a:p>
            <a:fld id="{1BA0BDA3-C400-4031-B023-EABAB28EB57A}" type="datetime1">
              <a:rPr lang="en-US" smtClean="0"/>
              <a:t>2/26/2021</a:t>
            </a:fld>
            <a:endParaRPr lang="en-US"/>
          </a:p>
        </p:txBody>
      </p:sp>
      <p:sp>
        <p:nvSpPr>
          <p:cNvPr id="5" name="Slide Number Placeholder 4">
            <a:extLst>
              <a:ext uri="{FF2B5EF4-FFF2-40B4-BE49-F238E27FC236}">
                <a16:creationId xmlns:a16="http://schemas.microsoft.com/office/drawing/2014/main" id="{59F52B3F-CAF5-4450-ABE6-8919FFF418B4}"/>
              </a:ext>
            </a:extLst>
          </p:cNvPr>
          <p:cNvSpPr>
            <a:spLocks noGrp="1"/>
          </p:cNvSpPr>
          <p:nvPr>
            <p:ph type="sldNum" sz="quarter" idx="12"/>
          </p:nvPr>
        </p:nvSpPr>
        <p:spPr/>
        <p:txBody>
          <a:bodyPr/>
          <a:lstStyle/>
          <a:p>
            <a:fld id="{002E2CAC-6674-414A-8D65-CF8BBF4DD0CA}" type="slidenum">
              <a:rPr lang="en-US" smtClean="0"/>
              <a:t>15</a:t>
            </a:fld>
            <a:endParaRPr lang="en-US"/>
          </a:p>
        </p:txBody>
      </p:sp>
      <p:sp>
        <p:nvSpPr>
          <p:cNvPr id="8" name="TextBox 7">
            <a:extLst>
              <a:ext uri="{FF2B5EF4-FFF2-40B4-BE49-F238E27FC236}">
                <a16:creationId xmlns:a16="http://schemas.microsoft.com/office/drawing/2014/main" id="{140D46C1-12E6-495F-BCC6-6FE7883C4A7C}"/>
              </a:ext>
            </a:extLst>
          </p:cNvPr>
          <p:cNvSpPr txBox="1"/>
          <p:nvPr/>
        </p:nvSpPr>
        <p:spPr>
          <a:xfrm>
            <a:off x="628650" y="1690689"/>
            <a:ext cx="4572000" cy="430887"/>
          </a:xfrm>
          <a:prstGeom prst="rect">
            <a:avLst/>
          </a:prstGeom>
          <a:noFill/>
        </p:spPr>
        <p:txBody>
          <a:bodyPr wrap="square">
            <a:spAutoFit/>
          </a:bodyPr>
          <a:lstStyle/>
          <a:p>
            <a:r>
              <a:rPr lang="en-US" sz="2200" b="1" dirty="0">
                <a:solidFill>
                  <a:srgbClr val="FF0000"/>
                </a:solidFill>
              </a:rPr>
              <a:t>Shelving and Bins</a:t>
            </a:r>
            <a:endParaRPr lang="en-US" sz="2200" dirty="0">
              <a:solidFill>
                <a:srgbClr val="FF0000"/>
              </a:solidFill>
            </a:endParaRPr>
          </a:p>
        </p:txBody>
      </p:sp>
      <p:pic>
        <p:nvPicPr>
          <p:cNvPr id="6" name="Picture 5">
            <a:extLst>
              <a:ext uri="{FF2B5EF4-FFF2-40B4-BE49-F238E27FC236}">
                <a16:creationId xmlns:a16="http://schemas.microsoft.com/office/drawing/2014/main" id="{4842CD11-E465-420A-9110-41B221E51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912" y="2199851"/>
            <a:ext cx="5437632" cy="4078224"/>
          </a:xfrm>
          <a:prstGeom prst="rect">
            <a:avLst/>
          </a:prstGeom>
        </p:spPr>
      </p:pic>
    </p:spTree>
    <p:extLst>
      <p:ext uri="{BB962C8B-B14F-4D97-AF65-F5344CB8AC3E}">
        <p14:creationId xmlns:p14="http://schemas.microsoft.com/office/powerpoint/2010/main" val="3320137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1CE6-6FF5-4099-8CC9-0AD96B981E6F}"/>
              </a:ext>
            </a:extLst>
          </p:cNvPr>
          <p:cNvSpPr>
            <a:spLocks noGrp="1"/>
          </p:cNvSpPr>
          <p:nvPr>
            <p:ph type="title"/>
          </p:nvPr>
        </p:nvSpPr>
        <p:spPr/>
        <p:txBody>
          <a:bodyPr/>
          <a:lstStyle/>
          <a:p>
            <a:r>
              <a:rPr lang="en-US" dirty="0"/>
              <a:t>Conventional Storage Methods and Equipment</a:t>
            </a:r>
          </a:p>
        </p:txBody>
      </p:sp>
      <p:sp>
        <p:nvSpPr>
          <p:cNvPr id="4" name="Date Placeholder 3">
            <a:extLst>
              <a:ext uri="{FF2B5EF4-FFF2-40B4-BE49-F238E27FC236}">
                <a16:creationId xmlns:a16="http://schemas.microsoft.com/office/drawing/2014/main" id="{E6B16389-4C21-45FB-A19C-0137FF1275FB}"/>
              </a:ext>
            </a:extLst>
          </p:cNvPr>
          <p:cNvSpPr>
            <a:spLocks noGrp="1"/>
          </p:cNvSpPr>
          <p:nvPr>
            <p:ph type="dt" sz="half" idx="10"/>
          </p:nvPr>
        </p:nvSpPr>
        <p:spPr/>
        <p:txBody>
          <a:bodyPr/>
          <a:lstStyle/>
          <a:p>
            <a:fld id="{1BA0BDA3-C400-4031-B023-EABAB28EB57A}" type="datetime1">
              <a:rPr lang="en-US" smtClean="0"/>
              <a:t>2/26/2021</a:t>
            </a:fld>
            <a:endParaRPr lang="en-US"/>
          </a:p>
        </p:txBody>
      </p:sp>
      <p:sp>
        <p:nvSpPr>
          <p:cNvPr id="5" name="Slide Number Placeholder 4">
            <a:extLst>
              <a:ext uri="{FF2B5EF4-FFF2-40B4-BE49-F238E27FC236}">
                <a16:creationId xmlns:a16="http://schemas.microsoft.com/office/drawing/2014/main" id="{59F52B3F-CAF5-4450-ABE6-8919FFF418B4}"/>
              </a:ext>
            </a:extLst>
          </p:cNvPr>
          <p:cNvSpPr>
            <a:spLocks noGrp="1"/>
          </p:cNvSpPr>
          <p:nvPr>
            <p:ph type="sldNum" sz="quarter" idx="12"/>
          </p:nvPr>
        </p:nvSpPr>
        <p:spPr/>
        <p:txBody>
          <a:bodyPr/>
          <a:lstStyle/>
          <a:p>
            <a:fld id="{002E2CAC-6674-414A-8D65-CF8BBF4DD0CA}" type="slidenum">
              <a:rPr lang="en-US" smtClean="0"/>
              <a:t>16</a:t>
            </a:fld>
            <a:endParaRPr lang="en-US"/>
          </a:p>
        </p:txBody>
      </p:sp>
      <p:sp>
        <p:nvSpPr>
          <p:cNvPr id="8" name="TextBox 7">
            <a:extLst>
              <a:ext uri="{FF2B5EF4-FFF2-40B4-BE49-F238E27FC236}">
                <a16:creationId xmlns:a16="http://schemas.microsoft.com/office/drawing/2014/main" id="{140D46C1-12E6-495F-BCC6-6FE7883C4A7C}"/>
              </a:ext>
            </a:extLst>
          </p:cNvPr>
          <p:cNvSpPr txBox="1"/>
          <p:nvPr/>
        </p:nvSpPr>
        <p:spPr>
          <a:xfrm>
            <a:off x="628650" y="1690689"/>
            <a:ext cx="4572000" cy="430887"/>
          </a:xfrm>
          <a:prstGeom prst="rect">
            <a:avLst/>
          </a:prstGeom>
          <a:noFill/>
        </p:spPr>
        <p:txBody>
          <a:bodyPr wrap="square">
            <a:spAutoFit/>
          </a:bodyPr>
          <a:lstStyle/>
          <a:p>
            <a:r>
              <a:rPr lang="en-US" sz="2200" b="1" dirty="0">
                <a:solidFill>
                  <a:srgbClr val="FF0000"/>
                </a:solidFill>
              </a:rPr>
              <a:t>Drawer Storages</a:t>
            </a:r>
            <a:endParaRPr lang="en-US" sz="2200" dirty="0">
              <a:solidFill>
                <a:srgbClr val="FF0000"/>
              </a:solidFill>
            </a:endParaRPr>
          </a:p>
        </p:txBody>
      </p:sp>
      <p:pic>
        <p:nvPicPr>
          <p:cNvPr id="7" name="Picture 6">
            <a:extLst>
              <a:ext uri="{FF2B5EF4-FFF2-40B4-BE49-F238E27FC236}">
                <a16:creationId xmlns:a16="http://schemas.microsoft.com/office/drawing/2014/main" id="{99B3566E-BAB2-424F-BC86-4FC391858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17" y="1975790"/>
            <a:ext cx="3887633" cy="3664572"/>
          </a:xfrm>
          <a:prstGeom prst="rect">
            <a:avLst/>
          </a:prstGeom>
        </p:spPr>
      </p:pic>
      <p:sp>
        <p:nvSpPr>
          <p:cNvPr id="11" name="TextBox 10">
            <a:extLst>
              <a:ext uri="{FF2B5EF4-FFF2-40B4-BE49-F238E27FC236}">
                <a16:creationId xmlns:a16="http://schemas.microsoft.com/office/drawing/2014/main" id="{B8FCA70A-5EDE-4DBA-A171-71E8BF2D864A}"/>
              </a:ext>
            </a:extLst>
          </p:cNvPr>
          <p:cNvSpPr txBox="1"/>
          <p:nvPr/>
        </p:nvSpPr>
        <p:spPr>
          <a:xfrm>
            <a:off x="3784854" y="5740797"/>
            <a:ext cx="4572000" cy="369332"/>
          </a:xfrm>
          <a:prstGeom prst="rect">
            <a:avLst/>
          </a:prstGeom>
          <a:noFill/>
        </p:spPr>
        <p:txBody>
          <a:bodyPr wrap="square">
            <a:spAutoFit/>
          </a:bodyPr>
          <a:lstStyle/>
          <a:p>
            <a:r>
              <a:rPr lang="en-US" sz="1800" b="0" i="0" u="none" strike="noStrike" baseline="0" dirty="0"/>
              <a:t>Drawer storage.</a:t>
            </a:r>
            <a:endParaRPr lang="en-US" dirty="0"/>
          </a:p>
        </p:txBody>
      </p:sp>
    </p:spTree>
    <p:extLst>
      <p:ext uri="{BB962C8B-B14F-4D97-AF65-F5344CB8AC3E}">
        <p14:creationId xmlns:p14="http://schemas.microsoft.com/office/powerpoint/2010/main" val="1328802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1CE6-6FF5-4099-8CC9-0AD96B981E6F}"/>
              </a:ext>
            </a:extLst>
          </p:cNvPr>
          <p:cNvSpPr>
            <a:spLocks noGrp="1"/>
          </p:cNvSpPr>
          <p:nvPr>
            <p:ph type="title"/>
          </p:nvPr>
        </p:nvSpPr>
        <p:spPr/>
        <p:txBody>
          <a:bodyPr/>
          <a:lstStyle/>
          <a:p>
            <a:r>
              <a:rPr lang="en-US" dirty="0"/>
              <a:t>Automated Storage Systems</a:t>
            </a:r>
          </a:p>
        </p:txBody>
      </p:sp>
      <p:sp>
        <p:nvSpPr>
          <p:cNvPr id="4" name="Date Placeholder 3">
            <a:extLst>
              <a:ext uri="{FF2B5EF4-FFF2-40B4-BE49-F238E27FC236}">
                <a16:creationId xmlns:a16="http://schemas.microsoft.com/office/drawing/2014/main" id="{E6B16389-4C21-45FB-A19C-0137FF1275FB}"/>
              </a:ext>
            </a:extLst>
          </p:cNvPr>
          <p:cNvSpPr>
            <a:spLocks noGrp="1"/>
          </p:cNvSpPr>
          <p:nvPr>
            <p:ph type="dt" sz="half" idx="10"/>
          </p:nvPr>
        </p:nvSpPr>
        <p:spPr/>
        <p:txBody>
          <a:bodyPr/>
          <a:lstStyle/>
          <a:p>
            <a:fld id="{1BA0BDA3-C400-4031-B023-EABAB28EB57A}" type="datetime1">
              <a:rPr lang="en-US" smtClean="0"/>
              <a:t>2/26/2021</a:t>
            </a:fld>
            <a:endParaRPr lang="en-US"/>
          </a:p>
        </p:txBody>
      </p:sp>
      <p:sp>
        <p:nvSpPr>
          <p:cNvPr id="5" name="Slide Number Placeholder 4">
            <a:extLst>
              <a:ext uri="{FF2B5EF4-FFF2-40B4-BE49-F238E27FC236}">
                <a16:creationId xmlns:a16="http://schemas.microsoft.com/office/drawing/2014/main" id="{59F52B3F-CAF5-4450-ABE6-8919FFF418B4}"/>
              </a:ext>
            </a:extLst>
          </p:cNvPr>
          <p:cNvSpPr>
            <a:spLocks noGrp="1"/>
          </p:cNvSpPr>
          <p:nvPr>
            <p:ph type="sldNum" sz="quarter" idx="12"/>
          </p:nvPr>
        </p:nvSpPr>
        <p:spPr/>
        <p:txBody>
          <a:bodyPr/>
          <a:lstStyle/>
          <a:p>
            <a:fld id="{002E2CAC-6674-414A-8D65-CF8BBF4DD0CA}" type="slidenum">
              <a:rPr lang="en-US" smtClean="0"/>
              <a:t>17</a:t>
            </a:fld>
            <a:endParaRPr lang="en-US"/>
          </a:p>
        </p:txBody>
      </p:sp>
      <p:sp>
        <p:nvSpPr>
          <p:cNvPr id="9" name="TextBox 8">
            <a:extLst>
              <a:ext uri="{FF2B5EF4-FFF2-40B4-BE49-F238E27FC236}">
                <a16:creationId xmlns:a16="http://schemas.microsoft.com/office/drawing/2014/main" id="{813B1C6F-E702-45BD-B332-94EBA8973DB0}"/>
              </a:ext>
            </a:extLst>
          </p:cNvPr>
          <p:cNvSpPr txBox="1"/>
          <p:nvPr/>
        </p:nvSpPr>
        <p:spPr>
          <a:xfrm>
            <a:off x="628650" y="1807528"/>
            <a:ext cx="7886700" cy="1107996"/>
          </a:xfrm>
          <a:prstGeom prst="rect">
            <a:avLst/>
          </a:prstGeom>
          <a:noFill/>
        </p:spPr>
        <p:txBody>
          <a:bodyPr wrap="square">
            <a:spAutoFit/>
          </a:bodyPr>
          <a:lstStyle/>
          <a:p>
            <a:pPr algn="l"/>
            <a:r>
              <a:rPr lang="en-US" sz="2200" b="0" i="0" u="none" strike="noStrike" baseline="0" dirty="0"/>
              <a:t>In highly automated systems, loads are entered or retrieved under computer control, with no human participation except to input data to the computer.</a:t>
            </a:r>
            <a:endParaRPr lang="en-US" sz="2200" dirty="0"/>
          </a:p>
        </p:txBody>
      </p:sp>
      <p:graphicFrame>
        <p:nvGraphicFramePr>
          <p:cNvPr id="10" name="Table 11">
            <a:extLst>
              <a:ext uri="{FF2B5EF4-FFF2-40B4-BE49-F238E27FC236}">
                <a16:creationId xmlns:a16="http://schemas.microsoft.com/office/drawing/2014/main" id="{58611AFF-E269-46F3-8229-6017C2CC3728}"/>
              </a:ext>
            </a:extLst>
          </p:cNvPr>
          <p:cNvGraphicFramePr>
            <a:graphicFrameLocks noGrp="1"/>
          </p:cNvGraphicFramePr>
          <p:nvPr>
            <p:extLst>
              <p:ext uri="{D42A27DB-BD31-4B8C-83A1-F6EECF244321}">
                <p14:modId xmlns:p14="http://schemas.microsoft.com/office/powerpoint/2010/main" val="3654132673"/>
              </p:ext>
            </p:extLst>
          </p:nvPr>
        </p:nvGraphicFramePr>
        <p:xfrm>
          <a:off x="1607820" y="3047603"/>
          <a:ext cx="6096000" cy="294132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744599975"/>
                    </a:ext>
                  </a:extLst>
                </a:gridCol>
                <a:gridCol w="3048000">
                  <a:extLst>
                    <a:ext uri="{9D8B030D-6E8A-4147-A177-3AD203B41FA5}">
                      <a16:colId xmlns:a16="http://schemas.microsoft.com/office/drawing/2014/main" val="2666465494"/>
                    </a:ext>
                  </a:extLst>
                </a:gridCol>
              </a:tblGrid>
              <a:tr h="370840">
                <a:tc>
                  <a:txBody>
                    <a:bodyPr/>
                    <a:lstStyle/>
                    <a:p>
                      <a:r>
                        <a:rPr lang="en-US" dirty="0"/>
                        <a:t>Advantage and Disadvantage</a:t>
                      </a:r>
                    </a:p>
                  </a:txBody>
                  <a:tcPr>
                    <a:solidFill>
                      <a:srgbClr val="FFC000"/>
                    </a:solidFill>
                  </a:tcPr>
                </a:tc>
                <a:tc>
                  <a:txBody>
                    <a:bodyPr/>
                    <a:lstStyle/>
                    <a:p>
                      <a:r>
                        <a:rPr lang="en-US" dirty="0"/>
                        <a:t>Typical Applications</a:t>
                      </a:r>
                    </a:p>
                  </a:txBody>
                  <a:tcPr>
                    <a:solidFill>
                      <a:srgbClr val="FFC000"/>
                    </a:solidFill>
                  </a:tcPr>
                </a:tc>
                <a:extLst>
                  <a:ext uri="{0D108BD9-81ED-4DB2-BD59-A6C34878D82A}">
                    <a16:rowId xmlns:a16="http://schemas.microsoft.com/office/drawing/2014/main" val="3679008430"/>
                  </a:ext>
                </a:extLst>
              </a:tr>
              <a:tr h="370840">
                <a:tc>
                  <a:txBody>
                    <a:bodyPr/>
                    <a:lstStyle/>
                    <a:p>
                      <a:r>
                        <a:rPr lang="en-US" dirty="0"/>
                        <a:t>High throughput rates</a:t>
                      </a:r>
                    </a:p>
                  </a:txBody>
                  <a:tcPr/>
                </a:tc>
                <a:tc>
                  <a:txBody>
                    <a:bodyPr/>
                    <a:lstStyle/>
                    <a:p>
                      <a:r>
                        <a:rPr lang="en-US" dirty="0"/>
                        <a:t>Work-in-process storage</a:t>
                      </a:r>
                    </a:p>
                  </a:txBody>
                  <a:tcPr/>
                </a:tc>
                <a:extLst>
                  <a:ext uri="{0D108BD9-81ED-4DB2-BD59-A6C34878D82A}">
                    <a16:rowId xmlns:a16="http://schemas.microsoft.com/office/drawing/2014/main" val="970692461"/>
                  </a:ext>
                </a:extLst>
              </a:tr>
              <a:tr h="370840">
                <a:tc>
                  <a:txBody>
                    <a:bodyPr/>
                    <a:lstStyle/>
                    <a:p>
                      <a:r>
                        <a:rPr lang="en-US" dirty="0"/>
                        <a:t>Facilitates use of computerized inventory control system</a:t>
                      </a:r>
                    </a:p>
                  </a:txBody>
                  <a:tcPr/>
                </a:tc>
                <a:tc>
                  <a:txBody>
                    <a:bodyPr/>
                    <a:lstStyle/>
                    <a:p>
                      <a:r>
                        <a:rPr lang="en-US" dirty="0"/>
                        <a:t>Final product warehousing and distribution center</a:t>
                      </a:r>
                    </a:p>
                  </a:txBody>
                  <a:tcPr/>
                </a:tc>
                <a:extLst>
                  <a:ext uri="{0D108BD9-81ED-4DB2-BD59-A6C34878D82A}">
                    <a16:rowId xmlns:a16="http://schemas.microsoft.com/office/drawing/2014/main" val="1583018742"/>
                  </a:ext>
                </a:extLst>
              </a:tr>
              <a:tr h="370840">
                <a:tc>
                  <a:txBody>
                    <a:bodyPr/>
                    <a:lstStyle/>
                    <a:p>
                      <a:r>
                        <a:rPr lang="en-US" dirty="0"/>
                        <a:t>Highest cost equipment</a:t>
                      </a:r>
                    </a:p>
                  </a:txBody>
                  <a:tcPr/>
                </a:tc>
                <a:tc>
                  <a:txBody>
                    <a:bodyPr/>
                    <a:lstStyle/>
                    <a:p>
                      <a:r>
                        <a:rPr lang="en-US" dirty="0"/>
                        <a:t>Order picking</a:t>
                      </a:r>
                    </a:p>
                  </a:txBody>
                  <a:tcPr/>
                </a:tc>
                <a:extLst>
                  <a:ext uri="{0D108BD9-81ED-4DB2-BD59-A6C34878D82A}">
                    <a16:rowId xmlns:a16="http://schemas.microsoft.com/office/drawing/2014/main" val="2501633928"/>
                  </a:ext>
                </a:extLst>
              </a:tr>
              <a:tr h="370840">
                <a:tc>
                  <a:txBody>
                    <a:bodyPr/>
                    <a:lstStyle/>
                    <a:p>
                      <a:r>
                        <a:rPr lang="en-US" dirty="0"/>
                        <a:t>Facilitates integration with automated material handling systems</a:t>
                      </a:r>
                    </a:p>
                  </a:txBody>
                  <a:tcPr/>
                </a:tc>
                <a:tc>
                  <a:txBody>
                    <a:bodyPr/>
                    <a:lstStyle/>
                    <a:p>
                      <a:r>
                        <a:rPr lang="en-US" dirty="0"/>
                        <a:t>Kitting of parts for electronic assembly</a:t>
                      </a:r>
                    </a:p>
                  </a:txBody>
                  <a:tcPr/>
                </a:tc>
                <a:extLst>
                  <a:ext uri="{0D108BD9-81ED-4DB2-BD59-A6C34878D82A}">
                    <a16:rowId xmlns:a16="http://schemas.microsoft.com/office/drawing/2014/main" val="1967639097"/>
                  </a:ext>
                </a:extLst>
              </a:tr>
            </a:tbl>
          </a:graphicData>
        </a:graphic>
      </p:graphicFrame>
    </p:spTree>
    <p:extLst>
      <p:ext uri="{BB962C8B-B14F-4D97-AF65-F5344CB8AC3E}">
        <p14:creationId xmlns:p14="http://schemas.microsoft.com/office/powerpoint/2010/main" val="3021056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1CE6-6FF5-4099-8CC9-0AD96B981E6F}"/>
              </a:ext>
            </a:extLst>
          </p:cNvPr>
          <p:cNvSpPr>
            <a:spLocks noGrp="1"/>
          </p:cNvSpPr>
          <p:nvPr>
            <p:ph type="title"/>
          </p:nvPr>
        </p:nvSpPr>
        <p:spPr/>
        <p:txBody>
          <a:bodyPr/>
          <a:lstStyle/>
          <a:p>
            <a:r>
              <a:rPr lang="en-US" dirty="0"/>
              <a:t>Automated Storage Systems</a:t>
            </a:r>
          </a:p>
        </p:txBody>
      </p:sp>
      <p:sp>
        <p:nvSpPr>
          <p:cNvPr id="4" name="Date Placeholder 3">
            <a:extLst>
              <a:ext uri="{FF2B5EF4-FFF2-40B4-BE49-F238E27FC236}">
                <a16:creationId xmlns:a16="http://schemas.microsoft.com/office/drawing/2014/main" id="{E6B16389-4C21-45FB-A19C-0137FF1275FB}"/>
              </a:ext>
            </a:extLst>
          </p:cNvPr>
          <p:cNvSpPr>
            <a:spLocks noGrp="1"/>
          </p:cNvSpPr>
          <p:nvPr>
            <p:ph type="dt" sz="half" idx="10"/>
          </p:nvPr>
        </p:nvSpPr>
        <p:spPr/>
        <p:txBody>
          <a:bodyPr/>
          <a:lstStyle/>
          <a:p>
            <a:fld id="{1BA0BDA3-C400-4031-B023-EABAB28EB57A}" type="datetime1">
              <a:rPr lang="en-US" smtClean="0"/>
              <a:t>2/26/2021</a:t>
            </a:fld>
            <a:endParaRPr lang="en-US"/>
          </a:p>
        </p:txBody>
      </p:sp>
      <p:sp>
        <p:nvSpPr>
          <p:cNvPr id="5" name="Slide Number Placeholder 4">
            <a:extLst>
              <a:ext uri="{FF2B5EF4-FFF2-40B4-BE49-F238E27FC236}">
                <a16:creationId xmlns:a16="http://schemas.microsoft.com/office/drawing/2014/main" id="{59F52B3F-CAF5-4450-ABE6-8919FFF418B4}"/>
              </a:ext>
            </a:extLst>
          </p:cNvPr>
          <p:cNvSpPr>
            <a:spLocks noGrp="1"/>
          </p:cNvSpPr>
          <p:nvPr>
            <p:ph type="sldNum" sz="quarter" idx="12"/>
          </p:nvPr>
        </p:nvSpPr>
        <p:spPr/>
        <p:txBody>
          <a:bodyPr/>
          <a:lstStyle/>
          <a:p>
            <a:fld id="{002E2CAC-6674-414A-8D65-CF8BBF4DD0CA}" type="slidenum">
              <a:rPr lang="en-US" smtClean="0"/>
              <a:t>18</a:t>
            </a:fld>
            <a:endParaRPr lang="en-US"/>
          </a:p>
        </p:txBody>
      </p:sp>
      <p:sp>
        <p:nvSpPr>
          <p:cNvPr id="9" name="TextBox 8">
            <a:extLst>
              <a:ext uri="{FF2B5EF4-FFF2-40B4-BE49-F238E27FC236}">
                <a16:creationId xmlns:a16="http://schemas.microsoft.com/office/drawing/2014/main" id="{813B1C6F-E702-45BD-B332-94EBA8973DB0}"/>
              </a:ext>
            </a:extLst>
          </p:cNvPr>
          <p:cNvSpPr txBox="1"/>
          <p:nvPr/>
        </p:nvSpPr>
        <p:spPr>
          <a:xfrm>
            <a:off x="628650" y="1307656"/>
            <a:ext cx="7886700" cy="5170646"/>
          </a:xfrm>
          <a:prstGeom prst="rect">
            <a:avLst/>
          </a:prstGeom>
          <a:noFill/>
        </p:spPr>
        <p:txBody>
          <a:bodyPr wrap="square">
            <a:spAutoFit/>
          </a:bodyPr>
          <a:lstStyle/>
          <a:p>
            <a:pPr algn="l"/>
            <a:r>
              <a:rPr lang="en-US" sz="2200" b="0" i="0" u="none" strike="noStrike" baseline="0" dirty="0"/>
              <a:t>Possible Objectives and Reasons for Automating a Company’s storage Operation</a:t>
            </a:r>
            <a:br>
              <a:rPr lang="en-US" sz="2200" b="0" i="0" u="none" strike="noStrike" baseline="0" dirty="0"/>
            </a:br>
            <a:endParaRPr lang="en-US" sz="2200" b="0" i="0" u="none" strike="noStrike" baseline="0" dirty="0"/>
          </a:p>
          <a:p>
            <a:pPr marL="285750" indent="-285750" algn="l">
              <a:buFont typeface="Arial" panose="020B0604020202020204" pitchFamily="34" charset="0"/>
              <a:buChar char="•"/>
            </a:pPr>
            <a:r>
              <a:rPr lang="en-US" sz="2200" b="0" i="0" u="none" strike="noStrike" baseline="0" dirty="0"/>
              <a:t>To increase storage capacity</a:t>
            </a:r>
          </a:p>
          <a:p>
            <a:pPr marL="285750" indent="-285750" algn="l">
              <a:buFont typeface="Arial" panose="020B0604020202020204" pitchFamily="34" charset="0"/>
              <a:buChar char="•"/>
            </a:pPr>
            <a:r>
              <a:rPr lang="en-US" sz="2200" b="0" i="0" u="none" strike="noStrike" baseline="0" dirty="0"/>
              <a:t>To increase storage density</a:t>
            </a:r>
          </a:p>
          <a:p>
            <a:pPr marL="285750" indent="-285750" algn="l">
              <a:buFont typeface="Arial" panose="020B0604020202020204" pitchFamily="34" charset="0"/>
              <a:buChar char="•"/>
            </a:pPr>
            <a:r>
              <a:rPr lang="en-US" sz="2200" b="0" i="0" u="none" strike="noStrike" baseline="0" dirty="0"/>
              <a:t>To recover factory floor space presently used for storing work-in-process</a:t>
            </a:r>
          </a:p>
          <a:p>
            <a:pPr marL="285750" indent="-285750" algn="l">
              <a:buFont typeface="Arial" panose="020B0604020202020204" pitchFamily="34" charset="0"/>
              <a:buChar char="•"/>
            </a:pPr>
            <a:r>
              <a:rPr lang="en-US" sz="2200" b="0" i="0" u="none" strike="noStrike" baseline="0" dirty="0"/>
              <a:t>To improve security and reduce pilferage</a:t>
            </a:r>
          </a:p>
          <a:p>
            <a:pPr marL="285750" indent="-285750" algn="l">
              <a:buFont typeface="Arial" panose="020B0604020202020204" pitchFamily="34" charset="0"/>
              <a:buChar char="•"/>
            </a:pPr>
            <a:r>
              <a:rPr lang="en-US" sz="2200" b="0" i="0" u="none" strike="noStrike" baseline="0" dirty="0"/>
              <a:t>To improve safety in the storage function</a:t>
            </a:r>
          </a:p>
          <a:p>
            <a:pPr marL="285750" indent="-285750" algn="l">
              <a:buFont typeface="Arial" panose="020B0604020202020204" pitchFamily="34" charset="0"/>
              <a:buChar char="•"/>
            </a:pPr>
            <a:r>
              <a:rPr lang="en-US" sz="2200" b="0" i="0" u="none" strike="noStrike" baseline="0" dirty="0"/>
              <a:t>To reduce labor cost and/or increase labor productivity in storage operations</a:t>
            </a:r>
          </a:p>
          <a:p>
            <a:pPr marL="285750" indent="-285750" algn="l">
              <a:buFont typeface="Arial" panose="020B0604020202020204" pitchFamily="34" charset="0"/>
              <a:buChar char="•"/>
            </a:pPr>
            <a:r>
              <a:rPr lang="en-US" sz="2200" b="0" i="0" u="none" strike="noStrike" baseline="0" dirty="0"/>
              <a:t>To improve control over inventories</a:t>
            </a:r>
          </a:p>
          <a:p>
            <a:pPr marL="285750" indent="-285750" algn="l">
              <a:buFont typeface="Arial" panose="020B0604020202020204" pitchFamily="34" charset="0"/>
              <a:buChar char="•"/>
            </a:pPr>
            <a:r>
              <a:rPr lang="en-US" sz="2200" b="0" i="0" u="none" strike="noStrike" baseline="0" dirty="0"/>
              <a:t>To improve stock rotation</a:t>
            </a:r>
          </a:p>
          <a:p>
            <a:pPr marL="285750" indent="-285750" algn="l">
              <a:buFont typeface="Arial" panose="020B0604020202020204" pitchFamily="34" charset="0"/>
              <a:buChar char="•"/>
            </a:pPr>
            <a:r>
              <a:rPr lang="en-US" sz="2200" b="0" i="0" u="none" strike="noStrike" baseline="0" dirty="0"/>
              <a:t>To improve customer service</a:t>
            </a:r>
          </a:p>
          <a:p>
            <a:pPr marL="285750" indent="-285750" algn="l">
              <a:buFont typeface="Arial" panose="020B0604020202020204" pitchFamily="34" charset="0"/>
              <a:buChar char="•"/>
            </a:pPr>
            <a:r>
              <a:rPr lang="en-US" sz="2200" b="0" i="0" u="none" strike="noStrike" baseline="0" dirty="0"/>
              <a:t>To increase throughput</a:t>
            </a:r>
            <a:endParaRPr lang="en-US" sz="2200" dirty="0"/>
          </a:p>
        </p:txBody>
      </p:sp>
    </p:spTree>
    <p:extLst>
      <p:ext uri="{BB962C8B-B14F-4D97-AF65-F5344CB8AC3E}">
        <p14:creationId xmlns:p14="http://schemas.microsoft.com/office/powerpoint/2010/main" val="1575463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1CE6-6FF5-4099-8CC9-0AD96B981E6F}"/>
              </a:ext>
            </a:extLst>
          </p:cNvPr>
          <p:cNvSpPr>
            <a:spLocks noGrp="1"/>
          </p:cNvSpPr>
          <p:nvPr>
            <p:ph type="title"/>
          </p:nvPr>
        </p:nvSpPr>
        <p:spPr/>
        <p:txBody>
          <a:bodyPr/>
          <a:lstStyle/>
          <a:p>
            <a:r>
              <a:rPr lang="en-US" dirty="0"/>
              <a:t>Automated Storage Systems</a:t>
            </a:r>
          </a:p>
        </p:txBody>
      </p:sp>
      <p:sp>
        <p:nvSpPr>
          <p:cNvPr id="4" name="Date Placeholder 3">
            <a:extLst>
              <a:ext uri="{FF2B5EF4-FFF2-40B4-BE49-F238E27FC236}">
                <a16:creationId xmlns:a16="http://schemas.microsoft.com/office/drawing/2014/main" id="{E6B16389-4C21-45FB-A19C-0137FF1275FB}"/>
              </a:ext>
            </a:extLst>
          </p:cNvPr>
          <p:cNvSpPr>
            <a:spLocks noGrp="1"/>
          </p:cNvSpPr>
          <p:nvPr>
            <p:ph type="dt" sz="half" idx="10"/>
          </p:nvPr>
        </p:nvSpPr>
        <p:spPr/>
        <p:txBody>
          <a:bodyPr/>
          <a:lstStyle/>
          <a:p>
            <a:fld id="{1BA0BDA3-C400-4031-B023-EABAB28EB57A}" type="datetime1">
              <a:rPr lang="en-US" smtClean="0"/>
              <a:t>2/26/2021</a:t>
            </a:fld>
            <a:endParaRPr lang="en-US"/>
          </a:p>
        </p:txBody>
      </p:sp>
      <p:sp>
        <p:nvSpPr>
          <p:cNvPr id="5" name="Slide Number Placeholder 4">
            <a:extLst>
              <a:ext uri="{FF2B5EF4-FFF2-40B4-BE49-F238E27FC236}">
                <a16:creationId xmlns:a16="http://schemas.microsoft.com/office/drawing/2014/main" id="{59F52B3F-CAF5-4450-ABE6-8919FFF418B4}"/>
              </a:ext>
            </a:extLst>
          </p:cNvPr>
          <p:cNvSpPr>
            <a:spLocks noGrp="1"/>
          </p:cNvSpPr>
          <p:nvPr>
            <p:ph type="sldNum" sz="quarter" idx="12"/>
          </p:nvPr>
        </p:nvSpPr>
        <p:spPr/>
        <p:txBody>
          <a:bodyPr/>
          <a:lstStyle/>
          <a:p>
            <a:fld id="{002E2CAC-6674-414A-8D65-CF8BBF4DD0CA}" type="slidenum">
              <a:rPr lang="en-US" smtClean="0"/>
              <a:t>19</a:t>
            </a:fld>
            <a:endParaRPr lang="en-US"/>
          </a:p>
        </p:txBody>
      </p:sp>
      <p:sp>
        <p:nvSpPr>
          <p:cNvPr id="7" name="TextBox 6">
            <a:extLst>
              <a:ext uri="{FF2B5EF4-FFF2-40B4-BE49-F238E27FC236}">
                <a16:creationId xmlns:a16="http://schemas.microsoft.com/office/drawing/2014/main" id="{07C4721E-C6F2-4B5D-87A1-358326DAC635}"/>
              </a:ext>
            </a:extLst>
          </p:cNvPr>
          <p:cNvSpPr txBox="1"/>
          <p:nvPr/>
        </p:nvSpPr>
        <p:spPr>
          <a:xfrm>
            <a:off x="628650" y="1818978"/>
            <a:ext cx="7886700" cy="3477875"/>
          </a:xfrm>
          <a:prstGeom prst="rect">
            <a:avLst/>
          </a:prstGeom>
          <a:noFill/>
        </p:spPr>
        <p:txBody>
          <a:bodyPr wrap="square">
            <a:spAutoFit/>
          </a:bodyPr>
          <a:lstStyle/>
          <a:p>
            <a:pPr algn="l"/>
            <a:r>
              <a:rPr lang="en-US" sz="2200" b="0" i="0" u="none" strike="noStrike" baseline="0" dirty="0"/>
              <a:t>Automated storage systems divide into two general types: </a:t>
            </a:r>
            <a:br>
              <a:rPr lang="en-US" sz="2200" b="0" i="0" u="none" strike="noStrike" baseline="0" dirty="0"/>
            </a:br>
            <a:endParaRPr lang="en-US" sz="2200" b="0" i="0" u="none" strike="noStrike" baseline="0" dirty="0"/>
          </a:p>
          <a:p>
            <a:pPr marL="457200" indent="-457200" algn="l">
              <a:buAutoNum type="arabicParenBoth"/>
            </a:pPr>
            <a:r>
              <a:rPr lang="en-US" sz="2200" b="0" i="0" u="none" strike="noStrike" baseline="0" dirty="0"/>
              <a:t>fixed-aisle automated storage/retrieval systems. A fixed-aisle AS/RS consists of: </a:t>
            </a:r>
          </a:p>
          <a:p>
            <a:pPr marL="914400" lvl="1" indent="-457200">
              <a:buFont typeface="Arial" panose="020B0604020202020204" pitchFamily="34" charset="0"/>
              <a:buChar char="•"/>
            </a:pPr>
            <a:r>
              <a:rPr lang="en-US" sz="2200" dirty="0"/>
              <a:t>Rack structure for storing loads</a:t>
            </a:r>
          </a:p>
          <a:p>
            <a:pPr marL="914400" lvl="1" indent="-457200">
              <a:buFont typeface="Arial" panose="020B0604020202020204" pitchFamily="34" charset="0"/>
              <a:buChar char="•"/>
            </a:pPr>
            <a:r>
              <a:rPr lang="en-US" sz="2200" b="0" i="0" u="none" strike="noStrike" baseline="0" dirty="0"/>
              <a:t>A storage/retrieval machine whose motions are linear </a:t>
            </a:r>
          </a:p>
          <a:p>
            <a:pPr algn="l"/>
            <a:br>
              <a:rPr lang="en-US" sz="2200" b="0" i="0" u="none" strike="noStrike" baseline="0" dirty="0"/>
            </a:br>
            <a:r>
              <a:rPr lang="en-US" sz="2200" b="0" i="0" u="none" strike="noStrike" baseline="0" dirty="0"/>
              <a:t>(2) carousel storage systems</a:t>
            </a:r>
            <a:r>
              <a:rPr lang="en-US" sz="2200" dirty="0"/>
              <a:t>: use </a:t>
            </a:r>
            <a:r>
              <a:rPr lang="en-US" sz="2200" b="0" i="0" u="none" strike="noStrike" baseline="0" dirty="0"/>
              <a:t>storage baskets attached to a chain-driven conveyor that revolves around an oval track</a:t>
            </a:r>
          </a:p>
          <a:p>
            <a:pPr algn="l"/>
            <a:r>
              <a:rPr lang="en-US" sz="2200" b="0" i="0" u="none" strike="noStrike" baseline="0" dirty="0"/>
              <a:t>loop to deliver the baskets to a load/unload station.</a:t>
            </a:r>
            <a:endParaRPr lang="en-US" sz="2200" dirty="0"/>
          </a:p>
        </p:txBody>
      </p:sp>
    </p:spTree>
    <p:extLst>
      <p:ext uri="{BB962C8B-B14F-4D97-AF65-F5344CB8AC3E}">
        <p14:creationId xmlns:p14="http://schemas.microsoft.com/office/powerpoint/2010/main" val="3040096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A34EE-4FB1-467B-BFF0-5E726F8FE007}"/>
              </a:ext>
            </a:extLst>
          </p:cNvPr>
          <p:cNvSpPr>
            <a:spLocks noGrp="1"/>
          </p:cNvSpPr>
          <p:nvPr>
            <p:ph type="title"/>
          </p:nvPr>
        </p:nvSpPr>
        <p:spPr/>
        <p:txBody>
          <a:bodyPr>
            <a:normAutofit/>
          </a:bodyPr>
          <a:lstStyle/>
          <a:p>
            <a:r>
              <a:rPr lang="en-US" sz="3500" dirty="0"/>
              <a:t>Outline</a:t>
            </a:r>
          </a:p>
        </p:txBody>
      </p:sp>
      <p:sp>
        <p:nvSpPr>
          <p:cNvPr id="3" name="Content Placeholder 2">
            <a:extLst>
              <a:ext uri="{FF2B5EF4-FFF2-40B4-BE49-F238E27FC236}">
                <a16:creationId xmlns:a16="http://schemas.microsoft.com/office/drawing/2014/main" id="{34B6121C-E8E5-481E-9E69-E9F316FFFA84}"/>
              </a:ext>
            </a:extLst>
          </p:cNvPr>
          <p:cNvSpPr>
            <a:spLocks noGrp="1"/>
          </p:cNvSpPr>
          <p:nvPr>
            <p:ph idx="1"/>
          </p:nvPr>
        </p:nvSpPr>
        <p:spPr>
          <a:xfrm>
            <a:off x="788448" y="1690689"/>
            <a:ext cx="7886700" cy="4351338"/>
          </a:xfrm>
        </p:spPr>
        <p:txBody>
          <a:bodyPr>
            <a:normAutofit/>
          </a:bodyPr>
          <a:lstStyle/>
          <a:p>
            <a:r>
              <a:rPr lang="en-US" dirty="0">
                <a:solidFill>
                  <a:srgbClr val="002060"/>
                </a:solidFill>
              </a:rPr>
              <a:t>Introduction to Storage Systems</a:t>
            </a:r>
          </a:p>
          <a:p>
            <a:r>
              <a:rPr lang="en-US" dirty="0">
                <a:solidFill>
                  <a:srgbClr val="002060"/>
                </a:solidFill>
              </a:rPr>
              <a:t>Conventional Storage Methods and Equipment</a:t>
            </a:r>
          </a:p>
          <a:p>
            <a:r>
              <a:rPr lang="en-US" dirty="0">
                <a:solidFill>
                  <a:srgbClr val="002060"/>
                </a:solidFill>
              </a:rPr>
              <a:t>Automated Storage Systems</a:t>
            </a:r>
          </a:p>
          <a:p>
            <a:r>
              <a:rPr lang="en-US" dirty="0">
                <a:solidFill>
                  <a:srgbClr val="002060"/>
                </a:solidFill>
              </a:rPr>
              <a:t>Analysis of Storage Systems</a:t>
            </a:r>
          </a:p>
        </p:txBody>
      </p:sp>
      <p:sp>
        <p:nvSpPr>
          <p:cNvPr id="4" name="Slide Number Placeholder 3">
            <a:extLst>
              <a:ext uri="{FF2B5EF4-FFF2-40B4-BE49-F238E27FC236}">
                <a16:creationId xmlns:a16="http://schemas.microsoft.com/office/drawing/2014/main" id="{54E31CF3-236B-4615-BBE4-80BD3288E3C9}"/>
              </a:ext>
            </a:extLst>
          </p:cNvPr>
          <p:cNvSpPr>
            <a:spLocks noGrp="1"/>
          </p:cNvSpPr>
          <p:nvPr>
            <p:ph type="sldNum" sz="quarter" idx="12"/>
          </p:nvPr>
        </p:nvSpPr>
        <p:spPr/>
        <p:txBody>
          <a:bodyPr/>
          <a:lstStyle/>
          <a:p>
            <a:fld id="{002E2CAC-6674-414A-8D65-CF8BBF4DD0CA}" type="slidenum">
              <a:rPr lang="en-US" smtClean="0"/>
              <a:t>2</a:t>
            </a:fld>
            <a:endParaRPr lang="en-US" dirty="0"/>
          </a:p>
        </p:txBody>
      </p:sp>
      <p:sp>
        <p:nvSpPr>
          <p:cNvPr id="5" name="Date Placeholder 4">
            <a:extLst>
              <a:ext uri="{FF2B5EF4-FFF2-40B4-BE49-F238E27FC236}">
                <a16:creationId xmlns:a16="http://schemas.microsoft.com/office/drawing/2014/main" id="{9DD2B521-2259-4551-8B68-2BC00039F0E5}"/>
              </a:ext>
            </a:extLst>
          </p:cNvPr>
          <p:cNvSpPr>
            <a:spLocks noGrp="1"/>
          </p:cNvSpPr>
          <p:nvPr>
            <p:ph type="dt" sz="half" idx="10"/>
          </p:nvPr>
        </p:nvSpPr>
        <p:spPr/>
        <p:txBody>
          <a:bodyPr/>
          <a:lstStyle/>
          <a:p>
            <a:fld id="{11922B31-CDFD-45B1-9A6F-BD488CABBEE5}" type="datetime1">
              <a:rPr lang="en-US" smtClean="0"/>
              <a:t>2/26/2021</a:t>
            </a:fld>
            <a:endParaRPr lang="en-US"/>
          </a:p>
        </p:txBody>
      </p:sp>
    </p:spTree>
    <p:extLst>
      <p:ext uri="{BB962C8B-B14F-4D97-AF65-F5344CB8AC3E}">
        <p14:creationId xmlns:p14="http://schemas.microsoft.com/office/powerpoint/2010/main" val="3625199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1CE6-6FF5-4099-8CC9-0AD96B981E6F}"/>
              </a:ext>
            </a:extLst>
          </p:cNvPr>
          <p:cNvSpPr>
            <a:spLocks noGrp="1"/>
          </p:cNvSpPr>
          <p:nvPr>
            <p:ph type="title"/>
          </p:nvPr>
        </p:nvSpPr>
        <p:spPr/>
        <p:txBody>
          <a:bodyPr/>
          <a:lstStyle/>
          <a:p>
            <a:r>
              <a:rPr lang="en-US" dirty="0"/>
              <a:t>Automated Storage Systems</a:t>
            </a:r>
          </a:p>
        </p:txBody>
      </p:sp>
      <p:sp>
        <p:nvSpPr>
          <p:cNvPr id="4" name="Date Placeholder 3">
            <a:extLst>
              <a:ext uri="{FF2B5EF4-FFF2-40B4-BE49-F238E27FC236}">
                <a16:creationId xmlns:a16="http://schemas.microsoft.com/office/drawing/2014/main" id="{E6B16389-4C21-45FB-A19C-0137FF1275FB}"/>
              </a:ext>
            </a:extLst>
          </p:cNvPr>
          <p:cNvSpPr>
            <a:spLocks noGrp="1"/>
          </p:cNvSpPr>
          <p:nvPr>
            <p:ph type="dt" sz="half" idx="10"/>
          </p:nvPr>
        </p:nvSpPr>
        <p:spPr/>
        <p:txBody>
          <a:bodyPr/>
          <a:lstStyle/>
          <a:p>
            <a:fld id="{1BA0BDA3-C400-4031-B023-EABAB28EB57A}" type="datetime1">
              <a:rPr lang="en-US" smtClean="0"/>
              <a:t>2/26/2021</a:t>
            </a:fld>
            <a:endParaRPr lang="en-US"/>
          </a:p>
        </p:txBody>
      </p:sp>
      <p:sp>
        <p:nvSpPr>
          <p:cNvPr id="5" name="Slide Number Placeholder 4">
            <a:extLst>
              <a:ext uri="{FF2B5EF4-FFF2-40B4-BE49-F238E27FC236}">
                <a16:creationId xmlns:a16="http://schemas.microsoft.com/office/drawing/2014/main" id="{59F52B3F-CAF5-4450-ABE6-8919FFF418B4}"/>
              </a:ext>
            </a:extLst>
          </p:cNvPr>
          <p:cNvSpPr>
            <a:spLocks noGrp="1"/>
          </p:cNvSpPr>
          <p:nvPr>
            <p:ph type="sldNum" sz="quarter" idx="12"/>
          </p:nvPr>
        </p:nvSpPr>
        <p:spPr/>
        <p:txBody>
          <a:bodyPr/>
          <a:lstStyle/>
          <a:p>
            <a:fld id="{002E2CAC-6674-414A-8D65-CF8BBF4DD0CA}" type="slidenum">
              <a:rPr lang="en-US" smtClean="0"/>
              <a:t>20</a:t>
            </a:fld>
            <a:endParaRPr lang="en-US"/>
          </a:p>
        </p:txBody>
      </p:sp>
      <p:pic>
        <p:nvPicPr>
          <p:cNvPr id="6" name="Picture 5">
            <a:extLst>
              <a:ext uri="{FF2B5EF4-FFF2-40B4-BE49-F238E27FC236}">
                <a16:creationId xmlns:a16="http://schemas.microsoft.com/office/drawing/2014/main" id="{1A5FBBA6-0B2A-4AEE-BCD6-AE82D7CC2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50" y="1446849"/>
            <a:ext cx="5237413" cy="4449484"/>
          </a:xfrm>
          <a:prstGeom prst="rect">
            <a:avLst/>
          </a:prstGeom>
        </p:spPr>
      </p:pic>
      <p:sp>
        <p:nvSpPr>
          <p:cNvPr id="11" name="TextBox 10">
            <a:extLst>
              <a:ext uri="{FF2B5EF4-FFF2-40B4-BE49-F238E27FC236}">
                <a16:creationId xmlns:a16="http://schemas.microsoft.com/office/drawing/2014/main" id="{AAB06F41-3D15-4CC9-A6E6-36F8856F16A7}"/>
              </a:ext>
            </a:extLst>
          </p:cNvPr>
          <p:cNvSpPr txBox="1"/>
          <p:nvPr/>
        </p:nvSpPr>
        <p:spPr>
          <a:xfrm>
            <a:off x="2914650" y="5896333"/>
            <a:ext cx="4572000" cy="523220"/>
          </a:xfrm>
          <a:prstGeom prst="rect">
            <a:avLst/>
          </a:prstGeom>
          <a:noFill/>
        </p:spPr>
        <p:txBody>
          <a:bodyPr wrap="square">
            <a:spAutoFit/>
          </a:bodyPr>
          <a:lstStyle/>
          <a:p>
            <a:r>
              <a:rPr lang="en-US" sz="1400" b="0" i="0" u="none" strike="noStrike" baseline="0" dirty="0"/>
              <a:t>One aisle of a unit load automated storage/retrieval </a:t>
            </a:r>
          </a:p>
          <a:p>
            <a:r>
              <a:rPr lang="en-US" sz="1400" b="0" i="0" u="none" strike="noStrike" baseline="0" dirty="0"/>
              <a:t>system (AS/RS).</a:t>
            </a:r>
            <a:endParaRPr lang="en-US" sz="1400" dirty="0"/>
          </a:p>
        </p:txBody>
      </p:sp>
      <p:sp>
        <p:nvSpPr>
          <p:cNvPr id="10" name="TextBox 9">
            <a:extLst>
              <a:ext uri="{FF2B5EF4-FFF2-40B4-BE49-F238E27FC236}">
                <a16:creationId xmlns:a16="http://schemas.microsoft.com/office/drawing/2014/main" id="{AAB6C686-F930-465D-92F4-BAC7021CD8DA}"/>
              </a:ext>
            </a:extLst>
          </p:cNvPr>
          <p:cNvSpPr txBox="1"/>
          <p:nvPr/>
        </p:nvSpPr>
        <p:spPr>
          <a:xfrm>
            <a:off x="4273296" y="5066743"/>
            <a:ext cx="4572000" cy="646331"/>
          </a:xfrm>
          <a:prstGeom prst="rect">
            <a:avLst/>
          </a:prstGeom>
          <a:noFill/>
        </p:spPr>
        <p:txBody>
          <a:bodyPr wrap="square">
            <a:spAutoFit/>
          </a:bodyPr>
          <a:lstStyle/>
          <a:p>
            <a:r>
              <a:rPr lang="en-US" dirty="0">
                <a:hlinkClick r:id="rId3"/>
              </a:rPr>
              <a:t>(540) AS/RS Automated Storage and Retrieval Systems- Warehousing Technology - YouTube</a:t>
            </a:r>
            <a:endParaRPr lang="en-US" dirty="0"/>
          </a:p>
        </p:txBody>
      </p:sp>
    </p:spTree>
    <p:extLst>
      <p:ext uri="{BB962C8B-B14F-4D97-AF65-F5344CB8AC3E}">
        <p14:creationId xmlns:p14="http://schemas.microsoft.com/office/powerpoint/2010/main" val="3869275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1CE6-6FF5-4099-8CC9-0AD96B981E6F}"/>
              </a:ext>
            </a:extLst>
          </p:cNvPr>
          <p:cNvSpPr>
            <a:spLocks noGrp="1"/>
          </p:cNvSpPr>
          <p:nvPr>
            <p:ph type="title"/>
          </p:nvPr>
        </p:nvSpPr>
        <p:spPr/>
        <p:txBody>
          <a:bodyPr/>
          <a:lstStyle/>
          <a:p>
            <a:r>
              <a:rPr lang="en-US" dirty="0"/>
              <a:t>Automated Storage Systems</a:t>
            </a:r>
          </a:p>
        </p:txBody>
      </p:sp>
      <p:sp>
        <p:nvSpPr>
          <p:cNvPr id="4" name="Date Placeholder 3">
            <a:extLst>
              <a:ext uri="{FF2B5EF4-FFF2-40B4-BE49-F238E27FC236}">
                <a16:creationId xmlns:a16="http://schemas.microsoft.com/office/drawing/2014/main" id="{E6B16389-4C21-45FB-A19C-0137FF1275FB}"/>
              </a:ext>
            </a:extLst>
          </p:cNvPr>
          <p:cNvSpPr>
            <a:spLocks noGrp="1"/>
          </p:cNvSpPr>
          <p:nvPr>
            <p:ph type="dt" sz="half" idx="10"/>
          </p:nvPr>
        </p:nvSpPr>
        <p:spPr/>
        <p:txBody>
          <a:bodyPr/>
          <a:lstStyle/>
          <a:p>
            <a:fld id="{1BA0BDA3-C400-4031-B023-EABAB28EB57A}" type="datetime1">
              <a:rPr lang="en-US" smtClean="0"/>
              <a:t>2/26/2021</a:t>
            </a:fld>
            <a:endParaRPr lang="en-US"/>
          </a:p>
        </p:txBody>
      </p:sp>
      <p:sp>
        <p:nvSpPr>
          <p:cNvPr id="5" name="Slide Number Placeholder 4">
            <a:extLst>
              <a:ext uri="{FF2B5EF4-FFF2-40B4-BE49-F238E27FC236}">
                <a16:creationId xmlns:a16="http://schemas.microsoft.com/office/drawing/2014/main" id="{59F52B3F-CAF5-4450-ABE6-8919FFF418B4}"/>
              </a:ext>
            </a:extLst>
          </p:cNvPr>
          <p:cNvSpPr>
            <a:spLocks noGrp="1"/>
          </p:cNvSpPr>
          <p:nvPr>
            <p:ph type="sldNum" sz="quarter" idx="12"/>
          </p:nvPr>
        </p:nvSpPr>
        <p:spPr/>
        <p:txBody>
          <a:bodyPr/>
          <a:lstStyle/>
          <a:p>
            <a:fld id="{002E2CAC-6674-414A-8D65-CF8BBF4DD0CA}" type="slidenum">
              <a:rPr lang="en-US" smtClean="0"/>
              <a:t>21</a:t>
            </a:fld>
            <a:endParaRPr lang="en-US"/>
          </a:p>
        </p:txBody>
      </p:sp>
      <p:pic>
        <p:nvPicPr>
          <p:cNvPr id="9" name="Picture 8">
            <a:extLst>
              <a:ext uri="{FF2B5EF4-FFF2-40B4-BE49-F238E27FC236}">
                <a16:creationId xmlns:a16="http://schemas.microsoft.com/office/drawing/2014/main" id="{9CD99662-15F4-46CE-BF72-9BFDD7764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043" y="1708055"/>
            <a:ext cx="5151782" cy="4055070"/>
          </a:xfrm>
          <a:prstGeom prst="rect">
            <a:avLst/>
          </a:prstGeom>
        </p:spPr>
      </p:pic>
      <p:sp>
        <p:nvSpPr>
          <p:cNvPr id="15" name="TextBox 14">
            <a:extLst>
              <a:ext uri="{FF2B5EF4-FFF2-40B4-BE49-F238E27FC236}">
                <a16:creationId xmlns:a16="http://schemas.microsoft.com/office/drawing/2014/main" id="{F64E9DB0-30DE-465A-BB1C-88F4FCA6BF66}"/>
              </a:ext>
            </a:extLst>
          </p:cNvPr>
          <p:cNvSpPr txBox="1"/>
          <p:nvPr/>
        </p:nvSpPr>
        <p:spPr>
          <a:xfrm>
            <a:off x="3493008" y="5751960"/>
            <a:ext cx="4572000" cy="307777"/>
          </a:xfrm>
          <a:prstGeom prst="rect">
            <a:avLst/>
          </a:prstGeom>
          <a:noFill/>
        </p:spPr>
        <p:txBody>
          <a:bodyPr wrap="square">
            <a:spAutoFit/>
          </a:bodyPr>
          <a:lstStyle/>
          <a:p>
            <a:r>
              <a:rPr lang="en-US" sz="1400" b="0" i="0" u="none" strike="noStrike" baseline="0" dirty="0"/>
              <a:t>A horizontal storage carousel</a:t>
            </a:r>
            <a:endParaRPr lang="en-US" sz="1400" dirty="0"/>
          </a:p>
        </p:txBody>
      </p:sp>
      <p:sp>
        <p:nvSpPr>
          <p:cNvPr id="10" name="TextBox 9">
            <a:extLst>
              <a:ext uri="{FF2B5EF4-FFF2-40B4-BE49-F238E27FC236}">
                <a16:creationId xmlns:a16="http://schemas.microsoft.com/office/drawing/2014/main" id="{F20F1E63-78FF-4478-A487-5E39AD6C4A83}"/>
              </a:ext>
            </a:extLst>
          </p:cNvPr>
          <p:cNvSpPr txBox="1"/>
          <p:nvPr/>
        </p:nvSpPr>
        <p:spPr>
          <a:xfrm>
            <a:off x="2759202" y="6059737"/>
            <a:ext cx="4572000" cy="523220"/>
          </a:xfrm>
          <a:prstGeom prst="rect">
            <a:avLst/>
          </a:prstGeom>
          <a:noFill/>
        </p:spPr>
        <p:txBody>
          <a:bodyPr wrap="square">
            <a:spAutoFit/>
          </a:bodyPr>
          <a:lstStyle/>
          <a:p>
            <a:r>
              <a:rPr lang="en-US" sz="1400" dirty="0">
                <a:hlinkClick r:id="rId3"/>
              </a:rPr>
              <a:t>(540) VIDEO 5.16 Horizontal Carousel by Kardex </a:t>
            </a:r>
            <a:r>
              <a:rPr lang="en-US" sz="1400" dirty="0" err="1">
                <a:hlinkClick r:id="rId3"/>
              </a:rPr>
              <a:t>Remstar</a:t>
            </a:r>
            <a:r>
              <a:rPr lang="en-US" sz="1400" dirty="0">
                <a:hlinkClick r:id="rId3"/>
              </a:rPr>
              <a:t> - YouTube</a:t>
            </a:r>
            <a:endParaRPr lang="en-US" sz="1400" dirty="0"/>
          </a:p>
        </p:txBody>
      </p:sp>
    </p:spTree>
    <p:extLst>
      <p:ext uri="{BB962C8B-B14F-4D97-AF65-F5344CB8AC3E}">
        <p14:creationId xmlns:p14="http://schemas.microsoft.com/office/powerpoint/2010/main" val="1934588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1CE6-6FF5-4099-8CC9-0AD96B981E6F}"/>
              </a:ext>
            </a:extLst>
          </p:cNvPr>
          <p:cNvSpPr>
            <a:spLocks noGrp="1"/>
          </p:cNvSpPr>
          <p:nvPr>
            <p:ph type="title"/>
          </p:nvPr>
        </p:nvSpPr>
        <p:spPr/>
        <p:txBody>
          <a:bodyPr/>
          <a:lstStyle/>
          <a:p>
            <a:r>
              <a:rPr lang="en-US" dirty="0"/>
              <a:t>Automated Storage Systems</a:t>
            </a:r>
          </a:p>
        </p:txBody>
      </p:sp>
      <p:sp>
        <p:nvSpPr>
          <p:cNvPr id="4" name="Date Placeholder 3">
            <a:extLst>
              <a:ext uri="{FF2B5EF4-FFF2-40B4-BE49-F238E27FC236}">
                <a16:creationId xmlns:a16="http://schemas.microsoft.com/office/drawing/2014/main" id="{E6B16389-4C21-45FB-A19C-0137FF1275FB}"/>
              </a:ext>
            </a:extLst>
          </p:cNvPr>
          <p:cNvSpPr>
            <a:spLocks noGrp="1"/>
          </p:cNvSpPr>
          <p:nvPr>
            <p:ph type="dt" sz="half" idx="10"/>
          </p:nvPr>
        </p:nvSpPr>
        <p:spPr/>
        <p:txBody>
          <a:bodyPr/>
          <a:lstStyle/>
          <a:p>
            <a:fld id="{1BA0BDA3-C400-4031-B023-EABAB28EB57A}" type="datetime1">
              <a:rPr lang="en-US" smtClean="0"/>
              <a:t>2/26/2021</a:t>
            </a:fld>
            <a:endParaRPr lang="en-US"/>
          </a:p>
        </p:txBody>
      </p:sp>
      <p:sp>
        <p:nvSpPr>
          <p:cNvPr id="5" name="Slide Number Placeholder 4">
            <a:extLst>
              <a:ext uri="{FF2B5EF4-FFF2-40B4-BE49-F238E27FC236}">
                <a16:creationId xmlns:a16="http://schemas.microsoft.com/office/drawing/2014/main" id="{59F52B3F-CAF5-4450-ABE6-8919FFF418B4}"/>
              </a:ext>
            </a:extLst>
          </p:cNvPr>
          <p:cNvSpPr>
            <a:spLocks noGrp="1"/>
          </p:cNvSpPr>
          <p:nvPr>
            <p:ph type="sldNum" sz="quarter" idx="12"/>
          </p:nvPr>
        </p:nvSpPr>
        <p:spPr/>
        <p:txBody>
          <a:bodyPr/>
          <a:lstStyle/>
          <a:p>
            <a:fld id="{002E2CAC-6674-414A-8D65-CF8BBF4DD0CA}" type="slidenum">
              <a:rPr lang="en-US" smtClean="0"/>
              <a:t>22</a:t>
            </a:fld>
            <a:endParaRPr lang="en-US"/>
          </a:p>
        </p:txBody>
      </p:sp>
      <p:graphicFrame>
        <p:nvGraphicFramePr>
          <p:cNvPr id="7" name="Table 7">
            <a:extLst>
              <a:ext uri="{FF2B5EF4-FFF2-40B4-BE49-F238E27FC236}">
                <a16:creationId xmlns:a16="http://schemas.microsoft.com/office/drawing/2014/main" id="{37954FFE-15A9-4AA9-8B32-F4F56D9F8CCB}"/>
              </a:ext>
            </a:extLst>
          </p:cNvPr>
          <p:cNvGraphicFramePr>
            <a:graphicFrameLocks noGrp="1"/>
          </p:cNvGraphicFramePr>
          <p:nvPr>
            <p:extLst>
              <p:ext uri="{D42A27DB-BD31-4B8C-83A1-F6EECF244321}">
                <p14:modId xmlns:p14="http://schemas.microsoft.com/office/powerpoint/2010/main" val="2026593274"/>
              </p:ext>
            </p:extLst>
          </p:nvPr>
        </p:nvGraphicFramePr>
        <p:xfrm>
          <a:off x="628650" y="1813720"/>
          <a:ext cx="7698486" cy="4028440"/>
        </p:xfrm>
        <a:graphic>
          <a:graphicData uri="http://schemas.openxmlformats.org/drawingml/2006/table">
            <a:tbl>
              <a:tblPr firstRow="1" bandRow="1">
                <a:tableStyleId>{5940675A-B579-460E-94D1-54222C63F5DA}</a:tableStyleId>
              </a:tblPr>
              <a:tblGrid>
                <a:gridCol w="1407414">
                  <a:extLst>
                    <a:ext uri="{9D8B030D-6E8A-4147-A177-3AD203B41FA5}">
                      <a16:colId xmlns:a16="http://schemas.microsoft.com/office/drawing/2014/main" val="409458619"/>
                    </a:ext>
                  </a:extLst>
                </a:gridCol>
                <a:gridCol w="3035808">
                  <a:extLst>
                    <a:ext uri="{9D8B030D-6E8A-4147-A177-3AD203B41FA5}">
                      <a16:colId xmlns:a16="http://schemas.microsoft.com/office/drawing/2014/main" val="1870677876"/>
                    </a:ext>
                  </a:extLst>
                </a:gridCol>
                <a:gridCol w="3255264">
                  <a:extLst>
                    <a:ext uri="{9D8B030D-6E8A-4147-A177-3AD203B41FA5}">
                      <a16:colId xmlns:a16="http://schemas.microsoft.com/office/drawing/2014/main" val="3909104331"/>
                    </a:ext>
                  </a:extLst>
                </a:gridCol>
              </a:tblGrid>
              <a:tr h="370840">
                <a:tc>
                  <a:txBody>
                    <a:bodyPr/>
                    <a:lstStyle/>
                    <a:p>
                      <a:r>
                        <a:rPr lang="en-US" dirty="0"/>
                        <a:t>Feature</a:t>
                      </a:r>
                    </a:p>
                  </a:txBody>
                  <a:tcPr>
                    <a:solidFill>
                      <a:srgbClr val="FFC000"/>
                    </a:solidFill>
                  </a:tcPr>
                </a:tc>
                <a:tc>
                  <a:txBody>
                    <a:bodyPr/>
                    <a:lstStyle/>
                    <a:p>
                      <a:r>
                        <a:rPr lang="en-US" dirty="0"/>
                        <a:t>Fixed-Aisle AS/RS</a:t>
                      </a:r>
                    </a:p>
                  </a:txBody>
                  <a:tcPr>
                    <a:solidFill>
                      <a:srgbClr val="FFC000"/>
                    </a:solidFill>
                  </a:tcPr>
                </a:tc>
                <a:tc>
                  <a:txBody>
                    <a:bodyPr/>
                    <a:lstStyle/>
                    <a:p>
                      <a:r>
                        <a:rPr lang="en-US" dirty="0"/>
                        <a:t>Carousel Storage Systems</a:t>
                      </a:r>
                    </a:p>
                  </a:txBody>
                  <a:tcPr>
                    <a:solidFill>
                      <a:srgbClr val="FFC000"/>
                    </a:solidFill>
                  </a:tcPr>
                </a:tc>
                <a:extLst>
                  <a:ext uri="{0D108BD9-81ED-4DB2-BD59-A6C34878D82A}">
                    <a16:rowId xmlns:a16="http://schemas.microsoft.com/office/drawing/2014/main" val="4193890460"/>
                  </a:ext>
                </a:extLst>
              </a:tr>
              <a:tr h="370840">
                <a:tc>
                  <a:txBody>
                    <a:bodyPr/>
                    <a:lstStyle/>
                    <a:p>
                      <a:r>
                        <a:rPr lang="en-US" dirty="0"/>
                        <a:t>Storage structure</a:t>
                      </a:r>
                    </a:p>
                  </a:txBody>
                  <a:tcPr/>
                </a:tc>
                <a:tc>
                  <a:txBody>
                    <a:bodyPr/>
                    <a:lstStyle/>
                    <a:p>
                      <a:r>
                        <a:rPr lang="en-US" sz="1800" b="0" i="0" u="none" strike="noStrike" kern="1200" baseline="0" dirty="0">
                          <a:solidFill>
                            <a:schemeClr val="tx1"/>
                          </a:solidFill>
                          <a:latin typeface="+mn-lt"/>
                          <a:ea typeface="+mn-ea"/>
                          <a:cs typeface="+mn-cs"/>
                        </a:rPr>
                        <a:t>Rack system to support pallets or shelf system to support tote bins</a:t>
                      </a:r>
                      <a:endParaRPr lang="en-US" dirty="0"/>
                    </a:p>
                  </a:txBody>
                  <a:tcPr/>
                </a:tc>
                <a:tc>
                  <a:txBody>
                    <a:bodyPr/>
                    <a:lstStyle/>
                    <a:p>
                      <a:r>
                        <a:rPr lang="en-US" sz="1800" b="0" i="0" u="none" strike="noStrike" kern="1200" baseline="0" dirty="0">
                          <a:solidFill>
                            <a:schemeClr val="tx1"/>
                          </a:solidFill>
                          <a:latin typeface="+mn-lt"/>
                          <a:ea typeface="+mn-ea"/>
                          <a:cs typeface="+mn-cs"/>
                        </a:rPr>
                        <a:t>Baskets suspended from overhead</a:t>
                      </a:r>
                    </a:p>
                    <a:p>
                      <a:r>
                        <a:rPr lang="en-US" sz="1800" b="0" i="0" u="none" strike="noStrike" kern="1200" baseline="0" dirty="0">
                          <a:solidFill>
                            <a:schemeClr val="tx1"/>
                          </a:solidFill>
                          <a:latin typeface="+mn-lt"/>
                          <a:ea typeface="+mn-ea"/>
                          <a:cs typeface="+mn-cs"/>
                        </a:rPr>
                        <a:t>conveyor trolleys</a:t>
                      </a:r>
                      <a:endParaRPr lang="en-US" dirty="0"/>
                    </a:p>
                  </a:txBody>
                  <a:tcPr/>
                </a:tc>
                <a:extLst>
                  <a:ext uri="{0D108BD9-81ED-4DB2-BD59-A6C34878D82A}">
                    <a16:rowId xmlns:a16="http://schemas.microsoft.com/office/drawing/2014/main" val="3097302455"/>
                  </a:ext>
                </a:extLst>
              </a:tr>
              <a:tr h="370840">
                <a:tc>
                  <a:txBody>
                    <a:bodyPr/>
                    <a:lstStyle/>
                    <a:p>
                      <a:r>
                        <a:rPr lang="en-US" dirty="0"/>
                        <a:t>Motions</a:t>
                      </a:r>
                    </a:p>
                  </a:txBody>
                  <a:tcPr/>
                </a:tc>
                <a:tc>
                  <a:txBody>
                    <a:bodyPr/>
                    <a:lstStyle/>
                    <a:p>
                      <a:r>
                        <a:rPr lang="en-US" sz="1800" b="0" i="0" u="none" strike="noStrike" kern="1200" baseline="0" dirty="0">
                          <a:solidFill>
                            <a:schemeClr val="tx1"/>
                          </a:solidFill>
                          <a:latin typeface="+mn-lt"/>
                          <a:ea typeface="+mn-ea"/>
                          <a:cs typeface="+mn-cs"/>
                        </a:rPr>
                        <a:t>Linear motions of S/R machine</a:t>
                      </a:r>
                      <a:endParaRPr lang="en-US" dirty="0"/>
                    </a:p>
                  </a:txBody>
                  <a:tcPr/>
                </a:tc>
                <a:tc>
                  <a:txBody>
                    <a:bodyPr/>
                    <a:lstStyle/>
                    <a:p>
                      <a:r>
                        <a:rPr lang="en-US" sz="1800" b="0" i="0" u="none" strike="noStrike" kern="1200" baseline="0" dirty="0">
                          <a:solidFill>
                            <a:schemeClr val="tx1"/>
                          </a:solidFill>
                          <a:latin typeface="+mn-lt"/>
                          <a:ea typeface="+mn-ea"/>
                          <a:cs typeface="+mn-cs"/>
                        </a:rPr>
                        <a:t>Revolution of conveyor trolleys around oval track</a:t>
                      </a:r>
                      <a:endParaRPr lang="en-US" dirty="0"/>
                    </a:p>
                  </a:txBody>
                  <a:tcPr/>
                </a:tc>
                <a:extLst>
                  <a:ext uri="{0D108BD9-81ED-4DB2-BD59-A6C34878D82A}">
                    <a16:rowId xmlns:a16="http://schemas.microsoft.com/office/drawing/2014/main" val="80431329"/>
                  </a:ext>
                </a:extLst>
              </a:tr>
              <a:tr h="370840">
                <a:tc>
                  <a:txBody>
                    <a:bodyPr/>
                    <a:lstStyle/>
                    <a:p>
                      <a:r>
                        <a:rPr lang="en-US" dirty="0"/>
                        <a:t>Storage/retrieval operation</a:t>
                      </a:r>
                    </a:p>
                  </a:txBody>
                  <a:tcPr/>
                </a:tc>
                <a:tc>
                  <a:txBody>
                    <a:bodyPr/>
                    <a:lstStyle/>
                    <a:p>
                      <a:r>
                        <a:rPr lang="en-US" sz="1800" b="0" i="0" u="none" strike="noStrike" kern="1200" baseline="0" dirty="0">
                          <a:solidFill>
                            <a:schemeClr val="tx1"/>
                          </a:solidFill>
                          <a:latin typeface="+mn-lt"/>
                          <a:ea typeface="+mn-ea"/>
                          <a:cs typeface="+mn-cs"/>
                        </a:rPr>
                        <a:t>S/R machine travels to compartments in rack structure</a:t>
                      </a:r>
                      <a:endParaRPr lang="en-US" dirty="0"/>
                    </a:p>
                  </a:txBody>
                  <a:tcPr/>
                </a:tc>
                <a:tc>
                  <a:txBody>
                    <a:bodyPr/>
                    <a:lstStyle/>
                    <a:p>
                      <a:r>
                        <a:rPr lang="en-US" sz="1800" b="0" i="0" u="none" strike="noStrike" kern="1200" baseline="0" dirty="0">
                          <a:solidFill>
                            <a:schemeClr val="tx1"/>
                          </a:solidFill>
                          <a:latin typeface="+mn-lt"/>
                          <a:ea typeface="+mn-ea"/>
                          <a:cs typeface="+mn-cs"/>
                        </a:rPr>
                        <a:t>Conveyor revolves to bring baskets to load/unload station</a:t>
                      </a:r>
                      <a:endParaRPr lang="en-US" dirty="0"/>
                    </a:p>
                  </a:txBody>
                  <a:tcPr/>
                </a:tc>
                <a:extLst>
                  <a:ext uri="{0D108BD9-81ED-4DB2-BD59-A6C34878D82A}">
                    <a16:rowId xmlns:a16="http://schemas.microsoft.com/office/drawing/2014/main" val="2803630127"/>
                  </a:ext>
                </a:extLst>
              </a:tr>
              <a:tr h="370840">
                <a:tc>
                  <a:txBody>
                    <a:bodyPr/>
                    <a:lstStyle/>
                    <a:p>
                      <a:r>
                        <a:rPr lang="en-US" dirty="0"/>
                        <a:t>Replication of storage capacity</a:t>
                      </a:r>
                    </a:p>
                  </a:txBody>
                  <a:tcPr/>
                </a:tc>
                <a:tc>
                  <a:txBody>
                    <a:bodyPr/>
                    <a:lstStyle/>
                    <a:p>
                      <a:r>
                        <a:rPr lang="en-US" sz="1800" b="0" i="0" u="none" strike="noStrike" kern="1200" baseline="0" dirty="0">
                          <a:solidFill>
                            <a:schemeClr val="tx1"/>
                          </a:solidFill>
                          <a:latin typeface="+mn-lt"/>
                          <a:ea typeface="+mn-ea"/>
                          <a:cs typeface="+mn-cs"/>
                        </a:rPr>
                        <a:t>Multiple aisles, each consisting of</a:t>
                      </a:r>
                    </a:p>
                    <a:p>
                      <a:r>
                        <a:rPr lang="en-US" sz="1800" b="0" i="0" u="none" strike="noStrike" kern="1200" baseline="0" dirty="0">
                          <a:solidFill>
                            <a:schemeClr val="tx1"/>
                          </a:solidFill>
                          <a:latin typeface="+mn-lt"/>
                          <a:ea typeface="+mn-ea"/>
                          <a:cs typeface="+mn-cs"/>
                        </a:rPr>
                        <a:t>rack structure and S/R machine</a:t>
                      </a:r>
                      <a:endParaRPr lang="en-US" dirty="0"/>
                    </a:p>
                  </a:txBody>
                  <a:tcPr/>
                </a:tc>
                <a:tc>
                  <a:txBody>
                    <a:bodyPr/>
                    <a:lstStyle/>
                    <a:p>
                      <a:r>
                        <a:rPr lang="en-US" sz="1800" b="0" i="0" u="none" strike="noStrike" kern="1200" baseline="0" dirty="0">
                          <a:solidFill>
                            <a:schemeClr val="tx1"/>
                          </a:solidFill>
                          <a:latin typeface="+mn-lt"/>
                          <a:ea typeface="+mn-ea"/>
                          <a:cs typeface="+mn-cs"/>
                        </a:rPr>
                        <a:t>Multiple carousels, each consisting of oval track and storage bins</a:t>
                      </a:r>
                      <a:endParaRPr lang="en-US" dirty="0"/>
                    </a:p>
                  </a:txBody>
                  <a:tcPr/>
                </a:tc>
                <a:extLst>
                  <a:ext uri="{0D108BD9-81ED-4DB2-BD59-A6C34878D82A}">
                    <a16:rowId xmlns:a16="http://schemas.microsoft.com/office/drawing/2014/main" val="3309199411"/>
                  </a:ext>
                </a:extLst>
              </a:tr>
            </a:tbl>
          </a:graphicData>
        </a:graphic>
      </p:graphicFrame>
    </p:spTree>
    <p:extLst>
      <p:ext uri="{BB962C8B-B14F-4D97-AF65-F5344CB8AC3E}">
        <p14:creationId xmlns:p14="http://schemas.microsoft.com/office/powerpoint/2010/main" val="2735418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1CE6-6FF5-4099-8CC9-0AD96B981E6F}"/>
              </a:ext>
            </a:extLst>
          </p:cNvPr>
          <p:cNvSpPr>
            <a:spLocks noGrp="1"/>
          </p:cNvSpPr>
          <p:nvPr>
            <p:ph type="title"/>
          </p:nvPr>
        </p:nvSpPr>
        <p:spPr/>
        <p:txBody>
          <a:bodyPr/>
          <a:lstStyle/>
          <a:p>
            <a:r>
              <a:rPr lang="en-US" dirty="0"/>
              <a:t>Automated Storage Systems</a:t>
            </a:r>
          </a:p>
        </p:txBody>
      </p:sp>
      <p:sp>
        <p:nvSpPr>
          <p:cNvPr id="4" name="Date Placeholder 3">
            <a:extLst>
              <a:ext uri="{FF2B5EF4-FFF2-40B4-BE49-F238E27FC236}">
                <a16:creationId xmlns:a16="http://schemas.microsoft.com/office/drawing/2014/main" id="{E6B16389-4C21-45FB-A19C-0137FF1275FB}"/>
              </a:ext>
            </a:extLst>
          </p:cNvPr>
          <p:cNvSpPr>
            <a:spLocks noGrp="1"/>
          </p:cNvSpPr>
          <p:nvPr>
            <p:ph type="dt" sz="half" idx="10"/>
          </p:nvPr>
        </p:nvSpPr>
        <p:spPr/>
        <p:txBody>
          <a:bodyPr/>
          <a:lstStyle/>
          <a:p>
            <a:fld id="{1BA0BDA3-C400-4031-B023-EABAB28EB57A}" type="datetime1">
              <a:rPr lang="en-US" smtClean="0"/>
              <a:t>2/26/2021</a:t>
            </a:fld>
            <a:endParaRPr lang="en-US" dirty="0"/>
          </a:p>
        </p:txBody>
      </p:sp>
      <p:sp>
        <p:nvSpPr>
          <p:cNvPr id="5" name="Slide Number Placeholder 4">
            <a:extLst>
              <a:ext uri="{FF2B5EF4-FFF2-40B4-BE49-F238E27FC236}">
                <a16:creationId xmlns:a16="http://schemas.microsoft.com/office/drawing/2014/main" id="{59F52B3F-CAF5-4450-ABE6-8919FFF418B4}"/>
              </a:ext>
            </a:extLst>
          </p:cNvPr>
          <p:cNvSpPr>
            <a:spLocks noGrp="1"/>
          </p:cNvSpPr>
          <p:nvPr>
            <p:ph type="sldNum" sz="quarter" idx="12"/>
          </p:nvPr>
        </p:nvSpPr>
        <p:spPr/>
        <p:txBody>
          <a:bodyPr/>
          <a:lstStyle/>
          <a:p>
            <a:fld id="{002E2CAC-6674-414A-8D65-CF8BBF4DD0CA}" type="slidenum">
              <a:rPr lang="en-US" smtClean="0"/>
              <a:t>23</a:t>
            </a:fld>
            <a:endParaRPr lang="en-US"/>
          </a:p>
        </p:txBody>
      </p:sp>
      <p:sp>
        <p:nvSpPr>
          <p:cNvPr id="8" name="TextBox 7">
            <a:extLst>
              <a:ext uri="{FF2B5EF4-FFF2-40B4-BE49-F238E27FC236}">
                <a16:creationId xmlns:a16="http://schemas.microsoft.com/office/drawing/2014/main" id="{0564B491-9169-4172-B6D3-F339F39D0B9E}"/>
              </a:ext>
            </a:extLst>
          </p:cNvPr>
          <p:cNvSpPr txBox="1"/>
          <p:nvPr/>
        </p:nvSpPr>
        <p:spPr>
          <a:xfrm>
            <a:off x="628650" y="1365427"/>
            <a:ext cx="7259574" cy="430887"/>
          </a:xfrm>
          <a:prstGeom prst="rect">
            <a:avLst/>
          </a:prstGeom>
          <a:noFill/>
        </p:spPr>
        <p:txBody>
          <a:bodyPr wrap="square">
            <a:spAutoFit/>
          </a:bodyPr>
          <a:lstStyle/>
          <a:p>
            <a:r>
              <a:rPr lang="en-US" sz="2200" b="1" i="0" u="none" strike="noStrike" baseline="0" dirty="0">
                <a:solidFill>
                  <a:srgbClr val="FF0000"/>
                </a:solidFill>
              </a:rPr>
              <a:t>Fixed-Aisle Automated Storage/Retrieval Systems</a:t>
            </a:r>
            <a:endParaRPr lang="en-US" sz="2200" dirty="0">
              <a:solidFill>
                <a:srgbClr val="FF0000"/>
              </a:solidFill>
            </a:endParaRPr>
          </a:p>
        </p:txBody>
      </p:sp>
      <p:pic>
        <p:nvPicPr>
          <p:cNvPr id="9" name="Picture 8">
            <a:extLst>
              <a:ext uri="{FF2B5EF4-FFF2-40B4-BE49-F238E27FC236}">
                <a16:creationId xmlns:a16="http://schemas.microsoft.com/office/drawing/2014/main" id="{25AC392D-6D95-4BB3-A49D-F8B60B27A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0819" y="1849045"/>
            <a:ext cx="4582361" cy="4008284"/>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9AF4AD4-87BA-45B8-BE6A-BB5EA3011A7A}"/>
                  </a:ext>
                </a:extLst>
              </p:cNvPr>
              <p:cNvSpPr txBox="1"/>
              <p:nvPr/>
            </p:nvSpPr>
            <p:spPr>
              <a:xfrm>
                <a:off x="1280160" y="5837264"/>
                <a:ext cx="7027926" cy="540212"/>
              </a:xfrm>
              <a:prstGeom prst="rect">
                <a:avLst/>
              </a:prstGeom>
              <a:noFill/>
            </p:spPr>
            <p:txBody>
              <a:bodyPr wrap="square">
                <a:spAutoFit/>
              </a:bodyPr>
              <a:lstStyle/>
              <a:p>
                <a:pPr algn="l"/>
                <a:r>
                  <a:rPr lang="en-US" sz="1400" b="0" i="0" u="none" strike="noStrike" baseline="0" dirty="0"/>
                  <a:t>Top and side views of a unit load AS/RS, with nine storage compartments</a:t>
                </a:r>
              </a:p>
              <a:p>
                <a:pPr algn="l"/>
                <a:r>
                  <a:rPr lang="en-US" sz="1400" b="0" i="0" u="none" strike="noStrike" baseline="0" dirty="0"/>
                  <a:t>horizontally </a:t>
                </a:r>
                <a:r>
                  <a:rPr lang="en-US" sz="1400" dirty="0"/>
                  <a:t>(</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𝑦</m:t>
                        </m:r>
                      </m:sub>
                    </m:sSub>
                  </m:oMath>
                </a14:m>
                <a:r>
                  <a:rPr lang="en-US" sz="1400" b="0" i="1" u="none" strike="noStrike" baseline="0" dirty="0"/>
                  <a:t> </a:t>
                </a:r>
                <a:r>
                  <a:rPr lang="en-US" sz="1400" b="0" i="0" u="none" strike="noStrike" baseline="0" dirty="0"/>
                  <a:t>= 9)</a:t>
                </a:r>
                <a:r>
                  <a:rPr lang="en-US" sz="1400" b="0" i="0" u="none" strike="noStrike" dirty="0"/>
                  <a:t> </a:t>
                </a:r>
                <a:r>
                  <a:rPr lang="en-US" sz="1400" b="0" i="0" u="none" strike="noStrike" baseline="0" dirty="0"/>
                  <a:t> and six compartments vertically</a:t>
                </a:r>
                <a:r>
                  <a:rPr lang="en-US" sz="1400" b="0" i="0" u="none" strike="noStrike" dirty="0"/>
                  <a:t> (</a:t>
                </a:r>
                <a14:m>
                  <m:oMath xmlns:m="http://schemas.openxmlformats.org/officeDocument/2006/math">
                    <m:sSub>
                      <m:sSubPr>
                        <m:ctrlPr>
                          <a:rPr lang="en-US" sz="1400" b="0" i="1" u="none" strike="noStrike" smtClean="0">
                            <a:latin typeface="Cambria Math" panose="02040503050406030204" pitchFamily="18" charset="0"/>
                          </a:rPr>
                        </m:ctrlPr>
                      </m:sSubPr>
                      <m:e>
                        <m:r>
                          <a:rPr lang="en-US" sz="1400" b="0" i="1" u="none" strike="noStrike" smtClean="0">
                            <a:latin typeface="Cambria Math" panose="02040503050406030204" pitchFamily="18" charset="0"/>
                          </a:rPr>
                          <m:t>𝑛</m:t>
                        </m:r>
                      </m:e>
                      <m:sub>
                        <m:r>
                          <a:rPr lang="en-US" sz="1400" b="0" i="1" u="none" strike="noStrike" smtClean="0">
                            <a:latin typeface="Cambria Math" panose="02040503050406030204" pitchFamily="18" charset="0"/>
                          </a:rPr>
                          <m:t>𝑧</m:t>
                        </m:r>
                      </m:sub>
                    </m:sSub>
                  </m:oMath>
                </a14:m>
                <a:r>
                  <a:rPr lang="en-US" sz="1400" b="0" i="1" u="none" strike="noStrike" baseline="0" dirty="0"/>
                  <a:t> </a:t>
                </a:r>
                <a:r>
                  <a:rPr lang="en-US" sz="1400" b="0" i="0" u="none" strike="noStrike" baseline="0" dirty="0"/>
                  <a:t>= 6).</a:t>
                </a:r>
                <a:endParaRPr lang="en-US" sz="1400" dirty="0"/>
              </a:p>
            </p:txBody>
          </p:sp>
        </mc:Choice>
        <mc:Fallback xmlns="">
          <p:sp>
            <p:nvSpPr>
              <p:cNvPr id="11" name="TextBox 10">
                <a:extLst>
                  <a:ext uri="{FF2B5EF4-FFF2-40B4-BE49-F238E27FC236}">
                    <a16:creationId xmlns:a16="http://schemas.microsoft.com/office/drawing/2014/main" id="{A9AF4AD4-87BA-45B8-BE6A-BB5EA3011A7A}"/>
                  </a:ext>
                </a:extLst>
              </p:cNvPr>
              <p:cNvSpPr txBox="1">
                <a:spLocks noRot="1" noChangeAspect="1" noMove="1" noResize="1" noEditPoints="1" noAdjustHandles="1" noChangeArrowheads="1" noChangeShapeType="1" noTextEdit="1"/>
              </p:cNvSpPr>
              <p:nvPr/>
            </p:nvSpPr>
            <p:spPr>
              <a:xfrm>
                <a:off x="1280160" y="5837264"/>
                <a:ext cx="7027926" cy="540212"/>
              </a:xfrm>
              <a:prstGeom prst="rect">
                <a:avLst/>
              </a:prstGeom>
              <a:blipFill>
                <a:blip r:embed="rId3"/>
                <a:stretch>
                  <a:fillRect l="-260" t="-2273" b="-9091"/>
                </a:stretch>
              </a:blipFill>
            </p:spPr>
            <p:txBody>
              <a:bodyPr/>
              <a:lstStyle/>
              <a:p>
                <a:r>
                  <a:rPr lang="en-US">
                    <a:noFill/>
                  </a:rPr>
                  <a:t> </a:t>
                </a:r>
              </a:p>
            </p:txBody>
          </p:sp>
        </mc:Fallback>
      </mc:AlternateContent>
    </p:spTree>
    <p:extLst>
      <p:ext uri="{BB962C8B-B14F-4D97-AF65-F5344CB8AC3E}">
        <p14:creationId xmlns:p14="http://schemas.microsoft.com/office/powerpoint/2010/main" val="1354110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1CE6-6FF5-4099-8CC9-0AD96B981E6F}"/>
              </a:ext>
            </a:extLst>
          </p:cNvPr>
          <p:cNvSpPr>
            <a:spLocks noGrp="1"/>
          </p:cNvSpPr>
          <p:nvPr>
            <p:ph type="title"/>
          </p:nvPr>
        </p:nvSpPr>
        <p:spPr/>
        <p:txBody>
          <a:bodyPr/>
          <a:lstStyle/>
          <a:p>
            <a:r>
              <a:rPr lang="en-US" dirty="0"/>
              <a:t>Analysis of Storage Systems</a:t>
            </a:r>
          </a:p>
        </p:txBody>
      </p:sp>
      <p:sp>
        <p:nvSpPr>
          <p:cNvPr id="4" name="Date Placeholder 3">
            <a:extLst>
              <a:ext uri="{FF2B5EF4-FFF2-40B4-BE49-F238E27FC236}">
                <a16:creationId xmlns:a16="http://schemas.microsoft.com/office/drawing/2014/main" id="{E6B16389-4C21-45FB-A19C-0137FF1275FB}"/>
              </a:ext>
            </a:extLst>
          </p:cNvPr>
          <p:cNvSpPr>
            <a:spLocks noGrp="1"/>
          </p:cNvSpPr>
          <p:nvPr>
            <p:ph type="dt" sz="half" idx="10"/>
          </p:nvPr>
        </p:nvSpPr>
        <p:spPr/>
        <p:txBody>
          <a:bodyPr/>
          <a:lstStyle/>
          <a:p>
            <a:fld id="{1BA0BDA3-C400-4031-B023-EABAB28EB57A}" type="datetime1">
              <a:rPr lang="en-US" smtClean="0"/>
              <a:t>2/26/2021</a:t>
            </a:fld>
            <a:endParaRPr lang="en-US"/>
          </a:p>
        </p:txBody>
      </p:sp>
      <p:sp>
        <p:nvSpPr>
          <p:cNvPr id="5" name="Slide Number Placeholder 4">
            <a:extLst>
              <a:ext uri="{FF2B5EF4-FFF2-40B4-BE49-F238E27FC236}">
                <a16:creationId xmlns:a16="http://schemas.microsoft.com/office/drawing/2014/main" id="{59F52B3F-CAF5-4450-ABE6-8919FFF418B4}"/>
              </a:ext>
            </a:extLst>
          </p:cNvPr>
          <p:cNvSpPr>
            <a:spLocks noGrp="1"/>
          </p:cNvSpPr>
          <p:nvPr>
            <p:ph type="sldNum" sz="quarter" idx="12"/>
          </p:nvPr>
        </p:nvSpPr>
        <p:spPr/>
        <p:txBody>
          <a:bodyPr/>
          <a:lstStyle/>
          <a:p>
            <a:fld id="{002E2CAC-6674-414A-8D65-CF8BBF4DD0CA}" type="slidenum">
              <a:rPr lang="en-US" smtClean="0"/>
              <a:t>24</a:t>
            </a:fld>
            <a:endParaRPr lang="en-US"/>
          </a:p>
        </p:txBody>
      </p:sp>
      <p:sp>
        <p:nvSpPr>
          <p:cNvPr id="8" name="TextBox 7">
            <a:extLst>
              <a:ext uri="{FF2B5EF4-FFF2-40B4-BE49-F238E27FC236}">
                <a16:creationId xmlns:a16="http://schemas.microsoft.com/office/drawing/2014/main" id="{0564B491-9169-4172-B6D3-F339F39D0B9E}"/>
              </a:ext>
            </a:extLst>
          </p:cNvPr>
          <p:cNvSpPr txBox="1"/>
          <p:nvPr/>
        </p:nvSpPr>
        <p:spPr>
          <a:xfrm>
            <a:off x="628650" y="1365427"/>
            <a:ext cx="7259574" cy="430887"/>
          </a:xfrm>
          <a:prstGeom prst="rect">
            <a:avLst/>
          </a:prstGeom>
          <a:noFill/>
        </p:spPr>
        <p:txBody>
          <a:bodyPr wrap="square">
            <a:spAutoFit/>
          </a:bodyPr>
          <a:lstStyle/>
          <a:p>
            <a:r>
              <a:rPr lang="en-US" sz="2200" b="1" dirty="0">
                <a:solidFill>
                  <a:srgbClr val="FF0000"/>
                </a:solidFill>
              </a:rPr>
              <a:t>Fixed-Aisle Automated Storage/Retrieval Systems</a:t>
            </a:r>
            <a:endParaRPr lang="en-US" sz="2200" dirty="0">
              <a:solidFill>
                <a:srgbClr val="FF0000"/>
              </a:solidFill>
            </a:endParaRPr>
          </a:p>
        </p:txBody>
      </p:sp>
      <p:sp>
        <p:nvSpPr>
          <p:cNvPr id="7" name="TextBox 6">
            <a:extLst>
              <a:ext uri="{FF2B5EF4-FFF2-40B4-BE49-F238E27FC236}">
                <a16:creationId xmlns:a16="http://schemas.microsoft.com/office/drawing/2014/main" id="{7B4060E0-F93B-4B1E-8B5B-130466CA7CF9}"/>
              </a:ext>
            </a:extLst>
          </p:cNvPr>
          <p:cNvSpPr txBox="1"/>
          <p:nvPr/>
        </p:nvSpPr>
        <p:spPr>
          <a:xfrm>
            <a:off x="628650" y="2522705"/>
            <a:ext cx="7978902" cy="1107996"/>
          </a:xfrm>
          <a:prstGeom prst="rect">
            <a:avLst/>
          </a:prstGeom>
          <a:noFill/>
        </p:spPr>
        <p:txBody>
          <a:bodyPr wrap="square">
            <a:spAutoFit/>
          </a:bodyPr>
          <a:lstStyle/>
          <a:p>
            <a:pPr algn="l"/>
            <a:r>
              <a:rPr lang="en-US" sz="2200" b="0" i="0" u="none" strike="noStrike" baseline="0" dirty="0"/>
              <a:t>The total storage capacity of one storage aisle depends on how many storage compartments are arranged horizontally and vertically in the aisle This can be expressed as</a:t>
            </a:r>
            <a:endParaRPr lang="en-US" sz="22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A3B290C-3BD3-4A76-8E64-B6E0E908FFB3}"/>
                  </a:ext>
                </a:extLst>
              </p:cNvPr>
              <p:cNvSpPr txBox="1"/>
              <p:nvPr/>
            </p:nvSpPr>
            <p:spPr>
              <a:xfrm>
                <a:off x="3005328" y="3736326"/>
                <a:ext cx="4572000" cy="457561"/>
              </a:xfrm>
              <a:prstGeom prst="rect">
                <a:avLst/>
              </a:prstGeom>
              <a:noFill/>
            </p:spPr>
            <p:txBody>
              <a:bodyPr wrap="square">
                <a:spAutoFit/>
              </a:bodyPr>
              <a:lstStyle/>
              <a:p>
                <a:r>
                  <a:rPr lang="en-US" sz="2200" b="0" i="0" u="none" strike="noStrike" baseline="0" dirty="0"/>
                  <a:t>Capacity per aisle </a:t>
                </a:r>
                <a14:m>
                  <m:oMath xmlns:m="http://schemas.openxmlformats.org/officeDocument/2006/math">
                    <m:r>
                      <a:rPr lang="en-US" sz="2200" b="0" i="1" u="none" strike="noStrike" baseline="0" smtClean="0">
                        <a:latin typeface="Cambria Math" panose="02040503050406030204" pitchFamily="18" charset="0"/>
                      </a:rPr>
                      <m:t>=2</m:t>
                    </m:r>
                    <m:sSub>
                      <m:sSubPr>
                        <m:ctrlPr>
                          <a:rPr lang="en-US" sz="2200" b="0" i="1" u="none" strike="noStrike" baseline="0" smtClean="0">
                            <a:latin typeface="Cambria Math" panose="02040503050406030204" pitchFamily="18" charset="0"/>
                          </a:rPr>
                        </m:ctrlPr>
                      </m:sSubPr>
                      <m:e>
                        <m:r>
                          <a:rPr lang="en-US" sz="2200" b="0" i="1" u="none" strike="noStrike" baseline="0" smtClean="0">
                            <a:latin typeface="Cambria Math" panose="02040503050406030204" pitchFamily="18" charset="0"/>
                          </a:rPr>
                          <m:t>𝑛</m:t>
                        </m:r>
                      </m:e>
                      <m:sub>
                        <m:r>
                          <a:rPr lang="en-US" sz="2200" b="0" i="1" u="none" strike="noStrike" baseline="0" smtClean="0">
                            <a:latin typeface="Cambria Math" panose="02040503050406030204" pitchFamily="18" charset="0"/>
                          </a:rPr>
                          <m:t>𝑦</m:t>
                        </m:r>
                      </m:sub>
                    </m:sSub>
                    <m:sSub>
                      <m:sSubPr>
                        <m:ctrlPr>
                          <a:rPr lang="en-US" sz="2200" b="0" i="1" u="none" strike="noStrike" baseline="0" smtClean="0">
                            <a:latin typeface="Cambria Math" panose="02040503050406030204" pitchFamily="18" charset="0"/>
                          </a:rPr>
                        </m:ctrlPr>
                      </m:sSubPr>
                      <m:e>
                        <m:r>
                          <a:rPr lang="en-US" sz="2200" b="0" i="1" u="none" strike="noStrike" baseline="0" smtClean="0">
                            <a:latin typeface="Cambria Math" panose="02040503050406030204" pitchFamily="18" charset="0"/>
                          </a:rPr>
                          <m:t>𝑛</m:t>
                        </m:r>
                      </m:e>
                      <m:sub>
                        <m:r>
                          <a:rPr lang="en-US" sz="2200" b="0" i="1" u="none" strike="noStrike" baseline="0" smtClean="0">
                            <a:latin typeface="Cambria Math" panose="02040503050406030204" pitchFamily="18" charset="0"/>
                          </a:rPr>
                          <m:t>𝑧</m:t>
                        </m:r>
                      </m:sub>
                    </m:sSub>
                  </m:oMath>
                </a14:m>
                <a:endParaRPr lang="en-US" sz="2200" dirty="0"/>
              </a:p>
            </p:txBody>
          </p:sp>
        </mc:Choice>
        <mc:Fallback xmlns="">
          <p:sp>
            <p:nvSpPr>
              <p:cNvPr id="9" name="TextBox 8">
                <a:extLst>
                  <a:ext uri="{FF2B5EF4-FFF2-40B4-BE49-F238E27FC236}">
                    <a16:creationId xmlns:a16="http://schemas.microsoft.com/office/drawing/2014/main" id="{4A3B290C-3BD3-4A76-8E64-B6E0E908FFB3}"/>
                  </a:ext>
                </a:extLst>
              </p:cNvPr>
              <p:cNvSpPr txBox="1">
                <a:spLocks noRot="1" noChangeAspect="1" noMove="1" noResize="1" noEditPoints="1" noAdjustHandles="1" noChangeArrowheads="1" noChangeShapeType="1" noTextEdit="1"/>
              </p:cNvSpPr>
              <p:nvPr/>
            </p:nvSpPr>
            <p:spPr>
              <a:xfrm>
                <a:off x="3005328" y="3736326"/>
                <a:ext cx="4572000" cy="457561"/>
              </a:xfrm>
              <a:prstGeom prst="rect">
                <a:avLst/>
              </a:prstGeom>
              <a:blipFill>
                <a:blip r:embed="rId2"/>
                <a:stretch>
                  <a:fillRect l="-1733" t="-8000" b="-2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34513E-617B-427B-B2DA-910B32E58F67}"/>
                  </a:ext>
                </a:extLst>
              </p:cNvPr>
              <p:cNvSpPr txBox="1"/>
              <p:nvPr/>
            </p:nvSpPr>
            <p:spPr>
              <a:xfrm>
                <a:off x="628650" y="4424117"/>
                <a:ext cx="7886700" cy="1473224"/>
              </a:xfrm>
              <a:prstGeom prst="rect">
                <a:avLst/>
              </a:prstGeom>
              <a:noFill/>
            </p:spPr>
            <p:txBody>
              <a:bodyPr wrap="square">
                <a:spAutoFit/>
              </a:bodyPr>
              <a:lstStyle/>
              <a:p>
                <a:pPr algn="l"/>
                <a:r>
                  <a:rPr lang="en-US" sz="2200" b="0" i="0" u="none" strike="noStrike" baseline="0" dirty="0"/>
                  <a:t>where </a:t>
                </a:r>
                <a14:m>
                  <m:oMath xmlns:m="http://schemas.openxmlformats.org/officeDocument/2006/math">
                    <m:sSub>
                      <m:sSubPr>
                        <m:ctrlPr>
                          <a:rPr lang="en-US" sz="2200" b="0" i="1" u="none" strike="noStrike" baseline="0" smtClean="0">
                            <a:latin typeface="Cambria Math" panose="02040503050406030204" pitchFamily="18" charset="0"/>
                          </a:rPr>
                        </m:ctrlPr>
                      </m:sSubPr>
                      <m:e>
                        <m:r>
                          <a:rPr lang="en-US" sz="2200" b="0" i="1" u="none" strike="noStrike" baseline="0" smtClean="0">
                            <a:latin typeface="Cambria Math" panose="02040503050406030204" pitchFamily="18" charset="0"/>
                          </a:rPr>
                          <m:t>𝑛</m:t>
                        </m:r>
                      </m:e>
                      <m:sub>
                        <m:r>
                          <a:rPr lang="en-US" sz="2200" b="0" i="1" u="none" strike="noStrike" baseline="0" smtClean="0">
                            <a:latin typeface="Cambria Math" panose="02040503050406030204" pitchFamily="18" charset="0"/>
                          </a:rPr>
                          <m:t>𝑦</m:t>
                        </m:r>
                      </m:sub>
                    </m:sSub>
                  </m:oMath>
                </a14:m>
                <a:r>
                  <a:rPr lang="en-US" sz="2200" b="0" i="1" u="none" strike="noStrike" baseline="0" dirty="0"/>
                  <a:t> </a:t>
                </a:r>
                <a:r>
                  <a:rPr lang="en-US" sz="2200" b="0" i="0" u="none" strike="noStrike" baseline="0" dirty="0"/>
                  <a:t>= number of load compartments along the length of the aisle, and </a:t>
                </a:r>
                <a14:m>
                  <m:oMath xmlns:m="http://schemas.openxmlformats.org/officeDocument/2006/math">
                    <m:sSub>
                      <m:sSubPr>
                        <m:ctrlPr>
                          <a:rPr lang="en-US" sz="2200" b="0" i="1" u="none" strike="noStrike" baseline="0" smtClean="0">
                            <a:latin typeface="Cambria Math" panose="02040503050406030204" pitchFamily="18" charset="0"/>
                          </a:rPr>
                        </m:ctrlPr>
                      </m:sSubPr>
                      <m:e>
                        <m:r>
                          <a:rPr lang="en-US" sz="2200" b="0" i="1" u="none" strike="noStrike" baseline="0" smtClean="0">
                            <a:latin typeface="Cambria Math" panose="02040503050406030204" pitchFamily="18" charset="0"/>
                          </a:rPr>
                          <m:t>𝑛</m:t>
                        </m:r>
                      </m:e>
                      <m:sub>
                        <m:r>
                          <a:rPr lang="en-US" sz="2200" b="0" i="1" u="none" strike="noStrike" baseline="0" smtClean="0">
                            <a:latin typeface="Cambria Math" panose="02040503050406030204" pitchFamily="18" charset="0"/>
                          </a:rPr>
                          <m:t>𝑧</m:t>
                        </m:r>
                      </m:sub>
                    </m:sSub>
                  </m:oMath>
                </a14:m>
                <a:r>
                  <a:rPr lang="en-US" sz="2200" b="0" i="1" u="none" strike="noStrike" baseline="0" dirty="0"/>
                  <a:t> </a:t>
                </a:r>
                <a:r>
                  <a:rPr lang="en-US" sz="2200" b="0" i="0" u="none" strike="noStrike" baseline="0" dirty="0"/>
                  <a:t>= number of load compartments that make up the height of the aisle. The constant, 2, accounts for the fact that loads are contained on both sides of the aisle.</a:t>
                </a:r>
                <a:endParaRPr lang="en-US" sz="2200" dirty="0"/>
              </a:p>
            </p:txBody>
          </p:sp>
        </mc:Choice>
        <mc:Fallback xmlns="">
          <p:sp>
            <p:nvSpPr>
              <p:cNvPr id="11" name="TextBox 10">
                <a:extLst>
                  <a:ext uri="{FF2B5EF4-FFF2-40B4-BE49-F238E27FC236}">
                    <a16:creationId xmlns:a16="http://schemas.microsoft.com/office/drawing/2014/main" id="{8034513E-617B-427B-B2DA-910B32E58F67}"/>
                  </a:ext>
                </a:extLst>
              </p:cNvPr>
              <p:cNvSpPr txBox="1">
                <a:spLocks noRot="1" noChangeAspect="1" noMove="1" noResize="1" noEditPoints="1" noAdjustHandles="1" noChangeArrowheads="1" noChangeShapeType="1" noTextEdit="1"/>
              </p:cNvSpPr>
              <p:nvPr/>
            </p:nvSpPr>
            <p:spPr>
              <a:xfrm>
                <a:off x="628650" y="4424117"/>
                <a:ext cx="7886700" cy="1473224"/>
              </a:xfrm>
              <a:prstGeom prst="rect">
                <a:avLst/>
              </a:prstGeom>
              <a:blipFill>
                <a:blip r:embed="rId3"/>
                <a:stretch>
                  <a:fillRect l="-1005" t="-2490" b="-7469"/>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447AE9A7-07BC-4AA0-99A9-F67510C7A2A5}"/>
              </a:ext>
            </a:extLst>
          </p:cNvPr>
          <p:cNvSpPr txBox="1"/>
          <p:nvPr/>
        </p:nvSpPr>
        <p:spPr>
          <a:xfrm>
            <a:off x="628650" y="1920919"/>
            <a:ext cx="4572000" cy="430887"/>
          </a:xfrm>
          <a:prstGeom prst="rect">
            <a:avLst/>
          </a:prstGeom>
          <a:noFill/>
        </p:spPr>
        <p:txBody>
          <a:bodyPr wrap="square">
            <a:spAutoFit/>
          </a:bodyPr>
          <a:lstStyle/>
          <a:p>
            <a:r>
              <a:rPr lang="en-US" sz="2200" b="1" i="0" u="none" strike="noStrike" baseline="0" dirty="0">
                <a:solidFill>
                  <a:srgbClr val="0070C0"/>
                </a:solidFill>
                <a:latin typeface="UniversLTStd-Bold"/>
              </a:rPr>
              <a:t>Sizing the AS/RS Rack Structure.</a:t>
            </a:r>
            <a:endParaRPr lang="en-US" sz="2200" dirty="0">
              <a:solidFill>
                <a:srgbClr val="0070C0"/>
              </a:solidFill>
            </a:endParaRPr>
          </a:p>
        </p:txBody>
      </p:sp>
    </p:spTree>
    <p:extLst>
      <p:ext uri="{BB962C8B-B14F-4D97-AF65-F5344CB8AC3E}">
        <p14:creationId xmlns:p14="http://schemas.microsoft.com/office/powerpoint/2010/main" val="2259670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1CE6-6FF5-4099-8CC9-0AD96B981E6F}"/>
              </a:ext>
            </a:extLst>
          </p:cNvPr>
          <p:cNvSpPr>
            <a:spLocks noGrp="1"/>
          </p:cNvSpPr>
          <p:nvPr>
            <p:ph type="title"/>
          </p:nvPr>
        </p:nvSpPr>
        <p:spPr/>
        <p:txBody>
          <a:bodyPr/>
          <a:lstStyle/>
          <a:p>
            <a:r>
              <a:rPr lang="en-US" dirty="0"/>
              <a:t>Analysis of Storage Systems</a:t>
            </a:r>
          </a:p>
        </p:txBody>
      </p:sp>
      <p:sp>
        <p:nvSpPr>
          <p:cNvPr id="4" name="Date Placeholder 3">
            <a:extLst>
              <a:ext uri="{FF2B5EF4-FFF2-40B4-BE49-F238E27FC236}">
                <a16:creationId xmlns:a16="http://schemas.microsoft.com/office/drawing/2014/main" id="{E6B16389-4C21-45FB-A19C-0137FF1275FB}"/>
              </a:ext>
            </a:extLst>
          </p:cNvPr>
          <p:cNvSpPr>
            <a:spLocks noGrp="1"/>
          </p:cNvSpPr>
          <p:nvPr>
            <p:ph type="dt" sz="half" idx="10"/>
          </p:nvPr>
        </p:nvSpPr>
        <p:spPr/>
        <p:txBody>
          <a:bodyPr/>
          <a:lstStyle/>
          <a:p>
            <a:fld id="{1BA0BDA3-C400-4031-B023-EABAB28EB57A}" type="datetime1">
              <a:rPr lang="en-US" smtClean="0"/>
              <a:t>2/26/2021</a:t>
            </a:fld>
            <a:endParaRPr lang="en-US" dirty="0"/>
          </a:p>
        </p:txBody>
      </p:sp>
      <p:sp>
        <p:nvSpPr>
          <p:cNvPr id="5" name="Slide Number Placeholder 4">
            <a:extLst>
              <a:ext uri="{FF2B5EF4-FFF2-40B4-BE49-F238E27FC236}">
                <a16:creationId xmlns:a16="http://schemas.microsoft.com/office/drawing/2014/main" id="{59F52B3F-CAF5-4450-ABE6-8919FFF418B4}"/>
              </a:ext>
            </a:extLst>
          </p:cNvPr>
          <p:cNvSpPr>
            <a:spLocks noGrp="1"/>
          </p:cNvSpPr>
          <p:nvPr>
            <p:ph type="sldNum" sz="quarter" idx="12"/>
          </p:nvPr>
        </p:nvSpPr>
        <p:spPr/>
        <p:txBody>
          <a:bodyPr/>
          <a:lstStyle/>
          <a:p>
            <a:fld id="{002E2CAC-6674-414A-8D65-CF8BBF4DD0CA}" type="slidenum">
              <a:rPr lang="en-US" smtClean="0"/>
              <a:t>25</a:t>
            </a:fld>
            <a:endParaRPr lang="en-US"/>
          </a:p>
        </p:txBody>
      </p:sp>
      <p:sp>
        <p:nvSpPr>
          <p:cNvPr id="8" name="TextBox 7">
            <a:extLst>
              <a:ext uri="{FF2B5EF4-FFF2-40B4-BE49-F238E27FC236}">
                <a16:creationId xmlns:a16="http://schemas.microsoft.com/office/drawing/2014/main" id="{0564B491-9169-4172-B6D3-F339F39D0B9E}"/>
              </a:ext>
            </a:extLst>
          </p:cNvPr>
          <p:cNvSpPr txBox="1"/>
          <p:nvPr/>
        </p:nvSpPr>
        <p:spPr>
          <a:xfrm>
            <a:off x="628650" y="1365427"/>
            <a:ext cx="7259574" cy="430887"/>
          </a:xfrm>
          <a:prstGeom prst="rect">
            <a:avLst/>
          </a:prstGeom>
          <a:noFill/>
        </p:spPr>
        <p:txBody>
          <a:bodyPr wrap="square">
            <a:spAutoFit/>
          </a:bodyPr>
          <a:lstStyle/>
          <a:p>
            <a:r>
              <a:rPr lang="en-US" sz="2200" b="1" dirty="0">
                <a:solidFill>
                  <a:srgbClr val="FF0000"/>
                </a:solidFill>
              </a:rPr>
              <a:t>Fixed-Aisle Automated Storage/Retrieval Systems</a:t>
            </a:r>
            <a:endParaRPr lang="en-US" sz="2200" dirty="0">
              <a:solidFill>
                <a:srgbClr val="FF0000"/>
              </a:solidFill>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4B7D9E7-BB7E-46D9-B076-E264881FCD6C}"/>
                  </a:ext>
                </a:extLst>
              </p:cNvPr>
              <p:cNvSpPr txBox="1"/>
              <p:nvPr/>
            </p:nvSpPr>
            <p:spPr>
              <a:xfrm>
                <a:off x="628649" y="1796314"/>
                <a:ext cx="7886700" cy="1754326"/>
              </a:xfrm>
              <a:prstGeom prst="rect">
                <a:avLst/>
              </a:prstGeom>
              <a:noFill/>
            </p:spPr>
            <p:txBody>
              <a:bodyPr wrap="square">
                <a:spAutoFit/>
              </a:bodyPr>
              <a:lstStyle/>
              <a:p>
                <a:pPr algn="l"/>
                <a:r>
                  <a:rPr lang="en-US" b="0" i="0" u="none" strike="noStrike" baseline="0" dirty="0"/>
                  <a:t>If the AS/RS is designed for a standard size unit load, then the compartment size must be standardized and its dimensions must be larger than the unit load dimensions.</a:t>
                </a:r>
              </a:p>
              <a:p>
                <a:pPr algn="l"/>
                <a:r>
                  <a:rPr lang="en-US" b="0" i="0" u="none" strike="noStrike" baseline="0" dirty="0"/>
                  <a:t>Let </a:t>
                </a:r>
                <a14:m>
                  <m:oMath xmlns:m="http://schemas.openxmlformats.org/officeDocument/2006/math">
                    <m:r>
                      <a:rPr lang="en-US" b="0" i="1" u="none" strike="noStrike" baseline="0" smtClean="0">
                        <a:latin typeface="Cambria Math" panose="02040503050406030204" pitchFamily="18" charset="0"/>
                      </a:rPr>
                      <m:t>𝑥</m:t>
                    </m:r>
                  </m:oMath>
                </a14:m>
                <a:r>
                  <a:rPr lang="en-US" b="0" i="1" u="none" strike="noStrike" baseline="0" dirty="0"/>
                  <a:t> </a:t>
                </a:r>
                <a:r>
                  <a:rPr lang="en-US" b="0" i="0" u="none" strike="noStrike" baseline="0" dirty="0"/>
                  <a:t>and </a:t>
                </a:r>
                <a14:m>
                  <m:oMath xmlns:m="http://schemas.openxmlformats.org/officeDocument/2006/math">
                    <m:r>
                      <a:rPr lang="en-US" b="0" i="1" u="none" strike="noStrike" baseline="0" smtClean="0">
                        <a:latin typeface="Cambria Math" panose="02040503050406030204" pitchFamily="18" charset="0"/>
                      </a:rPr>
                      <m:t>𝑦</m:t>
                    </m:r>
                  </m:oMath>
                </a14:m>
                <a:r>
                  <a:rPr lang="en-US" b="0" i="1" u="none" strike="noStrike" baseline="0" dirty="0"/>
                  <a:t> </a:t>
                </a:r>
                <a:r>
                  <a:rPr lang="en-US" b="0" i="0" u="none" strike="noStrike" baseline="0" dirty="0"/>
                  <a:t>= the depth and width dimensions of a unit load</a:t>
                </a:r>
                <a:r>
                  <a:rPr lang="en-US" b="0" i="0" u="none" strike="noStrike" dirty="0"/>
                  <a:t> </a:t>
                </a:r>
                <a:r>
                  <a:rPr lang="en-US" b="0" i="0" u="none" strike="noStrike" baseline="0" dirty="0"/>
                  <a:t>, and</a:t>
                </a:r>
                <a:r>
                  <a:rPr lang="en-US" b="0" i="0" u="none" strike="noStrike" dirty="0"/>
                  <a:t> </a:t>
                </a:r>
                <a14:m>
                  <m:oMath xmlns:m="http://schemas.openxmlformats.org/officeDocument/2006/math">
                    <m:r>
                      <a:rPr lang="en-US" b="0" i="1" u="none" strike="noStrike" smtClean="0">
                        <a:latin typeface="Cambria Math" panose="02040503050406030204" pitchFamily="18" charset="0"/>
                      </a:rPr>
                      <m:t>𝑧</m:t>
                    </m:r>
                  </m:oMath>
                </a14:m>
                <a:r>
                  <a:rPr lang="en-US" b="0" i="1" u="none" strike="noStrike" baseline="0" dirty="0"/>
                  <a:t> </a:t>
                </a:r>
                <a:r>
                  <a:rPr lang="en-US" b="0" i="0" u="none" strike="noStrike" baseline="0" dirty="0"/>
                  <a:t>= the height of the unit load. The width, length, and height of the rack structure of the AS/RS aisle are related to the unit load dimensions and number of compartments as follows</a:t>
                </a:r>
                <a:endParaRPr lang="en-US" dirty="0"/>
              </a:p>
            </p:txBody>
          </p:sp>
        </mc:Choice>
        <mc:Fallback xmlns="">
          <p:sp>
            <p:nvSpPr>
              <p:cNvPr id="10" name="TextBox 9">
                <a:extLst>
                  <a:ext uri="{FF2B5EF4-FFF2-40B4-BE49-F238E27FC236}">
                    <a16:creationId xmlns:a16="http://schemas.microsoft.com/office/drawing/2014/main" id="{D4B7D9E7-BB7E-46D9-B076-E264881FCD6C}"/>
                  </a:ext>
                </a:extLst>
              </p:cNvPr>
              <p:cNvSpPr txBox="1">
                <a:spLocks noRot="1" noChangeAspect="1" noMove="1" noResize="1" noEditPoints="1" noAdjustHandles="1" noChangeArrowheads="1" noChangeShapeType="1" noTextEdit="1"/>
              </p:cNvSpPr>
              <p:nvPr/>
            </p:nvSpPr>
            <p:spPr>
              <a:xfrm>
                <a:off x="628649" y="1796314"/>
                <a:ext cx="7886700" cy="1754326"/>
              </a:xfrm>
              <a:prstGeom prst="rect">
                <a:avLst/>
              </a:prstGeom>
              <a:blipFill>
                <a:blip r:embed="rId2"/>
                <a:stretch>
                  <a:fillRect l="-618" t="-2091" r="-927"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5465556-26BB-41DD-9C37-1E9F1EABAFB2}"/>
                  </a:ext>
                </a:extLst>
              </p:cNvPr>
              <p:cNvSpPr txBox="1"/>
              <p:nvPr/>
            </p:nvSpPr>
            <p:spPr>
              <a:xfrm>
                <a:off x="3679126" y="3713270"/>
                <a:ext cx="1785745" cy="10423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𝑊</m:t>
                      </m:r>
                      <m:r>
                        <a:rPr lang="en-US" sz="2200" b="0" i="1" smtClean="0">
                          <a:latin typeface="Cambria Math" panose="02040503050406030204" pitchFamily="18" charset="0"/>
                        </a:rPr>
                        <m:t>=3</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𝑎</m:t>
                          </m:r>
                        </m:e>
                      </m:d>
                    </m:oMath>
                    <m:oMath xmlns:m="http://schemas.openxmlformats.org/officeDocument/2006/math">
                      <m:r>
                        <a:rPr lang="en-US" sz="2200" b="0" i="1" smtClean="0">
                          <a:latin typeface="Cambria Math" panose="02040503050406030204" pitchFamily="18" charset="0"/>
                        </a:rPr>
                        <m:t>𝐿</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𝑦</m:t>
                          </m:r>
                        </m:sub>
                      </m:sSub>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𝑦</m:t>
                          </m:r>
                          <m:r>
                            <a:rPr lang="en-US" sz="2200" b="0" i="1" smtClean="0">
                              <a:latin typeface="Cambria Math" panose="02040503050406030204" pitchFamily="18" charset="0"/>
                            </a:rPr>
                            <m:t>+</m:t>
                          </m:r>
                          <m:r>
                            <a:rPr lang="en-US" sz="2200" b="0" i="1" smtClean="0">
                              <a:latin typeface="Cambria Math" panose="02040503050406030204" pitchFamily="18" charset="0"/>
                            </a:rPr>
                            <m:t>𝑏</m:t>
                          </m:r>
                        </m:e>
                      </m:d>
                    </m:oMath>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𝑧</m:t>
                          </m:r>
                        </m:sub>
                      </m:sSub>
                      <m:r>
                        <a:rPr lang="en-US" sz="2200" b="0" i="1" smtClean="0">
                          <a:latin typeface="Cambria Math" panose="02040503050406030204" pitchFamily="18" charset="0"/>
                        </a:rPr>
                        <m:t>(</m:t>
                      </m:r>
                      <m:r>
                        <a:rPr lang="en-US" sz="2200" b="0" i="1" smtClean="0">
                          <a:latin typeface="Cambria Math" panose="02040503050406030204" pitchFamily="18" charset="0"/>
                        </a:rPr>
                        <m:t>𝑧</m:t>
                      </m:r>
                      <m:r>
                        <a:rPr lang="en-US" sz="2200" b="0" i="1" smtClean="0">
                          <a:latin typeface="Cambria Math" panose="02040503050406030204" pitchFamily="18" charset="0"/>
                        </a:rPr>
                        <m:t>+</m:t>
                      </m:r>
                      <m:r>
                        <a:rPr lang="en-US" sz="2200" b="0" i="1" smtClean="0">
                          <a:latin typeface="Cambria Math" panose="02040503050406030204" pitchFamily="18" charset="0"/>
                        </a:rPr>
                        <m:t>𝑐</m:t>
                      </m:r>
                      <m:r>
                        <a:rPr lang="en-US" sz="2200" b="0" i="1" smtClean="0">
                          <a:latin typeface="Cambria Math" panose="02040503050406030204" pitchFamily="18" charset="0"/>
                        </a:rPr>
                        <m:t>)</m:t>
                      </m:r>
                    </m:oMath>
                  </m:oMathPara>
                </a14:m>
                <a:endParaRPr lang="en-US" sz="2200" dirty="0"/>
              </a:p>
            </p:txBody>
          </p:sp>
        </mc:Choice>
        <mc:Fallback xmlns="">
          <p:sp>
            <p:nvSpPr>
              <p:cNvPr id="6" name="TextBox 5">
                <a:extLst>
                  <a:ext uri="{FF2B5EF4-FFF2-40B4-BE49-F238E27FC236}">
                    <a16:creationId xmlns:a16="http://schemas.microsoft.com/office/drawing/2014/main" id="{15465556-26BB-41DD-9C37-1E9F1EABAFB2}"/>
                  </a:ext>
                </a:extLst>
              </p:cNvPr>
              <p:cNvSpPr txBox="1">
                <a:spLocks noRot="1" noChangeAspect="1" noMove="1" noResize="1" noEditPoints="1" noAdjustHandles="1" noChangeArrowheads="1" noChangeShapeType="1" noTextEdit="1"/>
              </p:cNvSpPr>
              <p:nvPr/>
            </p:nvSpPr>
            <p:spPr>
              <a:xfrm>
                <a:off x="3679126" y="3713270"/>
                <a:ext cx="1785745" cy="1042337"/>
              </a:xfrm>
              <a:prstGeom prst="rect">
                <a:avLst/>
              </a:prstGeom>
              <a:blipFill>
                <a:blip r:embed="rId3"/>
                <a:stretch>
                  <a:fillRect l="-3082" r="-4795" b="-10526"/>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264534D4-5A9B-481D-A9FD-8CF20662E28E}"/>
              </a:ext>
            </a:extLst>
          </p:cNvPr>
          <p:cNvSpPr txBox="1"/>
          <p:nvPr/>
        </p:nvSpPr>
        <p:spPr>
          <a:xfrm>
            <a:off x="628649" y="4918237"/>
            <a:ext cx="8015479" cy="1477328"/>
          </a:xfrm>
          <a:prstGeom prst="rect">
            <a:avLst/>
          </a:prstGeom>
          <a:noFill/>
        </p:spPr>
        <p:txBody>
          <a:bodyPr wrap="square">
            <a:spAutoFit/>
          </a:bodyPr>
          <a:lstStyle/>
          <a:p>
            <a:pPr algn="l"/>
            <a:r>
              <a:rPr lang="en-US" b="0" i="0" u="none" strike="noStrike" baseline="0" dirty="0"/>
              <a:t>where </a:t>
            </a:r>
            <a:r>
              <a:rPr lang="en-US" b="0" i="1" u="none" strike="noStrike" baseline="0" dirty="0"/>
              <a:t>W</a:t>
            </a:r>
            <a:r>
              <a:rPr lang="en-US" b="0" i="0" u="none" strike="noStrike" baseline="0" dirty="0"/>
              <a:t>, </a:t>
            </a:r>
            <a:r>
              <a:rPr lang="en-US" b="0" i="1" u="none" strike="noStrike" baseline="0" dirty="0"/>
              <a:t>L </a:t>
            </a:r>
            <a:r>
              <a:rPr lang="en-US" b="0" i="0" u="none" strike="noStrike" baseline="0" dirty="0"/>
              <a:t>, and </a:t>
            </a:r>
            <a:r>
              <a:rPr lang="en-US" b="0" i="1" u="none" strike="noStrike" baseline="0" dirty="0"/>
              <a:t>H </a:t>
            </a:r>
            <a:r>
              <a:rPr lang="en-US" b="0" i="0" u="none" strike="noStrike" baseline="0" dirty="0"/>
              <a:t>are the width, length, and height of one aisle of the AS/RS rack structure, mm ; </a:t>
            </a:r>
            <a:r>
              <a:rPr lang="en-US" b="0" i="1" u="none" strike="noStrike" baseline="0" dirty="0"/>
              <a:t>x</a:t>
            </a:r>
            <a:r>
              <a:rPr lang="en-US" b="0" i="0" u="none" strike="noStrike" baseline="0" dirty="0"/>
              <a:t>, </a:t>
            </a:r>
            <a:r>
              <a:rPr lang="en-US" b="0" i="1" u="none" strike="noStrike" baseline="0" dirty="0"/>
              <a:t>y</a:t>
            </a:r>
            <a:r>
              <a:rPr lang="en-US" b="0" i="0" u="none" strike="noStrike" baseline="0" dirty="0"/>
              <a:t>, and </a:t>
            </a:r>
            <a:r>
              <a:rPr lang="en-US" b="0" i="1" u="none" strike="noStrike" baseline="0" dirty="0"/>
              <a:t>z </a:t>
            </a:r>
            <a:r>
              <a:rPr lang="en-US" b="0" i="0" u="none" strike="noStrike" baseline="0" dirty="0"/>
              <a:t>are the dimensions of the unit load, mm; and </a:t>
            </a:r>
            <a:r>
              <a:rPr lang="en-US" b="0" i="1" u="none" strike="noStrike" baseline="0" dirty="0"/>
              <a:t>a</a:t>
            </a:r>
            <a:r>
              <a:rPr lang="en-US" b="0" i="0" u="none" strike="noStrike" baseline="0" dirty="0"/>
              <a:t>, </a:t>
            </a:r>
            <a:r>
              <a:rPr lang="en-US" b="0" i="1" u="none" strike="noStrike" baseline="0" dirty="0"/>
              <a:t>b</a:t>
            </a:r>
            <a:r>
              <a:rPr lang="en-US" b="0" i="0" u="none" strike="noStrike" baseline="0" dirty="0"/>
              <a:t>, and </a:t>
            </a:r>
            <a:r>
              <a:rPr lang="en-US" b="0" i="1" u="none" strike="noStrike" baseline="0" dirty="0"/>
              <a:t>c </a:t>
            </a:r>
            <a:r>
              <a:rPr lang="en-US" b="0" i="0" u="none" strike="noStrike" baseline="0" dirty="0"/>
              <a:t>are allowances designed into each storage compartment to provide clearance for the unit load and to account for the size of the supporting beams in the rack structure, mm.</a:t>
            </a:r>
            <a:endParaRPr lang="en-US" dirty="0"/>
          </a:p>
        </p:txBody>
      </p:sp>
    </p:spTree>
    <p:extLst>
      <p:ext uri="{BB962C8B-B14F-4D97-AF65-F5344CB8AC3E}">
        <p14:creationId xmlns:p14="http://schemas.microsoft.com/office/powerpoint/2010/main" val="1589173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1CE6-6FF5-4099-8CC9-0AD96B981E6F}"/>
              </a:ext>
            </a:extLst>
          </p:cNvPr>
          <p:cNvSpPr>
            <a:spLocks noGrp="1"/>
          </p:cNvSpPr>
          <p:nvPr>
            <p:ph type="title"/>
          </p:nvPr>
        </p:nvSpPr>
        <p:spPr/>
        <p:txBody>
          <a:bodyPr/>
          <a:lstStyle/>
          <a:p>
            <a:r>
              <a:rPr lang="en-US" dirty="0"/>
              <a:t>Analysis of Storage Systems</a:t>
            </a:r>
          </a:p>
        </p:txBody>
      </p:sp>
      <p:sp>
        <p:nvSpPr>
          <p:cNvPr id="4" name="Date Placeholder 3">
            <a:extLst>
              <a:ext uri="{FF2B5EF4-FFF2-40B4-BE49-F238E27FC236}">
                <a16:creationId xmlns:a16="http://schemas.microsoft.com/office/drawing/2014/main" id="{E6B16389-4C21-45FB-A19C-0137FF1275FB}"/>
              </a:ext>
            </a:extLst>
          </p:cNvPr>
          <p:cNvSpPr>
            <a:spLocks noGrp="1"/>
          </p:cNvSpPr>
          <p:nvPr>
            <p:ph type="dt" sz="half" idx="10"/>
          </p:nvPr>
        </p:nvSpPr>
        <p:spPr/>
        <p:txBody>
          <a:bodyPr/>
          <a:lstStyle/>
          <a:p>
            <a:fld id="{1BA0BDA3-C400-4031-B023-EABAB28EB57A}" type="datetime1">
              <a:rPr lang="en-US" smtClean="0"/>
              <a:t>2/26/2021</a:t>
            </a:fld>
            <a:endParaRPr lang="en-US" dirty="0"/>
          </a:p>
        </p:txBody>
      </p:sp>
      <p:sp>
        <p:nvSpPr>
          <p:cNvPr id="5" name="Slide Number Placeholder 4">
            <a:extLst>
              <a:ext uri="{FF2B5EF4-FFF2-40B4-BE49-F238E27FC236}">
                <a16:creationId xmlns:a16="http://schemas.microsoft.com/office/drawing/2014/main" id="{59F52B3F-CAF5-4450-ABE6-8919FFF418B4}"/>
              </a:ext>
            </a:extLst>
          </p:cNvPr>
          <p:cNvSpPr>
            <a:spLocks noGrp="1"/>
          </p:cNvSpPr>
          <p:nvPr>
            <p:ph type="sldNum" sz="quarter" idx="12"/>
          </p:nvPr>
        </p:nvSpPr>
        <p:spPr/>
        <p:txBody>
          <a:bodyPr/>
          <a:lstStyle/>
          <a:p>
            <a:fld id="{002E2CAC-6674-414A-8D65-CF8BBF4DD0CA}" type="slidenum">
              <a:rPr lang="en-US" smtClean="0"/>
              <a:t>26</a:t>
            </a:fld>
            <a:endParaRPr lang="en-US"/>
          </a:p>
        </p:txBody>
      </p:sp>
      <p:sp>
        <p:nvSpPr>
          <p:cNvPr id="8" name="TextBox 7">
            <a:extLst>
              <a:ext uri="{FF2B5EF4-FFF2-40B4-BE49-F238E27FC236}">
                <a16:creationId xmlns:a16="http://schemas.microsoft.com/office/drawing/2014/main" id="{0564B491-9169-4172-B6D3-F339F39D0B9E}"/>
              </a:ext>
            </a:extLst>
          </p:cNvPr>
          <p:cNvSpPr txBox="1"/>
          <p:nvPr/>
        </p:nvSpPr>
        <p:spPr>
          <a:xfrm>
            <a:off x="628650" y="1365427"/>
            <a:ext cx="7259574" cy="430887"/>
          </a:xfrm>
          <a:prstGeom prst="rect">
            <a:avLst/>
          </a:prstGeom>
          <a:noFill/>
        </p:spPr>
        <p:txBody>
          <a:bodyPr wrap="square">
            <a:spAutoFit/>
          </a:bodyPr>
          <a:lstStyle/>
          <a:p>
            <a:r>
              <a:rPr lang="en-US" sz="2200" b="1" dirty="0">
                <a:solidFill>
                  <a:srgbClr val="FF0000"/>
                </a:solidFill>
              </a:rPr>
              <a:t>Fixed-Aisle Automated Storage/Retrieval Systems</a:t>
            </a:r>
            <a:endParaRPr lang="en-US" sz="2200" dirty="0">
              <a:solidFill>
                <a:srgbClr val="FF0000"/>
              </a:solidFill>
            </a:endParaRPr>
          </a:p>
        </p:txBody>
      </p:sp>
      <p:sp>
        <p:nvSpPr>
          <p:cNvPr id="11" name="TextBox 10">
            <a:extLst>
              <a:ext uri="{FF2B5EF4-FFF2-40B4-BE49-F238E27FC236}">
                <a16:creationId xmlns:a16="http://schemas.microsoft.com/office/drawing/2014/main" id="{9E3F45C7-B9F2-4FE8-B9A2-2165C62E59A3}"/>
              </a:ext>
            </a:extLst>
          </p:cNvPr>
          <p:cNvSpPr txBox="1"/>
          <p:nvPr/>
        </p:nvSpPr>
        <p:spPr>
          <a:xfrm>
            <a:off x="536448" y="2190561"/>
            <a:ext cx="7978902" cy="3139321"/>
          </a:xfrm>
          <a:prstGeom prst="rect">
            <a:avLst/>
          </a:prstGeom>
          <a:noFill/>
        </p:spPr>
        <p:txBody>
          <a:bodyPr wrap="square">
            <a:spAutoFit/>
          </a:bodyPr>
          <a:lstStyle/>
          <a:p>
            <a:pPr algn="just"/>
            <a:r>
              <a:rPr lang="en-US" sz="2200" b="1" i="0" u="none" strike="noStrike" baseline="0" dirty="0"/>
              <a:t>EXAMPLE 11.2 Sizing an AS/RS System</a:t>
            </a:r>
          </a:p>
          <a:p>
            <a:pPr algn="just"/>
            <a:endParaRPr lang="en-US" sz="2200" b="1" i="0" u="none" strike="noStrike" baseline="0" dirty="0"/>
          </a:p>
          <a:p>
            <a:pPr algn="just"/>
            <a:r>
              <a:rPr lang="en-US" sz="2200" b="0" i="0" u="none" strike="noStrike" baseline="0" dirty="0"/>
              <a:t>Each aisle of a four-aisle AS/RS contains 60 storage compartments in the length direction and 12 compartments vertically. All storage compartments are the same size to accommodate standard-size pallets of dimensions: </a:t>
            </a:r>
            <a:r>
              <a:rPr lang="en-US" sz="2200" b="0" i="1" u="none" strike="noStrike" baseline="0" dirty="0"/>
              <a:t>x </a:t>
            </a:r>
            <a:r>
              <a:rPr lang="en-US" sz="2200" b="0" i="0" u="none" strike="noStrike" baseline="0" dirty="0"/>
              <a:t>= 42 in and </a:t>
            </a:r>
            <a:r>
              <a:rPr lang="en-US" sz="2200" b="0" i="1" u="none" strike="noStrike" baseline="0" dirty="0"/>
              <a:t>y </a:t>
            </a:r>
            <a:r>
              <a:rPr lang="en-US" sz="2200" b="0" i="0" u="none" strike="noStrike" baseline="0" dirty="0"/>
              <a:t>= 48 in. The height of a unit load </a:t>
            </a:r>
            <a:r>
              <a:rPr lang="en-US" sz="2200" b="0" i="1" u="none" strike="noStrike" baseline="0" dirty="0"/>
              <a:t>z </a:t>
            </a:r>
            <a:r>
              <a:rPr lang="en-US" sz="2200" b="0" i="0" u="none" strike="noStrike" baseline="0" dirty="0"/>
              <a:t>= 36 in. Using the allowances </a:t>
            </a:r>
            <a:r>
              <a:rPr lang="en-US" sz="2200" b="0" i="1" u="none" strike="noStrike" baseline="0" dirty="0"/>
              <a:t>a </a:t>
            </a:r>
            <a:r>
              <a:rPr lang="en-US" sz="2200" b="0" i="0" u="none" strike="noStrike" baseline="0" dirty="0"/>
              <a:t>= 6 in, </a:t>
            </a:r>
            <a:r>
              <a:rPr lang="en-US" sz="2200" b="0" i="1" u="none" strike="noStrike" baseline="0" dirty="0"/>
              <a:t>b </a:t>
            </a:r>
            <a:r>
              <a:rPr lang="en-US" sz="2200" b="0" i="0" u="none" strike="noStrike" baseline="0" dirty="0"/>
              <a:t>= 8 in, and </a:t>
            </a:r>
            <a:r>
              <a:rPr lang="en-US" sz="2200" b="0" i="1" u="none" strike="noStrike" baseline="0" dirty="0"/>
              <a:t>c </a:t>
            </a:r>
            <a:r>
              <a:rPr lang="en-US" sz="2200" b="0" i="0" u="none" strike="noStrike" baseline="0" dirty="0"/>
              <a:t>= 10 in, determine (a) how many unit loads can be stored in the AS/RS and (b) the width, length, and height of the AS/RS.</a:t>
            </a:r>
            <a:endParaRPr lang="en-US" sz="2200" dirty="0"/>
          </a:p>
        </p:txBody>
      </p:sp>
    </p:spTree>
    <p:extLst>
      <p:ext uri="{BB962C8B-B14F-4D97-AF65-F5344CB8AC3E}">
        <p14:creationId xmlns:p14="http://schemas.microsoft.com/office/powerpoint/2010/main" val="2353396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1CE6-6FF5-4099-8CC9-0AD96B981E6F}"/>
              </a:ext>
            </a:extLst>
          </p:cNvPr>
          <p:cNvSpPr>
            <a:spLocks noGrp="1"/>
          </p:cNvSpPr>
          <p:nvPr>
            <p:ph type="title"/>
          </p:nvPr>
        </p:nvSpPr>
        <p:spPr/>
        <p:txBody>
          <a:bodyPr/>
          <a:lstStyle/>
          <a:p>
            <a:r>
              <a:rPr lang="en-US" dirty="0"/>
              <a:t>Analysis of Storage Systems</a:t>
            </a:r>
          </a:p>
        </p:txBody>
      </p:sp>
      <p:sp>
        <p:nvSpPr>
          <p:cNvPr id="4" name="Date Placeholder 3">
            <a:extLst>
              <a:ext uri="{FF2B5EF4-FFF2-40B4-BE49-F238E27FC236}">
                <a16:creationId xmlns:a16="http://schemas.microsoft.com/office/drawing/2014/main" id="{E6B16389-4C21-45FB-A19C-0137FF1275FB}"/>
              </a:ext>
            </a:extLst>
          </p:cNvPr>
          <p:cNvSpPr>
            <a:spLocks noGrp="1"/>
          </p:cNvSpPr>
          <p:nvPr>
            <p:ph type="dt" sz="half" idx="10"/>
          </p:nvPr>
        </p:nvSpPr>
        <p:spPr/>
        <p:txBody>
          <a:bodyPr/>
          <a:lstStyle/>
          <a:p>
            <a:fld id="{1BA0BDA3-C400-4031-B023-EABAB28EB57A}" type="datetime1">
              <a:rPr lang="en-US" smtClean="0"/>
              <a:t>2/26/2021</a:t>
            </a:fld>
            <a:endParaRPr lang="en-US" dirty="0"/>
          </a:p>
        </p:txBody>
      </p:sp>
      <p:sp>
        <p:nvSpPr>
          <p:cNvPr id="5" name="Slide Number Placeholder 4">
            <a:extLst>
              <a:ext uri="{FF2B5EF4-FFF2-40B4-BE49-F238E27FC236}">
                <a16:creationId xmlns:a16="http://schemas.microsoft.com/office/drawing/2014/main" id="{59F52B3F-CAF5-4450-ABE6-8919FFF418B4}"/>
              </a:ext>
            </a:extLst>
          </p:cNvPr>
          <p:cNvSpPr>
            <a:spLocks noGrp="1"/>
          </p:cNvSpPr>
          <p:nvPr>
            <p:ph type="sldNum" sz="quarter" idx="12"/>
          </p:nvPr>
        </p:nvSpPr>
        <p:spPr/>
        <p:txBody>
          <a:bodyPr/>
          <a:lstStyle/>
          <a:p>
            <a:fld id="{002E2CAC-6674-414A-8D65-CF8BBF4DD0CA}" type="slidenum">
              <a:rPr lang="en-US" smtClean="0"/>
              <a:t>27</a:t>
            </a:fld>
            <a:endParaRPr lang="en-US" dirty="0"/>
          </a:p>
        </p:txBody>
      </p:sp>
      <p:sp>
        <p:nvSpPr>
          <p:cNvPr id="8" name="TextBox 7">
            <a:extLst>
              <a:ext uri="{FF2B5EF4-FFF2-40B4-BE49-F238E27FC236}">
                <a16:creationId xmlns:a16="http://schemas.microsoft.com/office/drawing/2014/main" id="{0564B491-9169-4172-B6D3-F339F39D0B9E}"/>
              </a:ext>
            </a:extLst>
          </p:cNvPr>
          <p:cNvSpPr txBox="1"/>
          <p:nvPr/>
        </p:nvSpPr>
        <p:spPr>
          <a:xfrm>
            <a:off x="628650" y="1365427"/>
            <a:ext cx="7259574" cy="430887"/>
          </a:xfrm>
          <a:prstGeom prst="rect">
            <a:avLst/>
          </a:prstGeom>
          <a:noFill/>
        </p:spPr>
        <p:txBody>
          <a:bodyPr wrap="square">
            <a:spAutoFit/>
          </a:bodyPr>
          <a:lstStyle/>
          <a:p>
            <a:r>
              <a:rPr lang="en-US" sz="2200" b="1" dirty="0">
                <a:solidFill>
                  <a:srgbClr val="FF0000"/>
                </a:solidFill>
              </a:rPr>
              <a:t>Fixed-Aisle Automated Storage/Retrieval Systems</a:t>
            </a:r>
            <a:endParaRPr lang="en-US" sz="2200" dirty="0">
              <a:solidFill>
                <a:srgbClr val="FF0000"/>
              </a:solidFill>
            </a:endParaRPr>
          </a:p>
        </p:txBody>
      </p:sp>
      <p:sp>
        <p:nvSpPr>
          <p:cNvPr id="9" name="TextBox 8">
            <a:extLst>
              <a:ext uri="{FF2B5EF4-FFF2-40B4-BE49-F238E27FC236}">
                <a16:creationId xmlns:a16="http://schemas.microsoft.com/office/drawing/2014/main" id="{F880A44B-04D2-4100-A14B-9E5C1B36F733}"/>
              </a:ext>
            </a:extLst>
          </p:cNvPr>
          <p:cNvSpPr txBox="1"/>
          <p:nvPr/>
        </p:nvSpPr>
        <p:spPr>
          <a:xfrm>
            <a:off x="628650" y="2262547"/>
            <a:ext cx="7886700" cy="3816429"/>
          </a:xfrm>
          <a:prstGeom prst="rect">
            <a:avLst/>
          </a:prstGeom>
          <a:noFill/>
        </p:spPr>
        <p:txBody>
          <a:bodyPr wrap="square">
            <a:spAutoFit/>
          </a:bodyPr>
          <a:lstStyle/>
          <a:p>
            <a:pPr algn="l"/>
            <a:r>
              <a:rPr lang="en-US" sz="2200" b="1" i="1" u="none" strike="noStrike" baseline="0" dirty="0"/>
              <a:t>Solution: </a:t>
            </a:r>
          </a:p>
          <a:p>
            <a:pPr marL="342900" indent="-342900" algn="l">
              <a:buAutoNum type="alphaLcParenBoth"/>
            </a:pPr>
            <a:r>
              <a:rPr lang="en-US" sz="2200" b="0" i="0" u="none" strike="noStrike" baseline="0" dirty="0"/>
              <a:t>Capacity per aisle = 2</a:t>
            </a:r>
            <a:r>
              <a:rPr lang="en-US" sz="2200" dirty="0"/>
              <a:t>(</a:t>
            </a:r>
            <a:r>
              <a:rPr lang="en-US" sz="2200" b="0" i="0" u="none" strike="noStrike" baseline="0" dirty="0"/>
              <a:t>60)</a:t>
            </a:r>
            <a:r>
              <a:rPr lang="en-US" sz="2200" dirty="0"/>
              <a:t>(</a:t>
            </a:r>
            <a:r>
              <a:rPr lang="en-US" sz="2200" b="0" i="0" u="none" strike="noStrike" baseline="0" dirty="0"/>
              <a:t>12</a:t>
            </a:r>
            <a:r>
              <a:rPr lang="en-US" sz="2200" dirty="0"/>
              <a:t>)</a:t>
            </a:r>
            <a:r>
              <a:rPr lang="en-US" sz="2200" b="0" i="0" u="none" strike="noStrike" baseline="0" dirty="0"/>
              <a:t> = 1,440 unit loads. With four aisles, </a:t>
            </a:r>
          </a:p>
          <a:p>
            <a:pPr algn="l"/>
            <a:endParaRPr lang="en-US" sz="2200" b="0" i="0" u="none" strike="noStrike" baseline="0" dirty="0"/>
          </a:p>
          <a:p>
            <a:pPr algn="l"/>
            <a:r>
              <a:rPr lang="en-US" sz="2200" b="0" i="0" u="none" strike="noStrike" baseline="0" dirty="0"/>
              <a:t>the total capacity is AS / RS capacity = 4(1440) = </a:t>
            </a:r>
            <a:r>
              <a:rPr lang="en-US" sz="2200" b="1" i="0" u="none" strike="noStrike" baseline="0" dirty="0"/>
              <a:t>5,760 unit loads</a:t>
            </a:r>
          </a:p>
          <a:p>
            <a:pPr algn="l"/>
            <a:endParaRPr lang="en-US" sz="2200" b="1" i="0" u="none" strike="noStrike" baseline="0" dirty="0"/>
          </a:p>
          <a:p>
            <a:pPr algn="l"/>
            <a:r>
              <a:rPr lang="en-US" sz="2200" b="0" i="0" u="none" strike="noStrike" baseline="0" dirty="0"/>
              <a:t>(b) the dimensions of the storage rack structure can be computed as:</a:t>
            </a:r>
          </a:p>
          <a:p>
            <a:pPr algn="l"/>
            <a:r>
              <a:rPr lang="en-US" sz="2200" b="0" i="1" u="none" strike="noStrike" baseline="0" dirty="0"/>
              <a:t>				W </a:t>
            </a:r>
            <a:r>
              <a:rPr lang="en-US" sz="2200" b="0" i="0" u="none" strike="noStrike" baseline="0" dirty="0"/>
              <a:t>= 3(42 + 6) = 144 in = 12 ft /aisle</a:t>
            </a:r>
          </a:p>
          <a:p>
            <a:pPr algn="l"/>
            <a:r>
              <a:rPr lang="en-US" sz="2200" b="0" i="0" u="none" strike="noStrike" baseline="0" dirty="0"/>
              <a:t>				Overall width of the AS / RS = 4(12) = </a:t>
            </a:r>
            <a:r>
              <a:rPr lang="en-US" sz="2200" b="1" i="0" u="none" strike="noStrike" baseline="0" dirty="0"/>
              <a:t>48 ft</a:t>
            </a:r>
          </a:p>
          <a:p>
            <a:pPr algn="l"/>
            <a:r>
              <a:rPr lang="en-US" sz="2200" b="0" i="1" u="none" strike="noStrike" baseline="0" dirty="0"/>
              <a:t>				L </a:t>
            </a:r>
            <a:r>
              <a:rPr lang="en-US" sz="2200" b="0" i="0" u="none" strike="noStrike" baseline="0" dirty="0"/>
              <a:t>= 60(48 + 8) = 3,360 in = </a:t>
            </a:r>
            <a:r>
              <a:rPr lang="en-US" sz="2200" b="1" i="0" u="none" strike="noStrike" baseline="0" dirty="0"/>
              <a:t>280 ft</a:t>
            </a:r>
          </a:p>
          <a:p>
            <a:pPr algn="l"/>
            <a:r>
              <a:rPr lang="de-DE" sz="2200" b="0" i="1" u="none" strike="noStrike" baseline="0" dirty="0"/>
              <a:t>				H </a:t>
            </a:r>
            <a:r>
              <a:rPr lang="de-DE" sz="2200" b="0" i="0" u="none" strike="noStrike" baseline="0" dirty="0"/>
              <a:t>= 12(36 + 10) = 552 in = </a:t>
            </a:r>
            <a:r>
              <a:rPr lang="de-DE" sz="2200" b="1" i="0" u="none" strike="noStrike" baseline="0" dirty="0"/>
              <a:t>46 ft</a:t>
            </a:r>
            <a:endParaRPr lang="en-US" sz="2200" dirty="0"/>
          </a:p>
        </p:txBody>
      </p:sp>
    </p:spTree>
    <p:extLst>
      <p:ext uri="{BB962C8B-B14F-4D97-AF65-F5344CB8AC3E}">
        <p14:creationId xmlns:p14="http://schemas.microsoft.com/office/powerpoint/2010/main" val="1222051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1CE6-6FF5-4099-8CC9-0AD96B981E6F}"/>
              </a:ext>
            </a:extLst>
          </p:cNvPr>
          <p:cNvSpPr>
            <a:spLocks noGrp="1"/>
          </p:cNvSpPr>
          <p:nvPr>
            <p:ph type="title"/>
          </p:nvPr>
        </p:nvSpPr>
        <p:spPr/>
        <p:txBody>
          <a:bodyPr/>
          <a:lstStyle/>
          <a:p>
            <a:r>
              <a:rPr lang="en-US" dirty="0"/>
              <a:t>Analysis of Storage Systems</a:t>
            </a:r>
          </a:p>
        </p:txBody>
      </p:sp>
      <p:sp>
        <p:nvSpPr>
          <p:cNvPr id="4" name="Date Placeholder 3">
            <a:extLst>
              <a:ext uri="{FF2B5EF4-FFF2-40B4-BE49-F238E27FC236}">
                <a16:creationId xmlns:a16="http://schemas.microsoft.com/office/drawing/2014/main" id="{E6B16389-4C21-45FB-A19C-0137FF1275FB}"/>
              </a:ext>
            </a:extLst>
          </p:cNvPr>
          <p:cNvSpPr>
            <a:spLocks noGrp="1"/>
          </p:cNvSpPr>
          <p:nvPr>
            <p:ph type="dt" sz="half" idx="10"/>
          </p:nvPr>
        </p:nvSpPr>
        <p:spPr/>
        <p:txBody>
          <a:bodyPr/>
          <a:lstStyle/>
          <a:p>
            <a:fld id="{1BA0BDA3-C400-4031-B023-EABAB28EB57A}" type="datetime1">
              <a:rPr lang="en-US" smtClean="0"/>
              <a:t>2/26/2021</a:t>
            </a:fld>
            <a:endParaRPr lang="en-US" dirty="0"/>
          </a:p>
        </p:txBody>
      </p:sp>
      <p:sp>
        <p:nvSpPr>
          <p:cNvPr id="5" name="Slide Number Placeholder 4">
            <a:extLst>
              <a:ext uri="{FF2B5EF4-FFF2-40B4-BE49-F238E27FC236}">
                <a16:creationId xmlns:a16="http://schemas.microsoft.com/office/drawing/2014/main" id="{59F52B3F-CAF5-4450-ABE6-8919FFF418B4}"/>
              </a:ext>
            </a:extLst>
          </p:cNvPr>
          <p:cNvSpPr>
            <a:spLocks noGrp="1"/>
          </p:cNvSpPr>
          <p:nvPr>
            <p:ph type="sldNum" sz="quarter" idx="12"/>
          </p:nvPr>
        </p:nvSpPr>
        <p:spPr/>
        <p:txBody>
          <a:bodyPr/>
          <a:lstStyle/>
          <a:p>
            <a:fld id="{002E2CAC-6674-414A-8D65-CF8BBF4DD0CA}" type="slidenum">
              <a:rPr lang="en-US" smtClean="0"/>
              <a:t>28</a:t>
            </a:fld>
            <a:endParaRPr lang="en-US"/>
          </a:p>
        </p:txBody>
      </p:sp>
      <p:sp>
        <p:nvSpPr>
          <p:cNvPr id="8" name="TextBox 7">
            <a:extLst>
              <a:ext uri="{FF2B5EF4-FFF2-40B4-BE49-F238E27FC236}">
                <a16:creationId xmlns:a16="http://schemas.microsoft.com/office/drawing/2014/main" id="{0564B491-9169-4172-B6D3-F339F39D0B9E}"/>
              </a:ext>
            </a:extLst>
          </p:cNvPr>
          <p:cNvSpPr txBox="1"/>
          <p:nvPr/>
        </p:nvSpPr>
        <p:spPr>
          <a:xfrm>
            <a:off x="628650" y="1365427"/>
            <a:ext cx="7259574" cy="430887"/>
          </a:xfrm>
          <a:prstGeom prst="rect">
            <a:avLst/>
          </a:prstGeom>
          <a:noFill/>
        </p:spPr>
        <p:txBody>
          <a:bodyPr wrap="square">
            <a:spAutoFit/>
          </a:bodyPr>
          <a:lstStyle/>
          <a:p>
            <a:r>
              <a:rPr lang="en-US" sz="2200" b="1" dirty="0">
                <a:solidFill>
                  <a:srgbClr val="FF0000"/>
                </a:solidFill>
              </a:rPr>
              <a:t>Carousel Storage System</a:t>
            </a:r>
            <a:endParaRPr lang="en-US" sz="2200" dirty="0">
              <a:solidFill>
                <a:srgbClr val="FF0000"/>
              </a:solidFill>
            </a:endParaRPr>
          </a:p>
        </p:txBody>
      </p:sp>
      <p:sp>
        <p:nvSpPr>
          <p:cNvPr id="10" name="TextBox 9">
            <a:extLst>
              <a:ext uri="{FF2B5EF4-FFF2-40B4-BE49-F238E27FC236}">
                <a16:creationId xmlns:a16="http://schemas.microsoft.com/office/drawing/2014/main" id="{1183E300-F69D-4533-A906-777FA1EE00D8}"/>
              </a:ext>
            </a:extLst>
          </p:cNvPr>
          <p:cNvSpPr txBox="1"/>
          <p:nvPr/>
        </p:nvSpPr>
        <p:spPr>
          <a:xfrm>
            <a:off x="628650" y="1955030"/>
            <a:ext cx="4572000" cy="430887"/>
          </a:xfrm>
          <a:prstGeom prst="rect">
            <a:avLst/>
          </a:prstGeom>
          <a:noFill/>
        </p:spPr>
        <p:txBody>
          <a:bodyPr wrap="square">
            <a:spAutoFit/>
          </a:bodyPr>
          <a:lstStyle/>
          <a:p>
            <a:r>
              <a:rPr lang="en-US" sz="2200" b="1" dirty="0">
                <a:solidFill>
                  <a:srgbClr val="0070C0"/>
                </a:solidFill>
              </a:rPr>
              <a:t>Storage Capacity</a:t>
            </a:r>
            <a:endParaRPr lang="en-US" sz="2200" dirty="0">
              <a:solidFill>
                <a:srgbClr val="0070C0"/>
              </a:solidFill>
            </a:endParaRPr>
          </a:p>
        </p:txBody>
      </p:sp>
      <p:pic>
        <p:nvPicPr>
          <p:cNvPr id="6" name="Picture 5">
            <a:extLst>
              <a:ext uri="{FF2B5EF4-FFF2-40B4-BE49-F238E27FC236}">
                <a16:creationId xmlns:a16="http://schemas.microsoft.com/office/drawing/2014/main" id="{D37712D0-D130-4FEB-80D2-ED9C1FFF4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4168" y="2402832"/>
            <a:ext cx="5612482" cy="3579979"/>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4D3266D8-7F92-47EC-8368-E3EBA7CAEEEA}"/>
                  </a:ext>
                </a:extLst>
              </p:cNvPr>
              <p:cNvSpPr txBox="1"/>
              <p:nvPr/>
            </p:nvSpPr>
            <p:spPr>
              <a:xfrm>
                <a:off x="2394409" y="6121311"/>
                <a:ext cx="4572000" cy="461665"/>
              </a:xfrm>
              <a:prstGeom prst="rect">
                <a:avLst/>
              </a:prstGeom>
              <a:noFill/>
            </p:spPr>
            <p:txBody>
              <a:bodyPr wrap="square">
                <a:spAutoFit/>
              </a:bodyPr>
              <a:lstStyle/>
              <a:p>
                <a:pPr algn="l"/>
                <a:r>
                  <a:rPr lang="en-US" sz="1200" b="0" i="0" u="none" strike="noStrike" baseline="0" dirty="0"/>
                  <a:t>Top and side views of horizontal storage carousel with 18 carriers</a:t>
                </a:r>
              </a:p>
              <a:p>
                <a:pPr algn="l"/>
                <a:r>
                  <a:rPr lang="en-US" sz="1200" dirty="0"/>
                  <a:t>(</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𝑛</m:t>
                        </m:r>
                      </m:e>
                      <m:sub>
                        <m:r>
                          <a:rPr lang="en-US" sz="1200" b="0" i="1" smtClean="0">
                            <a:latin typeface="Cambria Math" panose="02040503050406030204" pitchFamily="18" charset="0"/>
                          </a:rPr>
                          <m:t>𝑐</m:t>
                        </m:r>
                      </m:sub>
                    </m:sSub>
                  </m:oMath>
                </a14:m>
                <a:r>
                  <a:rPr lang="en-US" sz="1200" b="0" i="1" u="none" strike="noStrike" baseline="0" dirty="0"/>
                  <a:t> </a:t>
                </a:r>
                <a:r>
                  <a:rPr lang="en-US" sz="1200" b="0" i="0" u="none" strike="noStrike" baseline="0" dirty="0"/>
                  <a:t>= 18) and four bins/carrier </a:t>
                </a:r>
                <a:r>
                  <a:rPr lang="en-US" sz="1200" dirty="0"/>
                  <a:t>(</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𝑛</m:t>
                        </m:r>
                      </m:e>
                      <m:sub>
                        <m:r>
                          <a:rPr lang="en-US" sz="1200" b="0" i="1" smtClean="0">
                            <a:latin typeface="Cambria Math" panose="02040503050406030204" pitchFamily="18" charset="0"/>
                          </a:rPr>
                          <m:t>𝑏</m:t>
                        </m:r>
                      </m:sub>
                    </m:sSub>
                  </m:oMath>
                </a14:m>
                <a:r>
                  <a:rPr lang="en-US" sz="1200" b="0" i="0" u="none" strike="noStrike" baseline="0" dirty="0"/>
                  <a:t>= 4). Key: </a:t>
                </a:r>
                <a:r>
                  <a:rPr lang="en-US" sz="1200" b="0" i="0" u="none" strike="noStrike" baseline="0" dirty="0" err="1"/>
                  <a:t>Unld</a:t>
                </a:r>
                <a:r>
                  <a:rPr lang="en-US" sz="1200" b="0" i="0" u="none" strike="noStrike" baseline="0" dirty="0"/>
                  <a:t> = unload.</a:t>
                </a:r>
                <a:endParaRPr lang="en-US" sz="1200" dirty="0"/>
              </a:p>
            </p:txBody>
          </p:sp>
        </mc:Choice>
        <mc:Fallback>
          <p:sp>
            <p:nvSpPr>
              <p:cNvPr id="12" name="TextBox 11">
                <a:extLst>
                  <a:ext uri="{FF2B5EF4-FFF2-40B4-BE49-F238E27FC236}">
                    <a16:creationId xmlns:a16="http://schemas.microsoft.com/office/drawing/2014/main" id="{4D3266D8-7F92-47EC-8368-E3EBA7CAEEEA}"/>
                  </a:ext>
                </a:extLst>
              </p:cNvPr>
              <p:cNvSpPr txBox="1">
                <a:spLocks noRot="1" noChangeAspect="1" noMove="1" noResize="1" noEditPoints="1" noAdjustHandles="1" noChangeArrowheads="1" noChangeShapeType="1" noTextEdit="1"/>
              </p:cNvSpPr>
              <p:nvPr/>
            </p:nvSpPr>
            <p:spPr>
              <a:xfrm>
                <a:off x="2394409" y="6121311"/>
                <a:ext cx="4572000" cy="461665"/>
              </a:xfrm>
              <a:prstGeom prst="rect">
                <a:avLst/>
              </a:prstGeom>
              <a:blipFill>
                <a:blip r:embed="rId3"/>
                <a:stretch>
                  <a:fillRect l="-133" b="-9211"/>
                </a:stretch>
              </a:blipFill>
            </p:spPr>
            <p:txBody>
              <a:bodyPr/>
              <a:lstStyle/>
              <a:p>
                <a:r>
                  <a:rPr lang="en-US">
                    <a:noFill/>
                  </a:rPr>
                  <a:t> </a:t>
                </a:r>
              </a:p>
            </p:txBody>
          </p:sp>
        </mc:Fallback>
      </mc:AlternateContent>
    </p:spTree>
    <p:extLst>
      <p:ext uri="{BB962C8B-B14F-4D97-AF65-F5344CB8AC3E}">
        <p14:creationId xmlns:p14="http://schemas.microsoft.com/office/powerpoint/2010/main" val="178008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1CE6-6FF5-4099-8CC9-0AD96B981E6F}"/>
              </a:ext>
            </a:extLst>
          </p:cNvPr>
          <p:cNvSpPr>
            <a:spLocks noGrp="1"/>
          </p:cNvSpPr>
          <p:nvPr>
            <p:ph type="title"/>
          </p:nvPr>
        </p:nvSpPr>
        <p:spPr/>
        <p:txBody>
          <a:bodyPr/>
          <a:lstStyle/>
          <a:p>
            <a:r>
              <a:rPr lang="en-US" dirty="0"/>
              <a:t>Analysis of Storage Systems</a:t>
            </a:r>
          </a:p>
        </p:txBody>
      </p:sp>
      <p:sp>
        <p:nvSpPr>
          <p:cNvPr id="4" name="Date Placeholder 3">
            <a:extLst>
              <a:ext uri="{FF2B5EF4-FFF2-40B4-BE49-F238E27FC236}">
                <a16:creationId xmlns:a16="http://schemas.microsoft.com/office/drawing/2014/main" id="{E6B16389-4C21-45FB-A19C-0137FF1275FB}"/>
              </a:ext>
            </a:extLst>
          </p:cNvPr>
          <p:cNvSpPr>
            <a:spLocks noGrp="1"/>
          </p:cNvSpPr>
          <p:nvPr>
            <p:ph type="dt" sz="half" idx="10"/>
          </p:nvPr>
        </p:nvSpPr>
        <p:spPr/>
        <p:txBody>
          <a:bodyPr/>
          <a:lstStyle/>
          <a:p>
            <a:fld id="{1BA0BDA3-C400-4031-B023-EABAB28EB57A}" type="datetime1">
              <a:rPr lang="en-US" smtClean="0"/>
              <a:t>2/26/2021</a:t>
            </a:fld>
            <a:endParaRPr lang="en-US" dirty="0"/>
          </a:p>
        </p:txBody>
      </p:sp>
      <p:sp>
        <p:nvSpPr>
          <p:cNvPr id="5" name="Slide Number Placeholder 4">
            <a:extLst>
              <a:ext uri="{FF2B5EF4-FFF2-40B4-BE49-F238E27FC236}">
                <a16:creationId xmlns:a16="http://schemas.microsoft.com/office/drawing/2014/main" id="{59F52B3F-CAF5-4450-ABE6-8919FFF418B4}"/>
              </a:ext>
            </a:extLst>
          </p:cNvPr>
          <p:cNvSpPr>
            <a:spLocks noGrp="1"/>
          </p:cNvSpPr>
          <p:nvPr>
            <p:ph type="sldNum" sz="quarter" idx="12"/>
          </p:nvPr>
        </p:nvSpPr>
        <p:spPr/>
        <p:txBody>
          <a:bodyPr/>
          <a:lstStyle/>
          <a:p>
            <a:fld id="{002E2CAC-6674-414A-8D65-CF8BBF4DD0CA}" type="slidenum">
              <a:rPr lang="en-US" smtClean="0"/>
              <a:t>29</a:t>
            </a:fld>
            <a:endParaRPr lang="en-US"/>
          </a:p>
        </p:txBody>
      </p:sp>
      <p:sp>
        <p:nvSpPr>
          <p:cNvPr id="8" name="TextBox 7">
            <a:extLst>
              <a:ext uri="{FF2B5EF4-FFF2-40B4-BE49-F238E27FC236}">
                <a16:creationId xmlns:a16="http://schemas.microsoft.com/office/drawing/2014/main" id="{0564B491-9169-4172-B6D3-F339F39D0B9E}"/>
              </a:ext>
            </a:extLst>
          </p:cNvPr>
          <p:cNvSpPr txBox="1"/>
          <p:nvPr/>
        </p:nvSpPr>
        <p:spPr>
          <a:xfrm>
            <a:off x="628650" y="1365427"/>
            <a:ext cx="7259574" cy="430887"/>
          </a:xfrm>
          <a:prstGeom prst="rect">
            <a:avLst/>
          </a:prstGeom>
          <a:noFill/>
        </p:spPr>
        <p:txBody>
          <a:bodyPr wrap="square">
            <a:spAutoFit/>
          </a:bodyPr>
          <a:lstStyle/>
          <a:p>
            <a:r>
              <a:rPr lang="en-US" sz="2200" b="1" dirty="0">
                <a:solidFill>
                  <a:srgbClr val="FF0000"/>
                </a:solidFill>
              </a:rPr>
              <a:t>Carousel Storage System</a:t>
            </a:r>
            <a:endParaRPr lang="en-US" sz="2200" dirty="0">
              <a:solidFill>
                <a:srgbClr val="FF0000"/>
              </a:solidFill>
            </a:endParaRPr>
          </a:p>
        </p:txBody>
      </p:sp>
      <p:sp>
        <p:nvSpPr>
          <p:cNvPr id="10" name="TextBox 9">
            <a:extLst>
              <a:ext uri="{FF2B5EF4-FFF2-40B4-BE49-F238E27FC236}">
                <a16:creationId xmlns:a16="http://schemas.microsoft.com/office/drawing/2014/main" id="{1183E300-F69D-4533-A906-777FA1EE00D8}"/>
              </a:ext>
            </a:extLst>
          </p:cNvPr>
          <p:cNvSpPr txBox="1"/>
          <p:nvPr/>
        </p:nvSpPr>
        <p:spPr>
          <a:xfrm>
            <a:off x="628650" y="1955030"/>
            <a:ext cx="4572000" cy="430887"/>
          </a:xfrm>
          <a:prstGeom prst="rect">
            <a:avLst/>
          </a:prstGeom>
          <a:noFill/>
        </p:spPr>
        <p:txBody>
          <a:bodyPr wrap="square">
            <a:spAutoFit/>
          </a:bodyPr>
          <a:lstStyle/>
          <a:p>
            <a:r>
              <a:rPr lang="en-US" sz="2200" b="1" dirty="0">
                <a:solidFill>
                  <a:srgbClr val="0070C0"/>
                </a:solidFill>
              </a:rPr>
              <a:t>Storage Capacity</a:t>
            </a:r>
            <a:endParaRPr lang="en-US" sz="2200" dirty="0">
              <a:solidFill>
                <a:srgbClr val="0070C0"/>
              </a:solidFill>
            </a:endParaRP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AD41D9F3-F2FD-4201-A71A-846E99D4386E}"/>
                  </a:ext>
                </a:extLst>
              </p:cNvPr>
              <p:cNvSpPr txBox="1"/>
              <p:nvPr/>
            </p:nvSpPr>
            <p:spPr>
              <a:xfrm>
                <a:off x="628650" y="2693384"/>
                <a:ext cx="7886700" cy="1785104"/>
              </a:xfrm>
              <a:prstGeom prst="rect">
                <a:avLst/>
              </a:prstGeom>
              <a:noFill/>
            </p:spPr>
            <p:txBody>
              <a:bodyPr wrap="square">
                <a:spAutoFit/>
              </a:bodyPr>
              <a:lstStyle/>
              <a:p>
                <a:pPr algn="l"/>
                <a:r>
                  <a:rPr lang="en-US" sz="2200" b="0" i="0" u="none" strike="noStrike" baseline="0" dirty="0"/>
                  <a:t>Individual bins or baskets are suspended from carriers that revolve</a:t>
                </a:r>
              </a:p>
              <a:p>
                <a:pPr algn="l"/>
                <a:r>
                  <a:rPr lang="en-US" sz="2200" b="0" i="0" u="none" strike="noStrike" baseline="0" dirty="0"/>
                  <a:t>around an oval rail with circumference given by</a:t>
                </a:r>
              </a:p>
              <a:p>
                <a:pPr algn="l"/>
                <a:endParaRPr lang="en-US" sz="2200" b="0" i="0" u="none" strike="noStrike" baseline="0" dirty="0"/>
              </a:p>
              <a:p>
                <a:pPr algn="l"/>
                <a:r>
                  <a:rPr lang="en-US" sz="2200" b="0" i="1" u="none" strike="noStrike" baseline="0" dirty="0"/>
                  <a:t>                                          C </a:t>
                </a:r>
                <a:r>
                  <a:rPr lang="en-US" sz="2200" b="0" i="0" u="none" strike="noStrike" baseline="0" dirty="0"/>
                  <a:t>= 2(</a:t>
                </a:r>
                <a:r>
                  <a:rPr lang="en-US" sz="2200" b="0" i="1" u="none" strike="noStrike" baseline="0" dirty="0"/>
                  <a:t>L </a:t>
                </a:r>
                <a:r>
                  <a:rPr lang="en-US" sz="2200" b="0" i="0" u="none" strike="noStrike" baseline="0" dirty="0"/>
                  <a:t>– </a:t>
                </a:r>
                <a:r>
                  <a:rPr lang="en-US" sz="2200" b="0" i="1" u="none" strike="noStrike" baseline="0" dirty="0"/>
                  <a:t>W</a:t>
                </a:r>
                <a:r>
                  <a:rPr lang="en-US" sz="2200" dirty="0"/>
                  <a:t>)</a:t>
                </a:r>
                <a:r>
                  <a:rPr lang="en-US" sz="2200" b="0" i="0" u="none" strike="noStrike" baseline="0" dirty="0"/>
                  <a:t> + </a:t>
                </a:r>
                <a14:m>
                  <m:oMath xmlns:m="http://schemas.openxmlformats.org/officeDocument/2006/math">
                    <m:r>
                      <a:rPr lang="en-US" sz="2200" b="0" i="1" u="none" strike="noStrike" baseline="0" smtClean="0">
                        <a:latin typeface="Cambria Math" panose="02040503050406030204" pitchFamily="18" charset="0"/>
                      </a:rPr>
                      <m:t>𝜋</m:t>
                    </m:r>
                  </m:oMath>
                </a14:m>
                <a:r>
                  <a:rPr lang="en-US" sz="2200" b="0" i="1" u="none" strike="noStrike" baseline="0" dirty="0"/>
                  <a:t>W)</a:t>
                </a:r>
              </a:p>
              <a:p>
                <a:pPr algn="l"/>
                <a:endParaRPr lang="en-US" sz="2200" dirty="0"/>
              </a:p>
            </p:txBody>
          </p:sp>
        </mc:Choice>
        <mc:Fallback>
          <p:sp>
            <p:nvSpPr>
              <p:cNvPr id="11" name="TextBox 10">
                <a:extLst>
                  <a:ext uri="{FF2B5EF4-FFF2-40B4-BE49-F238E27FC236}">
                    <a16:creationId xmlns:a16="http://schemas.microsoft.com/office/drawing/2014/main" id="{AD41D9F3-F2FD-4201-A71A-846E99D4386E}"/>
                  </a:ext>
                </a:extLst>
              </p:cNvPr>
              <p:cNvSpPr txBox="1">
                <a:spLocks noRot="1" noChangeAspect="1" noMove="1" noResize="1" noEditPoints="1" noAdjustHandles="1" noChangeArrowheads="1" noChangeShapeType="1" noTextEdit="1"/>
              </p:cNvSpPr>
              <p:nvPr/>
            </p:nvSpPr>
            <p:spPr>
              <a:xfrm>
                <a:off x="628650" y="2693384"/>
                <a:ext cx="7886700" cy="1785104"/>
              </a:xfrm>
              <a:prstGeom prst="rect">
                <a:avLst/>
              </a:prstGeom>
              <a:blipFill>
                <a:blip r:embed="rId2"/>
                <a:stretch>
                  <a:fillRect l="-1005" t="-2389"/>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7DE11B04-9D76-4991-BFD3-89DC5BF75A5C}"/>
              </a:ext>
            </a:extLst>
          </p:cNvPr>
          <p:cNvSpPr txBox="1"/>
          <p:nvPr/>
        </p:nvSpPr>
        <p:spPr>
          <a:xfrm>
            <a:off x="628650" y="4401234"/>
            <a:ext cx="7886700" cy="769441"/>
          </a:xfrm>
          <a:prstGeom prst="rect">
            <a:avLst/>
          </a:prstGeom>
          <a:noFill/>
        </p:spPr>
        <p:txBody>
          <a:bodyPr wrap="square">
            <a:spAutoFit/>
          </a:bodyPr>
          <a:lstStyle/>
          <a:p>
            <a:pPr algn="l"/>
            <a:r>
              <a:rPr lang="en-US" sz="2200" b="0" i="0" u="none" strike="noStrike" baseline="0" dirty="0"/>
              <a:t>where </a:t>
            </a:r>
            <a:r>
              <a:rPr lang="en-US" sz="2200" b="0" i="1" u="none" strike="noStrike" baseline="0" dirty="0"/>
              <a:t>C </a:t>
            </a:r>
            <a:r>
              <a:rPr lang="en-US" sz="2200" b="0" i="0" u="none" strike="noStrike" baseline="0" dirty="0"/>
              <a:t>= circumference of the oval conveyor track, m (ft); and </a:t>
            </a:r>
            <a:r>
              <a:rPr lang="en-US" sz="2200" b="0" i="1" u="none" strike="noStrike" baseline="0" dirty="0"/>
              <a:t>L </a:t>
            </a:r>
            <a:r>
              <a:rPr lang="en-US" sz="2200" b="0" i="0" u="none" strike="noStrike" baseline="0" dirty="0"/>
              <a:t>and </a:t>
            </a:r>
            <a:r>
              <a:rPr lang="en-US" sz="2200" b="0" i="1" u="none" strike="noStrike" baseline="0" dirty="0"/>
              <a:t>W </a:t>
            </a:r>
            <a:r>
              <a:rPr lang="en-US" sz="2200" b="0" i="0" u="none" strike="noStrike" baseline="0" dirty="0"/>
              <a:t>are the length  and width of the track oval, m (ft).</a:t>
            </a:r>
            <a:endParaRPr lang="en-US" sz="2200" dirty="0"/>
          </a:p>
        </p:txBody>
      </p:sp>
    </p:spTree>
    <p:extLst>
      <p:ext uri="{BB962C8B-B14F-4D97-AF65-F5344CB8AC3E}">
        <p14:creationId xmlns:p14="http://schemas.microsoft.com/office/powerpoint/2010/main" val="3834384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0AE3-F694-49CB-8F4A-1B96E7A45846}"/>
              </a:ext>
            </a:extLst>
          </p:cNvPr>
          <p:cNvSpPr>
            <a:spLocks noGrp="1"/>
          </p:cNvSpPr>
          <p:nvPr>
            <p:ph type="title"/>
          </p:nvPr>
        </p:nvSpPr>
        <p:spPr/>
        <p:txBody>
          <a:bodyPr/>
          <a:lstStyle/>
          <a:p>
            <a:r>
              <a:rPr lang="en-US" dirty="0"/>
              <a:t>Intro to Storage Systems</a:t>
            </a:r>
          </a:p>
        </p:txBody>
      </p:sp>
      <p:sp>
        <p:nvSpPr>
          <p:cNvPr id="4" name="Date Placeholder 3">
            <a:extLst>
              <a:ext uri="{FF2B5EF4-FFF2-40B4-BE49-F238E27FC236}">
                <a16:creationId xmlns:a16="http://schemas.microsoft.com/office/drawing/2014/main" id="{8BF09486-9EE3-42EC-B21B-FE1CD04F8390}"/>
              </a:ext>
            </a:extLst>
          </p:cNvPr>
          <p:cNvSpPr>
            <a:spLocks noGrp="1"/>
          </p:cNvSpPr>
          <p:nvPr>
            <p:ph type="dt" sz="half" idx="10"/>
          </p:nvPr>
        </p:nvSpPr>
        <p:spPr/>
        <p:txBody>
          <a:bodyPr/>
          <a:lstStyle/>
          <a:p>
            <a:fld id="{1BA0BDA3-C400-4031-B023-EABAB28EB57A}" type="datetime1">
              <a:rPr lang="en-US" smtClean="0"/>
              <a:t>2/26/2021</a:t>
            </a:fld>
            <a:endParaRPr lang="en-US"/>
          </a:p>
        </p:txBody>
      </p:sp>
      <p:sp>
        <p:nvSpPr>
          <p:cNvPr id="5" name="Slide Number Placeholder 4">
            <a:extLst>
              <a:ext uri="{FF2B5EF4-FFF2-40B4-BE49-F238E27FC236}">
                <a16:creationId xmlns:a16="http://schemas.microsoft.com/office/drawing/2014/main" id="{A173F767-F1A8-4683-80AC-2003F3B23528}"/>
              </a:ext>
            </a:extLst>
          </p:cNvPr>
          <p:cNvSpPr>
            <a:spLocks noGrp="1"/>
          </p:cNvSpPr>
          <p:nvPr>
            <p:ph type="sldNum" sz="quarter" idx="12"/>
          </p:nvPr>
        </p:nvSpPr>
        <p:spPr/>
        <p:txBody>
          <a:bodyPr/>
          <a:lstStyle/>
          <a:p>
            <a:fld id="{002E2CAC-6674-414A-8D65-CF8BBF4DD0CA}" type="slidenum">
              <a:rPr lang="en-US" smtClean="0"/>
              <a:t>3</a:t>
            </a:fld>
            <a:endParaRPr lang="en-US"/>
          </a:p>
        </p:txBody>
      </p:sp>
      <p:pic>
        <p:nvPicPr>
          <p:cNvPr id="7" name="Picture 6">
            <a:extLst>
              <a:ext uri="{FF2B5EF4-FFF2-40B4-BE49-F238E27FC236}">
                <a16:creationId xmlns:a16="http://schemas.microsoft.com/office/drawing/2014/main" id="{9427CBAA-3A49-4858-B96B-1EF5D5CE4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951" y="1544032"/>
            <a:ext cx="7096098" cy="4644042"/>
          </a:xfrm>
          <a:prstGeom prst="rect">
            <a:avLst/>
          </a:prstGeom>
        </p:spPr>
      </p:pic>
    </p:spTree>
    <p:extLst>
      <p:ext uri="{BB962C8B-B14F-4D97-AF65-F5344CB8AC3E}">
        <p14:creationId xmlns:p14="http://schemas.microsoft.com/office/powerpoint/2010/main" val="4020045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1CE6-6FF5-4099-8CC9-0AD96B981E6F}"/>
              </a:ext>
            </a:extLst>
          </p:cNvPr>
          <p:cNvSpPr>
            <a:spLocks noGrp="1"/>
          </p:cNvSpPr>
          <p:nvPr>
            <p:ph type="title"/>
          </p:nvPr>
        </p:nvSpPr>
        <p:spPr/>
        <p:txBody>
          <a:bodyPr/>
          <a:lstStyle/>
          <a:p>
            <a:r>
              <a:rPr lang="en-US" dirty="0"/>
              <a:t>Analysis of Storage Systems</a:t>
            </a:r>
          </a:p>
        </p:txBody>
      </p:sp>
      <p:sp>
        <p:nvSpPr>
          <p:cNvPr id="4" name="Date Placeholder 3">
            <a:extLst>
              <a:ext uri="{FF2B5EF4-FFF2-40B4-BE49-F238E27FC236}">
                <a16:creationId xmlns:a16="http://schemas.microsoft.com/office/drawing/2014/main" id="{E6B16389-4C21-45FB-A19C-0137FF1275FB}"/>
              </a:ext>
            </a:extLst>
          </p:cNvPr>
          <p:cNvSpPr>
            <a:spLocks noGrp="1"/>
          </p:cNvSpPr>
          <p:nvPr>
            <p:ph type="dt" sz="half" idx="10"/>
          </p:nvPr>
        </p:nvSpPr>
        <p:spPr/>
        <p:txBody>
          <a:bodyPr/>
          <a:lstStyle/>
          <a:p>
            <a:fld id="{1BA0BDA3-C400-4031-B023-EABAB28EB57A}" type="datetime1">
              <a:rPr lang="en-US" smtClean="0"/>
              <a:t>2/26/2021</a:t>
            </a:fld>
            <a:endParaRPr lang="en-US" dirty="0"/>
          </a:p>
        </p:txBody>
      </p:sp>
      <p:sp>
        <p:nvSpPr>
          <p:cNvPr id="5" name="Slide Number Placeholder 4">
            <a:extLst>
              <a:ext uri="{FF2B5EF4-FFF2-40B4-BE49-F238E27FC236}">
                <a16:creationId xmlns:a16="http://schemas.microsoft.com/office/drawing/2014/main" id="{59F52B3F-CAF5-4450-ABE6-8919FFF418B4}"/>
              </a:ext>
            </a:extLst>
          </p:cNvPr>
          <p:cNvSpPr>
            <a:spLocks noGrp="1"/>
          </p:cNvSpPr>
          <p:nvPr>
            <p:ph type="sldNum" sz="quarter" idx="12"/>
          </p:nvPr>
        </p:nvSpPr>
        <p:spPr/>
        <p:txBody>
          <a:bodyPr/>
          <a:lstStyle/>
          <a:p>
            <a:fld id="{002E2CAC-6674-414A-8D65-CF8BBF4DD0CA}" type="slidenum">
              <a:rPr lang="en-US" smtClean="0"/>
              <a:t>30</a:t>
            </a:fld>
            <a:endParaRPr lang="en-US"/>
          </a:p>
        </p:txBody>
      </p:sp>
      <p:sp>
        <p:nvSpPr>
          <p:cNvPr id="8" name="TextBox 7">
            <a:extLst>
              <a:ext uri="{FF2B5EF4-FFF2-40B4-BE49-F238E27FC236}">
                <a16:creationId xmlns:a16="http://schemas.microsoft.com/office/drawing/2014/main" id="{0564B491-9169-4172-B6D3-F339F39D0B9E}"/>
              </a:ext>
            </a:extLst>
          </p:cNvPr>
          <p:cNvSpPr txBox="1"/>
          <p:nvPr/>
        </p:nvSpPr>
        <p:spPr>
          <a:xfrm>
            <a:off x="628650" y="1365427"/>
            <a:ext cx="7259574" cy="430887"/>
          </a:xfrm>
          <a:prstGeom prst="rect">
            <a:avLst/>
          </a:prstGeom>
          <a:noFill/>
        </p:spPr>
        <p:txBody>
          <a:bodyPr wrap="square">
            <a:spAutoFit/>
          </a:bodyPr>
          <a:lstStyle/>
          <a:p>
            <a:r>
              <a:rPr lang="en-US" sz="2200" b="1" dirty="0">
                <a:solidFill>
                  <a:srgbClr val="FF0000"/>
                </a:solidFill>
              </a:rPr>
              <a:t>Carousel Storage System</a:t>
            </a:r>
            <a:endParaRPr lang="en-US" sz="2200" dirty="0">
              <a:solidFill>
                <a:srgbClr val="FF0000"/>
              </a:solidFill>
            </a:endParaRPr>
          </a:p>
        </p:txBody>
      </p:sp>
      <p:sp>
        <p:nvSpPr>
          <p:cNvPr id="10" name="TextBox 9">
            <a:extLst>
              <a:ext uri="{FF2B5EF4-FFF2-40B4-BE49-F238E27FC236}">
                <a16:creationId xmlns:a16="http://schemas.microsoft.com/office/drawing/2014/main" id="{1183E300-F69D-4533-A906-777FA1EE00D8}"/>
              </a:ext>
            </a:extLst>
          </p:cNvPr>
          <p:cNvSpPr txBox="1"/>
          <p:nvPr/>
        </p:nvSpPr>
        <p:spPr>
          <a:xfrm>
            <a:off x="628650" y="1955030"/>
            <a:ext cx="4572000" cy="430887"/>
          </a:xfrm>
          <a:prstGeom prst="rect">
            <a:avLst/>
          </a:prstGeom>
          <a:noFill/>
        </p:spPr>
        <p:txBody>
          <a:bodyPr wrap="square">
            <a:spAutoFit/>
          </a:bodyPr>
          <a:lstStyle/>
          <a:p>
            <a:r>
              <a:rPr lang="en-US" sz="2200" b="1" dirty="0">
                <a:solidFill>
                  <a:srgbClr val="0070C0"/>
                </a:solidFill>
              </a:rPr>
              <a:t>Storage Capacity</a:t>
            </a:r>
            <a:endParaRPr lang="en-US" sz="2200" dirty="0">
              <a:solidFill>
                <a:srgbClr val="0070C0"/>
              </a:solidFill>
            </a:endParaRPr>
          </a:p>
        </p:txBody>
      </p:sp>
      <p:sp>
        <p:nvSpPr>
          <p:cNvPr id="12" name="TextBox 11">
            <a:extLst>
              <a:ext uri="{FF2B5EF4-FFF2-40B4-BE49-F238E27FC236}">
                <a16:creationId xmlns:a16="http://schemas.microsoft.com/office/drawing/2014/main" id="{EBB15593-A961-46CA-A681-C934CFF456CC}"/>
              </a:ext>
            </a:extLst>
          </p:cNvPr>
          <p:cNvSpPr txBox="1"/>
          <p:nvPr/>
        </p:nvSpPr>
        <p:spPr>
          <a:xfrm>
            <a:off x="628650" y="2539546"/>
            <a:ext cx="7886700" cy="1446550"/>
          </a:xfrm>
          <a:prstGeom prst="rect">
            <a:avLst/>
          </a:prstGeom>
          <a:noFill/>
        </p:spPr>
        <p:txBody>
          <a:bodyPr wrap="square">
            <a:spAutoFit/>
          </a:bodyPr>
          <a:lstStyle/>
          <a:p>
            <a:pPr algn="l"/>
            <a:r>
              <a:rPr lang="en-US" sz="2200" b="0" i="0" u="none" strike="noStrike" baseline="0" dirty="0"/>
              <a:t>The capacity of the carousel system depends on the number and size of the bins (or baskets) in the system. Assuming standard-size bins are used, each of a certain volumetric capacity, the number of bins can be used as the measure of capacity. Thus,</a:t>
            </a:r>
            <a:endParaRPr lang="en-US" sz="2200"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5E2D0BB-BA8C-4E77-944F-F183187BD456}"/>
                  </a:ext>
                </a:extLst>
              </p:cNvPr>
              <p:cNvSpPr txBox="1"/>
              <p:nvPr/>
            </p:nvSpPr>
            <p:spPr>
              <a:xfrm>
                <a:off x="3066958" y="4214169"/>
                <a:ext cx="3390992" cy="3385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US" sz="2200" b="0" i="0" smtClean="0">
                          <a:latin typeface="Cambria Math" panose="02040503050406030204" pitchFamily="18" charset="0"/>
                        </a:rPr>
                        <m:t>Total</m:t>
                      </m:r>
                      <m:r>
                        <a:rPr lang="en-US" sz="2200" b="0" i="0" smtClean="0">
                          <a:latin typeface="Cambria Math" panose="02040503050406030204" pitchFamily="18" charset="0"/>
                        </a:rPr>
                        <m:t> </m:t>
                      </m:r>
                      <m:r>
                        <m:rPr>
                          <m:sty m:val="p"/>
                        </m:rPr>
                        <a:rPr lang="en-US" sz="2200" b="0" i="0" smtClean="0">
                          <a:latin typeface="Cambria Math" panose="02040503050406030204" pitchFamily="18" charset="0"/>
                        </a:rPr>
                        <m:t>number</m:t>
                      </m:r>
                      <m:r>
                        <a:rPr lang="en-US" sz="2200" b="0" i="0" smtClean="0">
                          <a:latin typeface="Cambria Math" panose="02040503050406030204" pitchFamily="18" charset="0"/>
                        </a:rPr>
                        <m:t> </m:t>
                      </m:r>
                      <m:r>
                        <m:rPr>
                          <m:sty m:val="p"/>
                        </m:rPr>
                        <a:rPr lang="en-US" sz="2200" b="0" i="0" smtClean="0">
                          <a:latin typeface="Cambria Math" panose="02040503050406030204" pitchFamily="18" charset="0"/>
                        </a:rPr>
                        <m:t>of</m:t>
                      </m:r>
                      <m:r>
                        <a:rPr lang="en-US" sz="2200" b="0" i="0" smtClean="0">
                          <a:latin typeface="Cambria Math" panose="02040503050406030204" pitchFamily="18" charset="0"/>
                        </a:rPr>
                        <m:t> </m:t>
                      </m:r>
                      <m:r>
                        <m:rPr>
                          <m:sty m:val="p"/>
                        </m:rPr>
                        <a:rPr lang="en-US" sz="2200" b="0" i="0" smtClean="0">
                          <a:latin typeface="Cambria Math" panose="02040503050406030204" pitchFamily="18" charset="0"/>
                        </a:rPr>
                        <m:t>bin</m:t>
                      </m:r>
                      <m:r>
                        <a:rPr lang="en-US" sz="2200" b="0" i="0" smtClean="0">
                          <a:latin typeface="Cambria Math" panose="02040503050406030204" pitchFamily="18" charset="0"/>
                        </a:rPr>
                        <m:t>=</m:t>
                      </m:r>
                      <m:sSub>
                        <m:sSubPr>
                          <m:ctrlPr>
                            <a:rPr lang="en-US" sz="2200" b="0" smtClean="0">
                              <a:latin typeface="Cambria Math" panose="02040503050406030204" pitchFamily="18" charset="0"/>
                            </a:rPr>
                          </m:ctrlPr>
                        </m:sSubPr>
                        <m:e>
                          <m:r>
                            <m:rPr>
                              <m:sty m:val="p"/>
                            </m:rPr>
                            <a:rPr lang="en-US" sz="2200" b="0" i="0" smtClean="0">
                              <a:latin typeface="Cambria Math" panose="02040503050406030204" pitchFamily="18" charset="0"/>
                            </a:rPr>
                            <m:t>n</m:t>
                          </m:r>
                        </m:e>
                        <m:sub>
                          <m:r>
                            <m:rPr>
                              <m:sty m:val="p"/>
                            </m:rPr>
                            <a:rPr lang="en-US" sz="2200" b="0" i="0" smtClean="0">
                              <a:latin typeface="Cambria Math" panose="02040503050406030204" pitchFamily="18" charset="0"/>
                            </a:rPr>
                            <m:t>c</m:t>
                          </m:r>
                        </m:sub>
                      </m:sSub>
                      <m:sSub>
                        <m:sSubPr>
                          <m:ctrlPr>
                            <a:rPr lang="en-US" sz="2200" b="0" smtClean="0">
                              <a:latin typeface="Cambria Math" panose="02040503050406030204" pitchFamily="18" charset="0"/>
                            </a:rPr>
                          </m:ctrlPr>
                        </m:sSubPr>
                        <m:e>
                          <m:r>
                            <m:rPr>
                              <m:sty m:val="p"/>
                            </m:rPr>
                            <a:rPr lang="en-US" sz="2200" b="0" i="0" smtClean="0">
                              <a:latin typeface="Cambria Math" panose="02040503050406030204" pitchFamily="18" charset="0"/>
                            </a:rPr>
                            <m:t>n</m:t>
                          </m:r>
                        </m:e>
                        <m:sub>
                          <m:r>
                            <m:rPr>
                              <m:sty m:val="p"/>
                            </m:rPr>
                            <a:rPr lang="en-US" sz="2200" b="0" i="0" smtClean="0">
                              <a:latin typeface="Cambria Math" panose="02040503050406030204" pitchFamily="18" charset="0"/>
                            </a:rPr>
                            <m:t>b</m:t>
                          </m:r>
                        </m:sub>
                      </m:sSub>
                    </m:oMath>
                  </m:oMathPara>
                </a14:m>
                <a:endParaRPr lang="en-US" sz="2200" dirty="0"/>
              </a:p>
            </p:txBody>
          </p:sp>
        </mc:Choice>
        <mc:Fallback>
          <p:sp>
            <p:nvSpPr>
              <p:cNvPr id="6" name="TextBox 5">
                <a:extLst>
                  <a:ext uri="{FF2B5EF4-FFF2-40B4-BE49-F238E27FC236}">
                    <a16:creationId xmlns:a16="http://schemas.microsoft.com/office/drawing/2014/main" id="{35E2D0BB-BA8C-4E77-944F-F183187BD456}"/>
                  </a:ext>
                </a:extLst>
              </p:cNvPr>
              <p:cNvSpPr txBox="1">
                <a:spLocks noRot="1" noChangeAspect="1" noMove="1" noResize="1" noEditPoints="1" noAdjustHandles="1" noChangeArrowheads="1" noChangeShapeType="1" noTextEdit="1"/>
              </p:cNvSpPr>
              <p:nvPr/>
            </p:nvSpPr>
            <p:spPr>
              <a:xfrm>
                <a:off x="3066958" y="4214169"/>
                <a:ext cx="3390992" cy="338554"/>
              </a:xfrm>
              <a:prstGeom prst="rect">
                <a:avLst/>
              </a:prstGeom>
              <a:blipFill>
                <a:blip r:embed="rId2"/>
                <a:stretch>
                  <a:fillRect l="-1439" r="-719" b="-16071"/>
                </a:stretch>
              </a:blipFill>
            </p:spPr>
            <p:txBody>
              <a:bodyPr/>
              <a:lstStyle/>
              <a:p>
                <a:r>
                  <a:rPr lang="en-US">
                    <a:noFill/>
                  </a:rPr>
                  <a:t> </a:t>
                </a:r>
              </a:p>
            </p:txBody>
          </p:sp>
        </mc:Fallback>
      </mc:AlternateContent>
    </p:spTree>
    <p:extLst>
      <p:ext uri="{BB962C8B-B14F-4D97-AF65-F5344CB8AC3E}">
        <p14:creationId xmlns:p14="http://schemas.microsoft.com/office/powerpoint/2010/main" val="453169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1CE6-6FF5-4099-8CC9-0AD96B981E6F}"/>
              </a:ext>
            </a:extLst>
          </p:cNvPr>
          <p:cNvSpPr>
            <a:spLocks noGrp="1"/>
          </p:cNvSpPr>
          <p:nvPr>
            <p:ph type="title"/>
          </p:nvPr>
        </p:nvSpPr>
        <p:spPr/>
        <p:txBody>
          <a:bodyPr/>
          <a:lstStyle/>
          <a:p>
            <a:r>
              <a:rPr lang="en-US" dirty="0"/>
              <a:t>Analysis of Storage Systems</a:t>
            </a:r>
          </a:p>
        </p:txBody>
      </p:sp>
      <p:sp>
        <p:nvSpPr>
          <p:cNvPr id="4" name="Date Placeholder 3">
            <a:extLst>
              <a:ext uri="{FF2B5EF4-FFF2-40B4-BE49-F238E27FC236}">
                <a16:creationId xmlns:a16="http://schemas.microsoft.com/office/drawing/2014/main" id="{E6B16389-4C21-45FB-A19C-0137FF1275FB}"/>
              </a:ext>
            </a:extLst>
          </p:cNvPr>
          <p:cNvSpPr>
            <a:spLocks noGrp="1"/>
          </p:cNvSpPr>
          <p:nvPr>
            <p:ph type="dt" sz="half" idx="10"/>
          </p:nvPr>
        </p:nvSpPr>
        <p:spPr/>
        <p:txBody>
          <a:bodyPr/>
          <a:lstStyle/>
          <a:p>
            <a:fld id="{1BA0BDA3-C400-4031-B023-EABAB28EB57A}" type="datetime1">
              <a:rPr lang="en-US" smtClean="0"/>
              <a:t>2/26/2021</a:t>
            </a:fld>
            <a:endParaRPr lang="en-US" dirty="0"/>
          </a:p>
        </p:txBody>
      </p:sp>
      <p:sp>
        <p:nvSpPr>
          <p:cNvPr id="5" name="Slide Number Placeholder 4">
            <a:extLst>
              <a:ext uri="{FF2B5EF4-FFF2-40B4-BE49-F238E27FC236}">
                <a16:creationId xmlns:a16="http://schemas.microsoft.com/office/drawing/2014/main" id="{59F52B3F-CAF5-4450-ABE6-8919FFF418B4}"/>
              </a:ext>
            </a:extLst>
          </p:cNvPr>
          <p:cNvSpPr>
            <a:spLocks noGrp="1"/>
          </p:cNvSpPr>
          <p:nvPr>
            <p:ph type="sldNum" sz="quarter" idx="12"/>
          </p:nvPr>
        </p:nvSpPr>
        <p:spPr/>
        <p:txBody>
          <a:bodyPr/>
          <a:lstStyle/>
          <a:p>
            <a:fld id="{002E2CAC-6674-414A-8D65-CF8BBF4DD0CA}" type="slidenum">
              <a:rPr lang="en-US" smtClean="0"/>
              <a:t>31</a:t>
            </a:fld>
            <a:endParaRPr lang="en-US"/>
          </a:p>
        </p:txBody>
      </p:sp>
      <p:sp>
        <p:nvSpPr>
          <p:cNvPr id="8" name="TextBox 7">
            <a:extLst>
              <a:ext uri="{FF2B5EF4-FFF2-40B4-BE49-F238E27FC236}">
                <a16:creationId xmlns:a16="http://schemas.microsoft.com/office/drawing/2014/main" id="{0564B491-9169-4172-B6D3-F339F39D0B9E}"/>
              </a:ext>
            </a:extLst>
          </p:cNvPr>
          <p:cNvSpPr txBox="1"/>
          <p:nvPr/>
        </p:nvSpPr>
        <p:spPr>
          <a:xfrm>
            <a:off x="628650" y="1365427"/>
            <a:ext cx="7259574" cy="430887"/>
          </a:xfrm>
          <a:prstGeom prst="rect">
            <a:avLst/>
          </a:prstGeom>
          <a:noFill/>
        </p:spPr>
        <p:txBody>
          <a:bodyPr wrap="square">
            <a:spAutoFit/>
          </a:bodyPr>
          <a:lstStyle/>
          <a:p>
            <a:r>
              <a:rPr lang="en-US" sz="2200" b="1" dirty="0">
                <a:solidFill>
                  <a:srgbClr val="FF0000"/>
                </a:solidFill>
              </a:rPr>
              <a:t>Carousel Storage System</a:t>
            </a:r>
            <a:endParaRPr lang="en-US" sz="2200" dirty="0">
              <a:solidFill>
                <a:srgbClr val="FF0000"/>
              </a:solidFill>
            </a:endParaRPr>
          </a:p>
        </p:txBody>
      </p:sp>
      <p:sp>
        <p:nvSpPr>
          <p:cNvPr id="10" name="TextBox 9">
            <a:extLst>
              <a:ext uri="{FF2B5EF4-FFF2-40B4-BE49-F238E27FC236}">
                <a16:creationId xmlns:a16="http://schemas.microsoft.com/office/drawing/2014/main" id="{1183E300-F69D-4533-A906-777FA1EE00D8}"/>
              </a:ext>
            </a:extLst>
          </p:cNvPr>
          <p:cNvSpPr txBox="1"/>
          <p:nvPr/>
        </p:nvSpPr>
        <p:spPr>
          <a:xfrm>
            <a:off x="628650" y="1955030"/>
            <a:ext cx="4572000" cy="430887"/>
          </a:xfrm>
          <a:prstGeom prst="rect">
            <a:avLst/>
          </a:prstGeom>
          <a:noFill/>
        </p:spPr>
        <p:txBody>
          <a:bodyPr wrap="square">
            <a:spAutoFit/>
          </a:bodyPr>
          <a:lstStyle/>
          <a:p>
            <a:r>
              <a:rPr lang="en-US" sz="2200" b="1" dirty="0">
                <a:solidFill>
                  <a:srgbClr val="0070C0"/>
                </a:solidFill>
              </a:rPr>
              <a:t>Storage Capacity</a:t>
            </a:r>
            <a:endParaRPr lang="en-US" sz="2200" dirty="0">
              <a:solidFill>
                <a:srgbClr val="0070C0"/>
              </a:solidFill>
            </a:endParaRP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3E82DE7-157D-43F6-9D18-A897908D2C76}"/>
                  </a:ext>
                </a:extLst>
              </p:cNvPr>
              <p:cNvSpPr txBox="1"/>
              <p:nvPr/>
            </p:nvSpPr>
            <p:spPr>
              <a:xfrm>
                <a:off x="628650" y="2473488"/>
                <a:ext cx="7886700" cy="2462213"/>
              </a:xfrm>
              <a:prstGeom prst="rect">
                <a:avLst/>
              </a:prstGeom>
              <a:noFill/>
            </p:spPr>
            <p:txBody>
              <a:bodyPr wrap="square">
                <a:spAutoFit/>
              </a:bodyPr>
              <a:lstStyle/>
              <a:p>
                <a:pPr algn="l"/>
                <a:r>
                  <a:rPr lang="en-US" sz="2200" b="0" i="0" u="none" strike="noStrike" baseline="0" dirty="0"/>
                  <a:t>The carriers are separated by a certain distance so that they do not interfere with each other while traveling around the ends of the carousel. </a:t>
                </a:r>
                <a:br>
                  <a:rPr lang="en-US" sz="2200" b="0" i="0" u="none" strike="noStrike" baseline="0" dirty="0"/>
                </a:br>
                <a:endParaRPr lang="en-US" sz="2200" b="0" i="0" u="none" strike="noStrike" baseline="0" dirty="0"/>
              </a:p>
              <a:p>
                <a:pPr algn="l"/>
                <a:r>
                  <a:rPr lang="en-US" sz="2200" b="0" i="0" u="none" strike="noStrike" baseline="0" dirty="0"/>
                  <a:t>Let </a:t>
                </a:r>
                <a14:m>
                  <m:oMath xmlns:m="http://schemas.openxmlformats.org/officeDocument/2006/math">
                    <m:sSub>
                      <m:sSubPr>
                        <m:ctrlPr>
                          <a:rPr lang="en-US" sz="2200" b="0" i="1" u="none" strike="noStrike" baseline="0" smtClean="0">
                            <a:latin typeface="Cambria Math" panose="02040503050406030204" pitchFamily="18" charset="0"/>
                          </a:rPr>
                        </m:ctrlPr>
                      </m:sSubPr>
                      <m:e>
                        <m:r>
                          <a:rPr lang="en-US" sz="2200" b="0" i="1" u="none" strike="noStrike" baseline="0" smtClean="0">
                            <a:latin typeface="Cambria Math" panose="02040503050406030204" pitchFamily="18" charset="0"/>
                          </a:rPr>
                          <m:t>𝑠</m:t>
                        </m:r>
                      </m:e>
                      <m:sub>
                        <m:r>
                          <a:rPr lang="en-US" sz="2200" b="0" i="1" u="none" strike="noStrike" baseline="0" smtClean="0">
                            <a:latin typeface="Cambria Math" panose="02040503050406030204" pitchFamily="18" charset="0"/>
                          </a:rPr>
                          <m:t>𝑐</m:t>
                        </m:r>
                      </m:sub>
                    </m:sSub>
                  </m:oMath>
                </a14:m>
                <a:r>
                  <a:rPr lang="en-US" sz="2200" b="0" i="1" u="none" strike="noStrike" baseline="0" dirty="0"/>
                  <a:t> </a:t>
                </a:r>
                <a:r>
                  <a:rPr lang="en-US" sz="2200" b="0" i="0" u="none" strike="noStrike" baseline="0" dirty="0"/>
                  <a:t>= the center-to-center spacing of carriers along the oval track. Then the following relationship must be satisfied by the values of </a:t>
                </a:r>
                <a14:m>
                  <m:oMath xmlns:m="http://schemas.openxmlformats.org/officeDocument/2006/math">
                    <m:sSub>
                      <m:sSubPr>
                        <m:ctrlPr>
                          <a:rPr lang="en-US" sz="2200" b="0" i="1" u="none" strike="noStrike" baseline="0" smtClean="0">
                            <a:latin typeface="Cambria Math" panose="02040503050406030204" pitchFamily="18" charset="0"/>
                          </a:rPr>
                        </m:ctrlPr>
                      </m:sSubPr>
                      <m:e>
                        <m:r>
                          <a:rPr lang="en-US" sz="2200" b="0" i="1" u="none" strike="noStrike" baseline="0" smtClean="0">
                            <a:latin typeface="Cambria Math" panose="02040503050406030204" pitchFamily="18" charset="0"/>
                          </a:rPr>
                          <m:t>𝑠</m:t>
                        </m:r>
                      </m:e>
                      <m:sub>
                        <m:r>
                          <a:rPr lang="en-US" sz="2200" b="0" i="1" u="none" strike="noStrike" baseline="0" smtClean="0">
                            <a:latin typeface="Cambria Math" panose="02040503050406030204" pitchFamily="18" charset="0"/>
                          </a:rPr>
                          <m:t>𝑐</m:t>
                        </m:r>
                      </m:sub>
                    </m:sSub>
                  </m:oMath>
                </a14:m>
                <a:r>
                  <a:rPr lang="en-US" sz="2200" b="0" i="1" u="none" strike="noStrike" baseline="0" dirty="0"/>
                  <a:t> </a:t>
                </a:r>
                <a:r>
                  <a:rPr lang="en-US" sz="2200" b="0" i="0" u="none" strike="noStrike" baseline="0" dirty="0"/>
                  <a:t>and </a:t>
                </a:r>
                <a14:m>
                  <m:oMath xmlns:m="http://schemas.openxmlformats.org/officeDocument/2006/math">
                    <m:sSub>
                      <m:sSubPr>
                        <m:ctrlPr>
                          <a:rPr lang="en-US" sz="2200" b="0" i="1" u="none" strike="noStrike" baseline="0" smtClean="0">
                            <a:latin typeface="Cambria Math" panose="02040503050406030204" pitchFamily="18" charset="0"/>
                          </a:rPr>
                        </m:ctrlPr>
                      </m:sSubPr>
                      <m:e>
                        <m:r>
                          <a:rPr lang="en-US" sz="2200" b="0" i="1" u="none" strike="noStrike" baseline="0" smtClean="0">
                            <a:latin typeface="Cambria Math" panose="02040503050406030204" pitchFamily="18" charset="0"/>
                          </a:rPr>
                          <m:t>𝑛</m:t>
                        </m:r>
                      </m:e>
                      <m:sub>
                        <m:r>
                          <a:rPr lang="en-US" sz="2200" b="0" i="1" u="none" strike="noStrike" baseline="0" smtClean="0">
                            <a:latin typeface="Cambria Math" panose="02040503050406030204" pitchFamily="18" charset="0"/>
                          </a:rPr>
                          <m:t>𝑐</m:t>
                        </m:r>
                      </m:sub>
                    </m:sSub>
                  </m:oMath>
                </a14:m>
                <a:r>
                  <a:rPr lang="en-US" sz="2200" b="0" i="0" u="none" strike="noStrike" baseline="0" dirty="0"/>
                  <a:t>:</a:t>
                </a:r>
                <a:endParaRPr lang="en-US" sz="2200" dirty="0"/>
              </a:p>
            </p:txBody>
          </p:sp>
        </mc:Choice>
        <mc:Fallback>
          <p:sp>
            <p:nvSpPr>
              <p:cNvPr id="11" name="TextBox 10">
                <a:extLst>
                  <a:ext uri="{FF2B5EF4-FFF2-40B4-BE49-F238E27FC236}">
                    <a16:creationId xmlns:a16="http://schemas.microsoft.com/office/drawing/2014/main" id="{73E82DE7-157D-43F6-9D18-A897908D2C76}"/>
                  </a:ext>
                </a:extLst>
              </p:cNvPr>
              <p:cNvSpPr txBox="1">
                <a:spLocks noRot="1" noChangeAspect="1" noMove="1" noResize="1" noEditPoints="1" noAdjustHandles="1" noChangeArrowheads="1" noChangeShapeType="1" noTextEdit="1"/>
              </p:cNvSpPr>
              <p:nvPr/>
            </p:nvSpPr>
            <p:spPr>
              <a:xfrm>
                <a:off x="628650" y="2473488"/>
                <a:ext cx="7886700" cy="2462213"/>
              </a:xfrm>
              <a:prstGeom prst="rect">
                <a:avLst/>
              </a:prstGeom>
              <a:blipFill>
                <a:blip r:embed="rId2"/>
                <a:stretch>
                  <a:fillRect l="-1005" t="-1733" r="-1700" b="-396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F05A871-EDCA-4153-9ED6-DB8B69D0D138}"/>
                  </a:ext>
                </a:extLst>
              </p:cNvPr>
              <p:cNvSpPr txBox="1"/>
              <p:nvPr/>
            </p:nvSpPr>
            <p:spPr>
              <a:xfrm>
                <a:off x="4105878" y="4935701"/>
                <a:ext cx="1135824" cy="3385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𝑠</m:t>
                          </m:r>
                        </m:e>
                        <m:sub>
                          <m:r>
                            <a:rPr lang="en-US" sz="2200" b="0" i="1" smtClean="0">
                              <a:latin typeface="Cambria Math" panose="02040503050406030204" pitchFamily="18" charset="0"/>
                            </a:rPr>
                            <m:t>𝑐</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𝑐</m:t>
                          </m:r>
                        </m:sub>
                      </m:sSub>
                      <m:r>
                        <a:rPr lang="en-US" sz="2200" b="0" i="1" smtClean="0">
                          <a:latin typeface="Cambria Math" panose="02040503050406030204" pitchFamily="18" charset="0"/>
                        </a:rPr>
                        <m:t>=</m:t>
                      </m:r>
                      <m:r>
                        <a:rPr lang="en-US" sz="2200" b="0" i="1" smtClean="0">
                          <a:latin typeface="Cambria Math" panose="02040503050406030204" pitchFamily="18" charset="0"/>
                        </a:rPr>
                        <m:t>𝐶</m:t>
                      </m:r>
                    </m:oMath>
                  </m:oMathPara>
                </a14:m>
                <a:endParaRPr lang="en-US" sz="2200" dirty="0"/>
              </a:p>
            </p:txBody>
          </p:sp>
        </mc:Choice>
        <mc:Fallback>
          <p:sp>
            <p:nvSpPr>
              <p:cNvPr id="7" name="TextBox 6">
                <a:extLst>
                  <a:ext uri="{FF2B5EF4-FFF2-40B4-BE49-F238E27FC236}">
                    <a16:creationId xmlns:a16="http://schemas.microsoft.com/office/drawing/2014/main" id="{6F05A871-EDCA-4153-9ED6-DB8B69D0D138}"/>
                  </a:ext>
                </a:extLst>
              </p:cNvPr>
              <p:cNvSpPr txBox="1">
                <a:spLocks noRot="1" noChangeAspect="1" noMove="1" noResize="1" noEditPoints="1" noAdjustHandles="1" noChangeArrowheads="1" noChangeShapeType="1" noTextEdit="1"/>
              </p:cNvSpPr>
              <p:nvPr/>
            </p:nvSpPr>
            <p:spPr>
              <a:xfrm>
                <a:off x="4105878" y="4935701"/>
                <a:ext cx="1135824" cy="338554"/>
              </a:xfrm>
              <a:prstGeom prst="rect">
                <a:avLst/>
              </a:prstGeom>
              <a:blipFill>
                <a:blip r:embed="rId3"/>
                <a:stretch>
                  <a:fillRect l="-3226" r="-4301" b="-109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B64293E5-1CC9-4F49-A103-C8B5805B2758}"/>
                  </a:ext>
                </a:extLst>
              </p:cNvPr>
              <p:cNvSpPr txBox="1"/>
              <p:nvPr/>
            </p:nvSpPr>
            <p:spPr>
              <a:xfrm>
                <a:off x="706278" y="5327347"/>
                <a:ext cx="8011002" cy="769441"/>
              </a:xfrm>
              <a:prstGeom prst="rect">
                <a:avLst/>
              </a:prstGeom>
              <a:noFill/>
            </p:spPr>
            <p:txBody>
              <a:bodyPr wrap="square">
                <a:spAutoFit/>
              </a:bodyPr>
              <a:lstStyle/>
              <a:p>
                <a:pPr algn="l"/>
                <a:r>
                  <a:rPr lang="en-US" sz="2200" b="0" i="0" u="none" strike="noStrike" baseline="0" dirty="0"/>
                  <a:t>where </a:t>
                </a:r>
                <a:r>
                  <a:rPr lang="en-US" sz="2200" b="0" i="1" u="none" strike="noStrike" baseline="0" dirty="0"/>
                  <a:t>C </a:t>
                </a:r>
                <a:r>
                  <a:rPr lang="en-US" sz="2200" b="0" i="0" u="none" strike="noStrike" baseline="0" dirty="0"/>
                  <a:t>= circumference, m; </a:t>
                </a:r>
                <a14:m>
                  <m:oMath xmlns:m="http://schemas.openxmlformats.org/officeDocument/2006/math">
                    <m:sSub>
                      <m:sSubPr>
                        <m:ctrlPr>
                          <a:rPr lang="en-US" sz="2200" b="0" i="1" u="none" strike="noStrike" baseline="0" smtClean="0">
                            <a:latin typeface="Cambria Math" panose="02040503050406030204" pitchFamily="18" charset="0"/>
                          </a:rPr>
                        </m:ctrlPr>
                      </m:sSubPr>
                      <m:e>
                        <m:r>
                          <a:rPr lang="en-US" sz="2200" b="0" i="1" u="none" strike="noStrike" baseline="0" smtClean="0">
                            <a:latin typeface="Cambria Math" panose="02040503050406030204" pitchFamily="18" charset="0"/>
                          </a:rPr>
                          <m:t>𝑠</m:t>
                        </m:r>
                      </m:e>
                      <m:sub>
                        <m:r>
                          <a:rPr lang="en-US" sz="2200" b="0" i="1" u="none" strike="noStrike" baseline="0" smtClean="0">
                            <a:latin typeface="Cambria Math" panose="02040503050406030204" pitchFamily="18" charset="0"/>
                          </a:rPr>
                          <m:t>𝑐</m:t>
                        </m:r>
                      </m:sub>
                    </m:sSub>
                  </m:oMath>
                </a14:m>
                <a:r>
                  <a:rPr lang="en-US" sz="2200" b="0" i="1" u="none" strike="noStrike" baseline="0" dirty="0"/>
                  <a:t> </a:t>
                </a:r>
                <a:r>
                  <a:rPr lang="en-US" sz="2200" b="0" i="0" u="none" strike="noStrike" baseline="0" dirty="0"/>
                  <a:t>= carrier spacing, m/carrier ; and </a:t>
                </a:r>
                <a14:m>
                  <m:oMath xmlns:m="http://schemas.openxmlformats.org/officeDocument/2006/math">
                    <m:sSub>
                      <m:sSubPr>
                        <m:ctrlPr>
                          <a:rPr lang="en-US" sz="2200" b="0" i="1" u="none" strike="noStrike" baseline="0" smtClean="0">
                            <a:latin typeface="Cambria Math" panose="02040503050406030204" pitchFamily="18" charset="0"/>
                          </a:rPr>
                        </m:ctrlPr>
                      </m:sSubPr>
                      <m:e>
                        <m:r>
                          <a:rPr lang="en-US" sz="2200" b="0" i="1" u="none" strike="noStrike" baseline="0" smtClean="0">
                            <a:latin typeface="Cambria Math" panose="02040503050406030204" pitchFamily="18" charset="0"/>
                          </a:rPr>
                          <m:t>𝑛</m:t>
                        </m:r>
                      </m:e>
                      <m:sub>
                        <m:r>
                          <a:rPr lang="en-US" sz="2200" b="0" i="1" u="none" strike="noStrike" baseline="0" smtClean="0">
                            <a:latin typeface="Cambria Math" panose="02040503050406030204" pitchFamily="18" charset="0"/>
                          </a:rPr>
                          <m:t>𝑐</m:t>
                        </m:r>
                      </m:sub>
                    </m:sSub>
                  </m:oMath>
                </a14:m>
                <a:r>
                  <a:rPr lang="en-US" sz="2200" b="0" i="1" u="none" strike="noStrike" baseline="0" dirty="0"/>
                  <a:t> </a:t>
                </a:r>
                <a:r>
                  <a:rPr lang="en-US" sz="2200" b="0" i="0" u="none" strike="noStrike" baseline="0" dirty="0"/>
                  <a:t>= number of carriers, which must be an integer value.</a:t>
                </a:r>
                <a:endParaRPr lang="en-US" sz="2200" dirty="0"/>
              </a:p>
            </p:txBody>
          </p:sp>
        </mc:Choice>
        <mc:Fallback>
          <p:sp>
            <p:nvSpPr>
              <p:cNvPr id="13" name="TextBox 12">
                <a:extLst>
                  <a:ext uri="{FF2B5EF4-FFF2-40B4-BE49-F238E27FC236}">
                    <a16:creationId xmlns:a16="http://schemas.microsoft.com/office/drawing/2014/main" id="{B64293E5-1CC9-4F49-A103-C8B5805B2758}"/>
                  </a:ext>
                </a:extLst>
              </p:cNvPr>
              <p:cNvSpPr txBox="1">
                <a:spLocks noRot="1" noChangeAspect="1" noMove="1" noResize="1" noEditPoints="1" noAdjustHandles="1" noChangeArrowheads="1" noChangeShapeType="1" noTextEdit="1"/>
              </p:cNvSpPr>
              <p:nvPr/>
            </p:nvSpPr>
            <p:spPr>
              <a:xfrm>
                <a:off x="706278" y="5327347"/>
                <a:ext cx="8011002" cy="769441"/>
              </a:xfrm>
              <a:prstGeom prst="rect">
                <a:avLst/>
              </a:prstGeom>
              <a:blipFill>
                <a:blip r:embed="rId4"/>
                <a:stretch>
                  <a:fillRect l="-989" t="-5556" b="-15079"/>
                </a:stretch>
              </a:blipFill>
            </p:spPr>
            <p:txBody>
              <a:bodyPr/>
              <a:lstStyle/>
              <a:p>
                <a:r>
                  <a:rPr lang="en-US">
                    <a:noFill/>
                  </a:rPr>
                  <a:t> </a:t>
                </a:r>
              </a:p>
            </p:txBody>
          </p:sp>
        </mc:Fallback>
      </mc:AlternateContent>
    </p:spTree>
    <p:extLst>
      <p:ext uri="{BB962C8B-B14F-4D97-AF65-F5344CB8AC3E}">
        <p14:creationId xmlns:p14="http://schemas.microsoft.com/office/powerpoint/2010/main" val="1785825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1CE6-6FF5-4099-8CC9-0AD96B981E6F}"/>
              </a:ext>
            </a:extLst>
          </p:cNvPr>
          <p:cNvSpPr>
            <a:spLocks noGrp="1"/>
          </p:cNvSpPr>
          <p:nvPr>
            <p:ph type="title"/>
          </p:nvPr>
        </p:nvSpPr>
        <p:spPr/>
        <p:txBody>
          <a:bodyPr/>
          <a:lstStyle/>
          <a:p>
            <a:r>
              <a:rPr lang="en-US" dirty="0"/>
              <a:t>Analysis of Storage Systems</a:t>
            </a:r>
          </a:p>
        </p:txBody>
      </p:sp>
      <p:sp>
        <p:nvSpPr>
          <p:cNvPr id="4" name="Date Placeholder 3">
            <a:extLst>
              <a:ext uri="{FF2B5EF4-FFF2-40B4-BE49-F238E27FC236}">
                <a16:creationId xmlns:a16="http://schemas.microsoft.com/office/drawing/2014/main" id="{E6B16389-4C21-45FB-A19C-0137FF1275FB}"/>
              </a:ext>
            </a:extLst>
          </p:cNvPr>
          <p:cNvSpPr>
            <a:spLocks noGrp="1"/>
          </p:cNvSpPr>
          <p:nvPr>
            <p:ph type="dt" sz="half" idx="10"/>
          </p:nvPr>
        </p:nvSpPr>
        <p:spPr/>
        <p:txBody>
          <a:bodyPr/>
          <a:lstStyle/>
          <a:p>
            <a:fld id="{1BA0BDA3-C400-4031-B023-EABAB28EB57A}" type="datetime1">
              <a:rPr lang="en-US" smtClean="0"/>
              <a:t>2/26/2021</a:t>
            </a:fld>
            <a:endParaRPr lang="en-US" dirty="0"/>
          </a:p>
        </p:txBody>
      </p:sp>
      <p:sp>
        <p:nvSpPr>
          <p:cNvPr id="5" name="Slide Number Placeholder 4">
            <a:extLst>
              <a:ext uri="{FF2B5EF4-FFF2-40B4-BE49-F238E27FC236}">
                <a16:creationId xmlns:a16="http://schemas.microsoft.com/office/drawing/2014/main" id="{59F52B3F-CAF5-4450-ABE6-8919FFF418B4}"/>
              </a:ext>
            </a:extLst>
          </p:cNvPr>
          <p:cNvSpPr>
            <a:spLocks noGrp="1"/>
          </p:cNvSpPr>
          <p:nvPr>
            <p:ph type="sldNum" sz="quarter" idx="12"/>
          </p:nvPr>
        </p:nvSpPr>
        <p:spPr/>
        <p:txBody>
          <a:bodyPr/>
          <a:lstStyle/>
          <a:p>
            <a:fld id="{002E2CAC-6674-414A-8D65-CF8BBF4DD0CA}" type="slidenum">
              <a:rPr lang="en-US" smtClean="0"/>
              <a:t>32</a:t>
            </a:fld>
            <a:endParaRPr lang="en-US"/>
          </a:p>
        </p:txBody>
      </p:sp>
      <p:sp>
        <p:nvSpPr>
          <p:cNvPr id="8" name="TextBox 7">
            <a:extLst>
              <a:ext uri="{FF2B5EF4-FFF2-40B4-BE49-F238E27FC236}">
                <a16:creationId xmlns:a16="http://schemas.microsoft.com/office/drawing/2014/main" id="{0564B491-9169-4172-B6D3-F339F39D0B9E}"/>
              </a:ext>
            </a:extLst>
          </p:cNvPr>
          <p:cNvSpPr txBox="1"/>
          <p:nvPr/>
        </p:nvSpPr>
        <p:spPr>
          <a:xfrm>
            <a:off x="628650" y="1365427"/>
            <a:ext cx="7259574" cy="430887"/>
          </a:xfrm>
          <a:prstGeom prst="rect">
            <a:avLst/>
          </a:prstGeom>
          <a:noFill/>
        </p:spPr>
        <p:txBody>
          <a:bodyPr wrap="square">
            <a:spAutoFit/>
          </a:bodyPr>
          <a:lstStyle/>
          <a:p>
            <a:r>
              <a:rPr lang="en-US" sz="2200" b="1" dirty="0">
                <a:solidFill>
                  <a:srgbClr val="FF0000"/>
                </a:solidFill>
              </a:rPr>
              <a:t>Carousel Storage System</a:t>
            </a:r>
            <a:endParaRPr lang="en-US" sz="2200" dirty="0">
              <a:solidFill>
                <a:srgbClr val="FF0000"/>
              </a:solidFill>
            </a:endParaRPr>
          </a:p>
        </p:txBody>
      </p:sp>
      <p:sp>
        <p:nvSpPr>
          <p:cNvPr id="10" name="TextBox 9">
            <a:extLst>
              <a:ext uri="{FF2B5EF4-FFF2-40B4-BE49-F238E27FC236}">
                <a16:creationId xmlns:a16="http://schemas.microsoft.com/office/drawing/2014/main" id="{1183E300-F69D-4533-A906-777FA1EE00D8}"/>
              </a:ext>
            </a:extLst>
          </p:cNvPr>
          <p:cNvSpPr txBox="1"/>
          <p:nvPr/>
        </p:nvSpPr>
        <p:spPr>
          <a:xfrm>
            <a:off x="628650" y="1955030"/>
            <a:ext cx="4572000" cy="430887"/>
          </a:xfrm>
          <a:prstGeom prst="rect">
            <a:avLst/>
          </a:prstGeom>
          <a:noFill/>
        </p:spPr>
        <p:txBody>
          <a:bodyPr wrap="square">
            <a:spAutoFit/>
          </a:bodyPr>
          <a:lstStyle/>
          <a:p>
            <a:r>
              <a:rPr lang="en-US" sz="2200" b="1" dirty="0">
                <a:solidFill>
                  <a:srgbClr val="0070C0"/>
                </a:solidFill>
              </a:rPr>
              <a:t>Storage Capacity</a:t>
            </a:r>
            <a:endParaRPr lang="en-US" sz="2200" dirty="0">
              <a:solidFill>
                <a:srgbClr val="0070C0"/>
              </a:solidFill>
            </a:endParaRP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5FD6F83-A1B0-4C1F-A6D2-5EA8D54CF705}"/>
                  </a:ext>
                </a:extLst>
              </p:cNvPr>
              <p:cNvSpPr txBox="1"/>
              <p:nvPr/>
            </p:nvSpPr>
            <p:spPr>
              <a:xfrm>
                <a:off x="640842" y="2678046"/>
                <a:ext cx="7886700" cy="1785104"/>
              </a:xfrm>
              <a:prstGeom prst="rect">
                <a:avLst/>
              </a:prstGeom>
              <a:noFill/>
            </p:spPr>
            <p:txBody>
              <a:bodyPr wrap="square">
                <a:spAutoFit/>
              </a:bodyPr>
              <a:lstStyle/>
              <a:p>
                <a:pPr algn="l"/>
                <a:r>
                  <a:rPr lang="en-US" sz="2200" b="0" i="0" u="none" strike="noStrike" baseline="0" dirty="0"/>
                  <a:t>Example: The oval rail of a carousel storage system has length = 12 m and width = 1 m. There are 75 carriers equally spaced around the oval. Suspended from each carrier are </a:t>
                </a:r>
                <a:r>
                  <a:rPr lang="en-US" sz="2200" dirty="0"/>
                  <a:t>6</a:t>
                </a:r>
                <a:r>
                  <a:rPr lang="en-US" sz="2200" b="0" i="0" u="none" strike="noStrike" baseline="0" dirty="0"/>
                  <a:t> bins. Each bin has volumetric capacity = 0.026 </a:t>
                </a:r>
                <a14:m>
                  <m:oMath xmlns:m="http://schemas.openxmlformats.org/officeDocument/2006/math">
                    <m:sSup>
                      <m:sSupPr>
                        <m:ctrlPr>
                          <a:rPr lang="en-US" sz="2200" b="0" i="1" u="none" strike="noStrike" baseline="0" smtClean="0">
                            <a:latin typeface="Cambria Math" panose="02040503050406030204" pitchFamily="18" charset="0"/>
                          </a:rPr>
                        </m:ctrlPr>
                      </m:sSupPr>
                      <m:e>
                        <m:r>
                          <a:rPr lang="en-US" sz="2200" b="0" i="1" u="none" strike="noStrike" baseline="0" smtClean="0">
                            <a:latin typeface="Cambria Math" panose="02040503050406030204" pitchFamily="18" charset="0"/>
                          </a:rPr>
                          <m:t>𝑚</m:t>
                        </m:r>
                      </m:e>
                      <m:sup>
                        <m:r>
                          <a:rPr lang="en-US" sz="2200" b="0" i="1" u="none" strike="noStrike" baseline="0" smtClean="0">
                            <a:latin typeface="Cambria Math" panose="02040503050406030204" pitchFamily="18" charset="0"/>
                          </a:rPr>
                          <m:t>3</m:t>
                        </m:r>
                      </m:sup>
                    </m:sSup>
                  </m:oMath>
                </a14:m>
                <a:r>
                  <a:rPr lang="en-US" sz="2200" b="0" i="0" u="none" strike="noStrike" baseline="0" dirty="0"/>
                  <a:t>.  Determine volumetric capacity of the storage system and the circumference of the carousel rail. </a:t>
                </a:r>
                <a:endParaRPr lang="en-US" sz="2200" dirty="0"/>
              </a:p>
            </p:txBody>
          </p:sp>
        </mc:Choice>
        <mc:Fallback>
          <p:sp>
            <p:nvSpPr>
              <p:cNvPr id="12" name="TextBox 11">
                <a:extLst>
                  <a:ext uri="{FF2B5EF4-FFF2-40B4-BE49-F238E27FC236}">
                    <a16:creationId xmlns:a16="http://schemas.microsoft.com/office/drawing/2014/main" id="{A5FD6F83-A1B0-4C1F-A6D2-5EA8D54CF705}"/>
                  </a:ext>
                </a:extLst>
              </p:cNvPr>
              <p:cNvSpPr txBox="1">
                <a:spLocks noRot="1" noChangeAspect="1" noMove="1" noResize="1" noEditPoints="1" noAdjustHandles="1" noChangeArrowheads="1" noChangeShapeType="1" noTextEdit="1"/>
              </p:cNvSpPr>
              <p:nvPr/>
            </p:nvSpPr>
            <p:spPr>
              <a:xfrm>
                <a:off x="640842" y="2678046"/>
                <a:ext cx="7886700" cy="1785104"/>
              </a:xfrm>
              <a:prstGeom prst="rect">
                <a:avLst/>
              </a:prstGeom>
              <a:blipFill>
                <a:blip r:embed="rId2"/>
                <a:stretch>
                  <a:fillRect l="-1005" t="-2048" r="-1159" b="-6143"/>
                </a:stretch>
              </a:blipFill>
            </p:spPr>
            <p:txBody>
              <a:bodyPr/>
              <a:lstStyle/>
              <a:p>
                <a:r>
                  <a:rPr lang="en-US">
                    <a:noFill/>
                  </a:rPr>
                  <a:t> </a:t>
                </a:r>
              </a:p>
            </p:txBody>
          </p:sp>
        </mc:Fallback>
      </mc:AlternateContent>
    </p:spTree>
    <p:extLst>
      <p:ext uri="{BB962C8B-B14F-4D97-AF65-F5344CB8AC3E}">
        <p14:creationId xmlns:p14="http://schemas.microsoft.com/office/powerpoint/2010/main" val="2303818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1CE6-6FF5-4099-8CC9-0AD96B981E6F}"/>
              </a:ext>
            </a:extLst>
          </p:cNvPr>
          <p:cNvSpPr>
            <a:spLocks noGrp="1"/>
          </p:cNvSpPr>
          <p:nvPr>
            <p:ph type="title"/>
          </p:nvPr>
        </p:nvSpPr>
        <p:spPr/>
        <p:txBody>
          <a:bodyPr/>
          <a:lstStyle/>
          <a:p>
            <a:r>
              <a:rPr lang="en-US" dirty="0"/>
              <a:t>Analysis of Storage Systems</a:t>
            </a:r>
          </a:p>
        </p:txBody>
      </p:sp>
      <p:sp>
        <p:nvSpPr>
          <p:cNvPr id="4" name="Date Placeholder 3">
            <a:extLst>
              <a:ext uri="{FF2B5EF4-FFF2-40B4-BE49-F238E27FC236}">
                <a16:creationId xmlns:a16="http://schemas.microsoft.com/office/drawing/2014/main" id="{E6B16389-4C21-45FB-A19C-0137FF1275FB}"/>
              </a:ext>
            </a:extLst>
          </p:cNvPr>
          <p:cNvSpPr>
            <a:spLocks noGrp="1"/>
          </p:cNvSpPr>
          <p:nvPr>
            <p:ph type="dt" sz="half" idx="10"/>
          </p:nvPr>
        </p:nvSpPr>
        <p:spPr/>
        <p:txBody>
          <a:bodyPr/>
          <a:lstStyle/>
          <a:p>
            <a:fld id="{1BA0BDA3-C400-4031-B023-EABAB28EB57A}" type="datetime1">
              <a:rPr lang="en-US" smtClean="0"/>
              <a:t>2/26/2021</a:t>
            </a:fld>
            <a:endParaRPr lang="en-US" dirty="0"/>
          </a:p>
        </p:txBody>
      </p:sp>
      <p:sp>
        <p:nvSpPr>
          <p:cNvPr id="5" name="Slide Number Placeholder 4">
            <a:extLst>
              <a:ext uri="{FF2B5EF4-FFF2-40B4-BE49-F238E27FC236}">
                <a16:creationId xmlns:a16="http://schemas.microsoft.com/office/drawing/2014/main" id="{59F52B3F-CAF5-4450-ABE6-8919FFF418B4}"/>
              </a:ext>
            </a:extLst>
          </p:cNvPr>
          <p:cNvSpPr>
            <a:spLocks noGrp="1"/>
          </p:cNvSpPr>
          <p:nvPr>
            <p:ph type="sldNum" sz="quarter" idx="12"/>
          </p:nvPr>
        </p:nvSpPr>
        <p:spPr/>
        <p:txBody>
          <a:bodyPr/>
          <a:lstStyle/>
          <a:p>
            <a:fld id="{002E2CAC-6674-414A-8D65-CF8BBF4DD0CA}" type="slidenum">
              <a:rPr lang="en-US" smtClean="0"/>
              <a:t>33</a:t>
            </a:fld>
            <a:endParaRPr lang="en-US"/>
          </a:p>
        </p:txBody>
      </p:sp>
      <p:sp>
        <p:nvSpPr>
          <p:cNvPr id="8" name="TextBox 7">
            <a:extLst>
              <a:ext uri="{FF2B5EF4-FFF2-40B4-BE49-F238E27FC236}">
                <a16:creationId xmlns:a16="http://schemas.microsoft.com/office/drawing/2014/main" id="{0564B491-9169-4172-B6D3-F339F39D0B9E}"/>
              </a:ext>
            </a:extLst>
          </p:cNvPr>
          <p:cNvSpPr txBox="1"/>
          <p:nvPr/>
        </p:nvSpPr>
        <p:spPr>
          <a:xfrm>
            <a:off x="628650" y="1365427"/>
            <a:ext cx="7259574" cy="430887"/>
          </a:xfrm>
          <a:prstGeom prst="rect">
            <a:avLst/>
          </a:prstGeom>
          <a:noFill/>
        </p:spPr>
        <p:txBody>
          <a:bodyPr wrap="square">
            <a:spAutoFit/>
          </a:bodyPr>
          <a:lstStyle/>
          <a:p>
            <a:r>
              <a:rPr lang="en-US" sz="2200" b="1" dirty="0">
                <a:solidFill>
                  <a:srgbClr val="FF0000"/>
                </a:solidFill>
              </a:rPr>
              <a:t>Carousel Storage System</a:t>
            </a:r>
            <a:endParaRPr lang="en-US" sz="2200" dirty="0">
              <a:solidFill>
                <a:srgbClr val="FF0000"/>
              </a:solidFill>
            </a:endParaRPr>
          </a:p>
        </p:txBody>
      </p:sp>
      <p:sp>
        <p:nvSpPr>
          <p:cNvPr id="10" name="TextBox 9">
            <a:extLst>
              <a:ext uri="{FF2B5EF4-FFF2-40B4-BE49-F238E27FC236}">
                <a16:creationId xmlns:a16="http://schemas.microsoft.com/office/drawing/2014/main" id="{1183E300-F69D-4533-A906-777FA1EE00D8}"/>
              </a:ext>
            </a:extLst>
          </p:cNvPr>
          <p:cNvSpPr txBox="1"/>
          <p:nvPr/>
        </p:nvSpPr>
        <p:spPr>
          <a:xfrm>
            <a:off x="628650" y="1955030"/>
            <a:ext cx="4572000" cy="430887"/>
          </a:xfrm>
          <a:prstGeom prst="rect">
            <a:avLst/>
          </a:prstGeom>
          <a:noFill/>
        </p:spPr>
        <p:txBody>
          <a:bodyPr wrap="square">
            <a:spAutoFit/>
          </a:bodyPr>
          <a:lstStyle/>
          <a:p>
            <a:r>
              <a:rPr lang="en-US" sz="2200" b="1" dirty="0">
                <a:solidFill>
                  <a:srgbClr val="0070C0"/>
                </a:solidFill>
              </a:rPr>
              <a:t>Storage Capacity</a:t>
            </a:r>
            <a:endParaRPr lang="en-US" sz="2200" dirty="0">
              <a:solidFill>
                <a:srgbClr val="0070C0"/>
              </a:solidFill>
            </a:endParaRPr>
          </a:p>
        </p:txBody>
      </p:sp>
      <p:sp>
        <p:nvSpPr>
          <p:cNvPr id="9" name="TextBox 8">
            <a:extLst>
              <a:ext uri="{FF2B5EF4-FFF2-40B4-BE49-F238E27FC236}">
                <a16:creationId xmlns:a16="http://schemas.microsoft.com/office/drawing/2014/main" id="{199FAC59-E815-4560-B8AB-30614717F52D}"/>
              </a:ext>
            </a:extLst>
          </p:cNvPr>
          <p:cNvSpPr txBox="1"/>
          <p:nvPr/>
        </p:nvSpPr>
        <p:spPr>
          <a:xfrm>
            <a:off x="628650" y="2659559"/>
            <a:ext cx="7747254" cy="769441"/>
          </a:xfrm>
          <a:prstGeom prst="rect">
            <a:avLst/>
          </a:prstGeom>
          <a:noFill/>
        </p:spPr>
        <p:txBody>
          <a:bodyPr wrap="square">
            <a:spAutoFit/>
          </a:bodyPr>
          <a:lstStyle/>
          <a:p>
            <a:pPr algn="l"/>
            <a:r>
              <a:rPr lang="en-US" sz="2200" b="0" i="0" u="none" strike="noStrike" baseline="0" dirty="0"/>
              <a:t>Total number of bins in the carousel is</a:t>
            </a:r>
            <a:endParaRPr lang="de-DE" sz="2200" b="0" i="0" u="none" strike="noStrike" baseline="0" dirty="0"/>
          </a:p>
          <a:p>
            <a:pPr algn="l"/>
            <a:endParaRPr lang="en-US" sz="2200"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84C7610-8C37-4E92-9B8D-746CD46573CA}"/>
                  </a:ext>
                </a:extLst>
              </p:cNvPr>
              <p:cNvSpPr txBox="1"/>
              <p:nvPr/>
            </p:nvSpPr>
            <p:spPr>
              <a:xfrm>
                <a:off x="3325749" y="3279984"/>
                <a:ext cx="3116109" cy="3385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𝑐</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𝑏</m:t>
                          </m:r>
                        </m:sub>
                      </m:sSub>
                      <m:r>
                        <a:rPr lang="en-US" sz="2200" b="0" i="1" smtClean="0">
                          <a:latin typeface="Cambria Math" panose="02040503050406030204" pitchFamily="18" charset="0"/>
                        </a:rPr>
                        <m:t>=75 </m:t>
                      </m:r>
                      <m:r>
                        <a:rPr lang="en-US" sz="2200" b="0" i="1" smtClean="0">
                          <a:latin typeface="Cambria Math" panose="02040503050406030204" pitchFamily="18" charset="0"/>
                          <a:ea typeface="Cambria Math" panose="02040503050406030204" pitchFamily="18" charset="0"/>
                        </a:rPr>
                        <m:t>×6=450</m:t>
                      </m:r>
                      <m:r>
                        <a:rPr lang="en-US" sz="2200" b="0" i="1" smtClean="0">
                          <a:latin typeface="Cambria Math" panose="02040503050406030204" pitchFamily="18" charset="0"/>
                          <a:ea typeface="Cambria Math" panose="02040503050406030204" pitchFamily="18" charset="0"/>
                        </a:rPr>
                        <m:t>𝑏𝑖𝑛</m:t>
                      </m:r>
                    </m:oMath>
                  </m:oMathPara>
                </a14:m>
                <a:endParaRPr lang="en-US" sz="2200" dirty="0"/>
              </a:p>
            </p:txBody>
          </p:sp>
        </mc:Choice>
        <mc:Fallback>
          <p:sp>
            <p:nvSpPr>
              <p:cNvPr id="6" name="TextBox 5">
                <a:extLst>
                  <a:ext uri="{FF2B5EF4-FFF2-40B4-BE49-F238E27FC236}">
                    <a16:creationId xmlns:a16="http://schemas.microsoft.com/office/drawing/2014/main" id="{A84C7610-8C37-4E92-9B8D-746CD46573CA}"/>
                  </a:ext>
                </a:extLst>
              </p:cNvPr>
              <p:cNvSpPr txBox="1">
                <a:spLocks noRot="1" noChangeAspect="1" noMove="1" noResize="1" noEditPoints="1" noAdjustHandles="1" noChangeArrowheads="1" noChangeShapeType="1" noTextEdit="1"/>
              </p:cNvSpPr>
              <p:nvPr/>
            </p:nvSpPr>
            <p:spPr>
              <a:xfrm>
                <a:off x="3325749" y="3279984"/>
                <a:ext cx="3116109" cy="338554"/>
              </a:xfrm>
              <a:prstGeom prst="rect">
                <a:avLst/>
              </a:prstGeom>
              <a:blipFill>
                <a:blip r:embed="rId2"/>
                <a:stretch>
                  <a:fillRect l="-783" r="-1370" b="-1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84EE59B-5C75-4BE2-A702-F7936E476AEB}"/>
                  </a:ext>
                </a:extLst>
              </p:cNvPr>
              <p:cNvSpPr txBox="1"/>
              <p:nvPr/>
            </p:nvSpPr>
            <p:spPr>
              <a:xfrm>
                <a:off x="628650" y="3808076"/>
                <a:ext cx="7527798" cy="430887"/>
              </a:xfrm>
              <a:prstGeom prst="rect">
                <a:avLst/>
              </a:prstGeom>
              <a:noFill/>
            </p:spPr>
            <p:txBody>
              <a:bodyPr wrap="square">
                <a:spAutoFit/>
              </a:bodyPr>
              <a:lstStyle/>
              <a:p>
                <a:r>
                  <a:rPr lang="en-US" sz="2200" b="0" i="0" u="none" strike="noStrike" baseline="0" dirty="0"/>
                  <a:t>Total volumetric capacity = </a:t>
                </a:r>
                <a14:m>
                  <m:oMath xmlns:m="http://schemas.openxmlformats.org/officeDocument/2006/math">
                    <m:r>
                      <a:rPr lang="en-US" sz="2200" b="0" i="1" u="none" strike="noStrike" baseline="0" smtClean="0">
                        <a:latin typeface="Cambria Math" panose="02040503050406030204" pitchFamily="18" charset="0"/>
                      </a:rPr>
                      <m:t>450 </m:t>
                    </m:r>
                    <m:d>
                      <m:dPr>
                        <m:ctrlPr>
                          <a:rPr lang="en-US" sz="2200" b="0" i="1" u="none" strike="noStrike" baseline="0" smtClean="0">
                            <a:latin typeface="Cambria Math" panose="02040503050406030204" pitchFamily="18" charset="0"/>
                          </a:rPr>
                        </m:ctrlPr>
                      </m:dPr>
                      <m:e>
                        <m:r>
                          <a:rPr lang="en-US" sz="2200" b="0" i="1" u="none" strike="noStrike" baseline="0" smtClean="0">
                            <a:latin typeface="Cambria Math" panose="02040503050406030204" pitchFamily="18" charset="0"/>
                          </a:rPr>
                          <m:t>0.026</m:t>
                        </m:r>
                      </m:e>
                    </m:d>
                    <m:r>
                      <a:rPr lang="en-US" sz="2200" b="0" i="1" u="none" strike="noStrike" baseline="0" smtClean="0">
                        <a:latin typeface="Cambria Math" panose="02040503050406030204" pitchFamily="18" charset="0"/>
                      </a:rPr>
                      <m:t>=11.7</m:t>
                    </m:r>
                    <m:sSup>
                      <m:sSupPr>
                        <m:ctrlPr>
                          <a:rPr lang="en-US" sz="2200" b="0" i="1" u="none" strike="noStrike" baseline="0" smtClean="0">
                            <a:latin typeface="Cambria Math" panose="02040503050406030204" pitchFamily="18" charset="0"/>
                          </a:rPr>
                        </m:ctrlPr>
                      </m:sSupPr>
                      <m:e>
                        <m:r>
                          <a:rPr lang="en-US" sz="2200" b="0" i="1" u="none" strike="noStrike" baseline="0" smtClean="0">
                            <a:latin typeface="Cambria Math" panose="02040503050406030204" pitchFamily="18" charset="0"/>
                          </a:rPr>
                          <m:t>𝑚</m:t>
                        </m:r>
                      </m:e>
                      <m:sup>
                        <m:r>
                          <a:rPr lang="en-US" sz="2200" b="0" i="1" u="none" strike="noStrike" baseline="0" smtClean="0">
                            <a:latin typeface="Cambria Math" panose="02040503050406030204" pitchFamily="18" charset="0"/>
                          </a:rPr>
                          <m:t>3</m:t>
                        </m:r>
                      </m:sup>
                    </m:sSup>
                  </m:oMath>
                </a14:m>
                <a:endParaRPr lang="en-US" sz="2200" dirty="0"/>
              </a:p>
            </p:txBody>
          </p:sp>
        </mc:Choice>
        <mc:Fallback>
          <p:sp>
            <p:nvSpPr>
              <p:cNvPr id="13" name="TextBox 12">
                <a:extLst>
                  <a:ext uri="{FF2B5EF4-FFF2-40B4-BE49-F238E27FC236}">
                    <a16:creationId xmlns:a16="http://schemas.microsoft.com/office/drawing/2014/main" id="{784EE59B-5C75-4BE2-A702-F7936E476AEB}"/>
                  </a:ext>
                </a:extLst>
              </p:cNvPr>
              <p:cNvSpPr txBox="1">
                <a:spLocks noRot="1" noChangeAspect="1" noMove="1" noResize="1" noEditPoints="1" noAdjustHandles="1" noChangeArrowheads="1" noChangeShapeType="1" noTextEdit="1"/>
              </p:cNvSpPr>
              <p:nvPr/>
            </p:nvSpPr>
            <p:spPr>
              <a:xfrm>
                <a:off x="628650" y="3808076"/>
                <a:ext cx="7527798" cy="430887"/>
              </a:xfrm>
              <a:prstGeom prst="rect">
                <a:avLst/>
              </a:prstGeom>
              <a:blipFill>
                <a:blip r:embed="rId3"/>
                <a:stretch>
                  <a:fillRect l="-1053" t="-10000" b="-28571"/>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9D6296CB-E30B-429C-A53C-5282DF9B1959}"/>
              </a:ext>
            </a:extLst>
          </p:cNvPr>
          <p:cNvSpPr txBox="1"/>
          <p:nvPr/>
        </p:nvSpPr>
        <p:spPr>
          <a:xfrm>
            <a:off x="628650" y="4503305"/>
            <a:ext cx="5394198" cy="430887"/>
          </a:xfrm>
          <a:prstGeom prst="rect">
            <a:avLst/>
          </a:prstGeom>
          <a:noFill/>
        </p:spPr>
        <p:txBody>
          <a:bodyPr wrap="square">
            <a:spAutoFit/>
          </a:bodyPr>
          <a:lstStyle/>
          <a:p>
            <a:r>
              <a:rPr lang="en-US" sz="2200" b="0" i="0" u="none" strike="noStrike" baseline="0" dirty="0"/>
              <a:t>The circumference of the carousel rail is</a:t>
            </a:r>
            <a:endParaRPr lang="en-US" sz="2200" dirty="0"/>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7FFC31BA-9FE7-4F80-B41F-E1FAA96D1127}"/>
                  </a:ext>
                </a:extLst>
              </p:cNvPr>
              <p:cNvSpPr txBox="1"/>
              <p:nvPr/>
            </p:nvSpPr>
            <p:spPr>
              <a:xfrm>
                <a:off x="3027987" y="5198534"/>
                <a:ext cx="3755195" cy="3385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m:t>
                      </m:r>
                      <m:r>
                        <a:rPr lang="en-US" sz="2200" b="0" i="1" smtClean="0">
                          <a:latin typeface="Cambria Math" panose="02040503050406030204" pitchFamily="18" charset="0"/>
                        </a:rPr>
                        <m:t>=2</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12−1</m:t>
                          </m:r>
                        </m:e>
                      </m:d>
                      <m:r>
                        <a:rPr lang="en-US" sz="2200" b="0" i="1" smtClean="0">
                          <a:latin typeface="Cambria Math" panose="02040503050406030204" pitchFamily="18" charset="0"/>
                        </a:rPr>
                        <m:t>+1</m:t>
                      </m:r>
                      <m:r>
                        <a:rPr lang="en-US" sz="2200" b="0" i="1" smtClean="0">
                          <a:latin typeface="Cambria Math" panose="02040503050406030204" pitchFamily="18" charset="0"/>
                        </a:rPr>
                        <m:t>𝜋</m:t>
                      </m:r>
                      <m:r>
                        <a:rPr lang="en-US" sz="2200" b="0" i="1" smtClean="0">
                          <a:latin typeface="Cambria Math" panose="02040503050406030204" pitchFamily="18" charset="0"/>
                        </a:rPr>
                        <m:t>=25.14</m:t>
                      </m:r>
                      <m:r>
                        <a:rPr lang="en-US" sz="2200" b="0" i="1" smtClean="0">
                          <a:latin typeface="Cambria Math" panose="02040503050406030204" pitchFamily="18" charset="0"/>
                        </a:rPr>
                        <m:t>𝑚</m:t>
                      </m:r>
                    </m:oMath>
                  </m:oMathPara>
                </a14:m>
                <a:endParaRPr lang="en-US" sz="2200" dirty="0"/>
              </a:p>
            </p:txBody>
          </p:sp>
        </mc:Choice>
        <mc:Fallback>
          <p:sp>
            <p:nvSpPr>
              <p:cNvPr id="15" name="TextBox 14">
                <a:extLst>
                  <a:ext uri="{FF2B5EF4-FFF2-40B4-BE49-F238E27FC236}">
                    <a16:creationId xmlns:a16="http://schemas.microsoft.com/office/drawing/2014/main" id="{7FFC31BA-9FE7-4F80-B41F-E1FAA96D1127}"/>
                  </a:ext>
                </a:extLst>
              </p:cNvPr>
              <p:cNvSpPr txBox="1">
                <a:spLocks noRot="1" noChangeAspect="1" noMove="1" noResize="1" noEditPoints="1" noAdjustHandles="1" noChangeArrowheads="1" noChangeShapeType="1" noTextEdit="1"/>
              </p:cNvSpPr>
              <p:nvPr/>
            </p:nvSpPr>
            <p:spPr>
              <a:xfrm>
                <a:off x="3027987" y="5198534"/>
                <a:ext cx="3755195" cy="338554"/>
              </a:xfrm>
              <a:prstGeom prst="rect">
                <a:avLst/>
              </a:prstGeom>
              <a:blipFill>
                <a:blip r:embed="rId4"/>
                <a:stretch>
                  <a:fillRect l="-1299" r="-1136" b="-7273"/>
                </a:stretch>
              </a:blipFill>
            </p:spPr>
            <p:txBody>
              <a:bodyPr/>
              <a:lstStyle/>
              <a:p>
                <a:r>
                  <a:rPr lang="en-US">
                    <a:noFill/>
                  </a:rPr>
                  <a:t> </a:t>
                </a:r>
              </a:p>
            </p:txBody>
          </p:sp>
        </mc:Fallback>
      </mc:AlternateContent>
    </p:spTree>
    <p:extLst>
      <p:ext uri="{BB962C8B-B14F-4D97-AF65-F5344CB8AC3E}">
        <p14:creationId xmlns:p14="http://schemas.microsoft.com/office/powerpoint/2010/main" val="1269164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A64C-5EBF-4C43-A70B-713785762A39}"/>
              </a:ext>
            </a:extLst>
          </p:cNvPr>
          <p:cNvSpPr>
            <a:spLocks noGrp="1"/>
          </p:cNvSpPr>
          <p:nvPr>
            <p:ph type="title"/>
          </p:nvPr>
        </p:nvSpPr>
        <p:spPr/>
        <p:txBody>
          <a:bodyPr>
            <a:normAutofit/>
          </a:bodyPr>
          <a:lstStyle/>
          <a:p>
            <a:r>
              <a:rPr lang="en-US" dirty="0"/>
              <a:t>References</a:t>
            </a:r>
          </a:p>
        </p:txBody>
      </p:sp>
      <p:sp>
        <p:nvSpPr>
          <p:cNvPr id="5" name="Date Placeholder 4">
            <a:extLst>
              <a:ext uri="{FF2B5EF4-FFF2-40B4-BE49-F238E27FC236}">
                <a16:creationId xmlns:a16="http://schemas.microsoft.com/office/drawing/2014/main" id="{5587AAFB-D725-41E2-8E55-DA330A852FC6}"/>
              </a:ext>
            </a:extLst>
          </p:cNvPr>
          <p:cNvSpPr>
            <a:spLocks noGrp="1"/>
          </p:cNvSpPr>
          <p:nvPr>
            <p:ph type="dt" sz="half" idx="10"/>
          </p:nvPr>
        </p:nvSpPr>
        <p:spPr/>
        <p:txBody>
          <a:bodyPr/>
          <a:lstStyle/>
          <a:p>
            <a:fld id="{EEE1C14E-D9CE-4B4A-9FA5-3988ADAD0A23}" type="datetime1">
              <a:rPr lang="en-US" smtClean="0"/>
              <a:t>2/26/2021</a:t>
            </a:fld>
            <a:endParaRPr lang="en-US"/>
          </a:p>
        </p:txBody>
      </p:sp>
      <p:sp>
        <p:nvSpPr>
          <p:cNvPr id="6" name="Footer Placeholder 5">
            <a:extLst>
              <a:ext uri="{FF2B5EF4-FFF2-40B4-BE49-F238E27FC236}">
                <a16:creationId xmlns:a16="http://schemas.microsoft.com/office/drawing/2014/main" id="{8B2C5466-2FF3-4FD1-9B2E-D3CD585F7F87}"/>
              </a:ext>
            </a:extLst>
          </p:cNvPr>
          <p:cNvSpPr>
            <a:spLocks noGrp="1"/>
          </p:cNvSpPr>
          <p:nvPr>
            <p:ph type="ftr" sz="quarter" idx="11"/>
          </p:nvPr>
        </p:nvSpPr>
        <p:spPr/>
        <p:txBody>
          <a:bodyPr/>
          <a:lstStyle/>
          <a:p>
            <a:r>
              <a:rPr lang="en-US"/>
              <a:t>Daro VAN</a:t>
            </a:r>
          </a:p>
        </p:txBody>
      </p:sp>
      <p:sp>
        <p:nvSpPr>
          <p:cNvPr id="7" name="Slide Number Placeholder 6">
            <a:extLst>
              <a:ext uri="{FF2B5EF4-FFF2-40B4-BE49-F238E27FC236}">
                <a16:creationId xmlns:a16="http://schemas.microsoft.com/office/drawing/2014/main" id="{9DD5B392-7DEB-4730-B4BC-FD6D57F32CC1}"/>
              </a:ext>
            </a:extLst>
          </p:cNvPr>
          <p:cNvSpPr>
            <a:spLocks noGrp="1"/>
          </p:cNvSpPr>
          <p:nvPr>
            <p:ph type="sldNum" sz="quarter" idx="12"/>
          </p:nvPr>
        </p:nvSpPr>
        <p:spPr/>
        <p:txBody>
          <a:bodyPr/>
          <a:lstStyle/>
          <a:p>
            <a:fld id="{824FAEEE-92E4-4C92-92FB-7B9E2C1BA134}" type="slidenum">
              <a:rPr lang="en-US" smtClean="0"/>
              <a:t>34</a:t>
            </a:fld>
            <a:endParaRPr lang="en-US"/>
          </a:p>
        </p:txBody>
      </p:sp>
      <p:sp>
        <p:nvSpPr>
          <p:cNvPr id="3" name="TextBox 2">
            <a:extLst>
              <a:ext uri="{FF2B5EF4-FFF2-40B4-BE49-F238E27FC236}">
                <a16:creationId xmlns:a16="http://schemas.microsoft.com/office/drawing/2014/main" id="{59BAA640-D8CF-435D-98FF-F9A382F06ABA}"/>
              </a:ext>
            </a:extLst>
          </p:cNvPr>
          <p:cNvSpPr txBox="1"/>
          <p:nvPr/>
        </p:nvSpPr>
        <p:spPr>
          <a:xfrm>
            <a:off x="628650" y="1766656"/>
            <a:ext cx="7886700" cy="830997"/>
          </a:xfrm>
          <a:prstGeom prst="rect">
            <a:avLst/>
          </a:prstGeom>
          <a:noFill/>
        </p:spPr>
        <p:txBody>
          <a:bodyPr wrap="square" rtlCol="0">
            <a:spAutoFit/>
          </a:bodyPr>
          <a:lstStyle/>
          <a:p>
            <a:r>
              <a:rPr lang="en-US" sz="1800" b="0" i="0" u="none" strike="noStrike" dirty="0">
                <a:solidFill>
                  <a:srgbClr val="000000"/>
                </a:solidFill>
                <a:latin typeface="Calibri" panose="020F0502020204030204" pitchFamily="34" charset="0"/>
              </a:rPr>
              <a:t>Mikell P. Groover, “Automation, Production Systems and Computer-integrated Manufacturing” , 4</a:t>
            </a:r>
            <a:r>
              <a:rPr lang="en-US" sz="1800" b="0" i="0" u="none" strike="noStrike" baseline="30000" dirty="0">
                <a:solidFill>
                  <a:srgbClr val="000000"/>
                </a:solidFill>
                <a:latin typeface="Calibri" panose="020F0502020204030204" pitchFamily="34" charset="0"/>
              </a:rPr>
              <a:t>th</a:t>
            </a:r>
            <a:r>
              <a:rPr lang="en-US" sz="1800" b="0" i="0" u="none" strike="noStrike" dirty="0">
                <a:solidFill>
                  <a:srgbClr val="000000"/>
                </a:solidFill>
                <a:latin typeface="Calibri" panose="020F0502020204030204" pitchFamily="34" charset="0"/>
              </a:rPr>
              <a:t> edition, </a:t>
            </a:r>
            <a:r>
              <a:rPr lang="en-US" dirty="0">
                <a:solidFill>
                  <a:srgbClr val="000000"/>
                </a:solidFill>
                <a:latin typeface="Calibri" panose="020F0502020204030204" pitchFamily="34" charset="0"/>
              </a:rPr>
              <a:t>P</a:t>
            </a:r>
            <a:r>
              <a:rPr lang="en-US" sz="1800" b="0" i="0" u="none" strike="noStrike" dirty="0">
                <a:solidFill>
                  <a:srgbClr val="000000"/>
                </a:solidFill>
                <a:latin typeface="Calibri" panose="020F0502020204030204" pitchFamily="34" charset="0"/>
              </a:rPr>
              <a:t>earson, chapter 12</a:t>
            </a:r>
          </a:p>
          <a:p>
            <a:endParaRPr lang="en-US" sz="1800" b="0" i="0" u="none" strike="noStrike" baseline="30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260874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0AE3-F694-49CB-8F4A-1B96E7A45846}"/>
              </a:ext>
            </a:extLst>
          </p:cNvPr>
          <p:cNvSpPr>
            <a:spLocks noGrp="1"/>
          </p:cNvSpPr>
          <p:nvPr>
            <p:ph type="title"/>
          </p:nvPr>
        </p:nvSpPr>
        <p:spPr/>
        <p:txBody>
          <a:bodyPr/>
          <a:lstStyle/>
          <a:p>
            <a:r>
              <a:rPr lang="en-US" dirty="0"/>
              <a:t>Intro to Storage Systems</a:t>
            </a:r>
          </a:p>
        </p:txBody>
      </p:sp>
      <p:sp>
        <p:nvSpPr>
          <p:cNvPr id="4" name="Date Placeholder 3">
            <a:extLst>
              <a:ext uri="{FF2B5EF4-FFF2-40B4-BE49-F238E27FC236}">
                <a16:creationId xmlns:a16="http://schemas.microsoft.com/office/drawing/2014/main" id="{8BF09486-9EE3-42EC-B21B-FE1CD04F8390}"/>
              </a:ext>
            </a:extLst>
          </p:cNvPr>
          <p:cNvSpPr>
            <a:spLocks noGrp="1"/>
          </p:cNvSpPr>
          <p:nvPr>
            <p:ph type="dt" sz="half" idx="10"/>
          </p:nvPr>
        </p:nvSpPr>
        <p:spPr/>
        <p:txBody>
          <a:bodyPr/>
          <a:lstStyle/>
          <a:p>
            <a:fld id="{1BA0BDA3-C400-4031-B023-EABAB28EB57A}" type="datetime1">
              <a:rPr lang="en-US" smtClean="0"/>
              <a:t>2/26/2021</a:t>
            </a:fld>
            <a:endParaRPr lang="en-US"/>
          </a:p>
        </p:txBody>
      </p:sp>
      <p:sp>
        <p:nvSpPr>
          <p:cNvPr id="5" name="Slide Number Placeholder 4">
            <a:extLst>
              <a:ext uri="{FF2B5EF4-FFF2-40B4-BE49-F238E27FC236}">
                <a16:creationId xmlns:a16="http://schemas.microsoft.com/office/drawing/2014/main" id="{A173F767-F1A8-4683-80AC-2003F3B23528}"/>
              </a:ext>
            </a:extLst>
          </p:cNvPr>
          <p:cNvSpPr>
            <a:spLocks noGrp="1"/>
          </p:cNvSpPr>
          <p:nvPr>
            <p:ph type="sldNum" sz="quarter" idx="12"/>
          </p:nvPr>
        </p:nvSpPr>
        <p:spPr/>
        <p:txBody>
          <a:bodyPr/>
          <a:lstStyle/>
          <a:p>
            <a:fld id="{002E2CAC-6674-414A-8D65-CF8BBF4DD0CA}" type="slidenum">
              <a:rPr lang="en-US" smtClean="0"/>
              <a:t>4</a:t>
            </a:fld>
            <a:endParaRPr lang="en-US"/>
          </a:p>
        </p:txBody>
      </p:sp>
      <p:sp>
        <p:nvSpPr>
          <p:cNvPr id="8" name="TextBox 7">
            <a:extLst>
              <a:ext uri="{FF2B5EF4-FFF2-40B4-BE49-F238E27FC236}">
                <a16:creationId xmlns:a16="http://schemas.microsoft.com/office/drawing/2014/main" id="{5B2779AC-E553-4E3D-BF27-014DB6DC8886}"/>
              </a:ext>
            </a:extLst>
          </p:cNvPr>
          <p:cNvSpPr txBox="1"/>
          <p:nvPr/>
        </p:nvSpPr>
        <p:spPr>
          <a:xfrm>
            <a:off x="628650" y="1519259"/>
            <a:ext cx="8247126" cy="4493538"/>
          </a:xfrm>
          <a:prstGeom prst="rect">
            <a:avLst/>
          </a:prstGeom>
          <a:noFill/>
        </p:spPr>
        <p:txBody>
          <a:bodyPr wrap="square">
            <a:spAutoFit/>
          </a:bodyPr>
          <a:lstStyle/>
          <a:p>
            <a:pPr algn="l"/>
            <a:r>
              <a:rPr lang="en-US" sz="2200" b="0" i="0" u="none" strike="noStrike" baseline="0" dirty="0"/>
              <a:t>Various measures used to assess the performance of a storage system include:</a:t>
            </a:r>
          </a:p>
          <a:p>
            <a:pPr algn="l"/>
            <a:r>
              <a:rPr lang="en-US" sz="2200" b="0" i="0" u="none" strike="noStrike" baseline="0" dirty="0"/>
              <a:t> </a:t>
            </a:r>
          </a:p>
          <a:p>
            <a:pPr marL="342900" indent="-342900" algn="l">
              <a:buAutoNum type="arabicParenBoth"/>
            </a:pPr>
            <a:r>
              <a:rPr lang="en-US" sz="2200" b="0" i="0" u="none" strike="noStrike" baseline="0" dirty="0"/>
              <a:t>storage capacity, </a:t>
            </a:r>
          </a:p>
          <a:p>
            <a:pPr algn="l"/>
            <a:r>
              <a:rPr lang="en-US" sz="2200" b="0" i="0" u="none" strike="noStrike" baseline="0" dirty="0"/>
              <a:t>(2) storage density,</a:t>
            </a:r>
          </a:p>
          <a:p>
            <a:pPr algn="l"/>
            <a:r>
              <a:rPr lang="en-US" sz="2200" b="0" i="0" u="none" strike="noStrike" baseline="0" dirty="0"/>
              <a:t>(3) accessibility, and </a:t>
            </a:r>
          </a:p>
          <a:p>
            <a:pPr algn="l"/>
            <a:r>
              <a:rPr lang="en-US" sz="2200" b="0" i="0" u="none" strike="noStrike" baseline="0" dirty="0"/>
              <a:t>(4) throughput. </a:t>
            </a:r>
            <a:br>
              <a:rPr lang="en-US" sz="2200" b="0" i="0" u="none" strike="noStrike" baseline="0" dirty="0"/>
            </a:br>
            <a:br>
              <a:rPr lang="en-US" sz="2200" b="0" i="0" u="none" strike="noStrike" baseline="0" dirty="0"/>
            </a:br>
            <a:r>
              <a:rPr lang="en-US" sz="2200" b="0" i="0" u="none" strike="noStrike" baseline="0" dirty="0"/>
              <a:t>In addition, standard measures used for mechanized</a:t>
            </a:r>
            <a:r>
              <a:rPr lang="en-US" sz="2200" dirty="0"/>
              <a:t> </a:t>
            </a:r>
            <a:r>
              <a:rPr lang="en-US" sz="2200" b="0" i="0" u="none" strike="noStrike" baseline="0" dirty="0"/>
              <a:t>and automated systems include </a:t>
            </a:r>
            <a:br>
              <a:rPr lang="en-US" sz="2200" b="0" i="0" u="none" strike="noStrike" baseline="0" dirty="0"/>
            </a:br>
            <a:endParaRPr lang="en-US" sz="2200" b="0" i="0" u="none" strike="noStrike" baseline="0" dirty="0"/>
          </a:p>
          <a:p>
            <a:pPr algn="l"/>
            <a:r>
              <a:rPr lang="en-US" sz="2200" b="0" i="0" u="none" strike="noStrike" baseline="0" dirty="0"/>
              <a:t>(5) utilization and </a:t>
            </a:r>
          </a:p>
          <a:p>
            <a:pPr algn="l"/>
            <a:r>
              <a:rPr lang="en-US" sz="2200" b="0" i="0" u="none" strike="noStrike" baseline="0" dirty="0"/>
              <a:t>(6) reliability</a:t>
            </a:r>
            <a:endParaRPr lang="en-US" sz="2200" dirty="0"/>
          </a:p>
        </p:txBody>
      </p:sp>
    </p:spTree>
    <p:extLst>
      <p:ext uri="{BB962C8B-B14F-4D97-AF65-F5344CB8AC3E}">
        <p14:creationId xmlns:p14="http://schemas.microsoft.com/office/powerpoint/2010/main" val="3064226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0AE3-F694-49CB-8F4A-1B96E7A45846}"/>
              </a:ext>
            </a:extLst>
          </p:cNvPr>
          <p:cNvSpPr>
            <a:spLocks noGrp="1"/>
          </p:cNvSpPr>
          <p:nvPr>
            <p:ph type="title"/>
          </p:nvPr>
        </p:nvSpPr>
        <p:spPr/>
        <p:txBody>
          <a:bodyPr/>
          <a:lstStyle/>
          <a:p>
            <a:r>
              <a:rPr lang="en-US" dirty="0"/>
              <a:t>Intro to Storage Systems</a:t>
            </a:r>
          </a:p>
        </p:txBody>
      </p:sp>
      <p:sp>
        <p:nvSpPr>
          <p:cNvPr id="4" name="Date Placeholder 3">
            <a:extLst>
              <a:ext uri="{FF2B5EF4-FFF2-40B4-BE49-F238E27FC236}">
                <a16:creationId xmlns:a16="http://schemas.microsoft.com/office/drawing/2014/main" id="{8BF09486-9EE3-42EC-B21B-FE1CD04F8390}"/>
              </a:ext>
            </a:extLst>
          </p:cNvPr>
          <p:cNvSpPr>
            <a:spLocks noGrp="1"/>
          </p:cNvSpPr>
          <p:nvPr>
            <p:ph type="dt" sz="half" idx="10"/>
          </p:nvPr>
        </p:nvSpPr>
        <p:spPr/>
        <p:txBody>
          <a:bodyPr/>
          <a:lstStyle/>
          <a:p>
            <a:fld id="{1BA0BDA3-C400-4031-B023-EABAB28EB57A}" type="datetime1">
              <a:rPr lang="en-US" smtClean="0"/>
              <a:t>2/26/2021</a:t>
            </a:fld>
            <a:endParaRPr lang="en-US" dirty="0"/>
          </a:p>
        </p:txBody>
      </p:sp>
      <p:sp>
        <p:nvSpPr>
          <p:cNvPr id="5" name="Slide Number Placeholder 4">
            <a:extLst>
              <a:ext uri="{FF2B5EF4-FFF2-40B4-BE49-F238E27FC236}">
                <a16:creationId xmlns:a16="http://schemas.microsoft.com/office/drawing/2014/main" id="{A173F767-F1A8-4683-80AC-2003F3B23528}"/>
              </a:ext>
            </a:extLst>
          </p:cNvPr>
          <p:cNvSpPr>
            <a:spLocks noGrp="1"/>
          </p:cNvSpPr>
          <p:nvPr>
            <p:ph type="sldNum" sz="quarter" idx="12"/>
          </p:nvPr>
        </p:nvSpPr>
        <p:spPr/>
        <p:txBody>
          <a:bodyPr/>
          <a:lstStyle/>
          <a:p>
            <a:fld id="{002E2CAC-6674-414A-8D65-CF8BBF4DD0CA}" type="slidenum">
              <a:rPr lang="en-US" smtClean="0"/>
              <a:t>5</a:t>
            </a:fld>
            <a:endParaRPr lang="en-US"/>
          </a:p>
        </p:txBody>
      </p:sp>
      <p:sp>
        <p:nvSpPr>
          <p:cNvPr id="6" name="TextBox 5">
            <a:extLst>
              <a:ext uri="{FF2B5EF4-FFF2-40B4-BE49-F238E27FC236}">
                <a16:creationId xmlns:a16="http://schemas.microsoft.com/office/drawing/2014/main" id="{323A9C57-5672-488F-BD6A-FFFE1466B887}"/>
              </a:ext>
            </a:extLst>
          </p:cNvPr>
          <p:cNvSpPr txBox="1"/>
          <p:nvPr/>
        </p:nvSpPr>
        <p:spPr>
          <a:xfrm>
            <a:off x="628650" y="1541197"/>
            <a:ext cx="7886700" cy="1446550"/>
          </a:xfrm>
          <a:prstGeom prst="rect">
            <a:avLst/>
          </a:prstGeom>
          <a:noFill/>
        </p:spPr>
        <p:txBody>
          <a:bodyPr wrap="square">
            <a:spAutoFit/>
          </a:bodyPr>
          <a:lstStyle/>
          <a:p>
            <a:pPr algn="l"/>
            <a:r>
              <a:rPr lang="en-US" sz="2200" b="1" i="1" u="none" strike="noStrike" baseline="0" dirty="0">
                <a:solidFill>
                  <a:srgbClr val="0070C0"/>
                </a:solidFill>
              </a:rPr>
              <a:t>Storage capacity </a:t>
            </a:r>
            <a:r>
              <a:rPr lang="en-US" sz="2200" b="0" i="0" u="none" strike="noStrike" baseline="0" dirty="0"/>
              <a:t>can be defined and measured in two ways: </a:t>
            </a:r>
          </a:p>
          <a:p>
            <a:pPr marL="342900" indent="-342900" algn="l">
              <a:buAutoNum type="arabicParenBoth"/>
            </a:pPr>
            <a:r>
              <a:rPr lang="en-US" sz="2200" b="0" i="0" u="none" strike="noStrike" baseline="0" dirty="0"/>
              <a:t>as the total volumetric space available or </a:t>
            </a:r>
          </a:p>
          <a:p>
            <a:pPr algn="l"/>
            <a:r>
              <a:rPr lang="en-US" sz="2200" b="0" i="0" u="none" strike="noStrike" baseline="0" dirty="0"/>
              <a:t>(2) as the total number of storage compartments in the system available to hold items or loads.</a:t>
            </a:r>
            <a:endParaRPr lang="en-US" sz="2200" dirty="0"/>
          </a:p>
        </p:txBody>
      </p:sp>
      <p:sp>
        <p:nvSpPr>
          <p:cNvPr id="8" name="TextBox 7">
            <a:extLst>
              <a:ext uri="{FF2B5EF4-FFF2-40B4-BE49-F238E27FC236}">
                <a16:creationId xmlns:a16="http://schemas.microsoft.com/office/drawing/2014/main" id="{26044F5C-1C63-4B33-80F9-39A570DCD9BC}"/>
              </a:ext>
            </a:extLst>
          </p:cNvPr>
          <p:cNvSpPr txBox="1"/>
          <p:nvPr/>
        </p:nvSpPr>
        <p:spPr>
          <a:xfrm>
            <a:off x="628650" y="3249979"/>
            <a:ext cx="7886700" cy="1107996"/>
          </a:xfrm>
          <a:prstGeom prst="rect">
            <a:avLst/>
          </a:prstGeom>
          <a:noFill/>
        </p:spPr>
        <p:txBody>
          <a:bodyPr wrap="square">
            <a:spAutoFit/>
          </a:bodyPr>
          <a:lstStyle/>
          <a:p>
            <a:pPr algn="l"/>
            <a:r>
              <a:rPr lang="en-US" sz="2200" b="1" i="1" u="none" strike="noStrike" baseline="0" dirty="0">
                <a:solidFill>
                  <a:srgbClr val="0070C0"/>
                </a:solidFill>
              </a:rPr>
              <a:t>Storage density </a:t>
            </a:r>
            <a:r>
              <a:rPr lang="en-US" sz="2200" b="0" i="0" u="none" strike="noStrike" baseline="0" dirty="0"/>
              <a:t>is defined as the volumetric space available for actual storage relative to the total volumetric space in the storage facility.</a:t>
            </a:r>
            <a:endParaRPr lang="en-US" sz="2200" dirty="0"/>
          </a:p>
        </p:txBody>
      </p:sp>
      <p:sp>
        <p:nvSpPr>
          <p:cNvPr id="10" name="TextBox 9">
            <a:extLst>
              <a:ext uri="{FF2B5EF4-FFF2-40B4-BE49-F238E27FC236}">
                <a16:creationId xmlns:a16="http://schemas.microsoft.com/office/drawing/2014/main" id="{E8285DB5-407C-4146-B0DA-BD508C08FC6E}"/>
              </a:ext>
            </a:extLst>
          </p:cNvPr>
          <p:cNvSpPr txBox="1"/>
          <p:nvPr/>
        </p:nvSpPr>
        <p:spPr>
          <a:xfrm>
            <a:off x="628650" y="4571247"/>
            <a:ext cx="7886700" cy="1785104"/>
          </a:xfrm>
          <a:prstGeom prst="rect">
            <a:avLst/>
          </a:prstGeom>
          <a:noFill/>
        </p:spPr>
        <p:txBody>
          <a:bodyPr wrap="square">
            <a:spAutoFit/>
          </a:bodyPr>
          <a:lstStyle/>
          <a:p>
            <a:pPr algn="l"/>
            <a:r>
              <a:rPr lang="en-US" sz="2200" b="1" i="1" u="none" strike="noStrike" baseline="0" dirty="0">
                <a:solidFill>
                  <a:srgbClr val="0070C0"/>
                </a:solidFill>
              </a:rPr>
              <a:t>Accessibility</a:t>
            </a:r>
            <a:r>
              <a:rPr lang="en-US" sz="2200" b="1" i="1" u="none" strike="noStrike" baseline="0" dirty="0"/>
              <a:t> </a:t>
            </a:r>
            <a:r>
              <a:rPr lang="en-US" sz="2200" b="0" i="0" u="none" strike="noStrike" baseline="0" dirty="0"/>
              <a:t>refers to the capability to access any desired item or load stored in the system. </a:t>
            </a:r>
            <a:br>
              <a:rPr lang="en-US" sz="2200" b="0" i="0" u="none" strike="noStrike" baseline="0" dirty="0"/>
            </a:br>
            <a:br>
              <a:rPr lang="en-US" sz="2200" b="0" i="0" u="none" strike="noStrike" baseline="0" dirty="0"/>
            </a:br>
            <a:r>
              <a:rPr lang="en-US" sz="2200" b="0" i="0" u="none" strike="noStrike" baseline="0" dirty="0"/>
              <a:t>In the design of a given storage system, appropriate trade-offs must be made between storage density and accessibility</a:t>
            </a:r>
            <a:endParaRPr lang="en-US" sz="2200" dirty="0"/>
          </a:p>
        </p:txBody>
      </p:sp>
    </p:spTree>
    <p:extLst>
      <p:ext uri="{BB962C8B-B14F-4D97-AF65-F5344CB8AC3E}">
        <p14:creationId xmlns:p14="http://schemas.microsoft.com/office/powerpoint/2010/main" val="4010552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0AE3-F694-49CB-8F4A-1B96E7A45846}"/>
              </a:ext>
            </a:extLst>
          </p:cNvPr>
          <p:cNvSpPr>
            <a:spLocks noGrp="1"/>
          </p:cNvSpPr>
          <p:nvPr>
            <p:ph type="title"/>
          </p:nvPr>
        </p:nvSpPr>
        <p:spPr/>
        <p:txBody>
          <a:bodyPr/>
          <a:lstStyle/>
          <a:p>
            <a:r>
              <a:rPr lang="en-US" dirty="0"/>
              <a:t>Intro to Storage Systems</a:t>
            </a:r>
          </a:p>
        </p:txBody>
      </p:sp>
      <p:sp>
        <p:nvSpPr>
          <p:cNvPr id="4" name="Date Placeholder 3">
            <a:extLst>
              <a:ext uri="{FF2B5EF4-FFF2-40B4-BE49-F238E27FC236}">
                <a16:creationId xmlns:a16="http://schemas.microsoft.com/office/drawing/2014/main" id="{8BF09486-9EE3-42EC-B21B-FE1CD04F8390}"/>
              </a:ext>
            </a:extLst>
          </p:cNvPr>
          <p:cNvSpPr>
            <a:spLocks noGrp="1"/>
          </p:cNvSpPr>
          <p:nvPr>
            <p:ph type="dt" sz="half" idx="10"/>
          </p:nvPr>
        </p:nvSpPr>
        <p:spPr/>
        <p:txBody>
          <a:bodyPr/>
          <a:lstStyle/>
          <a:p>
            <a:fld id="{1BA0BDA3-C400-4031-B023-EABAB28EB57A}" type="datetime1">
              <a:rPr lang="en-US" smtClean="0"/>
              <a:t>2/26/2021</a:t>
            </a:fld>
            <a:endParaRPr lang="en-US"/>
          </a:p>
        </p:txBody>
      </p:sp>
      <p:sp>
        <p:nvSpPr>
          <p:cNvPr id="5" name="Slide Number Placeholder 4">
            <a:extLst>
              <a:ext uri="{FF2B5EF4-FFF2-40B4-BE49-F238E27FC236}">
                <a16:creationId xmlns:a16="http://schemas.microsoft.com/office/drawing/2014/main" id="{A173F767-F1A8-4683-80AC-2003F3B23528}"/>
              </a:ext>
            </a:extLst>
          </p:cNvPr>
          <p:cNvSpPr>
            <a:spLocks noGrp="1"/>
          </p:cNvSpPr>
          <p:nvPr>
            <p:ph type="sldNum" sz="quarter" idx="12"/>
          </p:nvPr>
        </p:nvSpPr>
        <p:spPr/>
        <p:txBody>
          <a:bodyPr/>
          <a:lstStyle/>
          <a:p>
            <a:fld id="{002E2CAC-6674-414A-8D65-CF8BBF4DD0CA}" type="slidenum">
              <a:rPr lang="en-US" smtClean="0"/>
              <a:t>6</a:t>
            </a:fld>
            <a:endParaRPr lang="en-US"/>
          </a:p>
        </p:txBody>
      </p:sp>
      <p:sp>
        <p:nvSpPr>
          <p:cNvPr id="6" name="TextBox 5">
            <a:extLst>
              <a:ext uri="{FF2B5EF4-FFF2-40B4-BE49-F238E27FC236}">
                <a16:creationId xmlns:a16="http://schemas.microsoft.com/office/drawing/2014/main" id="{BA8471D5-2EB3-4B14-95F4-55FFE70E329E}"/>
              </a:ext>
            </a:extLst>
          </p:cNvPr>
          <p:cNvSpPr txBox="1"/>
          <p:nvPr/>
        </p:nvSpPr>
        <p:spPr>
          <a:xfrm>
            <a:off x="628650" y="1690689"/>
            <a:ext cx="7886700" cy="1446550"/>
          </a:xfrm>
          <a:prstGeom prst="rect">
            <a:avLst/>
          </a:prstGeom>
          <a:noFill/>
        </p:spPr>
        <p:txBody>
          <a:bodyPr wrap="square">
            <a:spAutoFit/>
          </a:bodyPr>
          <a:lstStyle/>
          <a:p>
            <a:pPr algn="l"/>
            <a:r>
              <a:rPr lang="en-US" sz="2200" b="1" i="1" u="none" strike="noStrike" baseline="0" dirty="0">
                <a:solidFill>
                  <a:srgbClr val="0070C0"/>
                </a:solidFill>
              </a:rPr>
              <a:t>System throughput </a:t>
            </a:r>
            <a:r>
              <a:rPr lang="en-US" sz="2200" b="0" i="0" u="none" strike="noStrike" baseline="0" dirty="0"/>
              <a:t>is defined as the hourly rate at which the storage system </a:t>
            </a:r>
          </a:p>
          <a:p>
            <a:pPr marL="342900" indent="-342900" algn="l">
              <a:buAutoNum type="arabicParenBoth"/>
            </a:pPr>
            <a:r>
              <a:rPr lang="en-US" sz="2200" b="0" i="0" u="none" strike="noStrike" baseline="0" dirty="0"/>
              <a:t>receives and puts loads into storage and/or </a:t>
            </a:r>
          </a:p>
          <a:p>
            <a:pPr marL="342900" indent="-342900" algn="l">
              <a:buAutoNum type="arabicParenBoth"/>
            </a:pPr>
            <a:r>
              <a:rPr lang="en-US" sz="2200" b="0" i="0" u="none" strike="noStrike" baseline="0" dirty="0"/>
              <a:t>retrieves and delivers loads to the output station.</a:t>
            </a:r>
            <a:endParaRPr lang="en-US" sz="2200" dirty="0"/>
          </a:p>
        </p:txBody>
      </p:sp>
      <p:sp>
        <p:nvSpPr>
          <p:cNvPr id="8" name="TextBox 7">
            <a:extLst>
              <a:ext uri="{FF2B5EF4-FFF2-40B4-BE49-F238E27FC236}">
                <a16:creationId xmlns:a16="http://schemas.microsoft.com/office/drawing/2014/main" id="{A914F7CB-4A5A-4383-97B2-3AB7862D9A57}"/>
              </a:ext>
            </a:extLst>
          </p:cNvPr>
          <p:cNvSpPr txBox="1"/>
          <p:nvPr/>
        </p:nvSpPr>
        <p:spPr>
          <a:xfrm>
            <a:off x="628650" y="3246322"/>
            <a:ext cx="7886700" cy="1107996"/>
          </a:xfrm>
          <a:prstGeom prst="rect">
            <a:avLst/>
          </a:prstGeom>
          <a:noFill/>
        </p:spPr>
        <p:txBody>
          <a:bodyPr wrap="square">
            <a:spAutoFit/>
          </a:bodyPr>
          <a:lstStyle/>
          <a:p>
            <a:pPr algn="l"/>
            <a:r>
              <a:rPr lang="en-US" sz="2200" b="1" i="1" u="none" strike="noStrike" baseline="0" dirty="0">
                <a:solidFill>
                  <a:srgbClr val="0070C0"/>
                </a:solidFill>
              </a:rPr>
              <a:t>Utilization</a:t>
            </a:r>
            <a:r>
              <a:rPr lang="en-US" sz="2200" b="1" i="1" u="none" strike="noStrike" baseline="0" dirty="0"/>
              <a:t> </a:t>
            </a:r>
            <a:r>
              <a:rPr lang="en-US" sz="2200" b="0" i="0" u="none" strike="noStrike" baseline="0" dirty="0"/>
              <a:t>is defined as the proportion of time that the system is actually being used for performing  operations compared with</a:t>
            </a:r>
          </a:p>
          <a:p>
            <a:pPr algn="l"/>
            <a:r>
              <a:rPr lang="en-US" sz="2200" b="0" i="0" u="none" strike="noStrike" baseline="0" dirty="0"/>
              <a:t>the time it is available.</a:t>
            </a:r>
            <a:endParaRPr lang="en-US" sz="2200" dirty="0"/>
          </a:p>
        </p:txBody>
      </p:sp>
      <p:sp>
        <p:nvSpPr>
          <p:cNvPr id="10" name="TextBox 9">
            <a:extLst>
              <a:ext uri="{FF2B5EF4-FFF2-40B4-BE49-F238E27FC236}">
                <a16:creationId xmlns:a16="http://schemas.microsoft.com/office/drawing/2014/main" id="{923C8C5C-79F5-4440-9AB8-F943890A32F1}"/>
              </a:ext>
            </a:extLst>
          </p:cNvPr>
          <p:cNvSpPr txBox="1"/>
          <p:nvPr/>
        </p:nvSpPr>
        <p:spPr>
          <a:xfrm>
            <a:off x="628650" y="4692872"/>
            <a:ext cx="8113014" cy="1446550"/>
          </a:xfrm>
          <a:prstGeom prst="rect">
            <a:avLst/>
          </a:prstGeom>
          <a:noFill/>
        </p:spPr>
        <p:txBody>
          <a:bodyPr wrap="square">
            <a:spAutoFit/>
          </a:bodyPr>
          <a:lstStyle/>
          <a:p>
            <a:pPr algn="l"/>
            <a:r>
              <a:rPr lang="en-US" sz="2200" b="1" i="1" u="none" strike="noStrike" baseline="0" dirty="0">
                <a:solidFill>
                  <a:srgbClr val="0070C0"/>
                </a:solidFill>
              </a:rPr>
              <a:t>Availability</a:t>
            </a:r>
            <a:r>
              <a:rPr lang="en-US" sz="2200" b="1" i="1" u="none" strike="noStrike" baseline="0" dirty="0"/>
              <a:t> </a:t>
            </a:r>
            <a:r>
              <a:rPr lang="en-US" sz="2200" b="0" i="0" u="none" strike="noStrike" baseline="0" dirty="0"/>
              <a:t>is a measure of system reliability, defined as the proportion of time that the system is capable of operating (not broken down) compared with the normally scheduled</a:t>
            </a:r>
          </a:p>
          <a:p>
            <a:pPr algn="l"/>
            <a:r>
              <a:rPr lang="en-US" sz="2200" b="0" i="0" u="none" strike="noStrike" baseline="0" dirty="0"/>
              <a:t>shift hours</a:t>
            </a:r>
            <a:endParaRPr lang="en-US" sz="2200" dirty="0"/>
          </a:p>
        </p:txBody>
      </p:sp>
    </p:spTree>
    <p:extLst>
      <p:ext uri="{BB962C8B-B14F-4D97-AF65-F5344CB8AC3E}">
        <p14:creationId xmlns:p14="http://schemas.microsoft.com/office/powerpoint/2010/main" val="1869618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0AE3-F694-49CB-8F4A-1B96E7A45846}"/>
              </a:ext>
            </a:extLst>
          </p:cNvPr>
          <p:cNvSpPr>
            <a:spLocks noGrp="1"/>
          </p:cNvSpPr>
          <p:nvPr>
            <p:ph type="title"/>
          </p:nvPr>
        </p:nvSpPr>
        <p:spPr/>
        <p:txBody>
          <a:bodyPr/>
          <a:lstStyle/>
          <a:p>
            <a:r>
              <a:rPr lang="en-US" dirty="0"/>
              <a:t>Intro to Storage Systems</a:t>
            </a:r>
          </a:p>
        </p:txBody>
      </p:sp>
      <p:sp>
        <p:nvSpPr>
          <p:cNvPr id="4" name="Date Placeholder 3">
            <a:extLst>
              <a:ext uri="{FF2B5EF4-FFF2-40B4-BE49-F238E27FC236}">
                <a16:creationId xmlns:a16="http://schemas.microsoft.com/office/drawing/2014/main" id="{8BF09486-9EE3-42EC-B21B-FE1CD04F8390}"/>
              </a:ext>
            </a:extLst>
          </p:cNvPr>
          <p:cNvSpPr>
            <a:spLocks noGrp="1"/>
          </p:cNvSpPr>
          <p:nvPr>
            <p:ph type="dt" sz="half" idx="10"/>
          </p:nvPr>
        </p:nvSpPr>
        <p:spPr/>
        <p:txBody>
          <a:bodyPr/>
          <a:lstStyle/>
          <a:p>
            <a:fld id="{1BA0BDA3-C400-4031-B023-EABAB28EB57A}" type="datetime1">
              <a:rPr lang="en-US" smtClean="0"/>
              <a:t>2/26/2021</a:t>
            </a:fld>
            <a:endParaRPr lang="en-US"/>
          </a:p>
        </p:txBody>
      </p:sp>
      <p:sp>
        <p:nvSpPr>
          <p:cNvPr id="5" name="Slide Number Placeholder 4">
            <a:extLst>
              <a:ext uri="{FF2B5EF4-FFF2-40B4-BE49-F238E27FC236}">
                <a16:creationId xmlns:a16="http://schemas.microsoft.com/office/drawing/2014/main" id="{A173F767-F1A8-4683-80AC-2003F3B23528}"/>
              </a:ext>
            </a:extLst>
          </p:cNvPr>
          <p:cNvSpPr>
            <a:spLocks noGrp="1"/>
          </p:cNvSpPr>
          <p:nvPr>
            <p:ph type="sldNum" sz="quarter" idx="12"/>
          </p:nvPr>
        </p:nvSpPr>
        <p:spPr/>
        <p:txBody>
          <a:bodyPr/>
          <a:lstStyle/>
          <a:p>
            <a:fld id="{002E2CAC-6674-414A-8D65-CF8BBF4DD0CA}" type="slidenum">
              <a:rPr lang="en-US" smtClean="0"/>
              <a:t>7</a:t>
            </a:fld>
            <a:endParaRPr lang="en-US"/>
          </a:p>
        </p:txBody>
      </p:sp>
      <p:sp>
        <p:nvSpPr>
          <p:cNvPr id="8" name="TextBox 7">
            <a:extLst>
              <a:ext uri="{FF2B5EF4-FFF2-40B4-BE49-F238E27FC236}">
                <a16:creationId xmlns:a16="http://schemas.microsoft.com/office/drawing/2014/main" id="{80245388-9FBE-412D-8F50-48FD50B5089E}"/>
              </a:ext>
            </a:extLst>
          </p:cNvPr>
          <p:cNvSpPr txBox="1"/>
          <p:nvPr/>
        </p:nvSpPr>
        <p:spPr>
          <a:xfrm>
            <a:off x="628650" y="1337808"/>
            <a:ext cx="4572000" cy="430887"/>
          </a:xfrm>
          <a:prstGeom prst="rect">
            <a:avLst/>
          </a:prstGeom>
          <a:noFill/>
        </p:spPr>
        <p:txBody>
          <a:bodyPr wrap="square">
            <a:spAutoFit/>
          </a:bodyPr>
          <a:lstStyle/>
          <a:p>
            <a:r>
              <a:rPr lang="en-US" sz="2200" b="1" i="0" u="none" strike="noStrike" baseline="0" dirty="0">
                <a:solidFill>
                  <a:srgbClr val="FF0000"/>
                </a:solidFill>
              </a:rPr>
              <a:t>Storage Location Strategies</a:t>
            </a:r>
            <a:endParaRPr lang="en-US" sz="2200" dirty="0">
              <a:solidFill>
                <a:srgbClr val="FF0000"/>
              </a:solidFill>
            </a:endParaRPr>
          </a:p>
        </p:txBody>
      </p:sp>
      <p:sp>
        <p:nvSpPr>
          <p:cNvPr id="9" name="TextBox 8">
            <a:extLst>
              <a:ext uri="{FF2B5EF4-FFF2-40B4-BE49-F238E27FC236}">
                <a16:creationId xmlns:a16="http://schemas.microsoft.com/office/drawing/2014/main" id="{CD0E8685-22EF-4B52-9219-33DABB009203}"/>
              </a:ext>
            </a:extLst>
          </p:cNvPr>
          <p:cNvSpPr txBox="1"/>
          <p:nvPr/>
        </p:nvSpPr>
        <p:spPr>
          <a:xfrm>
            <a:off x="628650" y="2277588"/>
            <a:ext cx="7886700" cy="2123658"/>
          </a:xfrm>
          <a:prstGeom prst="rect">
            <a:avLst/>
          </a:prstGeom>
          <a:noFill/>
        </p:spPr>
        <p:txBody>
          <a:bodyPr wrap="square">
            <a:spAutoFit/>
          </a:bodyPr>
          <a:lstStyle/>
          <a:p>
            <a:pPr algn="l"/>
            <a:r>
              <a:rPr lang="en-US" sz="2200" b="0" i="0" u="none" strike="noStrike" baseline="0" dirty="0"/>
              <a:t>The two basic strategies applied in warehousing operations are </a:t>
            </a:r>
          </a:p>
          <a:p>
            <a:pPr marL="342900" indent="-342900" algn="l">
              <a:buFont typeface="Arial" panose="020B0604020202020204" pitchFamily="34" charset="0"/>
              <a:buChar char="•"/>
            </a:pPr>
            <a:r>
              <a:rPr lang="en-US" sz="2200" b="0" i="0" u="none" strike="noStrike" baseline="0" dirty="0"/>
              <a:t>randomized storage: items are stored in any available location in the storage system.</a:t>
            </a:r>
            <a:br>
              <a:rPr lang="en-US" sz="2200" b="0" i="0" u="none" strike="noStrike" baseline="0" dirty="0"/>
            </a:br>
            <a:endParaRPr lang="en-US" sz="2200" b="0" i="0" u="none" strike="noStrike" baseline="0" dirty="0"/>
          </a:p>
          <a:p>
            <a:pPr marL="342900" indent="-342900" algn="l">
              <a:buFont typeface="Arial" panose="020B0604020202020204" pitchFamily="34" charset="0"/>
              <a:buChar char="•"/>
            </a:pPr>
            <a:r>
              <a:rPr lang="en-US" sz="2200" b="0" i="0" u="none" strike="noStrike" baseline="0" dirty="0"/>
              <a:t>dedicated storage. SKUs are assigned to specific locations in the storage facility.</a:t>
            </a:r>
            <a:endParaRPr lang="en-US" sz="2200" dirty="0"/>
          </a:p>
        </p:txBody>
      </p:sp>
      <p:sp>
        <p:nvSpPr>
          <p:cNvPr id="11" name="TextBox 10">
            <a:extLst>
              <a:ext uri="{FF2B5EF4-FFF2-40B4-BE49-F238E27FC236}">
                <a16:creationId xmlns:a16="http://schemas.microsoft.com/office/drawing/2014/main" id="{8D6AC558-AA24-4B1C-985E-E92C601CD4DB}"/>
              </a:ext>
            </a:extLst>
          </p:cNvPr>
          <p:cNvSpPr txBox="1"/>
          <p:nvPr/>
        </p:nvSpPr>
        <p:spPr>
          <a:xfrm>
            <a:off x="628650" y="5351977"/>
            <a:ext cx="7728966" cy="646331"/>
          </a:xfrm>
          <a:prstGeom prst="rect">
            <a:avLst/>
          </a:prstGeom>
          <a:noFill/>
        </p:spPr>
        <p:txBody>
          <a:bodyPr wrap="square">
            <a:spAutoFit/>
          </a:bodyPr>
          <a:lstStyle/>
          <a:p>
            <a:r>
              <a:rPr lang="en-US" b="0" u="none" strike="noStrike" baseline="0" dirty="0"/>
              <a:t>Note : Each item type stored in a warehouse is known as a stock-keeping-unit (SKU).</a:t>
            </a:r>
            <a:endParaRPr lang="en-US" dirty="0"/>
          </a:p>
        </p:txBody>
      </p:sp>
    </p:spTree>
    <p:extLst>
      <p:ext uri="{BB962C8B-B14F-4D97-AF65-F5344CB8AC3E}">
        <p14:creationId xmlns:p14="http://schemas.microsoft.com/office/powerpoint/2010/main" val="3032521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0AE3-F694-49CB-8F4A-1B96E7A45846}"/>
              </a:ext>
            </a:extLst>
          </p:cNvPr>
          <p:cNvSpPr>
            <a:spLocks noGrp="1"/>
          </p:cNvSpPr>
          <p:nvPr>
            <p:ph type="title"/>
          </p:nvPr>
        </p:nvSpPr>
        <p:spPr/>
        <p:txBody>
          <a:bodyPr/>
          <a:lstStyle/>
          <a:p>
            <a:r>
              <a:rPr lang="en-US" dirty="0"/>
              <a:t>Intro to Storage Systems</a:t>
            </a:r>
          </a:p>
        </p:txBody>
      </p:sp>
      <p:sp>
        <p:nvSpPr>
          <p:cNvPr id="4" name="Date Placeholder 3">
            <a:extLst>
              <a:ext uri="{FF2B5EF4-FFF2-40B4-BE49-F238E27FC236}">
                <a16:creationId xmlns:a16="http://schemas.microsoft.com/office/drawing/2014/main" id="{8BF09486-9EE3-42EC-B21B-FE1CD04F8390}"/>
              </a:ext>
            </a:extLst>
          </p:cNvPr>
          <p:cNvSpPr>
            <a:spLocks noGrp="1"/>
          </p:cNvSpPr>
          <p:nvPr>
            <p:ph type="dt" sz="half" idx="10"/>
          </p:nvPr>
        </p:nvSpPr>
        <p:spPr/>
        <p:txBody>
          <a:bodyPr/>
          <a:lstStyle/>
          <a:p>
            <a:fld id="{1BA0BDA3-C400-4031-B023-EABAB28EB57A}" type="datetime1">
              <a:rPr lang="en-US" smtClean="0"/>
              <a:t>2/26/2021</a:t>
            </a:fld>
            <a:endParaRPr lang="en-US"/>
          </a:p>
        </p:txBody>
      </p:sp>
      <p:sp>
        <p:nvSpPr>
          <p:cNvPr id="5" name="Slide Number Placeholder 4">
            <a:extLst>
              <a:ext uri="{FF2B5EF4-FFF2-40B4-BE49-F238E27FC236}">
                <a16:creationId xmlns:a16="http://schemas.microsoft.com/office/drawing/2014/main" id="{A173F767-F1A8-4683-80AC-2003F3B23528}"/>
              </a:ext>
            </a:extLst>
          </p:cNvPr>
          <p:cNvSpPr>
            <a:spLocks noGrp="1"/>
          </p:cNvSpPr>
          <p:nvPr>
            <p:ph type="sldNum" sz="quarter" idx="12"/>
          </p:nvPr>
        </p:nvSpPr>
        <p:spPr/>
        <p:txBody>
          <a:bodyPr/>
          <a:lstStyle/>
          <a:p>
            <a:fld id="{002E2CAC-6674-414A-8D65-CF8BBF4DD0CA}" type="slidenum">
              <a:rPr lang="en-US" smtClean="0"/>
              <a:t>8</a:t>
            </a:fld>
            <a:endParaRPr lang="en-US"/>
          </a:p>
        </p:txBody>
      </p:sp>
      <p:sp>
        <p:nvSpPr>
          <p:cNvPr id="8" name="TextBox 7">
            <a:extLst>
              <a:ext uri="{FF2B5EF4-FFF2-40B4-BE49-F238E27FC236}">
                <a16:creationId xmlns:a16="http://schemas.microsoft.com/office/drawing/2014/main" id="{80245388-9FBE-412D-8F50-48FD50B5089E}"/>
              </a:ext>
            </a:extLst>
          </p:cNvPr>
          <p:cNvSpPr txBox="1"/>
          <p:nvPr/>
        </p:nvSpPr>
        <p:spPr>
          <a:xfrm>
            <a:off x="628650" y="1337808"/>
            <a:ext cx="4572000" cy="430887"/>
          </a:xfrm>
          <a:prstGeom prst="rect">
            <a:avLst/>
          </a:prstGeom>
          <a:noFill/>
        </p:spPr>
        <p:txBody>
          <a:bodyPr wrap="square">
            <a:spAutoFit/>
          </a:bodyPr>
          <a:lstStyle/>
          <a:p>
            <a:r>
              <a:rPr lang="en-US" sz="2200" b="1" i="0" u="none" strike="noStrike" baseline="0" dirty="0">
                <a:solidFill>
                  <a:srgbClr val="FF0000"/>
                </a:solidFill>
              </a:rPr>
              <a:t>Storage Location Strategies</a:t>
            </a:r>
            <a:endParaRPr lang="en-US" sz="2200" dirty="0">
              <a:solidFill>
                <a:srgbClr val="FF0000"/>
              </a:solidFill>
            </a:endParaRPr>
          </a:p>
        </p:txBody>
      </p:sp>
      <p:sp>
        <p:nvSpPr>
          <p:cNvPr id="12" name="TextBox 11">
            <a:extLst>
              <a:ext uri="{FF2B5EF4-FFF2-40B4-BE49-F238E27FC236}">
                <a16:creationId xmlns:a16="http://schemas.microsoft.com/office/drawing/2014/main" id="{60714E94-CCDC-4EA0-B841-79E6CF0D82E1}"/>
              </a:ext>
            </a:extLst>
          </p:cNvPr>
          <p:cNvSpPr txBox="1"/>
          <p:nvPr/>
        </p:nvSpPr>
        <p:spPr>
          <a:xfrm>
            <a:off x="628650" y="2230191"/>
            <a:ext cx="7886700" cy="2800767"/>
          </a:xfrm>
          <a:prstGeom prst="rect">
            <a:avLst/>
          </a:prstGeom>
          <a:noFill/>
        </p:spPr>
        <p:txBody>
          <a:bodyPr wrap="square">
            <a:spAutoFit/>
          </a:bodyPr>
          <a:lstStyle/>
          <a:p>
            <a:pPr algn="l"/>
            <a:r>
              <a:rPr lang="en-US" sz="2200" b="0" i="0" u="none" strike="noStrike" baseline="0" dirty="0"/>
              <a:t>The basis for specifying the storage locations is usually one of the following:</a:t>
            </a:r>
          </a:p>
          <a:p>
            <a:pPr algn="l"/>
            <a:endParaRPr lang="en-US" sz="2200" b="0" i="0" u="none" strike="noStrike" baseline="0" dirty="0"/>
          </a:p>
          <a:p>
            <a:pPr marL="342900" indent="-342900" algn="l">
              <a:buFont typeface="Arial" panose="020B0604020202020204" pitchFamily="34" charset="0"/>
              <a:buChar char="•"/>
            </a:pPr>
            <a:r>
              <a:rPr lang="en-US" sz="2200" b="0" i="0" u="none" strike="noStrike" baseline="0" dirty="0"/>
              <a:t>items are stored in part number or product number sequence; </a:t>
            </a:r>
          </a:p>
          <a:p>
            <a:pPr marL="342900" indent="-342900" algn="l">
              <a:buFont typeface="Arial" panose="020B0604020202020204" pitchFamily="34" charset="0"/>
              <a:buChar char="•"/>
            </a:pPr>
            <a:r>
              <a:rPr lang="en-US" sz="2200" b="0" i="0" u="none" strike="noStrike" baseline="0" dirty="0"/>
              <a:t>items are stored according to activity level, the more active SKUs being located closer to the input/output station; or </a:t>
            </a:r>
          </a:p>
          <a:p>
            <a:pPr marL="342900" indent="-342900" algn="l">
              <a:buFont typeface="Arial" panose="020B0604020202020204" pitchFamily="34" charset="0"/>
              <a:buChar char="•"/>
            </a:pPr>
            <a:r>
              <a:rPr lang="en-US" sz="2200" b="0" i="0" u="none" strike="noStrike" baseline="0" dirty="0"/>
              <a:t> items are stored according to their activity-to-space ratios, the higher ratios being located closer to the input/output station.</a:t>
            </a:r>
            <a:endParaRPr lang="en-US" sz="2200" dirty="0"/>
          </a:p>
        </p:txBody>
      </p:sp>
    </p:spTree>
    <p:extLst>
      <p:ext uri="{BB962C8B-B14F-4D97-AF65-F5344CB8AC3E}">
        <p14:creationId xmlns:p14="http://schemas.microsoft.com/office/powerpoint/2010/main" val="1232183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0AE3-F694-49CB-8F4A-1B96E7A45846}"/>
              </a:ext>
            </a:extLst>
          </p:cNvPr>
          <p:cNvSpPr>
            <a:spLocks noGrp="1"/>
          </p:cNvSpPr>
          <p:nvPr>
            <p:ph type="title"/>
          </p:nvPr>
        </p:nvSpPr>
        <p:spPr/>
        <p:txBody>
          <a:bodyPr/>
          <a:lstStyle/>
          <a:p>
            <a:r>
              <a:rPr lang="en-US" dirty="0"/>
              <a:t>Intro to Storage Systems</a:t>
            </a:r>
          </a:p>
        </p:txBody>
      </p:sp>
      <p:sp>
        <p:nvSpPr>
          <p:cNvPr id="4" name="Date Placeholder 3">
            <a:extLst>
              <a:ext uri="{FF2B5EF4-FFF2-40B4-BE49-F238E27FC236}">
                <a16:creationId xmlns:a16="http://schemas.microsoft.com/office/drawing/2014/main" id="{8BF09486-9EE3-42EC-B21B-FE1CD04F8390}"/>
              </a:ext>
            </a:extLst>
          </p:cNvPr>
          <p:cNvSpPr>
            <a:spLocks noGrp="1"/>
          </p:cNvSpPr>
          <p:nvPr>
            <p:ph type="dt" sz="half" idx="10"/>
          </p:nvPr>
        </p:nvSpPr>
        <p:spPr/>
        <p:txBody>
          <a:bodyPr/>
          <a:lstStyle/>
          <a:p>
            <a:fld id="{1BA0BDA3-C400-4031-B023-EABAB28EB57A}" type="datetime1">
              <a:rPr lang="en-US" smtClean="0"/>
              <a:t>2/26/2021</a:t>
            </a:fld>
            <a:endParaRPr lang="en-US"/>
          </a:p>
        </p:txBody>
      </p:sp>
      <p:sp>
        <p:nvSpPr>
          <p:cNvPr id="5" name="Slide Number Placeholder 4">
            <a:extLst>
              <a:ext uri="{FF2B5EF4-FFF2-40B4-BE49-F238E27FC236}">
                <a16:creationId xmlns:a16="http://schemas.microsoft.com/office/drawing/2014/main" id="{A173F767-F1A8-4683-80AC-2003F3B23528}"/>
              </a:ext>
            </a:extLst>
          </p:cNvPr>
          <p:cNvSpPr>
            <a:spLocks noGrp="1"/>
          </p:cNvSpPr>
          <p:nvPr>
            <p:ph type="sldNum" sz="quarter" idx="12"/>
          </p:nvPr>
        </p:nvSpPr>
        <p:spPr/>
        <p:txBody>
          <a:bodyPr/>
          <a:lstStyle/>
          <a:p>
            <a:fld id="{002E2CAC-6674-414A-8D65-CF8BBF4DD0CA}" type="slidenum">
              <a:rPr lang="en-US" smtClean="0"/>
              <a:t>9</a:t>
            </a:fld>
            <a:endParaRPr lang="en-US"/>
          </a:p>
        </p:txBody>
      </p:sp>
      <p:sp>
        <p:nvSpPr>
          <p:cNvPr id="8" name="TextBox 7">
            <a:extLst>
              <a:ext uri="{FF2B5EF4-FFF2-40B4-BE49-F238E27FC236}">
                <a16:creationId xmlns:a16="http://schemas.microsoft.com/office/drawing/2014/main" id="{80245388-9FBE-412D-8F50-48FD50B5089E}"/>
              </a:ext>
            </a:extLst>
          </p:cNvPr>
          <p:cNvSpPr txBox="1"/>
          <p:nvPr/>
        </p:nvSpPr>
        <p:spPr>
          <a:xfrm>
            <a:off x="628650" y="1337808"/>
            <a:ext cx="4572000" cy="430887"/>
          </a:xfrm>
          <a:prstGeom prst="rect">
            <a:avLst/>
          </a:prstGeom>
          <a:noFill/>
        </p:spPr>
        <p:txBody>
          <a:bodyPr wrap="square">
            <a:spAutoFit/>
          </a:bodyPr>
          <a:lstStyle/>
          <a:p>
            <a:r>
              <a:rPr lang="en-US" sz="2200" b="1" i="0" u="none" strike="noStrike" baseline="0" dirty="0">
                <a:solidFill>
                  <a:srgbClr val="FF0000"/>
                </a:solidFill>
              </a:rPr>
              <a:t>Storage Location Strategies</a:t>
            </a:r>
            <a:endParaRPr lang="en-US" sz="2200" dirty="0">
              <a:solidFill>
                <a:srgbClr val="FF0000"/>
              </a:solidFill>
            </a:endParaRPr>
          </a:p>
        </p:txBody>
      </p:sp>
      <p:sp>
        <p:nvSpPr>
          <p:cNvPr id="9" name="TextBox 8">
            <a:extLst>
              <a:ext uri="{FF2B5EF4-FFF2-40B4-BE49-F238E27FC236}">
                <a16:creationId xmlns:a16="http://schemas.microsoft.com/office/drawing/2014/main" id="{2317A8EC-DB71-4FAC-9A92-32F944D6E549}"/>
              </a:ext>
            </a:extLst>
          </p:cNvPr>
          <p:cNvSpPr txBox="1"/>
          <p:nvPr/>
        </p:nvSpPr>
        <p:spPr>
          <a:xfrm>
            <a:off x="628650" y="1768695"/>
            <a:ext cx="4572000" cy="369332"/>
          </a:xfrm>
          <a:prstGeom prst="rect">
            <a:avLst/>
          </a:prstGeom>
          <a:noFill/>
        </p:spPr>
        <p:txBody>
          <a:bodyPr wrap="square">
            <a:spAutoFit/>
          </a:bodyPr>
          <a:lstStyle/>
          <a:p>
            <a:r>
              <a:rPr lang="en-US" sz="1800" b="1" i="0" u="none" strike="noStrike" baseline="0" dirty="0">
                <a:latin typeface="TimesTenLTStd-Bold"/>
              </a:rPr>
              <a:t>Comparison of Storage Strategies</a:t>
            </a:r>
            <a:endParaRPr lang="en-US" dirty="0"/>
          </a:p>
        </p:txBody>
      </p:sp>
      <p:sp>
        <p:nvSpPr>
          <p:cNvPr id="10" name="TextBox 9">
            <a:extLst>
              <a:ext uri="{FF2B5EF4-FFF2-40B4-BE49-F238E27FC236}">
                <a16:creationId xmlns:a16="http://schemas.microsoft.com/office/drawing/2014/main" id="{70FD2D3D-6CEF-47DC-87F9-A6EB821B8E0D}"/>
              </a:ext>
            </a:extLst>
          </p:cNvPr>
          <p:cNvSpPr txBox="1"/>
          <p:nvPr/>
        </p:nvSpPr>
        <p:spPr>
          <a:xfrm>
            <a:off x="628650" y="2216033"/>
            <a:ext cx="7886700" cy="2862322"/>
          </a:xfrm>
          <a:prstGeom prst="rect">
            <a:avLst/>
          </a:prstGeom>
          <a:noFill/>
        </p:spPr>
        <p:txBody>
          <a:bodyPr wrap="square">
            <a:spAutoFit/>
          </a:bodyPr>
          <a:lstStyle/>
          <a:p>
            <a:pPr algn="just"/>
            <a:r>
              <a:rPr lang="en-US" b="0" i="0" u="none" strike="noStrike" baseline="0" dirty="0"/>
              <a:t>Suppose that a total of 50 SKUs must be stored in a storage system. For each SKU, average order quantity = 100 cartons, average depletion rate = 2 cartons /day, and safety stock level = 10 cartons. Each carton requires one storage location in the system. Based on this data, each SKU has an inventory cycle that lasts 50 days. Since there are 50 SKUs in all, management has scheduled incoming orders so that a different SKU arrives each day. Determine the number of storage locations required in the system under two alternative strategies: </a:t>
            </a:r>
          </a:p>
          <a:p>
            <a:pPr algn="just"/>
            <a:endParaRPr lang="en-US" dirty="0"/>
          </a:p>
          <a:p>
            <a:pPr marL="342900" indent="-342900" algn="just">
              <a:buAutoNum type="alphaLcParenBoth"/>
            </a:pPr>
            <a:r>
              <a:rPr lang="en-US" b="0" i="0" u="none" strike="noStrike" baseline="0" dirty="0"/>
              <a:t>randomized storage and </a:t>
            </a:r>
          </a:p>
          <a:p>
            <a:pPr algn="just"/>
            <a:r>
              <a:rPr lang="en-US" b="0" i="0" u="none" strike="noStrike" baseline="0" dirty="0"/>
              <a:t>(b) dedicated storage.</a:t>
            </a:r>
            <a:endParaRPr lang="en-US" dirty="0"/>
          </a:p>
        </p:txBody>
      </p:sp>
      <p:pic>
        <p:nvPicPr>
          <p:cNvPr id="14" name="Picture 13">
            <a:extLst>
              <a:ext uri="{FF2B5EF4-FFF2-40B4-BE49-F238E27FC236}">
                <a16:creationId xmlns:a16="http://schemas.microsoft.com/office/drawing/2014/main" id="{792DDC83-FDC0-4836-975A-A8CA1FA0E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5714" y="4275911"/>
            <a:ext cx="5029636" cy="2080440"/>
          </a:xfrm>
          <a:prstGeom prst="rect">
            <a:avLst/>
          </a:prstGeom>
        </p:spPr>
      </p:pic>
    </p:spTree>
    <p:extLst>
      <p:ext uri="{BB962C8B-B14F-4D97-AF65-F5344CB8AC3E}">
        <p14:creationId xmlns:p14="http://schemas.microsoft.com/office/powerpoint/2010/main" val="26588885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4676</TotalTime>
  <Words>2370</Words>
  <Application>Microsoft Office PowerPoint</Application>
  <PresentationFormat>On-screen Show (4:3)</PresentationFormat>
  <Paragraphs>278</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Cambria Math</vt:lpstr>
      <vt:lpstr>TimesTenLTStd-Bold</vt:lpstr>
      <vt:lpstr>UniversLTStd-Bold</vt:lpstr>
      <vt:lpstr>Office Theme</vt:lpstr>
      <vt:lpstr>PowerPoint Presentation</vt:lpstr>
      <vt:lpstr>Outline</vt:lpstr>
      <vt:lpstr>Intro to Storage Systems</vt:lpstr>
      <vt:lpstr>Intro to Storage Systems</vt:lpstr>
      <vt:lpstr>Intro to Storage Systems</vt:lpstr>
      <vt:lpstr>Intro to Storage Systems</vt:lpstr>
      <vt:lpstr>Intro to Storage Systems</vt:lpstr>
      <vt:lpstr>Intro to Storage Systems</vt:lpstr>
      <vt:lpstr>Intro to Storage Systems</vt:lpstr>
      <vt:lpstr>Intro to Storage Systems</vt:lpstr>
      <vt:lpstr>Intro to Storage Systems</vt:lpstr>
      <vt:lpstr>Conventional Storage Methods and Equipment</vt:lpstr>
      <vt:lpstr>Conventional Storage Methods and Equipment</vt:lpstr>
      <vt:lpstr>Conventional Storage Methods and Equipment</vt:lpstr>
      <vt:lpstr>Conventional Storage Methods and Equipment</vt:lpstr>
      <vt:lpstr>Conventional Storage Methods and Equipment</vt:lpstr>
      <vt:lpstr>Automated Storage Systems</vt:lpstr>
      <vt:lpstr>Automated Storage Systems</vt:lpstr>
      <vt:lpstr>Automated Storage Systems</vt:lpstr>
      <vt:lpstr>Automated Storage Systems</vt:lpstr>
      <vt:lpstr>Automated Storage Systems</vt:lpstr>
      <vt:lpstr>Automated Storage Systems</vt:lpstr>
      <vt:lpstr>Automated Storage Systems</vt:lpstr>
      <vt:lpstr>Analysis of Storage Systems</vt:lpstr>
      <vt:lpstr>Analysis of Storage Systems</vt:lpstr>
      <vt:lpstr>Analysis of Storage Systems</vt:lpstr>
      <vt:lpstr>Analysis of Storage Systems</vt:lpstr>
      <vt:lpstr>Analysis of Storage Systems</vt:lpstr>
      <vt:lpstr>Analysis of Storage Systems</vt:lpstr>
      <vt:lpstr>Analysis of Storage Systems</vt:lpstr>
      <vt:lpstr>Analysis of Storage Systems</vt:lpstr>
      <vt:lpstr>Analysis of Storage Systems</vt:lpstr>
      <vt:lpstr>Analysis of Storage Systems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 Daro</dc:creator>
  <cp:lastModifiedBy>Vouchly</cp:lastModifiedBy>
  <cp:revision>280</cp:revision>
  <dcterms:created xsi:type="dcterms:W3CDTF">2020-10-17T12:10:40Z</dcterms:created>
  <dcterms:modified xsi:type="dcterms:W3CDTF">2021-02-26T03:58:29Z</dcterms:modified>
</cp:coreProperties>
</file>