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4" r:id="rId2"/>
    <p:sldId id="275" r:id="rId3"/>
    <p:sldId id="276" r:id="rId4"/>
    <p:sldId id="279" r:id="rId5"/>
    <p:sldId id="277" r:id="rId6"/>
    <p:sldId id="280" r:id="rId7"/>
    <p:sldId id="283" r:id="rId8"/>
    <p:sldId id="285" r:id="rId9"/>
    <p:sldId id="284" r:id="rId10"/>
    <p:sldId id="282" r:id="rId11"/>
    <p:sldId id="286" r:id="rId12"/>
    <p:sldId id="287" r:id="rId13"/>
    <p:sldId id="288" r:id="rId14"/>
    <p:sldId id="281" r:id="rId15"/>
    <p:sldId id="289" r:id="rId16"/>
    <p:sldId id="292" r:id="rId17"/>
    <p:sldId id="290" r:id="rId18"/>
    <p:sldId id="293" r:id="rId19"/>
    <p:sldId id="294" r:id="rId20"/>
    <p:sldId id="291" r:id="rId21"/>
    <p:sldId id="301" r:id="rId22"/>
    <p:sldId id="302" r:id="rId23"/>
    <p:sldId id="295" r:id="rId24"/>
    <p:sldId id="297" r:id="rId25"/>
    <p:sldId id="303" r:id="rId26"/>
    <p:sldId id="296" r:id="rId27"/>
    <p:sldId id="298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EE13-24DD-4EBA-B2E7-69AE8DAB5CC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ACB1-00BB-4D91-9381-4D397C1F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B337-DFCE-48B2-8E1B-0BF012FF1D13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EDB-85DA-4B1C-9E79-3ED666542CC7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5E7D-0508-4759-BBFF-DBE0E067E985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31E-E7F6-45A0-90CB-A64D88663E71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BA98-9B6B-47C2-B45C-D32FD85A5AC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E65D-0374-487C-94AB-3BEA585606A0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625E-0EE9-4673-8242-08C5402E49B3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E30C-9DD2-48E1-B18E-E72AFC7568B3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4981-E86F-4B0E-8C06-37BFDBBE9338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A56-9C2D-46DC-90C6-26DD9F733659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CC6-A9FE-4061-97EB-AF6D914FC92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E977-DB49-4FC5-A68E-F88B335B8F8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Daro VAN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AEEE-92E4-4C92-92FB-7B9E2C1B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F11DDF-D538-4974-AFDD-ECD3830930D3}"/>
              </a:ext>
            </a:extLst>
          </p:cNvPr>
          <p:cNvSpPr/>
          <p:nvPr/>
        </p:nvSpPr>
        <p:spPr>
          <a:xfrm>
            <a:off x="742278" y="1473797"/>
            <a:ext cx="7659444" cy="140925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Factory Automation and Control Methods</a:t>
            </a:r>
          </a:p>
          <a:p>
            <a:pPr algn="ctr"/>
            <a:r>
              <a:rPr lang="en-US" sz="2500" dirty="0"/>
              <a:t>Lecture 2: Manufacturing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DCD9F-13D5-4746-B0FF-B522677A0BAE}"/>
              </a:ext>
            </a:extLst>
          </p:cNvPr>
          <p:cNvSpPr txBox="1"/>
          <p:nvPr/>
        </p:nvSpPr>
        <p:spPr>
          <a:xfrm>
            <a:off x="4120178" y="3244334"/>
            <a:ext cx="1356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Daro VAN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2AA59-1FBD-4DD7-A067-235BE3D1F2D2}"/>
              </a:ext>
            </a:extLst>
          </p:cNvPr>
          <p:cNvSpPr txBox="1"/>
          <p:nvPr/>
        </p:nvSpPr>
        <p:spPr>
          <a:xfrm>
            <a:off x="742278" y="4453666"/>
            <a:ext cx="765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Paragon International University </a:t>
            </a:r>
          </a:p>
          <a:p>
            <a:pPr algn="ctr"/>
            <a:r>
              <a:rPr lang="en-US" dirty="0"/>
              <a:t>Faculty of Engineering </a:t>
            </a:r>
          </a:p>
          <a:p>
            <a:pPr algn="ctr"/>
            <a:r>
              <a:rPr lang="en-US" dirty="0"/>
              <a:t>Department of Industrial Engineering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F48FD-4E59-40FB-A28F-233B0A59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57880-7225-4F2E-9898-DEB09C41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9916-542A-474D-A7C5-680AFAFEF51E}" type="slidenum">
              <a:rPr lang="en-US" smtClean="0"/>
              <a:t>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C36690-ADA4-4602-B71D-3632F8C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EDD-1A8F-4D19-AA6B-D1CDF44E24FB}" type="datetime1">
              <a:rPr lang="en-US" smtClean="0"/>
              <a:t>11/28/2020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2. Manufacturing Operations </a:t>
            </a:r>
            <a:br>
              <a:rPr lang="en-US" sz="3500" dirty="0"/>
            </a:br>
            <a:r>
              <a:rPr lang="en-US" sz="2800" dirty="0"/>
              <a:t>Other factory operations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735F-0E3B-46E6-8B89-F9921770C2F6}"/>
              </a:ext>
            </a:extLst>
          </p:cNvPr>
          <p:cNvSpPr txBox="1"/>
          <p:nvPr/>
        </p:nvSpPr>
        <p:spPr>
          <a:xfrm>
            <a:off x="628650" y="1584721"/>
            <a:ext cx="56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Material handling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0ACF-51E0-4C87-9D24-050B722FAC71}"/>
              </a:ext>
            </a:extLst>
          </p:cNvPr>
          <p:cNvSpPr txBox="1"/>
          <p:nvPr/>
        </p:nvSpPr>
        <p:spPr>
          <a:xfrm>
            <a:off x="755009" y="2340528"/>
            <a:ext cx="77603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Material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Vehicle, e.g., forklift trucks, </a:t>
            </a:r>
            <a:r>
              <a:rPr lang="en-US" sz="2200" dirty="0" err="1"/>
              <a:t>monorials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Conveyors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Cranes…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Storage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Unitizing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Automatic identification and data capture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Bar codes….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776DE0-C397-4426-9C33-1E81323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4A2B-3B65-4F72-BDC5-7CDDD1D1D1B4}" type="datetime1">
              <a:rPr lang="en-US" smtClean="0"/>
              <a:t>11/28/2020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513111-A12B-489A-ABB1-2AD30E6B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DF652-1A39-4B1D-A981-2E95F8D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2. Manufacturing Operations </a:t>
            </a:r>
            <a:br>
              <a:rPr lang="en-US" sz="3500" dirty="0"/>
            </a:br>
            <a:r>
              <a:rPr lang="en-US" sz="2800" dirty="0"/>
              <a:t>Other factory operations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735F-0E3B-46E6-8B89-F9921770C2F6}"/>
              </a:ext>
            </a:extLst>
          </p:cNvPr>
          <p:cNvSpPr txBox="1"/>
          <p:nvPr/>
        </p:nvSpPr>
        <p:spPr>
          <a:xfrm>
            <a:off x="628650" y="1662492"/>
            <a:ext cx="56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 Spent in Material handling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7177-A223-4DE1-B876-0C561360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02" y="2496070"/>
            <a:ext cx="6411220" cy="319132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A842395-4F11-4657-ADE5-FF4FBCFA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58E3-44E3-4C3E-A46B-9635B8587ACD}" type="datetime1">
              <a:rPr lang="en-US" smtClean="0"/>
              <a:t>11/28/2020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854C9B7-2132-43AB-B3B9-D6B647D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38D43-2FF2-40F1-B04D-4C38AB5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2. Manufacturing Operations </a:t>
            </a:r>
            <a:br>
              <a:rPr lang="en-US" sz="3500" dirty="0"/>
            </a:br>
            <a:r>
              <a:rPr lang="en-US" sz="2800" dirty="0"/>
              <a:t>Other factory operations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735F-0E3B-46E6-8B89-F9921770C2F6}"/>
              </a:ext>
            </a:extLst>
          </p:cNvPr>
          <p:cNvSpPr txBox="1"/>
          <p:nvPr/>
        </p:nvSpPr>
        <p:spPr>
          <a:xfrm>
            <a:off x="545284" y="1614082"/>
            <a:ext cx="56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Inspection and testing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08343-8BCF-4ECB-9CB1-85E5571F7443}"/>
              </a:ext>
            </a:extLst>
          </p:cNvPr>
          <p:cNvSpPr txBox="1"/>
          <p:nvPr/>
        </p:nvSpPr>
        <p:spPr>
          <a:xfrm>
            <a:off x="628651" y="2399251"/>
            <a:ext cx="7886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Inspection – conformance to design specifications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Inspection for variables – measuring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Inspection of attribute – gauging</a:t>
            </a:r>
          </a:p>
          <a:p>
            <a:r>
              <a:rPr lang="en-US" sz="2200" dirty="0"/>
              <a:t>Testing – observing the product (or part, material, subassembly) during operation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BE8F-78F0-4D35-9062-693B24E9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D70C-153D-4F62-B17B-8A93544127D9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0B6E61-2B2F-44EF-BD69-9851AEA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488400-005F-4A9D-8B9F-D14914F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2. Manufacturing Operations </a:t>
            </a:r>
            <a:br>
              <a:rPr lang="en-US" sz="3500" dirty="0"/>
            </a:br>
            <a:r>
              <a:rPr lang="en-US" sz="2800" dirty="0"/>
              <a:t>Other factory operations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735F-0E3B-46E6-8B89-F9921770C2F6}"/>
              </a:ext>
            </a:extLst>
          </p:cNvPr>
          <p:cNvSpPr txBox="1"/>
          <p:nvPr/>
        </p:nvSpPr>
        <p:spPr>
          <a:xfrm>
            <a:off x="755009" y="1619075"/>
            <a:ext cx="5637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Coordination and Control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7F8E6-05F5-4FEC-9F96-0B6D93BEE0B5}"/>
              </a:ext>
            </a:extLst>
          </p:cNvPr>
          <p:cNvSpPr txBox="1"/>
          <p:nvPr/>
        </p:nvSpPr>
        <p:spPr>
          <a:xfrm>
            <a:off x="628651" y="2357306"/>
            <a:ext cx="7886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Regulation of the individual processing and assembly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Management of plant level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Production planning and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Quality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56A73-DDCD-446D-A22E-889BC5B1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E1E-175B-4C24-94BC-6811F5C18932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211FC6-B796-4330-B91A-C509D88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DE2BA0-8FED-4D8F-87FD-371C2A7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E8E31-CB2B-4180-AB53-8FDD3144439F}"/>
              </a:ext>
            </a:extLst>
          </p:cNvPr>
          <p:cNvSpPr txBox="1"/>
          <p:nvPr/>
        </p:nvSpPr>
        <p:spPr>
          <a:xfrm>
            <a:off x="628650" y="1690689"/>
            <a:ext cx="8055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Facilities</a:t>
            </a:r>
            <a:r>
              <a:rPr lang="en-US" sz="2200" dirty="0"/>
              <a:t> organized in the most efficient way to serve the particular mission of the plant and depends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Type </a:t>
            </a:r>
            <a:r>
              <a:rPr lang="en-US" sz="2200" dirty="0"/>
              <a:t>of products manufactured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Production </a:t>
            </a:r>
            <a:r>
              <a:rPr lang="en-US" sz="2200" dirty="0">
                <a:solidFill>
                  <a:srgbClr val="002060"/>
                </a:solidFill>
              </a:rPr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 </a:t>
            </a:r>
            <a:r>
              <a:rPr lang="en-US" sz="2200" dirty="0">
                <a:solidFill>
                  <a:srgbClr val="002060"/>
                </a:solidFill>
              </a:rPr>
              <a:t>variety</a:t>
            </a:r>
            <a:r>
              <a:rPr lang="en-US" sz="2200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B9E8-FA18-4449-9C91-79011920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F6D-898C-418F-B822-162B65979BD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2ECB-205D-4BAE-AF4E-3C668956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4A39-63B5-43BE-8662-3F3C91E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CB7B6-E125-468F-BE29-DB8632ADBBE4}"/>
              </a:ext>
            </a:extLst>
          </p:cNvPr>
          <p:cNvSpPr txBox="1"/>
          <p:nvPr/>
        </p:nvSpPr>
        <p:spPr>
          <a:xfrm>
            <a:off x="729842" y="1476462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Production quantity (IQ)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27AD1-46A7-4169-B266-09B82EF295A0}"/>
              </a:ext>
            </a:extLst>
          </p:cNvPr>
          <p:cNvSpPr txBox="1"/>
          <p:nvPr/>
        </p:nvSpPr>
        <p:spPr>
          <a:xfrm>
            <a:off x="729842" y="2365695"/>
            <a:ext cx="7617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Number of units of a given part or product produced annually by a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Three quantity ranges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Low</a:t>
            </a:r>
            <a:r>
              <a:rPr lang="en-US" sz="2200" dirty="0"/>
              <a:t> production – 1 to 100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Medium</a:t>
            </a:r>
            <a:r>
              <a:rPr lang="en-US" sz="2200" dirty="0"/>
              <a:t> production – 100 to 10,000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High</a:t>
            </a:r>
            <a:r>
              <a:rPr lang="en-US" sz="2200" dirty="0"/>
              <a:t> production – 10,000 to millions of units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39FFA-6389-4E8E-83CE-925BF819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BE6-670A-4505-A7BE-7953FF8291E0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2C57-DBA8-4533-A400-F37A84E4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3543-4440-43E3-A740-4DA660E8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CB7B6-E125-468F-BE29-DB8632ADBBE4}"/>
              </a:ext>
            </a:extLst>
          </p:cNvPr>
          <p:cNvSpPr txBox="1"/>
          <p:nvPr/>
        </p:nvSpPr>
        <p:spPr>
          <a:xfrm>
            <a:off x="729842" y="1476462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Production variety (P)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27AD1-46A7-4169-B266-09B82EF295A0}"/>
              </a:ext>
            </a:extLst>
          </p:cNvPr>
          <p:cNvSpPr txBox="1"/>
          <p:nvPr/>
        </p:nvSpPr>
        <p:spPr>
          <a:xfrm>
            <a:off x="729842" y="2365695"/>
            <a:ext cx="76172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Number of different product or part designs or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‘Hard’ product variety – products differ greatly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Few common components in an 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‘Soft’ product variety – small differences between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Many common components in an assembly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85AC-AB9F-42E8-A7CE-9CD09574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C20-6759-413B-A010-E94E46A88F76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9012-0F6E-44F4-A551-B7082C34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7456-1B4C-4C32-99FC-C47FC9E6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3AE5-E55F-4E77-A552-FB0FA4E0A12C}"/>
              </a:ext>
            </a:extLst>
          </p:cNvPr>
          <p:cNvSpPr txBox="1"/>
          <p:nvPr/>
        </p:nvSpPr>
        <p:spPr>
          <a:xfrm>
            <a:off x="729842" y="1476462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 production quantity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3F7F-2232-462F-9996-383EB83B29D7}"/>
              </a:ext>
            </a:extLst>
          </p:cNvPr>
          <p:cNvSpPr txBox="1"/>
          <p:nvPr/>
        </p:nvSpPr>
        <p:spPr>
          <a:xfrm>
            <a:off x="729843" y="2315361"/>
            <a:ext cx="77855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Job shop – makes low quantities of specialized and customized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Products are typically complex (e.g., specialized machinery, prototypes, space capsules)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Equipment is general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Plant layouts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Fixed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Process layout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46D50B-94F6-4101-978E-677E786F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33A-AC63-4926-B03A-D2C96ACA14C7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71A22E-9B63-49C3-9494-7B8B976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F81FCE-27B7-4A5B-99B8-1916F141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3AE5-E55F-4E77-A552-FB0FA4E0A12C}"/>
              </a:ext>
            </a:extLst>
          </p:cNvPr>
          <p:cNvSpPr txBox="1"/>
          <p:nvPr/>
        </p:nvSpPr>
        <p:spPr>
          <a:xfrm>
            <a:off x="729842" y="1476462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Medium production quantity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3F7F-2232-462F-9996-383EB83B29D7}"/>
              </a:ext>
            </a:extLst>
          </p:cNvPr>
          <p:cNvSpPr txBox="1"/>
          <p:nvPr/>
        </p:nvSpPr>
        <p:spPr>
          <a:xfrm>
            <a:off x="729843" y="2315361"/>
            <a:ext cx="77855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Batch production </a:t>
            </a:r>
            <a:r>
              <a:rPr lang="en-US" sz="2200" dirty="0"/>
              <a:t>– a batch of a given product is produced, and then the facility is changed over to produce another product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Changeover takes time – setup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Typical layout – process layout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Hard product variety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Cellular manufacturing </a:t>
            </a:r>
            <a:r>
              <a:rPr lang="en-US" sz="2200" dirty="0"/>
              <a:t>– A mixture of products is made without significant changeover time between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Typical layout – cellular layout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Soft product variety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D91F4-FBA9-480C-B846-963666F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66C-A4FC-48EF-8321-29E349889AFD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BB75-4236-43D2-949C-7C6F6085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24DC-D349-4CDF-8F7C-EE6011E5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3. Production Facilities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3AE5-E55F-4E77-A552-FB0FA4E0A12C}"/>
              </a:ext>
            </a:extLst>
          </p:cNvPr>
          <p:cNvSpPr txBox="1"/>
          <p:nvPr/>
        </p:nvSpPr>
        <p:spPr>
          <a:xfrm>
            <a:off x="729842" y="1476462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 production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3F7F-2232-462F-9996-383EB83B29D7}"/>
              </a:ext>
            </a:extLst>
          </p:cNvPr>
          <p:cNvSpPr txBox="1"/>
          <p:nvPr/>
        </p:nvSpPr>
        <p:spPr>
          <a:xfrm>
            <a:off x="729843" y="2315361"/>
            <a:ext cx="77855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Quantity production – Equipment is dedicated to the manufacturing of one product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Standard machines tooled for high production (e.g., stamping presses, molding machines)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Typical layout – process layout</a:t>
            </a:r>
          </a:p>
          <a:p>
            <a:r>
              <a:rPr lang="en-US" sz="2200" dirty="0"/>
              <a:t>Flow line production – Multiple workstations arranged in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Product requires multiple processing or assembly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Production layout is most common</a:t>
            </a:r>
          </a:p>
          <a:p>
            <a:pPr lvl="1"/>
            <a:endParaRPr lang="en-US" sz="2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A31C-8595-41D3-818C-53255624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65D3-0100-439E-8411-517C911B2EBE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9382-22DF-4F73-B1D7-613F2ABD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CFDE-0E04-40E0-B205-9EEEE32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B22-BCF8-4C28-B78A-09351195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5CD6-B20C-4566-A822-B7DBE3C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Manufacturing Industries and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Manufacturing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Production Facilities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Product/Production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Lean Production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4ADE-FD81-4314-86DD-A64C4F48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B9ED-A47F-4075-80A7-25D1BB0826E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063B-5610-4320-BB73-900D8424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8EE-767D-4DFA-AABE-7F49D6E5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4.1 Production Quantity and Production Variety</a:t>
            </a:r>
            <a:br>
              <a:rPr lang="en-US" sz="3500" dirty="0"/>
            </a:br>
            <a:endParaRPr lang="en-US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352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/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/>
                          <m:t>j</m:t>
                        </m:r>
                      </m:sub>
                    </m:sSub>
                  </m:oMath>
                </a14:m>
                <a:r>
                  <a:rPr lang="en-US" sz="2200" dirty="0"/>
                  <a:t> =  annual quantity of variety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/>
                      <m:t>j</m:t>
                    </m:r>
                  </m:oMath>
                </a14:m>
                <a:r>
                  <a:rPr lang="en-US" sz="2200" dirty="0"/>
                  <a:t>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/>
                      <m:t>P</m:t>
                    </m:r>
                  </m:oMath>
                </a14:m>
                <a:r>
                  <a:rPr lang="en-US" sz="2200" dirty="0"/>
                  <a:t> =  variety of product from ‘1’ to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/>
                      <m:t>j</m:t>
                    </m:r>
                  </m:oMath>
                </a14:m>
                <a:r>
                  <a:rPr lang="en-US" sz="2200" dirty="0"/>
                  <a:t>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number of product units is defined as</a:t>
                </a:r>
              </a:p>
              <a:p>
                <a:r>
                  <a:rPr lang="en-US" sz="2200" dirty="0"/>
                  <a:t>					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/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/>
                            <m:t>f</m:t>
                          </m:r>
                        </m:sub>
                      </m:sSub>
                      <m:r>
                        <a:rPr lang="en-US" sz="2200" b="0" i="0" smtClean="0"/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smtClean="0"/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200" b="0" i="0" smtClean="0"/>
                            <m:t>j</m:t>
                          </m:r>
                          <m:r>
                            <a:rPr lang="en-US" sz="2200" b="0" i="0" smtClean="0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b="0" i="0" smtClean="0"/>
                            <m:t>p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/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The total number of product models is given by </a:t>
                </a:r>
              </a:p>
              <a:p>
                <a:r>
                  <a:rPr lang="en-US" sz="2200" dirty="0"/>
                  <a:t>					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3520323"/>
              </a:xfrm>
              <a:prstGeom prst="rect">
                <a:avLst/>
              </a:prstGeom>
              <a:blipFill>
                <a:blip r:embed="rId2"/>
                <a:stretch>
                  <a:fillRect l="-1005" t="-865" b="-2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E7B0-E434-46AF-BDAE-21DB5AC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4378-740D-45AA-86F4-825C82461D0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0103-D044-4914-9276-E0EA44F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1DE7-C5C0-44AD-B7CC-411B142F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4.1 Production Quantity and Production Variety</a:t>
            </a:r>
            <a:br>
              <a:rPr lang="en-US" sz="3500" dirty="0"/>
            </a:br>
            <a:endParaRPr lang="en-US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/>
              <p:nvPr/>
            </p:nvSpPr>
            <p:spPr>
              <a:xfrm>
                <a:off x="628650" y="1459870"/>
                <a:ext cx="7886700" cy="308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parameter P can be divided into two levels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refers to the number of distinct product lines produced by the factory,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refer to the number of models in a product line.</a:t>
                </a: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The total number of product models is given by </a:t>
                </a:r>
              </a:p>
              <a:p>
                <a:r>
                  <a:rPr lang="en-US" sz="2200" dirty="0"/>
                  <a:t>							</a:t>
                </a:r>
                <a:br>
                  <a:rPr lang="en-US" sz="22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9870"/>
                <a:ext cx="7886700" cy="3086101"/>
              </a:xfrm>
              <a:prstGeom prst="rect">
                <a:avLst/>
              </a:prstGeom>
              <a:blipFill>
                <a:blip r:embed="rId2"/>
                <a:stretch>
                  <a:fillRect l="-1005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E7B0-E434-46AF-BDAE-21DB5AC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4378-740D-45AA-86F4-825C82461D0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0103-D044-4914-9276-E0EA44F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1DE7-C5C0-44AD-B7CC-411B142F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4.1 Production Quantity and Production Variety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E7B0-E434-46AF-BDAE-21DB5AC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4378-740D-45AA-86F4-825C82461D0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0103-D044-4914-9276-E0EA44F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1DE7-C5C0-44AD-B7CC-411B142F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061AD-75E1-48DA-AAB2-C698C963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6" y="1941641"/>
            <a:ext cx="7560868" cy="2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4.1 Production Quantity and Production Variety</a:t>
            </a:r>
            <a:br>
              <a:rPr lang="en-US" sz="3500" dirty="0"/>
            </a:b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79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Product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number of components in product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Part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number of processing operations per part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3642E5-E904-4971-94B7-B30EA99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795539"/>
              </a:xfrm>
              <a:prstGeom prst="rect">
                <a:avLst/>
              </a:prstGeom>
              <a:blipFill>
                <a:blip r:embed="rId2"/>
                <a:stretch>
                  <a:fillRect l="-850" t="-3817" b="-14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1960-09ED-49BB-A6FA-CC06B479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403C-3B0C-4D35-8683-7A31365FB47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5092-FC95-403D-B8B8-4CE159CA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8447-FE97-4A85-8E36-CBCF0A50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Factory Operation Model</a:t>
            </a:r>
            <a:br>
              <a:rPr lang="en-US" sz="3500" dirty="0"/>
            </a:b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B2D94-80C1-45E6-9467-03377AD9FB61}"/>
                  </a:ext>
                </a:extLst>
              </p:cNvPr>
              <p:cNvSpPr txBox="1"/>
              <p:nvPr/>
            </p:nvSpPr>
            <p:spPr>
              <a:xfrm>
                <a:off x="729842" y="1602297"/>
                <a:ext cx="7785508" cy="1866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Simplified </a:t>
                </a:r>
              </a:p>
              <a:p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number of product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number of parts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𝑃𝑄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number of 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𝑃𝑄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B2D94-80C1-45E6-9467-03377AD9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" y="1602297"/>
                <a:ext cx="7785508" cy="1866280"/>
              </a:xfrm>
              <a:prstGeom prst="rect">
                <a:avLst/>
              </a:prstGeom>
              <a:blipFill>
                <a:blip r:embed="rId2"/>
                <a:stretch>
                  <a:fillRect l="-1018" t="-2288" b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9F24B-B918-41A9-B986-8E169AD873C3}"/>
                  </a:ext>
                </a:extLst>
              </p:cNvPr>
              <p:cNvSpPr txBox="1"/>
              <p:nvPr/>
            </p:nvSpPr>
            <p:spPr>
              <a:xfrm>
                <a:off x="729842" y="3867325"/>
                <a:ext cx="7290033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</a:p>
              <a:p>
                <a:r>
                  <a:rPr lang="en-US" dirty="0"/>
                  <a:t>P = Production variety </a:t>
                </a:r>
              </a:p>
              <a:p>
                <a:r>
                  <a:rPr lang="en-US" dirty="0"/>
                  <a:t>Q = Production quantity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= Number of parts in product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Number of operations in product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9F24B-B918-41A9-B986-8E169AD87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" y="3867325"/>
                <a:ext cx="7290033" cy="2052741"/>
              </a:xfrm>
              <a:prstGeom prst="rect">
                <a:avLst/>
              </a:prstGeom>
              <a:blipFill>
                <a:blip r:embed="rId3"/>
                <a:stretch>
                  <a:fillRect l="-753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A4EAB5-E278-4EF6-A374-68BDEF5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6ED-5F76-4BDE-BF83-BAEEEEF6EAFF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BC913B-9D78-4BC5-9248-BDC52291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E9FE5C-AF91-446B-A358-14D4B5C8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4. Product/Production Relationships</a:t>
            </a:r>
            <a:br>
              <a:rPr lang="en-US" sz="3500" dirty="0"/>
            </a:br>
            <a:r>
              <a:rPr lang="en-US" sz="2800" dirty="0"/>
              <a:t>Factory Operation Model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A4EAB5-E278-4EF6-A374-68BDEF5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6ED-5F76-4BDE-BF83-BAEEEEF6EAFF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BC913B-9D78-4BC5-9248-BDC52291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E9FE5C-AF91-446B-A358-14D4B5C8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788A86-6D61-496E-8FB8-96607379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7650"/>
            <a:ext cx="7166010" cy="300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A64C-5EBF-4C43-A70B-7137857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4. Product/Production Relationships</a:t>
            </a:r>
            <a:br>
              <a:rPr lang="en-US" sz="4000" dirty="0"/>
            </a:br>
            <a:r>
              <a:rPr lang="en-US" sz="3200" dirty="0"/>
              <a:t>Manufacturing Capability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7A552-3C0A-48A5-8D98-69ECD12338E8}"/>
              </a:ext>
            </a:extLst>
          </p:cNvPr>
          <p:cNvSpPr txBox="1"/>
          <p:nvPr/>
        </p:nvSpPr>
        <p:spPr>
          <a:xfrm>
            <a:off x="628651" y="1870745"/>
            <a:ext cx="7886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Technological processing capability – the available set of manufacturing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Physical size and weight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Production capability (plant capability) – production quantity that can be made in a given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F21E-C1B7-4902-92E6-1D75074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7A3-3C0C-4812-B3B5-47B4A0B6CB4E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5DB3-CC90-41FF-B998-FE3DBF82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B928-85C3-4487-A5F1-2622045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A64C-5EBF-4C43-A70B-7137857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4. Product/Production Relationships</a:t>
            </a:r>
            <a:br>
              <a:rPr lang="en-US" sz="4000" dirty="0"/>
            </a:br>
            <a:r>
              <a:rPr lang="en-US" sz="3200" dirty="0"/>
              <a:t>Lean Production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7A552-3C0A-48A5-8D98-69ECD12338E8}"/>
              </a:ext>
            </a:extLst>
          </p:cNvPr>
          <p:cNvSpPr txBox="1"/>
          <p:nvPr/>
        </p:nvSpPr>
        <p:spPr>
          <a:xfrm>
            <a:off x="628650" y="3095537"/>
            <a:ext cx="7886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Utilization of resources – workers, equipment, time, space,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Minimizing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Maximizing quality (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Minimizing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Doing more with less, and doing it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BFA6-F5E5-4297-9F66-2CB5F1069204}"/>
              </a:ext>
            </a:extLst>
          </p:cNvPr>
          <p:cNvSpPr txBox="1"/>
          <p:nvPr/>
        </p:nvSpPr>
        <p:spPr>
          <a:xfrm>
            <a:off x="628650" y="1780812"/>
            <a:ext cx="788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Operating the factory with the minimum possible resources and yet maximizing the amount of work accomplished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2221-7C47-4735-9750-88CEA3AC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7106-6BF1-4138-A36C-B70786EEC9DC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D716-8D4A-41DC-8CC1-09F7C789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3D1F8-1D9F-46F6-91A3-834F3291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A64C-5EBF-4C43-A70B-7137857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4. Product/Production Relationships</a:t>
            </a:r>
            <a:br>
              <a:rPr lang="en-US" sz="4000" dirty="0"/>
            </a:br>
            <a:r>
              <a:rPr lang="en-US" sz="3200" dirty="0"/>
              <a:t>Programs Associated with Lean Production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7A552-3C0A-48A5-8D98-69ECD12338E8}"/>
              </a:ext>
            </a:extLst>
          </p:cNvPr>
          <p:cNvSpPr txBox="1"/>
          <p:nvPr/>
        </p:nvSpPr>
        <p:spPr>
          <a:xfrm>
            <a:off x="628650" y="2105636"/>
            <a:ext cx="788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Just-in-time delivery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Worker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Continuous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Reduced setup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Stop the process when somethings is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Error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Total productive maintenance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4452-EC3F-45C4-BC43-F78869C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04E8-0B8F-40A6-82D8-72ACB71E1FBC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A92F-C22A-4AEF-9C37-5D09697A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F7C5-636D-457C-962A-BDFA52F3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A64C-5EBF-4C43-A70B-7137857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AAFB-D725-41E2-8E55-DA330A8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14E-D9CE-4B4A-9FA5-3988ADAD0A2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5466-2FF3-4FD1-9B2E-D3CD585F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B392-7DEB-4730-B4BC-FD6D57F3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AA640-D8CF-435D-98FF-F9A382F06ABA}"/>
              </a:ext>
            </a:extLst>
          </p:cNvPr>
          <p:cNvSpPr txBox="1"/>
          <p:nvPr/>
        </p:nvSpPr>
        <p:spPr>
          <a:xfrm>
            <a:off x="628650" y="176665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Mikell P. Groover, “Automation, Production Systems and Computer-integrated Manufacturing” , 4</a:t>
            </a:r>
            <a:r>
              <a:rPr lang="en-US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edition,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earson, chapter 2</a:t>
            </a:r>
            <a:endParaRPr lang="en-US" sz="1800" b="0" i="0" u="none" strike="noStrike" baseline="30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1. Manufacturing Industries and products</a:t>
            </a:r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E04F0-58C4-4241-97AC-E741F5922535}"/>
              </a:ext>
            </a:extLst>
          </p:cNvPr>
          <p:cNvSpPr txBox="1"/>
          <p:nvPr/>
        </p:nvSpPr>
        <p:spPr>
          <a:xfrm>
            <a:off x="628650" y="2877424"/>
            <a:ext cx="788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Primary industries </a:t>
            </a:r>
            <a:r>
              <a:rPr lang="en-US" sz="2200" dirty="0"/>
              <a:t>– cultivate and exploit natural resources</a:t>
            </a:r>
            <a:br>
              <a:rPr lang="en-US" sz="2200" dirty="0"/>
            </a:br>
            <a:r>
              <a:rPr lang="en-US" sz="2200" dirty="0"/>
              <a:t>Ex. Agriculture, mining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Secondary industries </a:t>
            </a:r>
            <a:r>
              <a:rPr lang="en-US" sz="2200" dirty="0"/>
              <a:t>– convert output of primary industry to products</a:t>
            </a:r>
            <a:br>
              <a:rPr lang="en-US" sz="2200" dirty="0"/>
            </a:br>
            <a:r>
              <a:rPr lang="en-US" sz="2200" dirty="0"/>
              <a:t>Ex. Manufacturing, power generation,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Tertiary industries </a:t>
            </a:r>
            <a:r>
              <a:rPr lang="en-US" sz="2200" dirty="0"/>
              <a:t>– service sector</a:t>
            </a:r>
            <a:br>
              <a:rPr lang="en-US" sz="2200" dirty="0"/>
            </a:br>
            <a:r>
              <a:rPr lang="en-US" sz="2200" dirty="0"/>
              <a:t>Ex. Banking, education, government, legal services, retail trade, transportation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C5048-8CD9-4551-965B-887C890A9B0B}"/>
              </a:ext>
            </a:extLst>
          </p:cNvPr>
          <p:cNvSpPr txBox="1"/>
          <p:nvPr/>
        </p:nvSpPr>
        <p:spPr>
          <a:xfrm>
            <a:off x="712539" y="204552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Classification of Industries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A0777CE-E7B2-4F47-A9B3-F56BDFFB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3F12-AD01-4E08-8717-38B9BE2B2FB1}" type="datetime1">
              <a:rPr lang="en-US" smtClean="0"/>
              <a:t>11/28/2020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F443F7C-52DD-41C9-887A-EDA0AA16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8FDAE2-81EF-4646-A0C0-58263696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1. Manufacturing Industries and products</a:t>
            </a: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FB94B-E723-4BE3-9F70-56E2F6D6E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13782" cy="428760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08876-A10B-4207-AF87-BEDA7AE2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0CA-216E-4F41-A123-BABBD816CE30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7DE5-9530-4E62-B7B5-19FFA821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BF350-0076-49BC-B734-493BA1A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2. Manufacturing industry and products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D59B4-2586-4BA9-88A8-079A9EEBA68F}"/>
              </a:ext>
            </a:extLst>
          </p:cNvPr>
          <p:cNvSpPr txBox="1"/>
          <p:nvPr/>
        </p:nvSpPr>
        <p:spPr>
          <a:xfrm>
            <a:off x="729842" y="1610686"/>
            <a:ext cx="788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Process industries, e.g., chemicals, petroleum, basic metals, foods and beverages, power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Discrete product (and part) industries, e.g., car, aircraft, appliances, machinery, and their component parts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374E6-78CD-47AE-8407-FA595A53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9872-C5B9-4C0D-8113-0B33FF72B8E8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DFF9-C71B-4ABA-AEED-FB2B1DE8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19C5-6A29-4CE0-A1D6-EE44207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2. Manufacturing Operations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5FDA4-39CB-4D9D-92E7-DF76DAC22CAA}"/>
              </a:ext>
            </a:extLst>
          </p:cNvPr>
          <p:cNvSpPr txBox="1"/>
          <p:nvPr/>
        </p:nvSpPr>
        <p:spPr>
          <a:xfrm>
            <a:off x="897098" y="2701363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materials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BFF3F-2C94-490D-9104-0C15E4EA1CFD}"/>
              </a:ext>
            </a:extLst>
          </p:cNvPr>
          <p:cNvSpPr txBox="1"/>
          <p:nvPr/>
        </p:nvSpPr>
        <p:spPr>
          <a:xfrm>
            <a:off x="7050295" y="2701360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FA868-A910-41B1-9840-F642074AA171}"/>
              </a:ext>
            </a:extLst>
          </p:cNvPr>
          <p:cNvSpPr/>
          <p:nvPr/>
        </p:nvSpPr>
        <p:spPr>
          <a:xfrm>
            <a:off x="2600587" y="2303101"/>
            <a:ext cx="4072204" cy="153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22493-5BCD-4682-805B-2D388BC1F29E}"/>
              </a:ext>
            </a:extLst>
          </p:cNvPr>
          <p:cNvSpPr txBox="1"/>
          <p:nvPr/>
        </p:nvSpPr>
        <p:spPr>
          <a:xfrm>
            <a:off x="2760502" y="2576723"/>
            <a:ext cx="391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Processing and assembly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Material handling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Inspection and testing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Coordination and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609C2F-19EA-41E5-9030-477F435D2325}"/>
              </a:ext>
            </a:extLst>
          </p:cNvPr>
          <p:cNvCxnSpPr>
            <a:cxnSpLocks/>
          </p:cNvCxnSpPr>
          <p:nvPr/>
        </p:nvCxnSpPr>
        <p:spPr>
          <a:xfrm>
            <a:off x="1057013" y="3070694"/>
            <a:ext cx="15435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1575B-C649-462A-B86C-12D0ACA32D27}"/>
              </a:ext>
            </a:extLst>
          </p:cNvPr>
          <p:cNvCxnSpPr>
            <a:cxnSpLocks/>
          </p:cNvCxnSpPr>
          <p:nvPr/>
        </p:nvCxnSpPr>
        <p:spPr>
          <a:xfrm>
            <a:off x="6672791" y="3070694"/>
            <a:ext cx="15435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B1CCC-9423-4DDA-8A42-54A55128DE4A}"/>
              </a:ext>
            </a:extLst>
          </p:cNvPr>
          <p:cNvCxnSpPr>
            <a:cxnSpLocks/>
          </p:cNvCxnSpPr>
          <p:nvPr/>
        </p:nvCxnSpPr>
        <p:spPr>
          <a:xfrm flipV="1">
            <a:off x="4685123" y="3838286"/>
            <a:ext cx="0" cy="987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08E449-C0BD-4824-A3EE-37563BA24E08}"/>
              </a:ext>
            </a:extLst>
          </p:cNvPr>
          <p:cNvSpPr txBox="1"/>
          <p:nvPr/>
        </p:nvSpPr>
        <p:spPr>
          <a:xfrm>
            <a:off x="3624680" y="3873562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Machines</a:t>
            </a:r>
          </a:p>
          <a:p>
            <a:r>
              <a:rPr lang="en-US" dirty="0"/>
              <a:t>Labor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4ABBE-8B39-425F-A4AD-403F45E31DB9}"/>
              </a:ext>
            </a:extLst>
          </p:cNvPr>
          <p:cNvSpPr txBox="1"/>
          <p:nvPr/>
        </p:nvSpPr>
        <p:spPr>
          <a:xfrm>
            <a:off x="2710169" y="2328224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Transformation Process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ED2B9-EAB2-4504-B7F4-40812D5B0ADC}"/>
              </a:ext>
            </a:extLst>
          </p:cNvPr>
          <p:cNvCxnSpPr>
            <a:cxnSpLocks/>
          </p:cNvCxnSpPr>
          <p:nvPr/>
        </p:nvCxnSpPr>
        <p:spPr>
          <a:xfrm>
            <a:off x="7123651" y="3070692"/>
            <a:ext cx="0" cy="1261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E3DBFA-46C1-4F81-BF67-6A46B36962B7}"/>
              </a:ext>
            </a:extLst>
          </p:cNvPr>
          <p:cNvSpPr txBox="1"/>
          <p:nvPr/>
        </p:nvSpPr>
        <p:spPr>
          <a:xfrm>
            <a:off x="7187024" y="3712031"/>
            <a:ext cx="100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Scrap or </a:t>
            </a:r>
          </a:p>
          <a:p>
            <a:r>
              <a:rPr lang="en-US" dirty="0"/>
              <a:t>waste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B3BC423C-DE32-491B-82A3-2C2F5C09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A7F7-BBFA-4AB7-B136-2B0891922851}" type="datetime1">
              <a:rPr lang="en-US" smtClean="0"/>
              <a:t>11/28/2020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D4763BFA-D18C-4D6D-A0DE-D4F6478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D822083-53D0-434E-A176-258845C7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2. Manufacturing Operations</a:t>
            </a:r>
            <a:br>
              <a:rPr lang="en-US" sz="3500" dirty="0"/>
            </a:br>
            <a:r>
              <a:rPr lang="en-US" sz="3500" dirty="0"/>
              <a:t>Processing and Assembly Operation </a:t>
            </a:r>
            <a:br>
              <a:rPr lang="en-US" sz="3500" dirty="0"/>
            </a:b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B084-6AE5-48DF-A80D-B76A4B9D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2009125"/>
            <a:ext cx="3869273" cy="332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BA1CD-0783-4DC3-B91D-DB6551A7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98047"/>
            <a:ext cx="3709938" cy="228501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672D2-E592-4977-B83E-6C719D3F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7196-5B8A-4909-AAEE-243311183E9D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6573F-2C07-46FF-BF47-0B058778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82847-477F-435F-9D92-BFD9ED65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2. Manufacturing Operations</a:t>
            </a:r>
            <a:br>
              <a:rPr lang="en-US" sz="3500" dirty="0"/>
            </a:br>
            <a:r>
              <a:rPr lang="en-US" sz="3500" dirty="0"/>
              <a:t>Processing Operation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E3C48-CB15-480D-80F4-101B07BFDAD5}"/>
              </a:ext>
            </a:extLst>
          </p:cNvPr>
          <p:cNvSpPr txBox="1"/>
          <p:nvPr/>
        </p:nvSpPr>
        <p:spPr>
          <a:xfrm>
            <a:off x="704675" y="1761688"/>
            <a:ext cx="7810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Shaping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Solidification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Particulate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Deformation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Material removal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Properties-enhancing operation (heat treatments)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Surface processing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Cleaning and surface treatments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Coating and thin-film deposition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820F-27FD-484B-9E8C-F53B7463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E864-B6F3-468B-B10B-6AB1EDC70EB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EFAC-D20F-4068-879C-D77AA47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A9B2-D3F7-4187-A8FF-92A7353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F365-2659-4055-B34A-4414819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2. Manufacturing Operations</a:t>
            </a:r>
            <a:br>
              <a:rPr lang="en-US" sz="3500" dirty="0"/>
            </a:br>
            <a:r>
              <a:rPr lang="en-US" sz="3500" dirty="0"/>
              <a:t>Assembly Operation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488FF-2832-4678-87E3-4EB1B5EB0E41}"/>
              </a:ext>
            </a:extLst>
          </p:cNvPr>
          <p:cNvSpPr txBox="1"/>
          <p:nvPr/>
        </p:nvSpPr>
        <p:spPr>
          <a:xfrm>
            <a:off x="738231" y="1690689"/>
            <a:ext cx="7777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Joining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Welding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Brazing and soldering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Adhesive bonding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Mechanical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Threaded fasteners (e.g., bolts and nuts, screws)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Rivets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Interference fits (e.g., press fitting, shrink fits)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other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6F961-D48A-4631-9F27-1E374C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C55A-005F-4780-9066-163F2138E47E}" type="datetime1">
              <a:rPr lang="en-US" smtClean="0"/>
              <a:t>11/28/2020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C61DE7-A1C2-492A-AB92-44836C3A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Daro 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71CB0-CFA8-45B2-9A1A-E16CBFD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AEEE-92E4-4C92-92FB-7B9E2C1BA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1259</Words>
  <Application>Microsoft Office PowerPoint</Application>
  <PresentationFormat>On-screen Show (4:3)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Outline</vt:lpstr>
      <vt:lpstr>1. Manufacturing Industries and products</vt:lpstr>
      <vt:lpstr>1. Manufacturing Industries and products</vt:lpstr>
      <vt:lpstr>2. Manufacturing industry and products </vt:lpstr>
      <vt:lpstr>2. Manufacturing Operations  </vt:lpstr>
      <vt:lpstr>2. Manufacturing Operations Processing and Assembly Operation  </vt:lpstr>
      <vt:lpstr>2. Manufacturing Operations Processing Operation  </vt:lpstr>
      <vt:lpstr>2. Manufacturing Operations Assembly Operation  </vt:lpstr>
      <vt:lpstr>2. Manufacturing Operations  Other factory operations </vt:lpstr>
      <vt:lpstr>2. Manufacturing Operations  Other factory operations </vt:lpstr>
      <vt:lpstr>2. Manufacturing Operations  Other factory operations </vt:lpstr>
      <vt:lpstr>2. Manufacturing Operations  Other factory operations </vt:lpstr>
      <vt:lpstr>3. Production Facilities  </vt:lpstr>
      <vt:lpstr>3. Production Facilities  </vt:lpstr>
      <vt:lpstr>3. Production Facilities  </vt:lpstr>
      <vt:lpstr>3. Production Facilities  </vt:lpstr>
      <vt:lpstr>3. Production Facilities  </vt:lpstr>
      <vt:lpstr>3. Production Facilities  </vt:lpstr>
      <vt:lpstr>4. Product/Production Relationships 4.1 Production Quantity and Production Variety </vt:lpstr>
      <vt:lpstr>4. Product/Production Relationships 4.1 Production Quantity and Production Variety </vt:lpstr>
      <vt:lpstr>4. Product/Production Relationships 4.1 Production Quantity and Production Variety </vt:lpstr>
      <vt:lpstr>4. Product/Production Relationships 4.1 Production Quantity and Production Variety </vt:lpstr>
      <vt:lpstr>4. Product/Production Relationships Factory Operation Model </vt:lpstr>
      <vt:lpstr>4. Product/Production Relationships Factory Operation Model </vt:lpstr>
      <vt:lpstr>4. Product/Production Relationships Manufacturing Capability</vt:lpstr>
      <vt:lpstr>4. Product/Production Relationships Lean Production</vt:lpstr>
      <vt:lpstr>4. Product/Production Relationships Programs Associated with Lean Production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Daro</dc:creator>
  <cp:lastModifiedBy>Vouchly</cp:lastModifiedBy>
  <cp:revision>18</cp:revision>
  <dcterms:created xsi:type="dcterms:W3CDTF">2020-10-16T12:20:15Z</dcterms:created>
  <dcterms:modified xsi:type="dcterms:W3CDTF">2020-11-28T00:39:12Z</dcterms:modified>
</cp:coreProperties>
</file>