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4" r:id="rId2"/>
    <p:sldId id="275" r:id="rId3"/>
    <p:sldId id="302" r:id="rId4"/>
    <p:sldId id="301" r:id="rId5"/>
    <p:sldId id="303" r:id="rId6"/>
    <p:sldId id="276" r:id="rId7"/>
    <p:sldId id="279" r:id="rId8"/>
    <p:sldId id="278" r:id="rId9"/>
    <p:sldId id="280" r:id="rId10"/>
    <p:sldId id="281" r:id="rId11"/>
    <p:sldId id="282" r:id="rId12"/>
    <p:sldId id="304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5" r:id="rId21"/>
    <p:sldId id="296" r:id="rId22"/>
    <p:sldId id="297" r:id="rId23"/>
    <p:sldId id="290" r:id="rId24"/>
    <p:sldId id="291" r:id="rId25"/>
    <p:sldId id="293" r:id="rId26"/>
    <p:sldId id="298" r:id="rId27"/>
    <p:sldId id="294" r:id="rId28"/>
    <p:sldId id="30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ouchly" initials="V" lastIdx="1" clrIdx="0">
    <p:extLst>
      <p:ext uri="{19B8F6BF-5375-455C-9EA6-DF929625EA0E}">
        <p15:presenceInfo xmlns:p15="http://schemas.microsoft.com/office/powerpoint/2012/main" userId="218159d30a3e52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205B8-9025-462E-B594-174858257A40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BD8D2-5DFD-4354-95B3-2DAC05C3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F08B-697E-4A8B-A230-9C9498E2A6A1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8501-3235-4E4C-9E0F-152DA5797A0A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6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1596-FB52-41D5-8E39-C5A40869AAAB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9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834F-A2E4-4EF1-9D77-823ED3C26041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3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C032-DFE9-43BD-A9D5-FB2729343F05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7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93AF-41A3-4F0B-B41F-73B3804EC1DA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6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6008-018D-4935-991B-861E310043BC}" type="datetime1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0A05-C4EB-45CA-A7DE-F4512F6072A1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8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2592-22DF-4CF2-B9C4-E35CDB1615F9}" type="datetime1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FA17-6E43-4C1F-86A8-67057E16A62B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FF51-19F4-4D81-876C-9FEDD25A3D99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1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73E78-A277-401A-96A1-59AD51892819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E2CAC-6674-414A-8D65-CF8BBF4DD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9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F11DDF-D538-4974-AFDD-ECD3830930D3}"/>
              </a:ext>
            </a:extLst>
          </p:cNvPr>
          <p:cNvSpPr/>
          <p:nvPr/>
        </p:nvSpPr>
        <p:spPr>
          <a:xfrm>
            <a:off x="742278" y="1473797"/>
            <a:ext cx="7659444" cy="140925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Factory Automation and Control Methods</a:t>
            </a:r>
          </a:p>
          <a:p>
            <a:pPr algn="ctr"/>
            <a:r>
              <a:rPr lang="en-US" sz="2500" dirty="0"/>
              <a:t>Lecture 4: Introduction to Automation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DCD9F-13D5-4746-B0FF-B522677A0BAE}"/>
              </a:ext>
            </a:extLst>
          </p:cNvPr>
          <p:cNvSpPr txBox="1"/>
          <p:nvPr/>
        </p:nvSpPr>
        <p:spPr>
          <a:xfrm>
            <a:off x="4120180" y="3244336"/>
            <a:ext cx="1356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Daro VAN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2AA59-1FBD-4DD7-A067-235BE3D1F2D2}"/>
              </a:ext>
            </a:extLst>
          </p:cNvPr>
          <p:cNvSpPr txBox="1"/>
          <p:nvPr/>
        </p:nvSpPr>
        <p:spPr>
          <a:xfrm>
            <a:off x="742278" y="4453666"/>
            <a:ext cx="7659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Paragon International University </a:t>
            </a:r>
          </a:p>
          <a:p>
            <a:pPr algn="ctr"/>
            <a:r>
              <a:rPr lang="en-US" dirty="0"/>
              <a:t>Faculty of Engineering </a:t>
            </a:r>
          </a:p>
          <a:p>
            <a:pPr algn="ctr"/>
            <a:r>
              <a:rPr lang="en-US" dirty="0"/>
              <a:t>Department of Industrial Engineering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57880-7225-4F2E-9898-DEB09C41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9916-542A-474D-A7C5-680AFAFEF5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8FD-CBF8-46E3-9089-9CD81D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4.1 Basic Elements of Automated Systems</a:t>
            </a:r>
            <a:br>
              <a:rPr lang="en-US" sz="3500" dirty="0"/>
            </a:br>
            <a:r>
              <a:rPr lang="en-US" sz="2800" dirty="0"/>
              <a:t>4.1.1 Power to Accomplish the Automated Process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3A61-61C9-4B40-A200-178F813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3334D-D2A4-4ABB-B287-A45D1D54669A}"/>
              </a:ext>
            </a:extLst>
          </p:cNvPr>
          <p:cNvSpPr txBox="1"/>
          <p:nvPr/>
        </p:nvSpPr>
        <p:spPr>
          <a:xfrm>
            <a:off x="628650" y="1918386"/>
            <a:ext cx="3943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Power for the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3ADB5-095D-4E97-BC7F-71B9372204BA}"/>
              </a:ext>
            </a:extLst>
          </p:cNvPr>
          <p:cNvSpPr txBox="1"/>
          <p:nvPr/>
        </p:nvSpPr>
        <p:spPr>
          <a:xfrm>
            <a:off x="628650" y="2576970"/>
            <a:ext cx="767625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0" i="0" u="none" strike="noStrike" baseline="0" dirty="0"/>
              <a:t>power is also required for the following material handling functions: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/>
              <a:t>Loading and unloading the work unit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/>
              <a:t>Material transport between operation</a:t>
            </a:r>
          </a:p>
        </p:txBody>
      </p:sp>
    </p:spTree>
    <p:extLst>
      <p:ext uri="{BB962C8B-B14F-4D97-AF65-F5344CB8AC3E}">
        <p14:creationId xmlns:p14="http://schemas.microsoft.com/office/powerpoint/2010/main" val="334030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8FD-CBF8-46E3-9089-9CD81D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4.1 Basic Elements of Automated Systems</a:t>
            </a:r>
            <a:br>
              <a:rPr lang="en-US" sz="3500" dirty="0"/>
            </a:br>
            <a:r>
              <a:rPr lang="en-US" sz="2800" dirty="0"/>
              <a:t>4.1.1 Power to Accomplish the Automated Process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3A61-61C9-4B40-A200-178F813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3334D-D2A4-4ABB-B287-A45D1D54669A}"/>
              </a:ext>
            </a:extLst>
          </p:cNvPr>
          <p:cNvSpPr txBox="1"/>
          <p:nvPr/>
        </p:nvSpPr>
        <p:spPr>
          <a:xfrm>
            <a:off x="628650" y="1918386"/>
            <a:ext cx="3943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Power for the Automation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3ADB5-095D-4E97-BC7F-71B9372204BA}"/>
              </a:ext>
            </a:extLst>
          </p:cNvPr>
          <p:cNvSpPr txBox="1"/>
          <p:nvPr/>
        </p:nvSpPr>
        <p:spPr>
          <a:xfrm>
            <a:off x="628650" y="2576970"/>
            <a:ext cx="767625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0" i="0" u="none" strike="noStrike" baseline="0" dirty="0"/>
              <a:t>power is also required for the following material handling functions: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Controller unit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Power to actuate the control signals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Data acquisition and information processing </a:t>
            </a:r>
            <a:endParaRPr lang="en-US" sz="22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135295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8FD-CBF8-46E3-9089-9CD81D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4.1 Basic Elements of Automated Systems</a:t>
            </a:r>
            <a:br>
              <a:rPr lang="en-US" sz="3500" dirty="0"/>
            </a:br>
            <a:r>
              <a:rPr lang="en-US" sz="2800" dirty="0"/>
              <a:t>4.1.2 Program of Instructions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3A61-61C9-4B40-A200-178F813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D0ECD-6D07-45DE-AC8C-2590B84C8704}"/>
              </a:ext>
            </a:extLst>
          </p:cNvPr>
          <p:cNvSpPr txBox="1"/>
          <p:nvPr/>
        </p:nvSpPr>
        <p:spPr>
          <a:xfrm>
            <a:off x="628650" y="1690689"/>
            <a:ext cx="3846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Work cycle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D0156-86E8-403C-8C01-22A8107A88FB}"/>
              </a:ext>
            </a:extLst>
          </p:cNvPr>
          <p:cNvSpPr txBox="1"/>
          <p:nvPr/>
        </p:nvSpPr>
        <p:spPr>
          <a:xfrm>
            <a:off x="628650" y="2367171"/>
            <a:ext cx="7886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the simplest automated processes, the work cycle consists of essentially one step, which is to maintain a single process parameter at a defined level. </a:t>
            </a:r>
          </a:p>
          <a:p>
            <a:endParaRPr lang="en-US" sz="2200" dirty="0"/>
          </a:p>
          <a:p>
            <a:r>
              <a:rPr lang="en-US" sz="2200" dirty="0"/>
              <a:t>Ex. Maintain the temperature of a furnace at a designed value for the duration of the heat treatment cycle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98AFB-4BEB-4308-9078-2021F5348633}"/>
              </a:ext>
            </a:extLst>
          </p:cNvPr>
          <p:cNvSpPr txBox="1"/>
          <p:nvPr/>
        </p:nvSpPr>
        <p:spPr>
          <a:xfrm>
            <a:off x="628650" y="4840224"/>
            <a:ext cx="76626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Note</a:t>
            </a:r>
            <a:r>
              <a:rPr lang="en-US" sz="2200" dirty="0"/>
              <a:t> that here a </a:t>
            </a:r>
            <a:r>
              <a:rPr lang="en-US" sz="2200" b="1" dirty="0">
                <a:solidFill>
                  <a:srgbClr val="002060"/>
                </a:solidFill>
              </a:rPr>
              <a:t>process parameter </a:t>
            </a:r>
            <a:r>
              <a:rPr lang="en-US" sz="2200" dirty="0"/>
              <a:t>is an </a:t>
            </a:r>
            <a:r>
              <a:rPr lang="en-US" sz="2200" b="1" dirty="0">
                <a:solidFill>
                  <a:srgbClr val="002060"/>
                </a:solidFill>
              </a:rPr>
              <a:t>input to the process</a:t>
            </a:r>
            <a:r>
              <a:rPr lang="en-US" sz="2200" dirty="0"/>
              <a:t>, such as the temperature dial setting, whereas </a:t>
            </a:r>
            <a:r>
              <a:rPr lang="en-US" sz="2200" b="1" dirty="0"/>
              <a:t>a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process variable </a:t>
            </a:r>
            <a:r>
              <a:rPr lang="en-US" sz="2200" dirty="0"/>
              <a:t>is the corresponding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output of the process </a:t>
            </a:r>
            <a:r>
              <a:rPr lang="en-US" sz="2200" dirty="0"/>
              <a:t>which is the actual temperature of the furnace.</a:t>
            </a:r>
          </a:p>
        </p:txBody>
      </p:sp>
    </p:spTree>
    <p:extLst>
      <p:ext uri="{BB962C8B-B14F-4D97-AF65-F5344CB8AC3E}">
        <p14:creationId xmlns:p14="http://schemas.microsoft.com/office/powerpoint/2010/main" val="238772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8FD-CBF8-46E3-9089-9CD81D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4.1 Basic Elements of Automated Systems</a:t>
            </a:r>
            <a:br>
              <a:rPr lang="en-US" sz="3500" dirty="0"/>
            </a:br>
            <a:r>
              <a:rPr lang="en-US" sz="2800" dirty="0"/>
              <a:t>4.1.2 Program of Instructions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3A61-61C9-4B40-A200-178F813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D0ECD-6D07-45DE-AC8C-2590B84C8704}"/>
              </a:ext>
            </a:extLst>
          </p:cNvPr>
          <p:cNvSpPr txBox="1"/>
          <p:nvPr/>
        </p:nvSpPr>
        <p:spPr>
          <a:xfrm>
            <a:off x="628650" y="1690689"/>
            <a:ext cx="3846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Work cycle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9A2D7-B31A-406D-BCDF-A915825152D7}"/>
              </a:ext>
            </a:extLst>
          </p:cNvPr>
          <p:cNvSpPr txBox="1"/>
          <p:nvPr/>
        </p:nvSpPr>
        <p:spPr>
          <a:xfrm>
            <a:off x="628650" y="2201367"/>
            <a:ext cx="863368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0" u="none" strike="noStrike" baseline="0" dirty="0">
                <a:solidFill>
                  <a:srgbClr val="002060"/>
                </a:solidFill>
              </a:rPr>
              <a:t>Set-point control</a:t>
            </a:r>
            <a:r>
              <a:rPr lang="en-US" sz="2200" dirty="0">
                <a:solidFill>
                  <a:srgbClr val="002060"/>
                </a:solidFill>
              </a:rPr>
              <a:t> : </a:t>
            </a:r>
            <a:r>
              <a:rPr lang="en-US" sz="2200" b="0" u="none" strike="noStrike" baseline="0" dirty="0"/>
              <a:t>the process parameter value is constant during </a:t>
            </a:r>
          </a:p>
          <a:p>
            <a:pPr algn="l"/>
            <a:r>
              <a:rPr lang="en-US" sz="2200" b="0" u="none" strike="noStrike" baseline="0" dirty="0"/>
              <a:t>     the work cycle.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0" u="none" strike="noStrike" baseline="0" dirty="0"/>
              <a:t> </a:t>
            </a:r>
            <a:r>
              <a:rPr lang="en-US" sz="2200" b="0" u="none" strike="noStrike" baseline="0" dirty="0">
                <a:solidFill>
                  <a:srgbClr val="002060"/>
                </a:solidFill>
              </a:rPr>
              <a:t>Logic control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: </a:t>
            </a:r>
            <a:r>
              <a:rPr lang="en-US" sz="2200" b="0" u="none" strike="noStrike" baseline="0" dirty="0"/>
              <a:t> the process parameter value depends on the values </a:t>
            </a:r>
          </a:p>
          <a:p>
            <a:pPr algn="l"/>
            <a:r>
              <a:rPr lang="en-US" sz="2200" dirty="0"/>
              <a:t>     </a:t>
            </a:r>
            <a:r>
              <a:rPr lang="en-US" sz="2200" b="0" u="none" strike="noStrike" baseline="0" dirty="0"/>
              <a:t>of other variables in the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0" u="none" strike="noStrike" baseline="0" dirty="0"/>
              <a:t> </a:t>
            </a:r>
            <a:r>
              <a:rPr lang="en-US" sz="2200" b="0" u="none" strike="noStrike" baseline="0" dirty="0">
                <a:solidFill>
                  <a:srgbClr val="002060"/>
                </a:solidFill>
              </a:rPr>
              <a:t>Sequence control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: </a:t>
            </a:r>
            <a:r>
              <a:rPr lang="en-US" sz="2200" b="0" u="none" strike="noStrike" baseline="0" dirty="0"/>
              <a:t>the value of the process parameter changes as a function of time. Ex. Load the part, then perform the process, and </a:t>
            </a:r>
          </a:p>
          <a:p>
            <a:pPr algn="l"/>
            <a:r>
              <a:rPr lang="en-US" sz="2200" dirty="0"/>
              <a:t>     </a:t>
            </a:r>
            <a:r>
              <a:rPr lang="en-US" sz="2200" b="0" u="none" strike="noStrike" baseline="0" dirty="0"/>
              <a:t>then unload the part.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0" u="none" strike="noStrike" baseline="0" dirty="0">
                <a:solidFill>
                  <a:srgbClr val="002060"/>
                </a:solidFill>
              </a:rPr>
              <a:t>Interactive program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: </a:t>
            </a:r>
            <a:r>
              <a:rPr lang="en-US" sz="2200" b="0" u="none" strike="noStrike" baseline="0" dirty="0"/>
              <a:t>interaction occurs between a human operator </a:t>
            </a:r>
          </a:p>
          <a:p>
            <a:pPr algn="l"/>
            <a:r>
              <a:rPr lang="en-US" sz="2200" dirty="0"/>
              <a:t>     </a:t>
            </a:r>
            <a:r>
              <a:rPr lang="en-US" sz="2200" b="0" u="none" strike="noStrike" baseline="0" dirty="0"/>
              <a:t>and the control system during the work cycle.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0" u="none" strike="noStrike" baseline="0" dirty="0">
                <a:solidFill>
                  <a:srgbClr val="002060"/>
                </a:solidFill>
              </a:rPr>
              <a:t>Intelligent program </a:t>
            </a:r>
            <a:r>
              <a:rPr lang="en-US" sz="2200" b="0" u="none" strike="noStrike" baseline="0" dirty="0"/>
              <a:t>: the control system exhibits aspects of human intelligence (e.g., logic, decision making, cognition, learning) as a </a:t>
            </a:r>
          </a:p>
          <a:p>
            <a:pPr algn="l"/>
            <a:r>
              <a:rPr lang="en-US" sz="2200" dirty="0"/>
              <a:t>     </a:t>
            </a:r>
            <a:r>
              <a:rPr lang="en-US" sz="2200" b="0" u="none" strike="noStrike" baseline="0" dirty="0"/>
              <a:t>result of the work cycle program.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396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8FD-CBF8-46E3-9089-9CD81D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4.1 Basic Elements of Automated Systems</a:t>
            </a:r>
            <a:br>
              <a:rPr lang="en-US" sz="3500" dirty="0"/>
            </a:br>
            <a:r>
              <a:rPr lang="en-US" sz="2800" dirty="0"/>
              <a:t>4.1.2 Program of Instructions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3A61-61C9-4B40-A200-178F813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D0ECD-6D07-45DE-AC8C-2590B84C8704}"/>
              </a:ext>
            </a:extLst>
          </p:cNvPr>
          <p:cNvSpPr txBox="1"/>
          <p:nvPr/>
        </p:nvSpPr>
        <p:spPr>
          <a:xfrm>
            <a:off x="628650" y="1690689"/>
            <a:ext cx="7245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Decision making in the programmed work cycle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9A2D7-B31A-406D-BCDF-A915825152D7}"/>
              </a:ext>
            </a:extLst>
          </p:cNvPr>
          <p:cNvSpPr txBox="1"/>
          <p:nvPr/>
        </p:nvSpPr>
        <p:spPr>
          <a:xfrm>
            <a:off x="510316" y="2475879"/>
            <a:ext cx="86336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Operator interaction: </a:t>
            </a:r>
            <a:r>
              <a:rPr lang="en-US" sz="2200" b="0" i="0" u="none" strike="noStrike" baseline="0" dirty="0"/>
              <a:t>the controller unit may require input data </a:t>
            </a:r>
          </a:p>
          <a:p>
            <a:pPr algn="l"/>
            <a:r>
              <a:rPr lang="en-US" sz="2200" b="0" i="0" u="none" strike="noStrike" baseline="0" dirty="0"/>
              <a:t>     from a human operator in order to function.</a:t>
            </a:r>
            <a:br>
              <a:rPr lang="en-US" sz="2200" b="0" i="0" u="none" strike="noStrike" baseline="0" dirty="0"/>
            </a:br>
            <a:endParaRPr lang="en-US" sz="2200" i="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u="none" strike="noStrike" baseline="0" dirty="0">
                <a:solidFill>
                  <a:srgbClr val="002060"/>
                </a:solidFill>
              </a:rPr>
              <a:t>D</a:t>
            </a:r>
            <a:r>
              <a:rPr lang="en-US" sz="2200" dirty="0">
                <a:solidFill>
                  <a:srgbClr val="002060"/>
                </a:solidFill>
              </a:rPr>
              <a:t>ifferent part or product styles processed by the system: </a:t>
            </a:r>
            <a:r>
              <a:rPr lang="en-US" sz="2200" b="0" i="0" u="none" strike="noStrike" baseline="0" dirty="0"/>
              <a:t>the automated system is programmed to perform different work </a:t>
            </a:r>
          </a:p>
          <a:p>
            <a:pPr algn="l"/>
            <a:r>
              <a:rPr lang="en-US" sz="2200" b="0" i="0" u="none" strike="noStrike" baseline="0" dirty="0"/>
              <a:t>     cycles on different part or product styles.</a:t>
            </a:r>
            <a:br>
              <a:rPr lang="en-US" sz="2200" b="0" i="0" u="none" strike="noStrike" baseline="0" dirty="0"/>
            </a:br>
            <a:endParaRPr lang="en-US" sz="2200" i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u="none" strike="noStrike" baseline="0" dirty="0">
                <a:solidFill>
                  <a:srgbClr val="002060"/>
                </a:solidFill>
              </a:rPr>
              <a:t>Variations in the starting work u</a:t>
            </a:r>
            <a:r>
              <a:rPr lang="en-US" sz="2200" dirty="0">
                <a:solidFill>
                  <a:srgbClr val="002060"/>
                </a:solidFill>
              </a:rPr>
              <a:t>nits </a:t>
            </a:r>
            <a:r>
              <a:rPr lang="en-US" sz="2200" dirty="0"/>
              <a:t>: </a:t>
            </a:r>
            <a:r>
              <a:rPr lang="en-US" sz="2200" b="0" i="0" u="none" strike="noStrike" baseline="0" dirty="0"/>
              <a:t>In some manufacturing operations, the starting work units are not consistent.</a:t>
            </a:r>
          </a:p>
        </p:txBody>
      </p:sp>
    </p:spTree>
    <p:extLst>
      <p:ext uri="{BB962C8B-B14F-4D97-AF65-F5344CB8AC3E}">
        <p14:creationId xmlns:p14="http://schemas.microsoft.com/office/powerpoint/2010/main" val="35883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8FD-CBF8-46E3-9089-9CD81D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4.1 Basic Elements of Automated Systems</a:t>
            </a:r>
            <a:br>
              <a:rPr lang="en-US" sz="3500" dirty="0"/>
            </a:br>
            <a:r>
              <a:rPr lang="en-US" sz="2800" dirty="0"/>
              <a:t>4.1.2 Control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3A61-61C9-4B40-A200-178F813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4AEBD-4F76-4501-A109-E56E48D31DC2}"/>
              </a:ext>
            </a:extLst>
          </p:cNvPr>
          <p:cNvSpPr txBox="1"/>
          <p:nvPr/>
        </p:nvSpPr>
        <p:spPr>
          <a:xfrm>
            <a:off x="628650" y="1622893"/>
            <a:ext cx="7620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Control is everywhere in  industrial applications, in nature and also in life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04864-E9D2-4D20-8F60-F89B00B134FF}"/>
              </a:ext>
            </a:extLst>
          </p:cNvPr>
          <p:cNvSpPr txBox="1"/>
          <p:nvPr/>
        </p:nvSpPr>
        <p:spPr>
          <a:xfrm>
            <a:off x="3311012" y="3118699"/>
            <a:ext cx="248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“No Control, No Life!”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BC98877-6A92-4CBA-9CF0-CCC1863344CF}"/>
              </a:ext>
            </a:extLst>
          </p:cNvPr>
          <p:cNvSpPr/>
          <p:nvPr/>
        </p:nvSpPr>
        <p:spPr>
          <a:xfrm>
            <a:off x="4240160" y="2390071"/>
            <a:ext cx="314633" cy="4890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AF62F8-CA4E-4FCD-A18B-E8C0013EA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33" y="3388391"/>
            <a:ext cx="6091085" cy="1971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41A7D0-2279-4262-B5BD-C92BC9F62121}"/>
              </a:ext>
            </a:extLst>
          </p:cNvPr>
          <p:cNvSpPr txBox="1"/>
          <p:nvPr/>
        </p:nvSpPr>
        <p:spPr>
          <a:xfrm>
            <a:off x="2701411" y="5673656"/>
            <a:ext cx="433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feedback is the key to success…</a:t>
            </a:r>
          </a:p>
        </p:txBody>
      </p:sp>
    </p:spTree>
    <p:extLst>
      <p:ext uri="{BB962C8B-B14F-4D97-AF65-F5344CB8AC3E}">
        <p14:creationId xmlns:p14="http://schemas.microsoft.com/office/powerpoint/2010/main" val="5020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8FD-CBF8-46E3-9089-9CD81D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4.1 Basic Elements of Automated Systems</a:t>
            </a:r>
            <a:br>
              <a:rPr lang="en-US" sz="3500" dirty="0"/>
            </a:br>
            <a:r>
              <a:rPr lang="en-US" sz="2800" dirty="0"/>
              <a:t>4.1.2 Control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3A61-61C9-4B40-A200-178F813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4AEBD-4F76-4501-A109-E56E48D31DC2}"/>
              </a:ext>
            </a:extLst>
          </p:cNvPr>
          <p:cNvSpPr txBox="1"/>
          <p:nvPr/>
        </p:nvSpPr>
        <p:spPr>
          <a:xfrm>
            <a:off x="628650" y="1622893"/>
            <a:ext cx="7620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Control is an automated system that can be either closed loop or open loop.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C85AB-8087-4BA8-9A03-81489D789BD7}"/>
              </a:ext>
            </a:extLst>
          </p:cNvPr>
          <p:cNvSpPr txBox="1"/>
          <p:nvPr/>
        </p:nvSpPr>
        <p:spPr>
          <a:xfrm>
            <a:off x="628650" y="2579124"/>
            <a:ext cx="305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Open-loop control systems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722D5-A2CC-4BE7-A107-DAC0A4785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40" y="3135246"/>
            <a:ext cx="6231412" cy="117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1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8FD-CBF8-46E3-9089-9CD81D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4.1 Basic Elements of Automated Systems</a:t>
            </a:r>
            <a:br>
              <a:rPr lang="en-US" sz="3500" dirty="0"/>
            </a:br>
            <a:r>
              <a:rPr lang="en-US" sz="2800" dirty="0"/>
              <a:t>4.1.2 Control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3A61-61C9-4B40-A200-178F813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4AEBD-4F76-4501-A109-E56E48D31DC2}"/>
              </a:ext>
            </a:extLst>
          </p:cNvPr>
          <p:cNvSpPr txBox="1"/>
          <p:nvPr/>
        </p:nvSpPr>
        <p:spPr>
          <a:xfrm>
            <a:off x="628650" y="1622893"/>
            <a:ext cx="7620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Control is an automated system that can be either closed loop or open loop.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C85AB-8087-4BA8-9A03-81489D789BD7}"/>
              </a:ext>
            </a:extLst>
          </p:cNvPr>
          <p:cNvSpPr txBox="1"/>
          <p:nvPr/>
        </p:nvSpPr>
        <p:spPr>
          <a:xfrm>
            <a:off x="628650" y="2579124"/>
            <a:ext cx="305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Closed-loop control systems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C85E5-56D2-48AE-B75F-9E47F3099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43" y="3253233"/>
            <a:ext cx="7502627" cy="209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7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8FD-CBF8-46E3-9089-9CD81D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4.2 Advanced Automation Functions</a:t>
            </a:r>
            <a:br>
              <a:rPr lang="en-US" sz="3500" dirty="0"/>
            </a:br>
            <a:endParaRPr lang="en-US" sz="2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3A61-61C9-4B40-A200-178F813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FD374-4169-4420-B908-E5EA4CCCF443}"/>
              </a:ext>
            </a:extLst>
          </p:cNvPr>
          <p:cNvSpPr txBox="1"/>
          <p:nvPr/>
        </p:nvSpPr>
        <p:spPr>
          <a:xfrm>
            <a:off x="628650" y="1992194"/>
            <a:ext cx="78867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0" i="0" u="none" strike="noStrike" baseline="0" dirty="0"/>
              <a:t>In addition to executing work cycle programs, an automated system may be capable of executing advanced functions that concerned with </a:t>
            </a:r>
            <a:r>
              <a:rPr lang="en-US" sz="2200" b="0" i="0" u="none" strike="noStrike" baseline="0" dirty="0">
                <a:solidFill>
                  <a:srgbClr val="FF0000"/>
                </a:solidFill>
              </a:rPr>
              <a:t>enhancing the safety </a:t>
            </a:r>
            <a:r>
              <a:rPr lang="en-US" sz="2200" b="0" i="0" u="none" strike="noStrike" baseline="0" dirty="0"/>
              <a:t>and </a:t>
            </a:r>
            <a:r>
              <a:rPr lang="en-US" sz="2200" b="0" i="0" u="none" strike="noStrike" baseline="0" dirty="0">
                <a:solidFill>
                  <a:srgbClr val="FF0000"/>
                </a:solidFill>
              </a:rPr>
              <a:t>performance of the equipment</a:t>
            </a:r>
            <a:r>
              <a:rPr lang="en-US" sz="2200" b="0" i="0" u="none" strike="noStrike" baseline="0" dirty="0"/>
              <a:t>.</a:t>
            </a:r>
          </a:p>
          <a:p>
            <a:pPr algn="l"/>
            <a:endParaRPr lang="en-US" sz="2200" dirty="0"/>
          </a:p>
          <a:p>
            <a:pPr algn="l"/>
            <a:r>
              <a:rPr lang="en-US" sz="2200" b="0" i="0" u="none" strike="noStrike" baseline="0" dirty="0"/>
              <a:t> Advanced automation functions include the following: </a:t>
            </a:r>
          </a:p>
          <a:p>
            <a:pPr algn="l"/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S</a:t>
            </a:r>
            <a:r>
              <a:rPr lang="en-US" sz="2200" b="0" i="0" u="none" strike="noStrike" baseline="0" dirty="0">
                <a:solidFill>
                  <a:srgbClr val="002060"/>
                </a:solidFill>
              </a:rPr>
              <a:t>afety monitoring</a:t>
            </a:r>
            <a:endParaRPr lang="en-US" sz="2200" b="0" i="0" u="none" strike="noStrike" baseline="0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M</a:t>
            </a:r>
            <a:r>
              <a:rPr lang="en-US" sz="2200" b="0" i="0" u="none" strike="noStrike" baseline="0" dirty="0">
                <a:solidFill>
                  <a:srgbClr val="002060"/>
                </a:solidFill>
              </a:rPr>
              <a:t>aintenance and repair diagnostics</a:t>
            </a:r>
            <a:r>
              <a:rPr lang="en-US" sz="2200" b="0" i="0" u="none" strike="noStrike" baseline="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E</a:t>
            </a:r>
            <a:r>
              <a:rPr lang="en-US" sz="2200" b="0" i="0" u="none" strike="noStrike" baseline="0" dirty="0">
                <a:solidFill>
                  <a:srgbClr val="002060"/>
                </a:solidFill>
              </a:rPr>
              <a:t>rror detection and recovery.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33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8FD-CBF8-46E3-9089-9CD81D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4.2 Advanced Automation Functions</a:t>
            </a:r>
            <a:br>
              <a:rPr lang="en-US" sz="3500" dirty="0"/>
            </a:br>
            <a:r>
              <a:rPr lang="en-US" sz="2800" dirty="0"/>
              <a:t>4.2.1 Safety Monitoring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3A61-61C9-4B40-A200-178F813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A7D47-1233-4184-9F5A-3AC905D1E4FB}"/>
              </a:ext>
            </a:extLst>
          </p:cNvPr>
          <p:cNvSpPr txBox="1"/>
          <p:nvPr/>
        </p:nvSpPr>
        <p:spPr>
          <a:xfrm>
            <a:off x="628650" y="1973836"/>
            <a:ext cx="779602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dirty="0"/>
              <a:t>T</a:t>
            </a:r>
            <a:r>
              <a:rPr lang="en-US" sz="2200" b="0" i="0" u="none" strike="noStrike" baseline="0" dirty="0"/>
              <a:t>here are two reasons for providing an automated system with a safety monitoring capability: </a:t>
            </a:r>
          </a:p>
          <a:p>
            <a:pPr algn="l"/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T</a:t>
            </a:r>
            <a:r>
              <a:rPr lang="en-US" sz="2200" b="0" i="0" u="none" strike="noStrike" baseline="0" dirty="0"/>
              <a:t>o </a:t>
            </a:r>
            <a:r>
              <a:rPr lang="en-US" sz="2200" b="0" i="0" u="none" strike="noStrike" baseline="0" dirty="0">
                <a:solidFill>
                  <a:srgbClr val="FF0000"/>
                </a:solidFill>
              </a:rPr>
              <a:t>protect human workers </a:t>
            </a:r>
            <a:r>
              <a:rPr lang="en-US" sz="2200" b="0" i="0" u="none" strike="noStrike" baseline="0" dirty="0"/>
              <a:t>in the vicinity of the system,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 </a:t>
            </a:r>
            <a:r>
              <a:rPr lang="en-US" sz="2200" dirty="0"/>
              <a:t>T</a:t>
            </a:r>
            <a:r>
              <a:rPr lang="en-US" sz="2200" b="0" i="0" u="none" strike="noStrike" baseline="0" dirty="0"/>
              <a:t>o </a:t>
            </a:r>
            <a:r>
              <a:rPr lang="en-US" sz="2200" b="0" i="0" u="none" strike="noStrike" baseline="0" dirty="0">
                <a:solidFill>
                  <a:srgbClr val="FF0000"/>
                </a:solidFill>
              </a:rPr>
              <a:t>protect the equipment </a:t>
            </a:r>
            <a:r>
              <a:rPr lang="en-US" sz="2200" b="0" i="0" u="none" strike="noStrike" baseline="0" dirty="0"/>
              <a:t>comprising the system.</a:t>
            </a:r>
          </a:p>
        </p:txBody>
      </p:sp>
    </p:spTree>
    <p:extLst>
      <p:ext uri="{BB962C8B-B14F-4D97-AF65-F5344CB8AC3E}">
        <p14:creationId xmlns:p14="http://schemas.microsoft.com/office/powerpoint/2010/main" val="251229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34EE-4FB1-467B-BFF0-5E726F8F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6121C-E8E5-481E-9E69-E9F316FF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elements of an automated system</a:t>
            </a:r>
          </a:p>
          <a:p>
            <a:r>
              <a:rPr lang="en-US" dirty="0"/>
              <a:t>Advanced automation functions</a:t>
            </a:r>
          </a:p>
          <a:p>
            <a:r>
              <a:rPr lang="en-US" dirty="0"/>
              <a:t>Level of automation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31CF3-236B-4615-BBE4-80BD3288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9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8FD-CBF8-46E3-9089-9CD81D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4.2 Advanced Automation Functions</a:t>
            </a:r>
            <a:br>
              <a:rPr lang="en-US" sz="3500" dirty="0"/>
            </a:br>
            <a:r>
              <a:rPr lang="en-US" sz="2800" dirty="0"/>
              <a:t>4.2.1 Safety Monitoring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3A61-61C9-4B40-A200-178F813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F62B3-7F78-46CA-B233-46F88553DC6F}"/>
              </a:ext>
            </a:extLst>
          </p:cNvPr>
          <p:cNvSpPr txBox="1"/>
          <p:nvPr/>
        </p:nvSpPr>
        <p:spPr>
          <a:xfrm>
            <a:off x="628650" y="1962912"/>
            <a:ext cx="7886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Conventional safety </a:t>
            </a:r>
            <a:r>
              <a:rPr lang="en-US" sz="2200" dirty="0"/>
              <a:t>measures taken in manufacturing operation:  protective shields, safety boot, glove …or the kinds of manual devices that might be utilized by workers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334181-9BF7-4C6E-9A93-96B9CC5B5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745" y="3344604"/>
            <a:ext cx="1794510" cy="17072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449397-09CE-4C7D-8DBA-2E7F3F2A7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972" y="3245736"/>
            <a:ext cx="1905000" cy="1905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5E2BFD-D0EE-4424-A9F3-4FD87741E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344604"/>
            <a:ext cx="2147317" cy="170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51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8FD-CBF8-46E3-9089-9CD81D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4.2 Advanced Automation Functions</a:t>
            </a:r>
            <a:br>
              <a:rPr lang="en-US" sz="3500" dirty="0"/>
            </a:br>
            <a:r>
              <a:rPr lang="en-US" sz="2800" dirty="0"/>
              <a:t>4.2.1 Safety Monitoring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3A61-61C9-4B40-A200-178F813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B3CBF-65CC-4A25-BFDC-E4A4A180077A}"/>
              </a:ext>
            </a:extLst>
          </p:cNvPr>
          <p:cNvSpPr txBox="1"/>
          <p:nvPr/>
        </p:nvSpPr>
        <p:spPr>
          <a:xfrm>
            <a:off x="628650" y="1550830"/>
            <a:ext cx="819835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0" i="0" u="none" strike="noStrike" baseline="0" dirty="0"/>
              <a:t>Safety monitoring in an automated system involves the use of sensors </a:t>
            </a:r>
          </a:p>
          <a:p>
            <a:pPr algn="l"/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T</a:t>
            </a:r>
            <a:r>
              <a:rPr lang="en-US" sz="2200" b="0" i="0" u="none" strike="noStrike" baseline="0" dirty="0">
                <a:solidFill>
                  <a:srgbClr val="FF0000"/>
                </a:solidFill>
              </a:rPr>
              <a:t>o track </a:t>
            </a:r>
            <a:r>
              <a:rPr lang="en-US" sz="2200" b="0" i="0" u="none" strike="noStrike" baseline="0" dirty="0"/>
              <a:t>the system’s operation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solidFill>
                  <a:srgbClr val="FF0000"/>
                </a:solidFill>
              </a:rPr>
              <a:t>To identify </a:t>
            </a:r>
            <a:r>
              <a:rPr lang="en-US" sz="2200" b="0" i="0" u="none" strike="noStrike" baseline="0" dirty="0"/>
              <a:t>conditions and events that are unsafe or potentially</a:t>
            </a:r>
          </a:p>
          <a:p>
            <a:pPr algn="l"/>
            <a:r>
              <a:rPr lang="en-US" sz="2200" b="0" i="0" u="none" strike="noStrike" baseline="0" dirty="0"/>
              <a:t>unsafe. </a:t>
            </a:r>
          </a:p>
          <a:p>
            <a:pPr algn="l"/>
            <a:endParaRPr lang="en-US" sz="2200" dirty="0"/>
          </a:p>
          <a:p>
            <a:pPr algn="l"/>
            <a:r>
              <a:rPr lang="en-US" sz="2200" b="0" i="0" u="none" strike="noStrike" baseline="0" dirty="0"/>
              <a:t>The safety monitoring systems (commonly </a:t>
            </a:r>
            <a:r>
              <a:rPr lang="en-US" sz="2200" b="0" i="0" u="none" strike="noStrike" baseline="0" dirty="0">
                <a:solidFill>
                  <a:srgbClr val="FF0000"/>
                </a:solidFill>
              </a:rPr>
              <a:t>use sensor</a:t>
            </a:r>
            <a:r>
              <a:rPr lang="en-US" sz="2200" b="0" i="0" u="none" strike="noStrike" baseline="0" dirty="0"/>
              <a:t>)is programmed to respond to unsafe conditions in some appropriate way. Possible responses to various hazards include one or more of</a:t>
            </a:r>
          </a:p>
          <a:p>
            <a:pPr algn="l"/>
            <a:r>
              <a:rPr lang="en-US" sz="2200" b="0" i="0" u="none" strike="noStrike" baseline="0" dirty="0"/>
              <a:t>the following: </a:t>
            </a:r>
          </a:p>
          <a:p>
            <a:pPr algn="l"/>
            <a:r>
              <a:rPr lang="en-US" sz="2200" b="0" i="0" u="none" strike="noStrike" baseline="0" dirty="0"/>
              <a:t>(1) Completely </a:t>
            </a:r>
            <a:r>
              <a:rPr lang="en-US" sz="2200" b="0" i="0" u="none" strike="noStrike" baseline="0" dirty="0">
                <a:solidFill>
                  <a:srgbClr val="FF0000"/>
                </a:solidFill>
              </a:rPr>
              <a:t>stopping</a:t>
            </a:r>
            <a:r>
              <a:rPr lang="en-US" sz="2200" b="0" i="0" u="none" strike="noStrike" baseline="0" dirty="0"/>
              <a:t> the automated system, </a:t>
            </a:r>
          </a:p>
          <a:p>
            <a:pPr algn="l"/>
            <a:r>
              <a:rPr lang="en-US" sz="2200" b="0" i="0" u="none" strike="noStrike" baseline="0" dirty="0"/>
              <a:t>(2)</a:t>
            </a:r>
            <a:r>
              <a:rPr lang="en-US" sz="2200" b="0" i="0" u="none" strike="noStrike" baseline="0" dirty="0">
                <a:solidFill>
                  <a:srgbClr val="FF0000"/>
                </a:solidFill>
              </a:rPr>
              <a:t> Sounding </a:t>
            </a:r>
            <a:r>
              <a:rPr lang="en-US" sz="2200" b="0" i="0" u="none" strike="noStrike" baseline="0" dirty="0"/>
              <a:t>an alarm,</a:t>
            </a:r>
          </a:p>
          <a:p>
            <a:pPr algn="l"/>
            <a:r>
              <a:rPr lang="en-US" sz="2200" b="0" i="0" u="none" strike="noStrike" baseline="0" dirty="0"/>
              <a:t>(3) </a:t>
            </a:r>
            <a:r>
              <a:rPr lang="en-US" sz="2200" b="0" i="0" u="none" strike="noStrike" baseline="0" dirty="0">
                <a:solidFill>
                  <a:srgbClr val="FF0000"/>
                </a:solidFill>
              </a:rPr>
              <a:t>Reducing</a:t>
            </a:r>
            <a:r>
              <a:rPr lang="en-US" sz="2200" b="0" i="0" u="none" strike="noStrike" baseline="0" dirty="0"/>
              <a:t> the operating speed of the process, and </a:t>
            </a:r>
          </a:p>
          <a:p>
            <a:pPr algn="l"/>
            <a:r>
              <a:rPr lang="en-US" sz="2200" b="0" i="0" u="none" strike="noStrike" baseline="0" dirty="0"/>
              <a:t>(4) </a:t>
            </a:r>
            <a:r>
              <a:rPr lang="en-US" sz="2200" b="0" i="0" u="none" strike="noStrike" baseline="0" dirty="0">
                <a:solidFill>
                  <a:srgbClr val="FF0000"/>
                </a:solidFill>
              </a:rPr>
              <a:t>Taking</a:t>
            </a:r>
            <a:r>
              <a:rPr lang="en-US" sz="2200" b="0" i="0" u="none" strike="noStrike" baseline="0" dirty="0"/>
              <a:t> corrective actions to recover from the safety violation.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25665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8FD-CBF8-46E3-9089-9CD81D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4.2 Advanced Automation Functions</a:t>
            </a:r>
            <a:br>
              <a:rPr lang="en-US" sz="3500" dirty="0"/>
            </a:br>
            <a:r>
              <a:rPr lang="en-US" sz="2800" dirty="0"/>
              <a:t>4.2.1 Safety Monitoring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3A61-61C9-4B40-A200-178F813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B3CBF-65CC-4A25-BFDC-E4A4A180077A}"/>
              </a:ext>
            </a:extLst>
          </p:cNvPr>
          <p:cNvSpPr txBox="1"/>
          <p:nvPr/>
        </p:nvSpPr>
        <p:spPr>
          <a:xfrm>
            <a:off x="628650" y="2233582"/>
            <a:ext cx="819835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dirty="0">
                <a:solidFill>
                  <a:srgbClr val="FF0000"/>
                </a:solidFill>
              </a:rPr>
              <a:t>Some sensors</a:t>
            </a:r>
            <a:r>
              <a:rPr lang="en-US" sz="2200" b="0" i="0" u="none" strike="noStrike" baseline="0" dirty="0">
                <a:solidFill>
                  <a:srgbClr val="FF0000"/>
                </a:solidFill>
              </a:rPr>
              <a:t> for safety monitoring</a:t>
            </a:r>
            <a:r>
              <a:rPr lang="en-US" sz="2200" b="0" i="0" u="none" strike="noStrike" baseline="0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Limit switches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Photoelectric sensors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Temp</a:t>
            </a:r>
            <a:r>
              <a:rPr lang="en-US" sz="2200" dirty="0"/>
              <a:t>erature sensors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Heat or smoke detectors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Pressure</a:t>
            </a:r>
            <a:r>
              <a:rPr lang="en-US" sz="2200" dirty="0"/>
              <a:t>-sensitive floor pads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Machine vision s</a:t>
            </a:r>
            <a:r>
              <a:rPr lang="en-US" sz="2200" dirty="0"/>
              <a:t>ystems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100470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8FD-CBF8-46E3-9089-9CD81D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4.2 Advanced Automation Functions</a:t>
            </a:r>
            <a:br>
              <a:rPr lang="en-US" sz="3500" dirty="0"/>
            </a:br>
            <a:r>
              <a:rPr lang="en-US" sz="2800" dirty="0"/>
              <a:t>4.2.2 Maintenance and Repair Diagnostics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3A61-61C9-4B40-A200-178F813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1ADC2-2573-4F7A-935D-B4953B665C95}"/>
              </a:ext>
            </a:extLst>
          </p:cNvPr>
          <p:cNvSpPr txBox="1"/>
          <p:nvPr/>
        </p:nvSpPr>
        <p:spPr>
          <a:xfrm>
            <a:off x="628650" y="1519577"/>
            <a:ext cx="788670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0" u="none" strike="noStrike" baseline="0" dirty="0">
                <a:solidFill>
                  <a:srgbClr val="FF0000"/>
                </a:solidFill>
              </a:rPr>
              <a:t>Three modes of operation </a:t>
            </a:r>
            <a:r>
              <a:rPr lang="en-US" sz="2200" b="0" u="none" strike="noStrike" baseline="0" dirty="0"/>
              <a:t>are typical of a modern maintenance and repair</a:t>
            </a:r>
          </a:p>
          <a:p>
            <a:pPr algn="l"/>
            <a:r>
              <a:rPr lang="en-US" sz="2200" b="0" u="none" strike="noStrike" baseline="0" dirty="0"/>
              <a:t>diagnostics subsystem:</a:t>
            </a:r>
          </a:p>
          <a:p>
            <a:pPr algn="l"/>
            <a:endParaRPr lang="en-US" sz="2200" b="0" u="none" strike="noStrike" baseline="0" dirty="0"/>
          </a:p>
          <a:p>
            <a:pPr marL="342900" indent="-342900" algn="l">
              <a:buFont typeface="+mj-lt"/>
              <a:buAutoNum type="arabicPeriod"/>
            </a:pPr>
            <a:r>
              <a:rPr lang="en-US" sz="2200" b="0" u="none" strike="noStrike" baseline="0" dirty="0">
                <a:solidFill>
                  <a:srgbClr val="C00000"/>
                </a:solidFill>
              </a:rPr>
              <a:t>Status monitoring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: </a:t>
            </a:r>
            <a:r>
              <a:rPr lang="en-US" sz="2200" b="0" u="none" strike="noStrike" baseline="0" dirty="0"/>
              <a:t>the diagnostic subsystem monitors and records the status of key sensors and parameters of the system during normal operation. It can be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Provide information for diagnosing a current failure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u="none" strike="noStrike" baseline="0" dirty="0"/>
              <a:t>Prov</a:t>
            </a:r>
            <a:r>
              <a:rPr lang="en-US" sz="2200" dirty="0"/>
              <a:t>ide data to predict the future malfunction or failure.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…..</a:t>
            </a:r>
            <a:br>
              <a:rPr lang="en-US" sz="2200" dirty="0"/>
            </a:br>
            <a:endParaRPr lang="en-US" sz="2200" b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15409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8FD-CBF8-46E3-9089-9CD81D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4.2 Advanced Automation Functions</a:t>
            </a:r>
            <a:br>
              <a:rPr lang="en-US" sz="3500" dirty="0"/>
            </a:br>
            <a:r>
              <a:rPr lang="en-US" sz="2800" dirty="0"/>
              <a:t>4.2.2 Maintenance and Repair Diagnostics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3A61-61C9-4B40-A200-178F813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1A189-6157-4458-938B-2EF7FF483520}"/>
              </a:ext>
            </a:extLst>
          </p:cNvPr>
          <p:cNvSpPr txBox="1"/>
          <p:nvPr/>
        </p:nvSpPr>
        <p:spPr>
          <a:xfrm>
            <a:off x="628650" y="2220343"/>
            <a:ext cx="801395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0" u="none" strike="noStrike" baseline="0" dirty="0"/>
              <a:t>2. </a:t>
            </a:r>
            <a:r>
              <a:rPr lang="en-US" sz="2200" b="0" u="none" strike="noStrike" baseline="0" dirty="0">
                <a:solidFill>
                  <a:srgbClr val="C00000"/>
                </a:solidFill>
              </a:rPr>
              <a:t>Failure diagnostics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: </a:t>
            </a:r>
            <a:r>
              <a:rPr lang="en-US" sz="2200" b="0" u="none" strike="noStrike" baseline="0" dirty="0"/>
              <a:t>invoke when a malfunction or failure</a:t>
            </a:r>
          </a:p>
          <a:p>
            <a:pPr algn="l"/>
            <a:r>
              <a:rPr lang="en-US" sz="2200" b="0" u="none" strike="noStrike" baseline="0" dirty="0"/>
              <a:t>occurs. Its purpose is to interpret the current values of the monitored variables and to analyze the recorded values preceding the failure so that its cause can be identified.</a:t>
            </a:r>
          </a:p>
          <a:p>
            <a:pPr algn="l"/>
            <a:endParaRPr lang="en-US" sz="2200" b="0" u="none" strike="noStrike" baseline="0" dirty="0"/>
          </a:p>
          <a:p>
            <a:pPr algn="l"/>
            <a:r>
              <a:rPr lang="en-US" sz="2200" b="0" u="none" strike="noStrike" baseline="0" dirty="0"/>
              <a:t>3. </a:t>
            </a:r>
            <a:r>
              <a:rPr lang="en-US" sz="2200" b="0" u="none" strike="noStrike" baseline="0" dirty="0">
                <a:solidFill>
                  <a:srgbClr val="C00000"/>
                </a:solidFill>
              </a:rPr>
              <a:t>Recommendation of repair procedure</a:t>
            </a:r>
            <a:r>
              <a:rPr lang="en-US" sz="2200" b="0" u="none" strike="noStrike" baseline="0" dirty="0"/>
              <a:t>: the subsystem recommends to the repair crew the steps that should be taken to effect repairs.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97420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8FD-CBF8-46E3-9089-9CD81D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4.2 Advanced Automation Functions</a:t>
            </a:r>
            <a:br>
              <a:rPr lang="en-US" sz="3500" dirty="0"/>
            </a:br>
            <a:r>
              <a:rPr lang="en-US" sz="2800" dirty="0"/>
              <a:t>4.2.2 Error Detection and Recovery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3A61-61C9-4B40-A200-178F813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84DD0-51AE-4949-9C5C-394A976109AD}"/>
              </a:ext>
            </a:extLst>
          </p:cNvPr>
          <p:cNvSpPr txBox="1"/>
          <p:nvPr/>
        </p:nvSpPr>
        <p:spPr>
          <a:xfrm>
            <a:off x="573786" y="1730313"/>
            <a:ext cx="79964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 u="none" strike="noStrike" baseline="0" dirty="0">
                <a:solidFill>
                  <a:srgbClr val="FF0000"/>
                </a:solidFill>
              </a:rPr>
              <a:t>Error Detection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182474-6B81-425A-B437-28C49C0BDBE9}"/>
              </a:ext>
            </a:extLst>
          </p:cNvPr>
          <p:cNvSpPr txBox="1"/>
          <p:nvPr/>
        </p:nvSpPr>
        <p:spPr>
          <a:xfrm>
            <a:off x="573786" y="2310936"/>
            <a:ext cx="794156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0" i="0" u="none" strike="noStrike" baseline="0" dirty="0"/>
              <a:t>In analyzing a given production operation, the possible errors can be classified into one of three general categories: </a:t>
            </a:r>
            <a:br>
              <a:rPr lang="en-US" sz="2200" b="0" i="0" u="none" strike="noStrike" baseline="0" dirty="0"/>
            </a:br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Random errors: occurs due to the stochastic nature of the process</a:t>
            </a:r>
            <a:br>
              <a:rPr lang="en-US" sz="2200" b="0" i="0" u="none" strike="noStrike" baseline="0" dirty="0"/>
            </a:br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S</a:t>
            </a:r>
            <a:r>
              <a:rPr lang="en-US" sz="2200" b="0" i="0" u="none" strike="noStrike" baseline="0" dirty="0"/>
              <a:t>ystematic errors: results from some assignable cause such a change in raw materials or drift in an equipment setting</a:t>
            </a:r>
            <a:br>
              <a:rPr lang="en-US" sz="2200" b="0" i="0" u="none" strike="noStrike" baseline="0" dirty="0"/>
            </a:br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Aberrations</a:t>
            </a:r>
            <a:r>
              <a:rPr lang="en-US" sz="2200" dirty="0"/>
              <a:t>: </a:t>
            </a:r>
            <a:r>
              <a:rPr lang="en-US" sz="2200" b="0" i="0" u="none" strike="noStrike" baseline="0" dirty="0"/>
              <a:t>results from either an equipment failure or a human mistake.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33906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8FD-CBF8-46E3-9089-9CD81D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4.2 Advanced Automation Functions</a:t>
            </a:r>
            <a:br>
              <a:rPr lang="en-US" sz="3500" dirty="0"/>
            </a:br>
            <a:r>
              <a:rPr lang="en-US" sz="2800" dirty="0"/>
              <a:t>4.2.2 Error Detection and Recovery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3A61-61C9-4B40-A200-178F813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84DD0-51AE-4949-9C5C-394A976109AD}"/>
              </a:ext>
            </a:extLst>
          </p:cNvPr>
          <p:cNvSpPr txBox="1"/>
          <p:nvPr/>
        </p:nvSpPr>
        <p:spPr>
          <a:xfrm>
            <a:off x="573786" y="1730313"/>
            <a:ext cx="79964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 u="none" strike="noStrike" baseline="0" dirty="0">
                <a:solidFill>
                  <a:srgbClr val="FF0000"/>
                </a:solidFill>
              </a:rPr>
              <a:t>Error </a:t>
            </a:r>
            <a:r>
              <a:rPr lang="en-US" sz="2200" b="1" dirty="0">
                <a:solidFill>
                  <a:srgbClr val="FF0000"/>
                </a:solidFill>
              </a:rPr>
              <a:t>Recovery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932CE-492E-44C4-AF04-FA2B381B08B0}"/>
              </a:ext>
            </a:extLst>
          </p:cNvPr>
          <p:cNvSpPr txBox="1"/>
          <p:nvPr/>
        </p:nvSpPr>
        <p:spPr>
          <a:xfrm>
            <a:off x="573786" y="2310936"/>
            <a:ext cx="794156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0" i="0" u="none" strike="noStrike" baseline="0" dirty="0"/>
              <a:t>Generally, a specific recovery strategy and procedure must be designed for each different error. The types of strategies can be classified as follows: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AF5331-CF26-4375-8260-10F771D058BE}"/>
              </a:ext>
            </a:extLst>
          </p:cNvPr>
          <p:cNvSpPr txBox="1"/>
          <p:nvPr/>
        </p:nvSpPr>
        <p:spPr>
          <a:xfrm>
            <a:off x="463296" y="3429000"/>
            <a:ext cx="931468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200" b="0" u="none" strike="noStrike" baseline="0" dirty="0"/>
              <a:t>  Make adjustments at the end of the current work cycle.  </a:t>
            </a:r>
          </a:p>
          <a:p>
            <a:pPr algn="l"/>
            <a:endParaRPr lang="en-US" sz="2200" dirty="0"/>
          </a:p>
          <a:p>
            <a:pPr algn="l"/>
            <a:r>
              <a:rPr lang="en-US" sz="2200" b="0" u="none" strike="noStrike" baseline="0" dirty="0"/>
              <a:t>2. 	Make adjustments during the current cycle. </a:t>
            </a:r>
          </a:p>
          <a:p>
            <a:pPr algn="l"/>
            <a:endParaRPr lang="en-US" sz="2200" dirty="0"/>
          </a:p>
          <a:p>
            <a:pPr algn="l"/>
            <a:r>
              <a:rPr lang="en-US" sz="2200" b="0" u="none" strike="noStrike" baseline="0" dirty="0"/>
              <a:t>3.	Stop the process to invoke corrective action. </a:t>
            </a:r>
          </a:p>
          <a:p>
            <a:pPr algn="l"/>
            <a:endParaRPr lang="en-US" sz="2200" dirty="0"/>
          </a:p>
          <a:p>
            <a:pPr algn="l"/>
            <a:r>
              <a:rPr lang="en-US" sz="2200" b="0" u="none" strike="noStrike" baseline="0" dirty="0"/>
              <a:t>4.	Stop the process and call for help.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11406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8FD-CBF8-46E3-9089-9CD81D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4.3 Levels of Automation</a:t>
            </a:r>
            <a:br>
              <a:rPr lang="en-US" sz="3500" dirty="0"/>
            </a:br>
            <a:endParaRPr lang="en-US" sz="2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3A61-61C9-4B40-A200-178F813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7E295-28DE-4189-892F-61996A6F5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59" y="1372265"/>
            <a:ext cx="5508681" cy="455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35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A64C-5EBF-4C43-A70B-71378576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7AAFB-D725-41E2-8E55-DA330A85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C14E-D9CE-4B4A-9FA5-3988ADAD0A23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C5466-2FF3-4FD1-9B2E-D3CD585F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5B392-7DEB-4730-B4BC-FD6D57F3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AA640-D8CF-435D-98FF-F9A382F06ABA}"/>
              </a:ext>
            </a:extLst>
          </p:cNvPr>
          <p:cNvSpPr txBox="1"/>
          <p:nvPr/>
        </p:nvSpPr>
        <p:spPr>
          <a:xfrm>
            <a:off x="628650" y="176665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Mikell P. Groover, “Automation, Production Systems and Computer-integrated Manufacturing” , 4</a:t>
            </a:r>
            <a:r>
              <a:rPr lang="en-US" sz="1800" b="0" i="0" u="none" strike="noStrike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th</a:t>
            </a:r>
            <a:r>
              <a:rPr lang="en-US" sz="1800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edition,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sz="1800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earson, chapter 2</a:t>
            </a:r>
            <a:endParaRPr lang="en-US" sz="1800" b="0" i="0" u="none" strike="noStrike" baseline="30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7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34EE-4FB1-467B-BFF0-5E726F8F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31CF3-236B-4615-BBE4-80BD3288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FD4CF-4FA4-40B7-B3E2-88A5E4C80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62" y="2110609"/>
            <a:ext cx="3745887" cy="3217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BD0023-4098-41AC-82FF-2955A4B8C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342" y="1690689"/>
            <a:ext cx="3637215" cy="36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7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34EE-4FB1-467B-BFF0-5E726F8F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31CF3-236B-4615-BBE4-80BD3288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EA63F9-172D-43E2-8450-4C7D0BEC6424}"/>
              </a:ext>
            </a:extLst>
          </p:cNvPr>
          <p:cNvSpPr txBox="1"/>
          <p:nvPr/>
        </p:nvSpPr>
        <p:spPr>
          <a:xfrm>
            <a:off x="628650" y="2000887"/>
            <a:ext cx="779602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u="none" strike="noStrike" baseline="0" dirty="0">
                <a:solidFill>
                  <a:srgbClr val="FF0000"/>
                </a:solidFill>
              </a:rPr>
              <a:t>Automation</a:t>
            </a:r>
            <a:r>
              <a:rPr lang="en-US" sz="2200" b="1" i="1" u="none" strike="noStrike" baseline="0" dirty="0"/>
              <a:t> </a:t>
            </a:r>
            <a:r>
              <a:rPr lang="en-US" sz="2200" b="0" u="none" strike="noStrike" baseline="0" dirty="0"/>
              <a:t>can be defined as the technology by which a process or procedure is accomplished without human assistance. </a:t>
            </a:r>
          </a:p>
          <a:p>
            <a:pPr algn="l"/>
            <a:endParaRPr lang="en-US" sz="2200" i="0" dirty="0"/>
          </a:p>
          <a:p>
            <a:pPr algn="l"/>
            <a:r>
              <a:rPr lang="en-US" sz="2200" b="0" i="0" u="none" strike="noStrike" baseline="0" dirty="0"/>
              <a:t>It is implemented using a </a:t>
            </a:r>
            <a:r>
              <a:rPr lang="en-US" sz="2200" b="0" i="0" u="none" strike="noStrike" baseline="0" dirty="0">
                <a:solidFill>
                  <a:srgbClr val="FF0000"/>
                </a:solidFill>
              </a:rPr>
              <a:t>program of instructions </a:t>
            </a:r>
            <a:r>
              <a:rPr lang="en-US" sz="2200" b="0" i="0" u="none" strike="noStrike" baseline="0" dirty="0"/>
              <a:t>combined with  </a:t>
            </a:r>
            <a:r>
              <a:rPr lang="en-US" sz="2200" b="0" i="0" u="none" strike="noStrike" baseline="0" dirty="0">
                <a:solidFill>
                  <a:srgbClr val="FF0000"/>
                </a:solidFill>
              </a:rPr>
              <a:t>control systems </a:t>
            </a:r>
            <a:r>
              <a:rPr lang="en-US" sz="2200" b="0" i="0" u="none" strike="noStrike" baseline="0" dirty="0"/>
              <a:t>that execute the instructions. </a:t>
            </a:r>
          </a:p>
          <a:p>
            <a:pPr algn="l"/>
            <a:endParaRPr lang="en-US" sz="2200" dirty="0"/>
          </a:p>
          <a:p>
            <a:pPr algn="l"/>
            <a:r>
              <a:rPr lang="en-US" sz="2200" b="0" i="0" u="none" strike="noStrike" baseline="0" dirty="0"/>
              <a:t>To automate a process, </a:t>
            </a:r>
            <a:r>
              <a:rPr lang="en-US" sz="2200" b="0" i="0" u="none" strike="noStrike" baseline="0" dirty="0">
                <a:solidFill>
                  <a:srgbClr val="FF0000"/>
                </a:solidFill>
              </a:rPr>
              <a:t>power</a:t>
            </a:r>
            <a:r>
              <a:rPr lang="en-US" sz="2200" b="0" i="0" u="none" strike="noStrike" baseline="0" dirty="0"/>
              <a:t> is required, both to drive the process itself and to operate the program and control systems.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878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34EE-4FB1-467B-BFF0-5E726F8F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Learning Objective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31CF3-236B-4615-BBE4-80BD3288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58013-1A42-42EE-87F1-4C7B06B76C57}"/>
              </a:ext>
            </a:extLst>
          </p:cNvPr>
          <p:cNvSpPr txBox="1"/>
          <p:nvPr/>
        </p:nvSpPr>
        <p:spPr>
          <a:xfrm>
            <a:off x="628650" y="2605089"/>
            <a:ext cx="738149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basic elements of an automated system from a high level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 some of the advanced features beyond basic elements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level of automation.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7579D-BCB3-48F0-9C6E-D8D275DF027D}"/>
              </a:ext>
            </a:extLst>
          </p:cNvPr>
          <p:cNvSpPr txBox="1"/>
          <p:nvPr/>
        </p:nvSpPr>
        <p:spPr>
          <a:xfrm>
            <a:off x="628650" y="1690689"/>
            <a:ext cx="7722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After completing this class, you will be able to understand</a:t>
            </a:r>
          </a:p>
        </p:txBody>
      </p:sp>
    </p:spTree>
    <p:extLst>
      <p:ext uri="{BB962C8B-B14F-4D97-AF65-F5344CB8AC3E}">
        <p14:creationId xmlns:p14="http://schemas.microsoft.com/office/powerpoint/2010/main" val="146579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8FD-CBF8-46E3-9089-9CD81D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4.1 Basic Elements of Automated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3A61-61C9-4B40-A200-178F813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4BB11-F6A6-4EB9-9D7E-E9D30B208BB6}"/>
              </a:ext>
            </a:extLst>
          </p:cNvPr>
          <p:cNvSpPr txBox="1"/>
          <p:nvPr/>
        </p:nvSpPr>
        <p:spPr>
          <a:xfrm>
            <a:off x="628650" y="1559528"/>
            <a:ext cx="819835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0" i="0" u="none" strike="noStrike" baseline="0" dirty="0"/>
              <a:t>An automated system consists of three basic elements: </a:t>
            </a:r>
            <a:endParaRPr lang="en-US" sz="2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P</a:t>
            </a:r>
            <a:r>
              <a:rPr lang="en-US" sz="2200" b="0" i="0" u="none" strike="noStrike" baseline="0" dirty="0">
                <a:solidFill>
                  <a:srgbClr val="FF0000"/>
                </a:solidFill>
              </a:rPr>
              <a:t>ower</a:t>
            </a:r>
            <a:r>
              <a:rPr lang="en-US" sz="2200" b="0" i="0" u="none" strike="noStrike" baseline="0" dirty="0"/>
              <a:t> to accomplish the process and operate the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solidFill>
                  <a:srgbClr val="FF0000"/>
                </a:solidFill>
              </a:rPr>
              <a:t>Program of instructions </a:t>
            </a:r>
            <a:r>
              <a:rPr lang="en-US" sz="2200" b="0" i="0" u="none" strike="noStrike" baseline="0" dirty="0"/>
              <a:t>to direct the </a:t>
            </a:r>
            <a:r>
              <a:rPr lang="en-US" sz="2200" b="0" i="0" u="none" strike="noStrike" baseline="0" dirty="0">
                <a:solidFill>
                  <a:srgbClr val="FF0000"/>
                </a:solidFill>
              </a:rPr>
              <a:t>process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C</a:t>
            </a:r>
            <a:r>
              <a:rPr lang="en-US" sz="2200" b="0" i="0" u="none" strike="noStrike" baseline="0" dirty="0">
                <a:solidFill>
                  <a:srgbClr val="FF0000"/>
                </a:solidFill>
              </a:rPr>
              <a:t>ontrol system </a:t>
            </a:r>
            <a:r>
              <a:rPr lang="en-US" sz="2200" b="0" i="0" u="none" strike="noStrike" baseline="0" dirty="0"/>
              <a:t>to actuate the instructions.</a:t>
            </a:r>
            <a:endParaRPr lang="en-US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74DCE6-85CF-43FA-9D71-7511A39F5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103" y="3214275"/>
            <a:ext cx="6029452" cy="243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1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8FD-CBF8-46E3-9089-9CD81D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4.1 Basic Elements of Automated Systems</a:t>
            </a:r>
            <a:br>
              <a:rPr lang="en-US" sz="3500" dirty="0"/>
            </a:br>
            <a:r>
              <a:rPr lang="en-US" sz="2800" dirty="0"/>
              <a:t>4.1.1 Power to Accomplish the Automated Process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3A61-61C9-4B40-A200-178F813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FFCD8-33CC-4B36-8ADE-AC5ECE9B1ED3}"/>
              </a:ext>
            </a:extLst>
          </p:cNvPr>
          <p:cNvSpPr txBox="1"/>
          <p:nvPr/>
        </p:nvSpPr>
        <p:spPr>
          <a:xfrm>
            <a:off x="628650" y="1690689"/>
            <a:ext cx="75277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u="none" strike="noStrike" baseline="0" dirty="0"/>
              <a:t>The principal source of power in automated systems is </a:t>
            </a:r>
            <a:r>
              <a:rPr lang="en-US" sz="2200" b="0" i="0" u="none" strike="noStrike" baseline="0" dirty="0">
                <a:solidFill>
                  <a:srgbClr val="FF0000"/>
                </a:solidFill>
              </a:rPr>
              <a:t>electricity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76D63-8441-4BB9-8C36-E66F1CA501D0}"/>
              </a:ext>
            </a:extLst>
          </p:cNvPr>
          <p:cNvSpPr txBox="1"/>
          <p:nvPr/>
        </p:nvSpPr>
        <p:spPr>
          <a:xfrm>
            <a:off x="561594" y="2453859"/>
            <a:ext cx="795375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Electric power is widely available at moderate cost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 Electric power can be readily converted to alternative energy forms: mechanical, thermal, light, acoustic, hydraulic, and pneumatic.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 Electric power at low levels can be used to accomplish functions such as signal transmission, information processing, and data storage and communication.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 Electric energy can be stored in long-life batteries for use in locations where an external source of electrical power is not conveniently available.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9003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8FD-CBF8-46E3-9089-9CD81D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4.1 Basic Elements of Automated Systems</a:t>
            </a:r>
            <a:br>
              <a:rPr lang="en-US" sz="3500" dirty="0"/>
            </a:br>
            <a:r>
              <a:rPr lang="en-US" sz="2800" dirty="0"/>
              <a:t>4.1.1 Power to Accomplish the Automated Process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3A61-61C9-4B40-A200-178F813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3334D-D2A4-4ABB-B287-A45D1D54669A}"/>
              </a:ext>
            </a:extLst>
          </p:cNvPr>
          <p:cNvSpPr txBox="1"/>
          <p:nvPr/>
        </p:nvSpPr>
        <p:spPr>
          <a:xfrm>
            <a:off x="628650" y="1608992"/>
            <a:ext cx="3943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Power for the Process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8C73AA52-759F-43E5-85D4-4EA7E5CC7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16132"/>
              </p:ext>
            </p:extLst>
          </p:nvPr>
        </p:nvGraphicFramePr>
        <p:xfrm>
          <a:off x="628650" y="2121576"/>
          <a:ext cx="78867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636">
                  <a:extLst>
                    <a:ext uri="{9D8B030D-6E8A-4147-A177-3AD203B41FA5}">
                      <a16:colId xmlns:a16="http://schemas.microsoft.com/office/drawing/2014/main" val="3286140270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1972737351"/>
                    </a:ext>
                  </a:extLst>
                </a:gridCol>
                <a:gridCol w="5309570">
                  <a:extLst>
                    <a:ext uri="{9D8B030D-6E8A-4147-A177-3AD203B41FA5}">
                      <a16:colId xmlns:a16="http://schemas.microsoft.com/office/drawing/2014/main" val="2036037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Accomplished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31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Melting the metal before pouring into a mold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cavity where solidification occurs.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6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Electric discharge machining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Mechanical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Metal removal is accomplished by a series of discrete electrical discharges between electrode (tool) and workpiece. The electric discharges cause very high localized temperatures that melt the metal.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36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Mechanical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Metal work part is deformed by opposing dies.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 parts are often heated in advance of deformation, thus thermal power is also required.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9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Welding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Thermal , mechanical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Most welding processes use heat to cause fusion and coalescence of two (or more) metal parts at their contacting surfaces. Some welding processes also apply mechanical pressure.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744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78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8FD-CBF8-46E3-9089-9CD81D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4.1 Basic Elements of Automated Systems</a:t>
            </a:r>
            <a:br>
              <a:rPr lang="en-US" sz="3500" dirty="0"/>
            </a:br>
            <a:r>
              <a:rPr lang="en-US" sz="2800" dirty="0"/>
              <a:t>4.1.1 Power to Accomplish the Automated Process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3A61-61C9-4B40-A200-178F813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CAC-6674-414A-8D65-CF8BBF4DD0CA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3334D-D2A4-4ABB-B287-A45D1D54669A}"/>
              </a:ext>
            </a:extLst>
          </p:cNvPr>
          <p:cNvSpPr txBox="1"/>
          <p:nvPr/>
        </p:nvSpPr>
        <p:spPr>
          <a:xfrm>
            <a:off x="628650" y="1690689"/>
            <a:ext cx="3943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Power for the Process (cont.)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8C73AA52-759F-43E5-85D4-4EA7E5CC7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445534"/>
              </p:ext>
            </p:extLst>
          </p:nvPr>
        </p:nvGraphicFramePr>
        <p:xfrm>
          <a:off x="688489" y="2334619"/>
          <a:ext cx="782686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3286140270"/>
                    </a:ext>
                  </a:extLst>
                </a:gridCol>
                <a:gridCol w="1484555">
                  <a:extLst>
                    <a:ext uri="{9D8B030D-6E8A-4147-A177-3AD203B41FA5}">
                      <a16:colId xmlns:a16="http://schemas.microsoft.com/office/drawing/2014/main" val="1972737351"/>
                    </a:ext>
                  </a:extLst>
                </a:gridCol>
                <a:gridCol w="4954568">
                  <a:extLst>
                    <a:ext uri="{9D8B030D-6E8A-4147-A177-3AD203B41FA5}">
                      <a16:colId xmlns:a16="http://schemas.microsoft.com/office/drawing/2014/main" val="2036037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Accomplished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31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Heat-treating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Metallic work unit is heated to temperature below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melting point to effect microstructural changes.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6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Injection molding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Thermal and mechanical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Heat is used to raise temperature of polymer to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highly plastic consistency, and mechanical force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to inject the polymer melt into a mold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cavity.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36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Laser beam cutting machining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Light, thermal and mechanical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highly coherent light beam is used to cut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material by vaporization and melting.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9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Sheet metal punching and blanking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Mechanical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Mechanical power is used to shear metal sheets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plates.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71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58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1060</TotalTime>
  <Words>1685</Words>
  <Application>Microsoft Office PowerPoint</Application>
  <PresentationFormat>On-screen Show (4:3)</PresentationFormat>
  <Paragraphs>220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Outline</vt:lpstr>
      <vt:lpstr>Overview</vt:lpstr>
      <vt:lpstr>Overview</vt:lpstr>
      <vt:lpstr>Learning Objective</vt:lpstr>
      <vt:lpstr>4.1 Basic Elements of Automated Systems</vt:lpstr>
      <vt:lpstr>4.1 Basic Elements of Automated Systems 4.1.1 Power to Accomplish the Automated Process</vt:lpstr>
      <vt:lpstr>4.1 Basic Elements of Automated Systems 4.1.1 Power to Accomplish the Automated Process</vt:lpstr>
      <vt:lpstr>4.1 Basic Elements of Automated Systems 4.1.1 Power to Accomplish the Automated Process</vt:lpstr>
      <vt:lpstr>4.1 Basic Elements of Automated Systems 4.1.1 Power to Accomplish the Automated Process</vt:lpstr>
      <vt:lpstr>4.1 Basic Elements of Automated Systems 4.1.1 Power to Accomplish the Automated Process</vt:lpstr>
      <vt:lpstr>4.1 Basic Elements of Automated Systems 4.1.2 Program of Instructions</vt:lpstr>
      <vt:lpstr>4.1 Basic Elements of Automated Systems 4.1.2 Program of Instructions</vt:lpstr>
      <vt:lpstr>4.1 Basic Elements of Automated Systems 4.1.2 Program of Instructions</vt:lpstr>
      <vt:lpstr>4.1 Basic Elements of Automated Systems 4.1.2 Control Systems</vt:lpstr>
      <vt:lpstr>4.1 Basic Elements of Automated Systems 4.1.2 Control Systems</vt:lpstr>
      <vt:lpstr>4.1 Basic Elements of Automated Systems 4.1.2 Control Systems</vt:lpstr>
      <vt:lpstr>4.2 Advanced Automation Functions </vt:lpstr>
      <vt:lpstr>4.2 Advanced Automation Functions 4.2.1 Safety Monitoring</vt:lpstr>
      <vt:lpstr>4.2 Advanced Automation Functions 4.2.1 Safety Monitoring</vt:lpstr>
      <vt:lpstr>4.2 Advanced Automation Functions 4.2.1 Safety Monitoring</vt:lpstr>
      <vt:lpstr>4.2 Advanced Automation Functions 4.2.1 Safety Monitoring</vt:lpstr>
      <vt:lpstr>4.2 Advanced Automation Functions 4.2.2 Maintenance and Repair Diagnostics</vt:lpstr>
      <vt:lpstr>4.2 Advanced Automation Functions 4.2.2 Maintenance and Repair Diagnostics</vt:lpstr>
      <vt:lpstr>4.2 Advanced Automation Functions 4.2.2 Error Detection and Recovery</vt:lpstr>
      <vt:lpstr>4.2 Advanced Automation Functions 4.2.2 Error Detection and Recovery</vt:lpstr>
      <vt:lpstr>4.3 Levels of Automation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Daro</dc:creator>
  <cp:lastModifiedBy>Vouchly</cp:lastModifiedBy>
  <cp:revision>83</cp:revision>
  <dcterms:created xsi:type="dcterms:W3CDTF">2020-10-17T12:10:40Z</dcterms:created>
  <dcterms:modified xsi:type="dcterms:W3CDTF">2020-12-11T15:17:30Z</dcterms:modified>
</cp:coreProperties>
</file>