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74" r:id="rId2"/>
    <p:sldId id="275" r:id="rId3"/>
    <p:sldId id="319" r:id="rId4"/>
    <p:sldId id="286" r:id="rId5"/>
    <p:sldId id="276" r:id="rId6"/>
    <p:sldId id="287" r:id="rId7"/>
    <p:sldId id="282" r:id="rId8"/>
    <p:sldId id="288" r:id="rId9"/>
    <p:sldId id="317" r:id="rId10"/>
    <p:sldId id="280" r:id="rId11"/>
    <p:sldId id="314" r:id="rId12"/>
    <p:sldId id="291" r:id="rId13"/>
    <p:sldId id="315" r:id="rId14"/>
    <p:sldId id="293" r:id="rId15"/>
    <p:sldId id="294" r:id="rId16"/>
    <p:sldId id="316" r:id="rId17"/>
    <p:sldId id="295" r:id="rId18"/>
    <p:sldId id="296" r:id="rId19"/>
    <p:sldId id="283" r:id="rId20"/>
    <p:sldId id="318" r:id="rId21"/>
    <p:sldId id="298" r:id="rId22"/>
    <p:sldId id="299" r:id="rId23"/>
    <p:sldId id="300" r:id="rId24"/>
    <p:sldId id="301" r:id="rId25"/>
    <p:sldId id="302" r:id="rId26"/>
    <p:sldId id="304" r:id="rId27"/>
    <p:sldId id="306" r:id="rId28"/>
    <p:sldId id="284" r:id="rId29"/>
    <p:sldId id="307" r:id="rId30"/>
    <p:sldId id="308" r:id="rId31"/>
    <p:sldId id="321" r:id="rId32"/>
    <p:sldId id="322" r:id="rId33"/>
    <p:sldId id="323" r:id="rId34"/>
    <p:sldId id="309" r:id="rId35"/>
    <p:sldId id="310" r:id="rId36"/>
    <p:sldId id="285"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2" r:id="rId55"/>
    <p:sldId id="341" r:id="rId56"/>
    <p:sldId id="343" r:id="rId57"/>
    <p:sldId id="320"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ouchly" initials="V" lastIdx="1" clrIdx="0">
    <p:extLst>
      <p:ext uri="{19B8F6BF-5375-455C-9EA6-DF929625EA0E}">
        <p15:presenceInfo xmlns:p15="http://schemas.microsoft.com/office/powerpoint/2012/main" userId="218159d30a3e52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72" y="5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205B8-9025-462E-B594-174858257A40}" type="datetimeFigureOut">
              <a:rPr lang="en-US" smtClean="0"/>
              <a:t>1/14/2021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BD8D2-5DFD-4354-95B3-2DAC05C3131F}" type="slidenum">
              <a:rPr lang="en-US" smtClean="0"/>
              <a:t>‹#›</a:t>
            </a:fld>
            <a:endParaRPr lang="en-US"/>
          </a:p>
        </p:txBody>
      </p:sp>
    </p:spTree>
    <p:extLst>
      <p:ext uri="{BB962C8B-B14F-4D97-AF65-F5344CB8AC3E}">
        <p14:creationId xmlns:p14="http://schemas.microsoft.com/office/powerpoint/2010/main" val="46589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128542-BEEC-4616-A3B2-F3629C1E23A6}"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2098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18FD0-5811-4031-8BE8-F86B5929B1D2}"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54116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5EE52-1C68-4424-BCF5-313EF12B9B68}"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62789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0BDA3-C400-4031-B023-EABAB28EB57A}"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664137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3E545-DBFC-4CC6-B452-3ACE687579E6}" type="datetime1">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83247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2F4F6-1921-4443-AA58-C054A2012993}"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13756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520119-6C71-465B-8840-0F214AA217AC}" type="datetime1">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9099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72E6A2-9F2F-43B2-9BCD-52DB0477668D}" type="datetime1">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56688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2FDF8-8D90-4E3E-A3FB-79F35E34E34C}" type="datetime1">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34224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57BB3D-7A64-4C59-B403-ECE24522E267}"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38956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C73435-3566-4D76-B5F4-8609A6AD6CE1}" type="datetime1">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E2CAC-6674-414A-8D65-CF8BBF4DD0CA}" type="slidenum">
              <a:rPr lang="en-US" smtClean="0"/>
              <a:t>‹#›</a:t>
            </a:fld>
            <a:endParaRPr lang="en-US"/>
          </a:p>
        </p:txBody>
      </p:sp>
    </p:spTree>
    <p:extLst>
      <p:ext uri="{BB962C8B-B14F-4D97-AF65-F5344CB8AC3E}">
        <p14:creationId xmlns:p14="http://schemas.microsoft.com/office/powerpoint/2010/main" val="120691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BE1C5-F163-4FD8-94E8-0DA57F0E53F1}" type="datetime1">
              <a:rPr lang="en-US" smtClean="0"/>
              <a:t>1/14/2021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E2CAC-6674-414A-8D65-CF8BBF4DD0CA}" type="slidenum">
              <a:rPr lang="en-US" smtClean="0"/>
              <a:t>‹#›</a:t>
            </a:fld>
            <a:endParaRPr lang="en-US"/>
          </a:p>
        </p:txBody>
      </p:sp>
    </p:spTree>
    <p:extLst>
      <p:ext uri="{BB962C8B-B14F-4D97-AF65-F5344CB8AC3E}">
        <p14:creationId xmlns:p14="http://schemas.microsoft.com/office/powerpoint/2010/main" val="3316294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EF11DDF-D538-4974-AFDD-ECD3830930D3}"/>
              </a:ext>
            </a:extLst>
          </p:cNvPr>
          <p:cNvSpPr/>
          <p:nvPr/>
        </p:nvSpPr>
        <p:spPr>
          <a:xfrm>
            <a:off x="742278" y="1473797"/>
            <a:ext cx="7659444" cy="1409252"/>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Factory Automation and Control Methods</a:t>
            </a:r>
          </a:p>
          <a:p>
            <a:pPr algn="ctr"/>
            <a:r>
              <a:rPr lang="en-US" sz="2500" dirty="0"/>
              <a:t>Lecture 5: Industrial Control Systems</a:t>
            </a:r>
          </a:p>
        </p:txBody>
      </p:sp>
      <p:sp>
        <p:nvSpPr>
          <p:cNvPr id="6" name="TextBox 5">
            <a:extLst>
              <a:ext uri="{FF2B5EF4-FFF2-40B4-BE49-F238E27FC236}">
                <a16:creationId xmlns:a16="http://schemas.microsoft.com/office/drawing/2014/main" id="{81EDCD9F-13D5-4746-B0FF-B522677A0BAE}"/>
              </a:ext>
            </a:extLst>
          </p:cNvPr>
          <p:cNvSpPr txBox="1"/>
          <p:nvPr/>
        </p:nvSpPr>
        <p:spPr>
          <a:xfrm>
            <a:off x="4120180" y="3244336"/>
            <a:ext cx="1356333" cy="430887"/>
          </a:xfrm>
          <a:prstGeom prst="rect">
            <a:avLst/>
          </a:prstGeom>
          <a:noFill/>
        </p:spPr>
        <p:txBody>
          <a:bodyPr wrap="none" rtlCol="0">
            <a:spAutoFit/>
          </a:bodyPr>
          <a:lstStyle/>
          <a:p>
            <a:r>
              <a:rPr lang="en-US" sz="2200" dirty="0"/>
              <a:t>Daro VAN </a:t>
            </a:r>
          </a:p>
        </p:txBody>
      </p:sp>
      <p:sp>
        <p:nvSpPr>
          <p:cNvPr id="7" name="TextBox 6">
            <a:extLst>
              <a:ext uri="{FF2B5EF4-FFF2-40B4-BE49-F238E27FC236}">
                <a16:creationId xmlns:a16="http://schemas.microsoft.com/office/drawing/2014/main" id="{1CB2AA59-1FBD-4DD7-A067-235BE3D1F2D2}"/>
              </a:ext>
            </a:extLst>
          </p:cNvPr>
          <p:cNvSpPr txBox="1"/>
          <p:nvPr/>
        </p:nvSpPr>
        <p:spPr>
          <a:xfrm>
            <a:off x="742278" y="4453666"/>
            <a:ext cx="7659444" cy="923330"/>
          </a:xfrm>
          <a:prstGeom prst="rect">
            <a:avLst/>
          </a:prstGeom>
          <a:noFill/>
        </p:spPr>
        <p:txBody>
          <a:bodyPr wrap="square" rtlCol="0">
            <a:spAutoFit/>
          </a:bodyPr>
          <a:lstStyle/>
          <a:p>
            <a:pPr algn="ctr"/>
            <a:r>
              <a:rPr lang="en-US" dirty="0"/>
              <a:t>Paragon International University </a:t>
            </a:r>
          </a:p>
          <a:p>
            <a:pPr algn="ctr"/>
            <a:r>
              <a:rPr lang="en-US" dirty="0"/>
              <a:t>Faculty of Engineering </a:t>
            </a:r>
          </a:p>
          <a:p>
            <a:pPr algn="ctr"/>
            <a:r>
              <a:rPr lang="en-US" dirty="0"/>
              <a:t>Department of Industrial Engineering </a:t>
            </a:r>
          </a:p>
        </p:txBody>
      </p:sp>
      <p:sp>
        <p:nvSpPr>
          <p:cNvPr id="9" name="Slide Number Placeholder 8">
            <a:extLst>
              <a:ext uri="{FF2B5EF4-FFF2-40B4-BE49-F238E27FC236}">
                <a16:creationId xmlns:a16="http://schemas.microsoft.com/office/drawing/2014/main" id="{95157880-7225-4F2E-9898-DEB09C4125EE}"/>
              </a:ext>
            </a:extLst>
          </p:cNvPr>
          <p:cNvSpPr>
            <a:spLocks noGrp="1"/>
          </p:cNvSpPr>
          <p:nvPr>
            <p:ph type="sldNum" sz="quarter" idx="12"/>
          </p:nvPr>
        </p:nvSpPr>
        <p:spPr/>
        <p:txBody>
          <a:bodyPr/>
          <a:lstStyle/>
          <a:p>
            <a:fld id="{DB009916-542A-474D-A7C5-680AFAFEF51E}" type="slidenum">
              <a:rPr lang="en-US" smtClean="0"/>
              <a:t>1</a:t>
            </a:fld>
            <a:endParaRPr lang="en-US"/>
          </a:p>
        </p:txBody>
      </p:sp>
      <p:sp>
        <p:nvSpPr>
          <p:cNvPr id="2" name="Date Placeholder 1">
            <a:extLst>
              <a:ext uri="{FF2B5EF4-FFF2-40B4-BE49-F238E27FC236}">
                <a16:creationId xmlns:a16="http://schemas.microsoft.com/office/drawing/2014/main" id="{697CBC6A-5119-4254-84EB-4FCFF555ED69}"/>
              </a:ext>
            </a:extLst>
          </p:cNvPr>
          <p:cNvSpPr>
            <a:spLocks noGrp="1"/>
          </p:cNvSpPr>
          <p:nvPr>
            <p:ph type="dt" sz="half" idx="10"/>
          </p:nvPr>
        </p:nvSpPr>
        <p:spPr/>
        <p:txBody>
          <a:bodyPr/>
          <a:lstStyle/>
          <a:p>
            <a:fld id="{AF0D0CAF-74DE-4F7A-8F09-76704DE0DC31}" type="datetime1">
              <a:rPr lang="en-US" smtClean="0"/>
              <a:t>1/14/2021</a:t>
            </a:fld>
            <a:endParaRPr lang="en-US"/>
          </a:p>
        </p:txBody>
      </p:sp>
    </p:spTree>
    <p:extLst>
      <p:ext uri="{BB962C8B-B14F-4D97-AF65-F5344CB8AC3E}">
        <p14:creationId xmlns:p14="http://schemas.microsoft.com/office/powerpoint/2010/main" val="90353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10</a:t>
            </a:fld>
            <a:endParaRPr lang="en-US"/>
          </a:p>
        </p:txBody>
      </p:sp>
      <p:pic>
        <p:nvPicPr>
          <p:cNvPr id="9" name="Picture 8">
            <a:extLst>
              <a:ext uri="{FF2B5EF4-FFF2-40B4-BE49-F238E27FC236}">
                <a16:creationId xmlns:a16="http://schemas.microsoft.com/office/drawing/2014/main" id="{AE4E7458-D745-411F-A25E-5DEE9B8CB2B8}"/>
              </a:ext>
            </a:extLst>
          </p:cNvPr>
          <p:cNvPicPr>
            <a:picLocks noChangeAspect="1"/>
          </p:cNvPicPr>
          <p:nvPr/>
        </p:nvPicPr>
        <p:blipFill>
          <a:blip r:embed="rId2"/>
          <a:stretch>
            <a:fillRect/>
          </a:stretch>
        </p:blipFill>
        <p:spPr>
          <a:xfrm>
            <a:off x="628650" y="1951428"/>
            <a:ext cx="7584867" cy="2955143"/>
          </a:xfrm>
          <a:prstGeom prst="rect">
            <a:avLst/>
          </a:prstGeom>
        </p:spPr>
      </p:pic>
      <p:sp>
        <p:nvSpPr>
          <p:cNvPr id="3" name="Date Placeholder 2">
            <a:extLst>
              <a:ext uri="{FF2B5EF4-FFF2-40B4-BE49-F238E27FC236}">
                <a16:creationId xmlns:a16="http://schemas.microsoft.com/office/drawing/2014/main" id="{7ADB4483-1CF9-4812-BA35-231DD166E9BC}"/>
              </a:ext>
            </a:extLst>
          </p:cNvPr>
          <p:cNvSpPr>
            <a:spLocks noGrp="1"/>
          </p:cNvSpPr>
          <p:nvPr>
            <p:ph type="dt" sz="half" idx="10"/>
          </p:nvPr>
        </p:nvSpPr>
        <p:spPr/>
        <p:txBody>
          <a:bodyPr/>
          <a:lstStyle/>
          <a:p>
            <a:fld id="{8B2EB8F8-A126-439E-A7AE-D00149B7A810}" type="datetime1">
              <a:rPr lang="en-US" smtClean="0"/>
              <a:t>1/14/2021</a:t>
            </a:fld>
            <a:endParaRPr lang="en-US"/>
          </a:p>
        </p:txBody>
      </p:sp>
      <p:sp>
        <p:nvSpPr>
          <p:cNvPr id="5" name="TextBox 4">
            <a:extLst>
              <a:ext uri="{FF2B5EF4-FFF2-40B4-BE49-F238E27FC236}">
                <a16:creationId xmlns:a16="http://schemas.microsoft.com/office/drawing/2014/main" id="{F12646F4-4F02-4879-BDE4-4747D1C88118}"/>
              </a:ext>
            </a:extLst>
          </p:cNvPr>
          <p:cNvSpPr txBox="1"/>
          <p:nvPr/>
        </p:nvSpPr>
        <p:spPr>
          <a:xfrm>
            <a:off x="1495044" y="4838171"/>
            <a:ext cx="5991606" cy="369332"/>
          </a:xfrm>
          <a:prstGeom prst="rect">
            <a:avLst/>
          </a:prstGeom>
          <a:noFill/>
        </p:spPr>
        <p:txBody>
          <a:bodyPr wrap="square" rtlCol="0">
            <a:spAutoFit/>
          </a:bodyPr>
          <a:lstStyle/>
          <a:p>
            <a:r>
              <a:rPr lang="en-US" dirty="0"/>
              <a:t>Comparison between continuous and discrete control </a:t>
            </a:r>
          </a:p>
        </p:txBody>
      </p:sp>
    </p:spTree>
    <p:extLst>
      <p:ext uri="{BB962C8B-B14F-4D97-AF65-F5344CB8AC3E}">
        <p14:creationId xmlns:p14="http://schemas.microsoft.com/office/powerpoint/2010/main" val="324532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11</a:t>
            </a:fld>
            <a:endParaRPr lang="en-US"/>
          </a:p>
        </p:txBody>
      </p:sp>
      <p:sp>
        <p:nvSpPr>
          <p:cNvPr id="5" name="TextBox 4">
            <a:extLst>
              <a:ext uri="{FF2B5EF4-FFF2-40B4-BE49-F238E27FC236}">
                <a16:creationId xmlns:a16="http://schemas.microsoft.com/office/drawing/2014/main" id="{AE7E4073-2B6D-400E-8F14-D60DD81798DB}"/>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Continuous control systems </a:t>
            </a:r>
          </a:p>
        </p:txBody>
      </p:sp>
      <p:sp>
        <p:nvSpPr>
          <p:cNvPr id="3" name="Date Placeholder 2">
            <a:extLst>
              <a:ext uri="{FF2B5EF4-FFF2-40B4-BE49-F238E27FC236}">
                <a16:creationId xmlns:a16="http://schemas.microsoft.com/office/drawing/2014/main" id="{89C9E7CC-6268-4351-8B10-873455B7CEE2}"/>
              </a:ext>
            </a:extLst>
          </p:cNvPr>
          <p:cNvSpPr>
            <a:spLocks noGrp="1"/>
          </p:cNvSpPr>
          <p:nvPr>
            <p:ph type="dt" sz="half" idx="10"/>
          </p:nvPr>
        </p:nvSpPr>
        <p:spPr/>
        <p:txBody>
          <a:bodyPr/>
          <a:lstStyle/>
          <a:p>
            <a:fld id="{D59FC317-8935-4A4E-909C-C588AEDA59D5}" type="datetime1">
              <a:rPr lang="en-US" smtClean="0"/>
              <a:t>1/14/2021</a:t>
            </a:fld>
            <a:endParaRPr lang="en-US"/>
          </a:p>
        </p:txBody>
      </p:sp>
      <p:sp>
        <p:nvSpPr>
          <p:cNvPr id="9" name="TextBox 8">
            <a:extLst>
              <a:ext uri="{FF2B5EF4-FFF2-40B4-BE49-F238E27FC236}">
                <a16:creationId xmlns:a16="http://schemas.microsoft.com/office/drawing/2014/main" id="{A235FDD7-F18D-4140-A456-441E0F64BD67}"/>
              </a:ext>
            </a:extLst>
          </p:cNvPr>
          <p:cNvSpPr txBox="1"/>
          <p:nvPr/>
        </p:nvSpPr>
        <p:spPr>
          <a:xfrm>
            <a:off x="673989" y="2104104"/>
            <a:ext cx="7886699" cy="3816429"/>
          </a:xfrm>
          <a:prstGeom prst="rect">
            <a:avLst/>
          </a:prstGeom>
          <a:noFill/>
        </p:spPr>
        <p:txBody>
          <a:bodyPr wrap="square">
            <a:spAutoFit/>
          </a:bodyPr>
          <a:lstStyle/>
          <a:p>
            <a:pPr algn="l"/>
            <a:r>
              <a:rPr lang="en-US" sz="2200" b="0" i="0" u="none" strike="noStrike" baseline="0" dirty="0"/>
              <a:t>In continuous control, the usual objective is to maintain </a:t>
            </a:r>
            <a:r>
              <a:rPr lang="en-US" sz="2200" b="0" i="0" u="none" strike="noStrike" baseline="0" dirty="0">
                <a:solidFill>
                  <a:srgbClr val="002060"/>
                </a:solidFill>
              </a:rPr>
              <a:t>the value of an output variable at a desired level</a:t>
            </a:r>
            <a:r>
              <a:rPr lang="en-US" sz="2200" dirty="0">
                <a:solidFill>
                  <a:srgbClr val="002060"/>
                </a:solidFill>
              </a:rPr>
              <a:t>.</a:t>
            </a:r>
          </a:p>
          <a:p>
            <a:pPr algn="l"/>
            <a:endParaRPr lang="en-US" sz="2200" dirty="0">
              <a:solidFill>
                <a:srgbClr val="002060"/>
              </a:solidFill>
            </a:endParaRPr>
          </a:p>
          <a:p>
            <a:pPr algn="l"/>
            <a:r>
              <a:rPr lang="en-US" sz="2200" dirty="0"/>
              <a:t>There are several ways to achieve the control objective in continuous process control systems such as</a:t>
            </a:r>
            <a:br>
              <a:rPr lang="en-US" sz="2200" dirty="0"/>
            </a:br>
            <a:endParaRPr lang="en-US" sz="2200" dirty="0"/>
          </a:p>
          <a:p>
            <a:pPr marL="342900" indent="-342900" algn="l">
              <a:buFont typeface="Arial" panose="020B0604020202020204" pitchFamily="34" charset="0"/>
              <a:buChar char="•"/>
            </a:pPr>
            <a:r>
              <a:rPr lang="en-US" sz="2200" dirty="0"/>
              <a:t>Regulatory control</a:t>
            </a:r>
          </a:p>
          <a:p>
            <a:pPr marL="342900" indent="-342900" algn="l">
              <a:buFont typeface="Arial" panose="020B0604020202020204" pitchFamily="34" charset="0"/>
              <a:buChar char="•"/>
            </a:pPr>
            <a:r>
              <a:rPr lang="en-US" sz="2200" dirty="0"/>
              <a:t>Feedforward control</a:t>
            </a:r>
          </a:p>
          <a:p>
            <a:pPr marL="342900" indent="-342900" algn="l">
              <a:buFont typeface="Arial" panose="020B0604020202020204" pitchFamily="34" charset="0"/>
              <a:buChar char="•"/>
            </a:pPr>
            <a:r>
              <a:rPr lang="en-US" sz="2200" dirty="0"/>
              <a:t>Steady-state optimization </a:t>
            </a:r>
          </a:p>
          <a:p>
            <a:pPr marL="342900" indent="-342900" algn="l">
              <a:buFont typeface="Arial" panose="020B0604020202020204" pitchFamily="34" charset="0"/>
              <a:buChar char="•"/>
            </a:pPr>
            <a:r>
              <a:rPr lang="en-US" sz="2200" dirty="0"/>
              <a:t>Adaptive control</a:t>
            </a:r>
          </a:p>
          <a:p>
            <a:pPr marL="342900" indent="-342900" algn="l">
              <a:buFont typeface="Arial" panose="020B0604020202020204" pitchFamily="34" charset="0"/>
              <a:buChar char="•"/>
            </a:pPr>
            <a:r>
              <a:rPr lang="en-US" sz="2200" dirty="0"/>
              <a:t>……</a:t>
            </a:r>
          </a:p>
        </p:txBody>
      </p:sp>
    </p:spTree>
    <p:extLst>
      <p:ext uri="{BB962C8B-B14F-4D97-AF65-F5344CB8AC3E}">
        <p14:creationId xmlns:p14="http://schemas.microsoft.com/office/powerpoint/2010/main" val="83531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12</a:t>
            </a:fld>
            <a:endParaRPr lang="en-US"/>
          </a:p>
        </p:txBody>
      </p:sp>
      <p:sp>
        <p:nvSpPr>
          <p:cNvPr id="5" name="TextBox 4">
            <a:extLst>
              <a:ext uri="{FF2B5EF4-FFF2-40B4-BE49-F238E27FC236}">
                <a16:creationId xmlns:a16="http://schemas.microsoft.com/office/drawing/2014/main" id="{AE7E4073-2B6D-400E-8F14-D60DD81798DB}"/>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Continuous control systems </a:t>
            </a:r>
          </a:p>
        </p:txBody>
      </p:sp>
      <p:sp>
        <p:nvSpPr>
          <p:cNvPr id="8" name="TextBox 7">
            <a:extLst>
              <a:ext uri="{FF2B5EF4-FFF2-40B4-BE49-F238E27FC236}">
                <a16:creationId xmlns:a16="http://schemas.microsoft.com/office/drawing/2014/main" id="{3C0089B7-3D4F-4AE6-BB1D-4DAD740D8A4F}"/>
              </a:ext>
            </a:extLst>
          </p:cNvPr>
          <p:cNvSpPr txBox="1"/>
          <p:nvPr/>
        </p:nvSpPr>
        <p:spPr>
          <a:xfrm>
            <a:off x="628650" y="2388826"/>
            <a:ext cx="7796021" cy="2462213"/>
          </a:xfrm>
          <a:prstGeom prst="rect">
            <a:avLst/>
          </a:prstGeom>
          <a:noFill/>
        </p:spPr>
        <p:txBody>
          <a:bodyPr wrap="square">
            <a:spAutoFit/>
          </a:bodyPr>
          <a:lstStyle/>
          <a:p>
            <a:pPr algn="l"/>
            <a:r>
              <a:rPr lang="en-US" sz="2200" b="1" i="0" u="none" strike="noStrike" baseline="0" dirty="0">
                <a:solidFill>
                  <a:srgbClr val="FF0000"/>
                </a:solidFill>
              </a:rPr>
              <a:t>Regulatory Control</a:t>
            </a:r>
            <a:r>
              <a:rPr lang="en-US" sz="2200" b="1" dirty="0">
                <a:solidFill>
                  <a:srgbClr val="FF0000"/>
                </a:solidFill>
              </a:rPr>
              <a:t>: </a:t>
            </a:r>
            <a:r>
              <a:rPr lang="en-US" sz="2200" b="0" i="0" u="none" strike="noStrike" baseline="0" dirty="0"/>
              <a:t>the objective is to maintain process</a:t>
            </a:r>
          </a:p>
          <a:p>
            <a:pPr algn="l"/>
            <a:r>
              <a:rPr lang="en-US" sz="2200" b="0" i="0" u="none" strike="noStrike" baseline="0" dirty="0"/>
              <a:t>performance at a certain level or within a given tolerance band of that level. </a:t>
            </a:r>
          </a:p>
          <a:p>
            <a:pPr algn="l"/>
            <a:endParaRPr lang="en-US" sz="2200" dirty="0"/>
          </a:p>
          <a:p>
            <a:pPr algn="l"/>
            <a:r>
              <a:rPr lang="en-US" sz="2200" dirty="0"/>
              <a:t>Applications: appropriate </a:t>
            </a:r>
            <a:r>
              <a:rPr lang="en-US" sz="2200" b="0" i="0" u="none" strike="noStrike" baseline="0" dirty="0"/>
              <a:t>when the performance attribute is some measure of product quality, and it is important to keep the quality at the specified level or within a specified range.</a:t>
            </a:r>
          </a:p>
        </p:txBody>
      </p:sp>
      <p:sp>
        <p:nvSpPr>
          <p:cNvPr id="3" name="Date Placeholder 2">
            <a:extLst>
              <a:ext uri="{FF2B5EF4-FFF2-40B4-BE49-F238E27FC236}">
                <a16:creationId xmlns:a16="http://schemas.microsoft.com/office/drawing/2014/main" id="{89C9E7CC-6268-4351-8B10-873455B7CEE2}"/>
              </a:ext>
            </a:extLst>
          </p:cNvPr>
          <p:cNvSpPr>
            <a:spLocks noGrp="1"/>
          </p:cNvSpPr>
          <p:nvPr>
            <p:ph type="dt" sz="half" idx="10"/>
          </p:nvPr>
        </p:nvSpPr>
        <p:spPr/>
        <p:txBody>
          <a:bodyPr/>
          <a:lstStyle/>
          <a:p>
            <a:fld id="{D59FC317-8935-4A4E-909C-C588AEDA59D5}" type="datetime1">
              <a:rPr lang="en-US" smtClean="0"/>
              <a:t>1/14/2021</a:t>
            </a:fld>
            <a:endParaRPr lang="en-US"/>
          </a:p>
        </p:txBody>
      </p:sp>
    </p:spTree>
    <p:extLst>
      <p:ext uri="{BB962C8B-B14F-4D97-AF65-F5344CB8AC3E}">
        <p14:creationId xmlns:p14="http://schemas.microsoft.com/office/powerpoint/2010/main" val="741402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13</a:t>
            </a:fld>
            <a:endParaRPr lang="en-US"/>
          </a:p>
        </p:txBody>
      </p:sp>
      <p:sp>
        <p:nvSpPr>
          <p:cNvPr id="5" name="TextBox 4">
            <a:extLst>
              <a:ext uri="{FF2B5EF4-FFF2-40B4-BE49-F238E27FC236}">
                <a16:creationId xmlns:a16="http://schemas.microsoft.com/office/drawing/2014/main" id="{AE7E4073-2B6D-400E-8F14-D60DD81798DB}"/>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Continuous control systems </a:t>
            </a:r>
          </a:p>
        </p:txBody>
      </p:sp>
      <p:sp>
        <p:nvSpPr>
          <p:cNvPr id="3" name="Date Placeholder 2">
            <a:extLst>
              <a:ext uri="{FF2B5EF4-FFF2-40B4-BE49-F238E27FC236}">
                <a16:creationId xmlns:a16="http://schemas.microsoft.com/office/drawing/2014/main" id="{89C9E7CC-6268-4351-8B10-873455B7CEE2}"/>
              </a:ext>
            </a:extLst>
          </p:cNvPr>
          <p:cNvSpPr>
            <a:spLocks noGrp="1"/>
          </p:cNvSpPr>
          <p:nvPr>
            <p:ph type="dt" sz="half" idx="10"/>
          </p:nvPr>
        </p:nvSpPr>
        <p:spPr/>
        <p:txBody>
          <a:bodyPr/>
          <a:lstStyle/>
          <a:p>
            <a:fld id="{D59FC317-8935-4A4E-909C-C588AEDA59D5}" type="datetime1">
              <a:rPr lang="en-US" smtClean="0"/>
              <a:t>1/14/2021</a:t>
            </a:fld>
            <a:endParaRPr lang="en-US"/>
          </a:p>
        </p:txBody>
      </p:sp>
      <p:pic>
        <p:nvPicPr>
          <p:cNvPr id="9" name="Picture 8">
            <a:extLst>
              <a:ext uri="{FF2B5EF4-FFF2-40B4-BE49-F238E27FC236}">
                <a16:creationId xmlns:a16="http://schemas.microsoft.com/office/drawing/2014/main" id="{A222144E-0897-4633-9558-71072A35A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786" y="2273854"/>
            <a:ext cx="6412427" cy="2688469"/>
          </a:xfrm>
          <a:prstGeom prst="rect">
            <a:avLst/>
          </a:prstGeom>
        </p:spPr>
      </p:pic>
      <p:sp>
        <p:nvSpPr>
          <p:cNvPr id="8" name="TextBox 7">
            <a:extLst>
              <a:ext uri="{FF2B5EF4-FFF2-40B4-BE49-F238E27FC236}">
                <a16:creationId xmlns:a16="http://schemas.microsoft.com/office/drawing/2014/main" id="{5AD7B67E-5A7B-4711-A063-77C57805E27A}"/>
              </a:ext>
            </a:extLst>
          </p:cNvPr>
          <p:cNvSpPr txBox="1"/>
          <p:nvPr/>
        </p:nvSpPr>
        <p:spPr>
          <a:xfrm>
            <a:off x="673989" y="5292935"/>
            <a:ext cx="8260080" cy="923330"/>
          </a:xfrm>
          <a:prstGeom prst="rect">
            <a:avLst/>
          </a:prstGeom>
          <a:noFill/>
        </p:spPr>
        <p:txBody>
          <a:bodyPr wrap="square">
            <a:spAutoFit/>
          </a:bodyPr>
          <a:lstStyle/>
          <a:p>
            <a:pPr algn="l"/>
            <a:r>
              <a:rPr lang="en-US" sz="1800" b="0" i="0" u="none" strike="noStrike" baseline="0" dirty="0">
                <a:solidFill>
                  <a:srgbClr val="FF0000"/>
                </a:solidFill>
              </a:rPr>
              <a:t>Note</a:t>
            </a:r>
            <a:r>
              <a:rPr lang="en-US" sz="1800" b="0" i="0" u="none" strike="noStrike" baseline="0" dirty="0"/>
              <a:t>: The trouble with regulatory control (and also with a simple feedback control loop) is that compensating action is taken only after a disturbance has affected the process output. An error must be present for any control action to be taken.</a:t>
            </a:r>
            <a:endParaRPr lang="en-US" dirty="0"/>
          </a:p>
        </p:txBody>
      </p:sp>
    </p:spTree>
    <p:extLst>
      <p:ext uri="{BB962C8B-B14F-4D97-AF65-F5344CB8AC3E}">
        <p14:creationId xmlns:p14="http://schemas.microsoft.com/office/powerpoint/2010/main" val="229669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14</a:t>
            </a:fld>
            <a:endParaRPr lang="en-US"/>
          </a:p>
        </p:txBody>
      </p:sp>
      <p:sp>
        <p:nvSpPr>
          <p:cNvPr id="5" name="TextBox 4">
            <a:extLst>
              <a:ext uri="{FF2B5EF4-FFF2-40B4-BE49-F238E27FC236}">
                <a16:creationId xmlns:a16="http://schemas.microsoft.com/office/drawing/2014/main" id="{AE7E4073-2B6D-400E-8F14-D60DD81798DB}"/>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Continuous control systems </a:t>
            </a:r>
          </a:p>
        </p:txBody>
      </p:sp>
      <p:sp>
        <p:nvSpPr>
          <p:cNvPr id="6" name="TextBox 5">
            <a:extLst>
              <a:ext uri="{FF2B5EF4-FFF2-40B4-BE49-F238E27FC236}">
                <a16:creationId xmlns:a16="http://schemas.microsoft.com/office/drawing/2014/main" id="{3C70CB25-15EB-4394-84E4-0D93A7C63620}"/>
              </a:ext>
            </a:extLst>
          </p:cNvPr>
          <p:cNvSpPr txBox="1"/>
          <p:nvPr/>
        </p:nvSpPr>
        <p:spPr>
          <a:xfrm>
            <a:off x="673990" y="1690689"/>
            <a:ext cx="7886699" cy="1446550"/>
          </a:xfrm>
          <a:prstGeom prst="rect">
            <a:avLst/>
          </a:prstGeom>
          <a:noFill/>
        </p:spPr>
        <p:txBody>
          <a:bodyPr wrap="square">
            <a:spAutoFit/>
          </a:bodyPr>
          <a:lstStyle/>
          <a:p>
            <a:pPr algn="l"/>
            <a:r>
              <a:rPr lang="en-US" sz="2200" b="1" i="0" u="none" strike="noStrike" baseline="0" dirty="0"/>
              <a:t>Feedforward Control</a:t>
            </a:r>
            <a:r>
              <a:rPr lang="en-US" sz="2200" b="1" dirty="0"/>
              <a:t>: </a:t>
            </a:r>
            <a:r>
              <a:rPr lang="en-US" sz="2200" b="0" i="0" u="none" strike="noStrike" baseline="0" dirty="0"/>
              <a:t>anticipate the effect of disturbances that will upset the process by sensing them and compensating for</a:t>
            </a:r>
          </a:p>
          <a:p>
            <a:pPr algn="l"/>
            <a:r>
              <a:rPr lang="en-US" sz="2200" b="0" i="0" u="none" strike="noStrike" baseline="0" dirty="0"/>
              <a:t>them before they affect the process.</a:t>
            </a:r>
          </a:p>
          <a:p>
            <a:pPr algn="l"/>
            <a:endParaRPr lang="en-US" sz="2200" dirty="0"/>
          </a:p>
        </p:txBody>
      </p:sp>
      <p:pic>
        <p:nvPicPr>
          <p:cNvPr id="8" name="Picture 7">
            <a:extLst>
              <a:ext uri="{FF2B5EF4-FFF2-40B4-BE49-F238E27FC236}">
                <a16:creationId xmlns:a16="http://schemas.microsoft.com/office/drawing/2014/main" id="{3BA9F5DC-2A50-483F-97C8-896363A4D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350" y="3016252"/>
            <a:ext cx="6246917" cy="2396239"/>
          </a:xfrm>
          <a:prstGeom prst="rect">
            <a:avLst/>
          </a:prstGeom>
        </p:spPr>
      </p:pic>
      <p:sp>
        <p:nvSpPr>
          <p:cNvPr id="3" name="Date Placeholder 2">
            <a:extLst>
              <a:ext uri="{FF2B5EF4-FFF2-40B4-BE49-F238E27FC236}">
                <a16:creationId xmlns:a16="http://schemas.microsoft.com/office/drawing/2014/main" id="{E8DA6FF0-03C7-4AB1-BA82-174EB463A48B}"/>
              </a:ext>
            </a:extLst>
          </p:cNvPr>
          <p:cNvSpPr>
            <a:spLocks noGrp="1"/>
          </p:cNvSpPr>
          <p:nvPr>
            <p:ph type="dt" sz="half" idx="10"/>
          </p:nvPr>
        </p:nvSpPr>
        <p:spPr/>
        <p:txBody>
          <a:bodyPr/>
          <a:lstStyle/>
          <a:p>
            <a:fld id="{1747B2E6-0106-4E35-BA63-7EA8F6A99D9F}" type="datetime1">
              <a:rPr lang="en-US" smtClean="0"/>
              <a:t>1/14/2021</a:t>
            </a:fld>
            <a:endParaRPr lang="en-US"/>
          </a:p>
        </p:txBody>
      </p:sp>
      <p:sp>
        <p:nvSpPr>
          <p:cNvPr id="9" name="TextBox 8">
            <a:extLst>
              <a:ext uri="{FF2B5EF4-FFF2-40B4-BE49-F238E27FC236}">
                <a16:creationId xmlns:a16="http://schemas.microsoft.com/office/drawing/2014/main" id="{D193238D-DABC-4123-844C-7596869DAFFA}"/>
              </a:ext>
            </a:extLst>
          </p:cNvPr>
          <p:cNvSpPr txBox="1"/>
          <p:nvPr/>
        </p:nvSpPr>
        <p:spPr>
          <a:xfrm>
            <a:off x="628650" y="5433021"/>
            <a:ext cx="8027670" cy="923330"/>
          </a:xfrm>
          <a:prstGeom prst="rect">
            <a:avLst/>
          </a:prstGeom>
          <a:noFill/>
        </p:spPr>
        <p:txBody>
          <a:bodyPr wrap="square">
            <a:spAutoFit/>
          </a:bodyPr>
          <a:lstStyle/>
          <a:p>
            <a:pPr algn="l"/>
            <a:r>
              <a:rPr lang="en-US" dirty="0">
                <a:solidFill>
                  <a:srgbClr val="FF0000"/>
                </a:solidFill>
              </a:rPr>
              <a:t>Note</a:t>
            </a:r>
            <a:r>
              <a:rPr lang="en-US" dirty="0"/>
              <a:t>: </a:t>
            </a:r>
            <a:r>
              <a:rPr lang="en-US" sz="1800" b="0" i="0" u="none" strike="noStrike" baseline="0" dirty="0"/>
              <a:t>In the ideal case, the compensation is completely effective. However, complete compensation is unlikely because of delays and/or imperfections in the feedback measurements, actuator operations,</a:t>
            </a:r>
            <a:endParaRPr lang="en-US" dirty="0"/>
          </a:p>
        </p:txBody>
      </p:sp>
    </p:spTree>
    <p:extLst>
      <p:ext uri="{BB962C8B-B14F-4D97-AF65-F5344CB8AC3E}">
        <p14:creationId xmlns:p14="http://schemas.microsoft.com/office/powerpoint/2010/main" val="4284959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15</a:t>
            </a:fld>
            <a:endParaRPr lang="en-US"/>
          </a:p>
        </p:txBody>
      </p:sp>
      <p:sp>
        <p:nvSpPr>
          <p:cNvPr id="5" name="TextBox 4">
            <a:extLst>
              <a:ext uri="{FF2B5EF4-FFF2-40B4-BE49-F238E27FC236}">
                <a16:creationId xmlns:a16="http://schemas.microsoft.com/office/drawing/2014/main" id="{AE7E4073-2B6D-400E-8F14-D60DD81798DB}"/>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Continuous control systems </a:t>
            </a:r>
          </a:p>
        </p:txBody>
      </p:sp>
      <p:sp>
        <p:nvSpPr>
          <p:cNvPr id="7" name="TextBox 6">
            <a:extLst>
              <a:ext uri="{FF2B5EF4-FFF2-40B4-BE49-F238E27FC236}">
                <a16:creationId xmlns:a16="http://schemas.microsoft.com/office/drawing/2014/main" id="{753A8DCC-BB02-445F-8341-5AF875B9CB2F}"/>
              </a:ext>
            </a:extLst>
          </p:cNvPr>
          <p:cNvSpPr txBox="1"/>
          <p:nvPr/>
        </p:nvSpPr>
        <p:spPr>
          <a:xfrm>
            <a:off x="628650" y="1813800"/>
            <a:ext cx="8625078" cy="3139321"/>
          </a:xfrm>
          <a:prstGeom prst="rect">
            <a:avLst/>
          </a:prstGeom>
          <a:noFill/>
        </p:spPr>
        <p:txBody>
          <a:bodyPr wrap="square">
            <a:spAutoFit/>
          </a:bodyPr>
          <a:lstStyle/>
          <a:p>
            <a:pPr algn="l"/>
            <a:r>
              <a:rPr lang="en-US" sz="2200" b="1" i="0" u="none" strike="noStrike" baseline="0" dirty="0"/>
              <a:t>Steady-State Optimization. </a:t>
            </a:r>
            <a:r>
              <a:rPr lang="en-US" sz="2200" b="0" i="0" u="none" strike="noStrike" baseline="0" dirty="0"/>
              <a:t>This term refers to a class of optimization techniques in which the process exhibits the following characteristics:</a:t>
            </a:r>
          </a:p>
          <a:p>
            <a:pPr algn="l"/>
            <a:r>
              <a:rPr lang="en-US" sz="2200" b="0" i="0" u="none" strike="noStrike" baseline="0" dirty="0"/>
              <a:t> </a:t>
            </a:r>
          </a:p>
          <a:p>
            <a:pPr marL="285750" indent="-285750" algn="l">
              <a:buFont typeface="Arial" panose="020B0604020202020204" pitchFamily="34" charset="0"/>
              <a:buChar char="•"/>
            </a:pPr>
            <a:r>
              <a:rPr lang="en-US" sz="2200" b="0" i="0" u="none" strike="noStrike" baseline="0" dirty="0"/>
              <a:t>there is a well-defined index of performance, such as product cost, production rate, or process yield. </a:t>
            </a:r>
          </a:p>
          <a:p>
            <a:pPr marL="285750" indent="-285750" algn="l">
              <a:buFont typeface="Arial" panose="020B0604020202020204" pitchFamily="34" charset="0"/>
              <a:buChar char="•"/>
            </a:pPr>
            <a:r>
              <a:rPr lang="en-US" sz="2200" b="0" i="0" u="none" strike="noStrike" baseline="0" dirty="0"/>
              <a:t>the relationship between the process variables and the index of performance is known</a:t>
            </a:r>
          </a:p>
          <a:p>
            <a:pPr marL="285750" indent="-285750" algn="l">
              <a:buFont typeface="Arial" panose="020B0604020202020204" pitchFamily="34" charset="0"/>
              <a:buChar char="•"/>
            </a:pPr>
            <a:r>
              <a:rPr lang="en-US" sz="2200" b="0" i="0" u="none" strike="noStrike" baseline="0" dirty="0"/>
              <a:t> the values of the system parameters that optimize the index of performance can be determined mathematically.</a:t>
            </a:r>
            <a:endParaRPr lang="en-US" sz="2200" dirty="0"/>
          </a:p>
        </p:txBody>
      </p:sp>
      <p:sp>
        <p:nvSpPr>
          <p:cNvPr id="3" name="Date Placeholder 2">
            <a:extLst>
              <a:ext uri="{FF2B5EF4-FFF2-40B4-BE49-F238E27FC236}">
                <a16:creationId xmlns:a16="http://schemas.microsoft.com/office/drawing/2014/main" id="{2353A9F1-0F66-454A-8353-7D22F622A219}"/>
              </a:ext>
            </a:extLst>
          </p:cNvPr>
          <p:cNvSpPr>
            <a:spLocks noGrp="1"/>
          </p:cNvSpPr>
          <p:nvPr>
            <p:ph type="dt" sz="half" idx="10"/>
          </p:nvPr>
        </p:nvSpPr>
        <p:spPr/>
        <p:txBody>
          <a:bodyPr/>
          <a:lstStyle/>
          <a:p>
            <a:fld id="{7CD84E90-C0AA-45EA-826A-953B589EB991}" type="datetime1">
              <a:rPr lang="en-US" smtClean="0"/>
              <a:t>1/14/2021</a:t>
            </a:fld>
            <a:endParaRPr lang="en-US"/>
          </a:p>
        </p:txBody>
      </p:sp>
      <p:sp>
        <p:nvSpPr>
          <p:cNvPr id="9" name="TextBox 8">
            <a:extLst>
              <a:ext uri="{FF2B5EF4-FFF2-40B4-BE49-F238E27FC236}">
                <a16:creationId xmlns:a16="http://schemas.microsoft.com/office/drawing/2014/main" id="{2931B456-8271-4245-BED8-8CEF4C749B6A}"/>
              </a:ext>
            </a:extLst>
          </p:cNvPr>
          <p:cNvSpPr txBox="1"/>
          <p:nvPr/>
        </p:nvSpPr>
        <p:spPr>
          <a:xfrm>
            <a:off x="628650" y="5044200"/>
            <a:ext cx="7841361" cy="1107996"/>
          </a:xfrm>
          <a:prstGeom prst="rect">
            <a:avLst/>
          </a:prstGeom>
          <a:noFill/>
        </p:spPr>
        <p:txBody>
          <a:bodyPr wrap="square">
            <a:spAutoFit/>
          </a:bodyPr>
          <a:lstStyle/>
          <a:p>
            <a:pPr algn="l"/>
            <a:r>
              <a:rPr lang="en-US" sz="2200" b="0" i="0" u="none" strike="noStrike" baseline="0" dirty="0"/>
              <a:t>When these characteristics apply, the control algorithm is designed to make adjustments in the process parameters to drive the process toward the optimal state.</a:t>
            </a:r>
            <a:endParaRPr lang="en-US" sz="2200" dirty="0"/>
          </a:p>
        </p:txBody>
      </p:sp>
    </p:spTree>
    <p:extLst>
      <p:ext uri="{BB962C8B-B14F-4D97-AF65-F5344CB8AC3E}">
        <p14:creationId xmlns:p14="http://schemas.microsoft.com/office/powerpoint/2010/main" val="4045093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16</a:t>
            </a:fld>
            <a:endParaRPr lang="en-US"/>
          </a:p>
        </p:txBody>
      </p:sp>
      <p:sp>
        <p:nvSpPr>
          <p:cNvPr id="5" name="TextBox 4">
            <a:extLst>
              <a:ext uri="{FF2B5EF4-FFF2-40B4-BE49-F238E27FC236}">
                <a16:creationId xmlns:a16="http://schemas.microsoft.com/office/drawing/2014/main" id="{AE7E4073-2B6D-400E-8F14-D60DD81798DB}"/>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Continuous control systems </a:t>
            </a:r>
          </a:p>
        </p:txBody>
      </p:sp>
      <p:pic>
        <p:nvPicPr>
          <p:cNvPr id="11" name="Picture 10">
            <a:extLst>
              <a:ext uri="{FF2B5EF4-FFF2-40B4-BE49-F238E27FC236}">
                <a16:creationId xmlns:a16="http://schemas.microsoft.com/office/drawing/2014/main" id="{9C0574B2-6FD5-4AB6-B703-39F614604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286" y="2126790"/>
            <a:ext cx="6777400" cy="3237689"/>
          </a:xfrm>
          <a:prstGeom prst="rect">
            <a:avLst/>
          </a:prstGeom>
        </p:spPr>
      </p:pic>
      <p:sp>
        <p:nvSpPr>
          <p:cNvPr id="3" name="Date Placeholder 2">
            <a:extLst>
              <a:ext uri="{FF2B5EF4-FFF2-40B4-BE49-F238E27FC236}">
                <a16:creationId xmlns:a16="http://schemas.microsoft.com/office/drawing/2014/main" id="{2353A9F1-0F66-454A-8353-7D22F622A219}"/>
              </a:ext>
            </a:extLst>
          </p:cNvPr>
          <p:cNvSpPr>
            <a:spLocks noGrp="1"/>
          </p:cNvSpPr>
          <p:nvPr>
            <p:ph type="dt" sz="half" idx="10"/>
          </p:nvPr>
        </p:nvSpPr>
        <p:spPr/>
        <p:txBody>
          <a:bodyPr/>
          <a:lstStyle/>
          <a:p>
            <a:fld id="{7CD84E90-C0AA-45EA-826A-953B589EB991}" type="datetime1">
              <a:rPr lang="en-US" smtClean="0"/>
              <a:t>1/14/2021</a:t>
            </a:fld>
            <a:endParaRPr lang="en-US"/>
          </a:p>
        </p:txBody>
      </p:sp>
      <p:sp>
        <p:nvSpPr>
          <p:cNvPr id="8" name="TextBox 7">
            <a:extLst>
              <a:ext uri="{FF2B5EF4-FFF2-40B4-BE49-F238E27FC236}">
                <a16:creationId xmlns:a16="http://schemas.microsoft.com/office/drawing/2014/main" id="{8568DE52-031C-4ECA-AEDC-41AFADCA5B0D}"/>
              </a:ext>
            </a:extLst>
          </p:cNvPr>
          <p:cNvSpPr txBox="1"/>
          <p:nvPr/>
        </p:nvSpPr>
        <p:spPr>
          <a:xfrm>
            <a:off x="2576322" y="5228866"/>
            <a:ext cx="4572000" cy="369332"/>
          </a:xfrm>
          <a:prstGeom prst="rect">
            <a:avLst/>
          </a:prstGeom>
          <a:noFill/>
        </p:spPr>
        <p:txBody>
          <a:bodyPr wrap="square">
            <a:spAutoFit/>
          </a:bodyPr>
          <a:lstStyle/>
          <a:p>
            <a:r>
              <a:rPr lang="en-US" sz="1800" b="0" i="0" u="none" strike="noStrike" baseline="0" dirty="0"/>
              <a:t>Steady-state (open loop) optimal control</a:t>
            </a:r>
            <a:endParaRPr lang="en-US" dirty="0"/>
          </a:p>
        </p:txBody>
      </p:sp>
    </p:spTree>
    <p:extLst>
      <p:ext uri="{BB962C8B-B14F-4D97-AF65-F5344CB8AC3E}">
        <p14:creationId xmlns:p14="http://schemas.microsoft.com/office/powerpoint/2010/main" val="2638695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17</a:t>
            </a:fld>
            <a:endParaRPr lang="en-US"/>
          </a:p>
        </p:txBody>
      </p:sp>
      <p:sp>
        <p:nvSpPr>
          <p:cNvPr id="5" name="TextBox 4">
            <a:extLst>
              <a:ext uri="{FF2B5EF4-FFF2-40B4-BE49-F238E27FC236}">
                <a16:creationId xmlns:a16="http://schemas.microsoft.com/office/drawing/2014/main" id="{AE7E4073-2B6D-400E-8F14-D60DD81798DB}"/>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Continuous control systems </a:t>
            </a:r>
          </a:p>
        </p:txBody>
      </p:sp>
      <p:sp>
        <p:nvSpPr>
          <p:cNvPr id="8" name="TextBox 7">
            <a:extLst>
              <a:ext uri="{FF2B5EF4-FFF2-40B4-BE49-F238E27FC236}">
                <a16:creationId xmlns:a16="http://schemas.microsoft.com/office/drawing/2014/main" id="{84856E3A-E022-43B4-B809-3EC3DB88105B}"/>
              </a:ext>
            </a:extLst>
          </p:cNvPr>
          <p:cNvSpPr txBox="1"/>
          <p:nvPr/>
        </p:nvSpPr>
        <p:spPr>
          <a:xfrm>
            <a:off x="628650" y="1951672"/>
            <a:ext cx="7841361" cy="1785104"/>
          </a:xfrm>
          <a:prstGeom prst="rect">
            <a:avLst/>
          </a:prstGeom>
          <a:noFill/>
        </p:spPr>
        <p:txBody>
          <a:bodyPr wrap="square">
            <a:spAutoFit/>
          </a:bodyPr>
          <a:lstStyle/>
          <a:p>
            <a:pPr algn="l"/>
            <a:r>
              <a:rPr lang="en-US" sz="2200" b="0" i="0" u="none" strike="noStrike" baseline="0" dirty="0"/>
              <a:t>Steady-state optimal control operates as an open-loop system. It works successfully when there are no disturbances. When such disturbances are present in the application, a self-correcting form of optimal control can be used, called</a:t>
            </a:r>
          </a:p>
          <a:p>
            <a:pPr algn="l"/>
            <a:r>
              <a:rPr lang="en-US" sz="2200" b="0" i="1" u="none" strike="noStrike" baseline="0" dirty="0">
                <a:solidFill>
                  <a:srgbClr val="FF0000"/>
                </a:solidFill>
              </a:rPr>
              <a:t>adaptive control</a:t>
            </a:r>
            <a:r>
              <a:rPr lang="en-US" sz="2200" b="0" i="0" u="none" strike="noStrike" baseline="0" dirty="0"/>
              <a:t>.</a:t>
            </a:r>
            <a:endParaRPr lang="en-US" sz="2200" dirty="0"/>
          </a:p>
        </p:txBody>
      </p:sp>
      <p:sp>
        <p:nvSpPr>
          <p:cNvPr id="3" name="Date Placeholder 2">
            <a:extLst>
              <a:ext uri="{FF2B5EF4-FFF2-40B4-BE49-F238E27FC236}">
                <a16:creationId xmlns:a16="http://schemas.microsoft.com/office/drawing/2014/main" id="{C223A39A-F6B8-4505-9A34-B390085AEB4D}"/>
              </a:ext>
            </a:extLst>
          </p:cNvPr>
          <p:cNvSpPr>
            <a:spLocks noGrp="1"/>
          </p:cNvSpPr>
          <p:nvPr>
            <p:ph type="dt" sz="half" idx="10"/>
          </p:nvPr>
        </p:nvSpPr>
        <p:spPr/>
        <p:txBody>
          <a:bodyPr/>
          <a:lstStyle/>
          <a:p>
            <a:fld id="{F5F9CC20-5896-4383-9775-8581E989FFEA}" type="datetime1">
              <a:rPr lang="en-US" smtClean="0"/>
              <a:t>1/14/2021</a:t>
            </a:fld>
            <a:endParaRPr lang="en-US"/>
          </a:p>
        </p:txBody>
      </p:sp>
    </p:spTree>
    <p:extLst>
      <p:ext uri="{BB962C8B-B14F-4D97-AF65-F5344CB8AC3E}">
        <p14:creationId xmlns:p14="http://schemas.microsoft.com/office/powerpoint/2010/main" val="1362746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18</a:t>
            </a:fld>
            <a:endParaRPr lang="en-US"/>
          </a:p>
        </p:txBody>
      </p:sp>
      <p:sp>
        <p:nvSpPr>
          <p:cNvPr id="5" name="TextBox 4">
            <a:extLst>
              <a:ext uri="{FF2B5EF4-FFF2-40B4-BE49-F238E27FC236}">
                <a16:creationId xmlns:a16="http://schemas.microsoft.com/office/drawing/2014/main" id="{AE7E4073-2B6D-400E-8F14-D60DD81798DB}"/>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Continuous control systems </a:t>
            </a:r>
          </a:p>
        </p:txBody>
      </p:sp>
      <p:pic>
        <p:nvPicPr>
          <p:cNvPr id="6" name="Picture 5">
            <a:extLst>
              <a:ext uri="{FF2B5EF4-FFF2-40B4-BE49-F238E27FC236}">
                <a16:creationId xmlns:a16="http://schemas.microsoft.com/office/drawing/2014/main" id="{79BADEE6-EC63-4621-A560-8355554ED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881" y="2585365"/>
            <a:ext cx="5847769" cy="3255901"/>
          </a:xfrm>
          <a:prstGeom prst="rect">
            <a:avLst/>
          </a:prstGeom>
        </p:spPr>
      </p:pic>
      <p:sp>
        <p:nvSpPr>
          <p:cNvPr id="10" name="TextBox 9">
            <a:extLst>
              <a:ext uri="{FF2B5EF4-FFF2-40B4-BE49-F238E27FC236}">
                <a16:creationId xmlns:a16="http://schemas.microsoft.com/office/drawing/2014/main" id="{2407A400-9A76-4C76-95EC-9E29CCFDD7D0}"/>
              </a:ext>
            </a:extLst>
          </p:cNvPr>
          <p:cNvSpPr txBox="1"/>
          <p:nvPr/>
        </p:nvSpPr>
        <p:spPr>
          <a:xfrm>
            <a:off x="673989" y="1953361"/>
            <a:ext cx="4572000" cy="369332"/>
          </a:xfrm>
          <a:prstGeom prst="rect">
            <a:avLst/>
          </a:prstGeom>
          <a:noFill/>
        </p:spPr>
        <p:txBody>
          <a:bodyPr wrap="square">
            <a:spAutoFit/>
          </a:bodyPr>
          <a:lstStyle/>
          <a:p>
            <a:r>
              <a:rPr lang="en-US" sz="1800" b="1" i="0" u="none" strike="noStrike" baseline="0" dirty="0">
                <a:solidFill>
                  <a:srgbClr val="FF0000"/>
                </a:solidFill>
                <a:latin typeface="UniversLTStd-Bold"/>
              </a:rPr>
              <a:t>Adaptive Control</a:t>
            </a:r>
            <a:endParaRPr lang="en-US" dirty="0">
              <a:solidFill>
                <a:srgbClr val="FF0000"/>
              </a:solidFill>
            </a:endParaRPr>
          </a:p>
        </p:txBody>
      </p:sp>
      <p:sp>
        <p:nvSpPr>
          <p:cNvPr id="3" name="Date Placeholder 2">
            <a:extLst>
              <a:ext uri="{FF2B5EF4-FFF2-40B4-BE49-F238E27FC236}">
                <a16:creationId xmlns:a16="http://schemas.microsoft.com/office/drawing/2014/main" id="{B2B04F2D-6A19-4C77-A27F-0D57823D1E4F}"/>
              </a:ext>
            </a:extLst>
          </p:cNvPr>
          <p:cNvSpPr>
            <a:spLocks noGrp="1"/>
          </p:cNvSpPr>
          <p:nvPr>
            <p:ph type="dt" sz="half" idx="10"/>
          </p:nvPr>
        </p:nvSpPr>
        <p:spPr/>
        <p:txBody>
          <a:bodyPr/>
          <a:lstStyle/>
          <a:p>
            <a:fld id="{A10C374D-28E1-4DE1-AFB6-792ABA139D59}" type="datetime1">
              <a:rPr lang="en-US" smtClean="0"/>
              <a:t>1/14/2021</a:t>
            </a:fld>
            <a:endParaRPr lang="en-US"/>
          </a:p>
        </p:txBody>
      </p:sp>
    </p:spTree>
    <p:extLst>
      <p:ext uri="{BB962C8B-B14F-4D97-AF65-F5344CB8AC3E}">
        <p14:creationId xmlns:p14="http://schemas.microsoft.com/office/powerpoint/2010/main" val="1137356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19</a:t>
            </a:fld>
            <a:endParaRPr lang="en-US" dirty="0"/>
          </a:p>
        </p:txBody>
      </p:sp>
      <p:sp>
        <p:nvSpPr>
          <p:cNvPr id="5" name="TextBox 4">
            <a:extLst>
              <a:ext uri="{FF2B5EF4-FFF2-40B4-BE49-F238E27FC236}">
                <a16:creationId xmlns:a16="http://schemas.microsoft.com/office/drawing/2014/main" id="{AE7E4073-2B6D-400E-8F14-D60DD81798DB}"/>
              </a:ext>
            </a:extLst>
          </p:cNvPr>
          <p:cNvSpPr txBox="1"/>
          <p:nvPr/>
        </p:nvSpPr>
        <p:spPr>
          <a:xfrm>
            <a:off x="628650" y="1385121"/>
            <a:ext cx="7796022" cy="430887"/>
          </a:xfrm>
          <a:prstGeom prst="rect">
            <a:avLst/>
          </a:prstGeom>
          <a:noFill/>
        </p:spPr>
        <p:txBody>
          <a:bodyPr wrap="square" rtlCol="0">
            <a:spAutoFit/>
          </a:bodyPr>
          <a:lstStyle/>
          <a:p>
            <a:r>
              <a:rPr lang="en-US" sz="2200" dirty="0">
                <a:solidFill>
                  <a:srgbClr val="FF0000"/>
                </a:solidFill>
              </a:rPr>
              <a:t>Discrete control systems </a:t>
            </a:r>
          </a:p>
        </p:txBody>
      </p:sp>
      <p:sp>
        <p:nvSpPr>
          <p:cNvPr id="3" name="Date Placeholder 2">
            <a:extLst>
              <a:ext uri="{FF2B5EF4-FFF2-40B4-BE49-F238E27FC236}">
                <a16:creationId xmlns:a16="http://schemas.microsoft.com/office/drawing/2014/main" id="{1A99C3D7-1E12-4436-A263-C7D6A271CDD3}"/>
              </a:ext>
            </a:extLst>
          </p:cNvPr>
          <p:cNvSpPr>
            <a:spLocks noGrp="1"/>
          </p:cNvSpPr>
          <p:nvPr>
            <p:ph type="dt" sz="half" idx="10"/>
          </p:nvPr>
        </p:nvSpPr>
        <p:spPr/>
        <p:txBody>
          <a:bodyPr/>
          <a:lstStyle/>
          <a:p>
            <a:fld id="{7CC448A5-2CBD-4718-90A1-4DBF745A4485}" type="datetime1">
              <a:rPr lang="en-US" smtClean="0"/>
              <a:t>1/14/2021</a:t>
            </a:fld>
            <a:endParaRPr lang="en-US"/>
          </a:p>
        </p:txBody>
      </p:sp>
      <p:sp>
        <p:nvSpPr>
          <p:cNvPr id="7" name="TextBox 6">
            <a:extLst>
              <a:ext uri="{FF2B5EF4-FFF2-40B4-BE49-F238E27FC236}">
                <a16:creationId xmlns:a16="http://schemas.microsoft.com/office/drawing/2014/main" id="{51559718-32B9-42DD-A2DC-28A5FE32E63A}"/>
              </a:ext>
            </a:extLst>
          </p:cNvPr>
          <p:cNvSpPr txBox="1"/>
          <p:nvPr/>
        </p:nvSpPr>
        <p:spPr>
          <a:xfrm>
            <a:off x="583311" y="2060763"/>
            <a:ext cx="7886700" cy="3477875"/>
          </a:xfrm>
          <a:prstGeom prst="rect">
            <a:avLst/>
          </a:prstGeom>
          <a:noFill/>
        </p:spPr>
        <p:txBody>
          <a:bodyPr wrap="square">
            <a:spAutoFit/>
          </a:bodyPr>
          <a:lstStyle/>
          <a:p>
            <a:pPr marL="285750" indent="-285750" algn="l">
              <a:buFont typeface="Arial" panose="020B0604020202020204" pitchFamily="34" charset="0"/>
              <a:buChar char="•"/>
            </a:pPr>
            <a:r>
              <a:rPr lang="en-US" sz="2200" b="0" i="0" u="none" strike="noStrike" baseline="0" dirty="0"/>
              <a:t>In discrete control, the parameters and variables of the system are changed at discrete moments in time, and the changes involve variables and parameters that are also discrete, typically binary (ON/OFF).</a:t>
            </a:r>
            <a:br>
              <a:rPr lang="en-US" sz="2200" b="0" i="0" u="none" strike="noStrike" baseline="0" dirty="0"/>
            </a:br>
            <a:endParaRPr lang="en-US" sz="2200" b="0" i="0" u="none" strike="noStrike" baseline="0" dirty="0"/>
          </a:p>
          <a:p>
            <a:pPr marL="285750" indent="-285750" algn="l">
              <a:buFont typeface="Arial" panose="020B0604020202020204" pitchFamily="34" charset="0"/>
              <a:buChar char="•"/>
            </a:pPr>
            <a:r>
              <a:rPr lang="en-US" sz="2200" b="0" i="0" u="none" strike="noStrike" baseline="0" dirty="0"/>
              <a:t>The changes are defined in advance by means of a program of instructions, for example, a work cycle program. The changes are executed either because the state of the system has changed or because a certain amount of time has elapsed. </a:t>
            </a:r>
          </a:p>
          <a:p>
            <a:pPr algn="l"/>
            <a:endParaRPr lang="en-US" sz="2200" dirty="0"/>
          </a:p>
        </p:txBody>
      </p:sp>
    </p:spTree>
    <p:extLst>
      <p:ext uri="{BB962C8B-B14F-4D97-AF65-F5344CB8AC3E}">
        <p14:creationId xmlns:p14="http://schemas.microsoft.com/office/powerpoint/2010/main" val="381823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34EE-4FB1-467B-BFF0-5E726F8FE007}"/>
              </a:ext>
            </a:extLst>
          </p:cNvPr>
          <p:cNvSpPr>
            <a:spLocks noGrp="1"/>
          </p:cNvSpPr>
          <p:nvPr>
            <p:ph type="title"/>
          </p:nvPr>
        </p:nvSpPr>
        <p:spPr/>
        <p:txBody>
          <a:bodyPr>
            <a:normAutofit/>
          </a:bodyPr>
          <a:lstStyle/>
          <a:p>
            <a:r>
              <a:rPr lang="en-US" sz="3500" dirty="0"/>
              <a:t>Outline</a:t>
            </a:r>
          </a:p>
        </p:txBody>
      </p:sp>
      <p:sp>
        <p:nvSpPr>
          <p:cNvPr id="3" name="Content Placeholder 2">
            <a:extLst>
              <a:ext uri="{FF2B5EF4-FFF2-40B4-BE49-F238E27FC236}">
                <a16:creationId xmlns:a16="http://schemas.microsoft.com/office/drawing/2014/main" id="{34B6121C-E8E5-481E-9E69-E9F316FFFA84}"/>
              </a:ext>
            </a:extLst>
          </p:cNvPr>
          <p:cNvSpPr>
            <a:spLocks noGrp="1"/>
          </p:cNvSpPr>
          <p:nvPr>
            <p:ph idx="1"/>
          </p:nvPr>
        </p:nvSpPr>
        <p:spPr/>
        <p:txBody>
          <a:bodyPr>
            <a:normAutofit lnSpcReduction="10000"/>
          </a:bodyPr>
          <a:lstStyle/>
          <a:p>
            <a:r>
              <a:rPr lang="en-US" dirty="0">
                <a:solidFill>
                  <a:srgbClr val="002060"/>
                </a:solidFill>
              </a:rPr>
              <a:t>Process industries versus discrete manufacturing Industries</a:t>
            </a:r>
          </a:p>
          <a:p>
            <a:pPr lvl="1"/>
            <a:r>
              <a:rPr lang="en-US" dirty="0">
                <a:solidFill>
                  <a:srgbClr val="002060"/>
                </a:solidFill>
              </a:rPr>
              <a:t>Level of automation</a:t>
            </a:r>
          </a:p>
          <a:p>
            <a:pPr lvl="1"/>
            <a:r>
              <a:rPr lang="en-US" dirty="0">
                <a:solidFill>
                  <a:srgbClr val="002060"/>
                </a:solidFill>
              </a:rPr>
              <a:t>Variables and parameters in the two industries</a:t>
            </a:r>
          </a:p>
          <a:p>
            <a:r>
              <a:rPr lang="en-US" dirty="0">
                <a:solidFill>
                  <a:srgbClr val="002060"/>
                </a:solidFill>
              </a:rPr>
              <a:t>Continuous Versus Discrete Control</a:t>
            </a:r>
          </a:p>
          <a:p>
            <a:pPr lvl="1"/>
            <a:r>
              <a:rPr lang="en-US" dirty="0">
                <a:solidFill>
                  <a:srgbClr val="002060"/>
                </a:solidFill>
              </a:rPr>
              <a:t>Continuous control systems</a:t>
            </a:r>
          </a:p>
          <a:p>
            <a:pPr lvl="1"/>
            <a:r>
              <a:rPr lang="en-US" dirty="0">
                <a:solidFill>
                  <a:srgbClr val="002060"/>
                </a:solidFill>
              </a:rPr>
              <a:t>Discrete control systems</a:t>
            </a:r>
          </a:p>
          <a:p>
            <a:r>
              <a:rPr lang="en-US" dirty="0">
                <a:solidFill>
                  <a:srgbClr val="FF0000"/>
                </a:solidFill>
              </a:rPr>
              <a:t>Computer Process Control</a:t>
            </a:r>
          </a:p>
          <a:p>
            <a:pPr lvl="1"/>
            <a:r>
              <a:rPr lang="en-US" dirty="0">
                <a:solidFill>
                  <a:srgbClr val="FF0000"/>
                </a:solidFill>
              </a:rPr>
              <a:t>Control requirements</a:t>
            </a:r>
          </a:p>
          <a:p>
            <a:pPr lvl="1"/>
            <a:r>
              <a:rPr lang="en-US" dirty="0">
                <a:solidFill>
                  <a:srgbClr val="FF0000"/>
                </a:solidFill>
              </a:rPr>
              <a:t>Capabilities of computer control</a:t>
            </a:r>
          </a:p>
          <a:p>
            <a:pPr lvl="1"/>
            <a:r>
              <a:rPr lang="en-US" dirty="0">
                <a:solidFill>
                  <a:srgbClr val="FF0000"/>
                </a:solidFill>
              </a:rPr>
              <a:t>Forms of computer process control</a:t>
            </a:r>
          </a:p>
        </p:txBody>
      </p:sp>
      <p:sp>
        <p:nvSpPr>
          <p:cNvPr id="4" name="Slide Number Placeholder 3">
            <a:extLst>
              <a:ext uri="{FF2B5EF4-FFF2-40B4-BE49-F238E27FC236}">
                <a16:creationId xmlns:a16="http://schemas.microsoft.com/office/drawing/2014/main" id="{54E31CF3-236B-4615-BBE4-80BD3288E3C9}"/>
              </a:ext>
            </a:extLst>
          </p:cNvPr>
          <p:cNvSpPr>
            <a:spLocks noGrp="1"/>
          </p:cNvSpPr>
          <p:nvPr>
            <p:ph type="sldNum" sz="quarter" idx="12"/>
          </p:nvPr>
        </p:nvSpPr>
        <p:spPr/>
        <p:txBody>
          <a:bodyPr/>
          <a:lstStyle/>
          <a:p>
            <a:fld id="{002E2CAC-6674-414A-8D65-CF8BBF4DD0CA}" type="slidenum">
              <a:rPr lang="en-US" smtClean="0"/>
              <a:t>2</a:t>
            </a:fld>
            <a:endParaRPr lang="en-US" dirty="0"/>
          </a:p>
        </p:txBody>
      </p:sp>
      <p:sp>
        <p:nvSpPr>
          <p:cNvPr id="5" name="Date Placeholder 4">
            <a:extLst>
              <a:ext uri="{FF2B5EF4-FFF2-40B4-BE49-F238E27FC236}">
                <a16:creationId xmlns:a16="http://schemas.microsoft.com/office/drawing/2014/main" id="{9DD2B521-2259-4551-8B68-2BC00039F0E5}"/>
              </a:ext>
            </a:extLst>
          </p:cNvPr>
          <p:cNvSpPr>
            <a:spLocks noGrp="1"/>
          </p:cNvSpPr>
          <p:nvPr>
            <p:ph type="dt" sz="half" idx="10"/>
          </p:nvPr>
        </p:nvSpPr>
        <p:spPr/>
        <p:txBody>
          <a:bodyPr/>
          <a:lstStyle/>
          <a:p>
            <a:fld id="{11922B31-CDFD-45B1-9A6F-BD488CABBEE5}" type="datetime1">
              <a:rPr lang="en-US" smtClean="0"/>
              <a:t>1/14/2021</a:t>
            </a:fld>
            <a:endParaRPr lang="en-US"/>
          </a:p>
        </p:txBody>
      </p:sp>
    </p:spTree>
    <p:extLst>
      <p:ext uri="{BB962C8B-B14F-4D97-AF65-F5344CB8AC3E}">
        <p14:creationId xmlns:p14="http://schemas.microsoft.com/office/powerpoint/2010/main" val="3625199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20</a:t>
            </a:fld>
            <a:endParaRPr lang="en-US" dirty="0"/>
          </a:p>
        </p:txBody>
      </p:sp>
      <p:sp>
        <p:nvSpPr>
          <p:cNvPr id="5" name="TextBox 4">
            <a:extLst>
              <a:ext uri="{FF2B5EF4-FFF2-40B4-BE49-F238E27FC236}">
                <a16:creationId xmlns:a16="http://schemas.microsoft.com/office/drawing/2014/main" id="{AE7E4073-2B6D-400E-8F14-D60DD81798DB}"/>
              </a:ext>
            </a:extLst>
          </p:cNvPr>
          <p:cNvSpPr txBox="1"/>
          <p:nvPr/>
        </p:nvSpPr>
        <p:spPr>
          <a:xfrm>
            <a:off x="628650" y="1385121"/>
            <a:ext cx="7796022" cy="430887"/>
          </a:xfrm>
          <a:prstGeom prst="rect">
            <a:avLst/>
          </a:prstGeom>
          <a:noFill/>
        </p:spPr>
        <p:txBody>
          <a:bodyPr wrap="square" rtlCol="0">
            <a:spAutoFit/>
          </a:bodyPr>
          <a:lstStyle/>
          <a:p>
            <a:r>
              <a:rPr lang="en-US" sz="2200" dirty="0">
                <a:solidFill>
                  <a:srgbClr val="FF0000"/>
                </a:solidFill>
              </a:rPr>
              <a:t>Discrete control systems </a:t>
            </a:r>
          </a:p>
        </p:txBody>
      </p:sp>
      <p:sp>
        <p:nvSpPr>
          <p:cNvPr id="3" name="Date Placeholder 2">
            <a:extLst>
              <a:ext uri="{FF2B5EF4-FFF2-40B4-BE49-F238E27FC236}">
                <a16:creationId xmlns:a16="http://schemas.microsoft.com/office/drawing/2014/main" id="{1A99C3D7-1E12-4436-A263-C7D6A271CDD3}"/>
              </a:ext>
            </a:extLst>
          </p:cNvPr>
          <p:cNvSpPr>
            <a:spLocks noGrp="1"/>
          </p:cNvSpPr>
          <p:nvPr>
            <p:ph type="dt" sz="half" idx="10"/>
          </p:nvPr>
        </p:nvSpPr>
        <p:spPr/>
        <p:txBody>
          <a:bodyPr/>
          <a:lstStyle/>
          <a:p>
            <a:fld id="{7CC448A5-2CBD-4718-90A1-4DBF745A4485}" type="datetime1">
              <a:rPr lang="en-US" smtClean="0"/>
              <a:t>1/14/2021</a:t>
            </a:fld>
            <a:endParaRPr lang="en-US"/>
          </a:p>
        </p:txBody>
      </p:sp>
      <p:sp>
        <p:nvSpPr>
          <p:cNvPr id="8" name="TextBox 7">
            <a:extLst>
              <a:ext uri="{FF2B5EF4-FFF2-40B4-BE49-F238E27FC236}">
                <a16:creationId xmlns:a16="http://schemas.microsoft.com/office/drawing/2014/main" id="{D7BE892A-7547-41D9-89C9-D2811CC65DEB}"/>
              </a:ext>
            </a:extLst>
          </p:cNvPr>
          <p:cNvSpPr txBox="1"/>
          <p:nvPr/>
        </p:nvSpPr>
        <p:spPr>
          <a:xfrm>
            <a:off x="628650" y="2043791"/>
            <a:ext cx="7886700" cy="4154984"/>
          </a:xfrm>
          <a:prstGeom prst="rect">
            <a:avLst/>
          </a:prstGeom>
          <a:noFill/>
        </p:spPr>
        <p:txBody>
          <a:bodyPr wrap="square">
            <a:spAutoFit/>
          </a:bodyPr>
          <a:lstStyle/>
          <a:p>
            <a:pPr algn="l"/>
            <a:r>
              <a:rPr lang="en-US" sz="2200" b="0" i="0" u="none" strike="noStrike" baseline="0" dirty="0"/>
              <a:t>These two cases can be distinguished as </a:t>
            </a:r>
          </a:p>
          <a:p>
            <a:pPr marL="342900" indent="-342900" algn="l">
              <a:buFont typeface="Arial" panose="020B0604020202020204" pitchFamily="34" charset="0"/>
              <a:buChar char="•"/>
            </a:pPr>
            <a:r>
              <a:rPr lang="en-US" sz="2200" dirty="0">
                <a:solidFill>
                  <a:srgbClr val="FF0000"/>
                </a:solidFill>
              </a:rPr>
              <a:t>E</a:t>
            </a:r>
            <a:r>
              <a:rPr lang="en-US" sz="2200" b="0" i="0" u="none" strike="noStrike" baseline="0" dirty="0">
                <a:solidFill>
                  <a:srgbClr val="FF0000"/>
                </a:solidFill>
              </a:rPr>
              <a:t>vent-driven changes</a:t>
            </a:r>
            <a:r>
              <a:rPr lang="en-US" sz="2200" b="0" i="0" u="none" strike="noStrike" baseline="0" dirty="0"/>
              <a:t>: executed by the controller in response to some event that has caused the state of the system to be altered.</a:t>
            </a:r>
            <a:br>
              <a:rPr lang="en-US" sz="2200" b="0" i="0" u="none" strike="noStrike" baseline="0" dirty="0"/>
            </a:br>
            <a:endParaRPr lang="en-US" sz="2200" b="0" i="0" u="none" strike="noStrike" baseline="0" dirty="0"/>
          </a:p>
          <a:p>
            <a:pPr algn="l"/>
            <a:r>
              <a:rPr lang="en-US" sz="2200" dirty="0"/>
              <a:t>     	Ex. </a:t>
            </a:r>
            <a:r>
              <a:rPr lang="en-US" sz="2200" b="0" i="0" u="none" strike="noStrike" baseline="0" dirty="0"/>
              <a:t>Counting parts moving along a conveyor</a:t>
            </a:r>
            <a:r>
              <a:rPr lang="en-US" sz="2200" dirty="0"/>
              <a:t>, </a:t>
            </a:r>
            <a:r>
              <a:rPr lang="en-US" sz="2200" b="0" i="0" u="none" strike="noStrike" baseline="0" dirty="0"/>
              <a:t>A robot loads a 	      	work part into the fixture,</a:t>
            </a:r>
            <a:r>
              <a:rPr lang="en-US" sz="2200" dirty="0"/>
              <a:t>…</a:t>
            </a:r>
            <a:br>
              <a:rPr lang="en-US" sz="2200" dirty="0"/>
            </a:br>
            <a:endParaRPr lang="en-US" sz="2200" b="0" i="0" u="none" strike="noStrike" baseline="0" dirty="0"/>
          </a:p>
          <a:p>
            <a:pPr marL="342900" indent="-342900" algn="l">
              <a:buFont typeface="Arial" panose="020B0604020202020204" pitchFamily="34" charset="0"/>
              <a:buChar char="•"/>
            </a:pPr>
            <a:r>
              <a:rPr lang="en-US" sz="2200" dirty="0">
                <a:solidFill>
                  <a:srgbClr val="FF0000"/>
                </a:solidFill>
              </a:rPr>
              <a:t>T</a:t>
            </a:r>
            <a:r>
              <a:rPr lang="en-US" sz="2200" b="0" i="0" u="none" strike="noStrike" baseline="0" dirty="0">
                <a:solidFill>
                  <a:srgbClr val="FF0000"/>
                </a:solidFill>
              </a:rPr>
              <a:t>ime-driven changes</a:t>
            </a:r>
            <a:r>
              <a:rPr lang="en-US" sz="2200" b="0" i="0" u="none" strike="noStrike" baseline="0" dirty="0"/>
              <a:t>: executed by the control system either at a specific point in time or after a certain time lapse has occurred.</a:t>
            </a:r>
            <a:br>
              <a:rPr lang="en-US" sz="2200" b="0" i="0" u="none" strike="noStrike" baseline="0" dirty="0"/>
            </a:br>
            <a:endParaRPr lang="en-US" sz="2200" b="0" i="0" u="none" strike="noStrike" baseline="0" dirty="0"/>
          </a:p>
          <a:p>
            <a:pPr algn="l"/>
            <a:r>
              <a:rPr lang="en-US" sz="2200" dirty="0"/>
              <a:t>     	Ex. </a:t>
            </a:r>
            <a:r>
              <a:rPr lang="en-US" sz="2200" b="0" i="0" u="none" strike="noStrike" baseline="0" dirty="0"/>
              <a:t>Heat-treating operations</a:t>
            </a:r>
            <a:r>
              <a:rPr lang="en-US" sz="2200" dirty="0"/>
              <a:t>,</a:t>
            </a:r>
            <a:r>
              <a:rPr lang="en-US" sz="2200" b="0" i="0" u="none" strike="noStrike" baseline="0" dirty="0"/>
              <a:t> operation of a washing machine,</a:t>
            </a:r>
            <a:endParaRPr lang="en-US" sz="2200" dirty="0"/>
          </a:p>
        </p:txBody>
      </p:sp>
    </p:spTree>
    <p:extLst>
      <p:ext uri="{BB962C8B-B14F-4D97-AF65-F5344CB8AC3E}">
        <p14:creationId xmlns:p14="http://schemas.microsoft.com/office/powerpoint/2010/main" val="748120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21</a:t>
            </a:fld>
            <a:endParaRPr lang="en-US"/>
          </a:p>
        </p:txBody>
      </p:sp>
      <p:sp>
        <p:nvSpPr>
          <p:cNvPr id="6" name="TextBox 5">
            <a:extLst>
              <a:ext uri="{FF2B5EF4-FFF2-40B4-BE49-F238E27FC236}">
                <a16:creationId xmlns:a16="http://schemas.microsoft.com/office/drawing/2014/main" id="{A7055F7A-54A0-4B4B-B694-654281663874}"/>
              </a:ext>
            </a:extLst>
          </p:cNvPr>
          <p:cNvSpPr txBox="1"/>
          <p:nvPr/>
        </p:nvSpPr>
        <p:spPr>
          <a:xfrm>
            <a:off x="583311" y="1911923"/>
            <a:ext cx="7886700" cy="1107996"/>
          </a:xfrm>
          <a:prstGeom prst="rect">
            <a:avLst/>
          </a:prstGeom>
          <a:noFill/>
        </p:spPr>
        <p:txBody>
          <a:bodyPr wrap="square">
            <a:spAutoFit/>
          </a:bodyPr>
          <a:lstStyle/>
          <a:p>
            <a:pPr algn="l"/>
            <a:r>
              <a:rPr lang="en-US" sz="2200" b="0" i="0" u="none" strike="noStrike" baseline="0" dirty="0">
                <a:solidFill>
                  <a:srgbClr val="0070C0"/>
                </a:solidFill>
              </a:rPr>
              <a:t>A </a:t>
            </a:r>
            <a:r>
              <a:rPr lang="en-US" sz="2200" b="1" i="1" u="none" strike="noStrike" baseline="0" dirty="0">
                <a:solidFill>
                  <a:srgbClr val="0070C0"/>
                </a:solidFill>
              </a:rPr>
              <a:t>real-time controller </a:t>
            </a:r>
            <a:r>
              <a:rPr lang="en-US" sz="2200" b="0" i="0" u="none" strike="noStrike" baseline="0" dirty="0"/>
              <a:t>is a controller that is able to respond to the process within a short enough time period that process performance is not degraded.</a:t>
            </a:r>
            <a:endParaRPr lang="en-US" sz="2200" dirty="0"/>
          </a:p>
        </p:txBody>
      </p:sp>
      <p:sp>
        <p:nvSpPr>
          <p:cNvPr id="8" name="TextBox 7">
            <a:extLst>
              <a:ext uri="{FF2B5EF4-FFF2-40B4-BE49-F238E27FC236}">
                <a16:creationId xmlns:a16="http://schemas.microsoft.com/office/drawing/2014/main" id="{BD2AACF7-6A2B-4CE0-8D0D-B8C541D3BEAA}"/>
              </a:ext>
            </a:extLst>
          </p:cNvPr>
          <p:cNvSpPr txBox="1"/>
          <p:nvPr/>
        </p:nvSpPr>
        <p:spPr>
          <a:xfrm>
            <a:off x="537972" y="3516124"/>
            <a:ext cx="7886700" cy="1107996"/>
          </a:xfrm>
          <a:prstGeom prst="rect">
            <a:avLst/>
          </a:prstGeom>
          <a:noFill/>
        </p:spPr>
        <p:txBody>
          <a:bodyPr wrap="square">
            <a:spAutoFit/>
          </a:bodyPr>
          <a:lstStyle/>
          <a:p>
            <a:pPr algn="l"/>
            <a:r>
              <a:rPr lang="en-US" sz="2200" b="0" i="0" u="none" strike="noStrike" baseline="0" dirty="0"/>
              <a:t>Real-time control usually requires the controller to be capable of </a:t>
            </a:r>
            <a:r>
              <a:rPr lang="en-US" sz="2200" b="1" i="1" u="none" strike="noStrike" baseline="0" dirty="0">
                <a:solidFill>
                  <a:srgbClr val="0070C0"/>
                </a:solidFill>
              </a:rPr>
              <a:t>multitasking</a:t>
            </a:r>
            <a:r>
              <a:rPr lang="en-US" sz="2200" b="0" i="0" u="none" strike="noStrike" baseline="0" dirty="0"/>
              <a:t>, which means coping with multiple tasks concurrently without the tasks interfering with one another.</a:t>
            </a:r>
            <a:endParaRPr lang="en-US" sz="2200" dirty="0"/>
          </a:p>
        </p:txBody>
      </p:sp>
      <p:sp>
        <p:nvSpPr>
          <p:cNvPr id="9" name="TextBox 8">
            <a:extLst>
              <a:ext uri="{FF2B5EF4-FFF2-40B4-BE49-F238E27FC236}">
                <a16:creationId xmlns:a16="http://schemas.microsoft.com/office/drawing/2014/main" id="{67FEA021-B9FA-4A86-B742-109C3F863439}"/>
              </a:ext>
            </a:extLst>
          </p:cNvPr>
          <p:cNvSpPr txBox="1"/>
          <p:nvPr/>
        </p:nvSpPr>
        <p:spPr>
          <a:xfrm>
            <a:off x="628650" y="1300037"/>
            <a:ext cx="7796022" cy="430887"/>
          </a:xfrm>
          <a:prstGeom prst="rect">
            <a:avLst/>
          </a:prstGeom>
          <a:noFill/>
        </p:spPr>
        <p:txBody>
          <a:bodyPr wrap="square" rtlCol="0">
            <a:spAutoFit/>
          </a:bodyPr>
          <a:lstStyle/>
          <a:p>
            <a:r>
              <a:rPr lang="en-US" sz="2200" dirty="0">
                <a:solidFill>
                  <a:srgbClr val="FF0000"/>
                </a:solidFill>
              </a:rPr>
              <a:t>Control requirement</a:t>
            </a:r>
          </a:p>
        </p:txBody>
      </p:sp>
      <p:sp>
        <p:nvSpPr>
          <p:cNvPr id="10" name="Date Placeholder 9">
            <a:extLst>
              <a:ext uri="{FF2B5EF4-FFF2-40B4-BE49-F238E27FC236}">
                <a16:creationId xmlns:a16="http://schemas.microsoft.com/office/drawing/2014/main" id="{D8B0930B-797F-4B3C-AE17-28573F972DB4}"/>
              </a:ext>
            </a:extLst>
          </p:cNvPr>
          <p:cNvSpPr>
            <a:spLocks noGrp="1"/>
          </p:cNvSpPr>
          <p:nvPr>
            <p:ph type="dt" sz="half" idx="10"/>
          </p:nvPr>
        </p:nvSpPr>
        <p:spPr/>
        <p:txBody>
          <a:bodyPr/>
          <a:lstStyle/>
          <a:p>
            <a:fld id="{4995103C-8BB6-46F7-853F-1605A0210465}" type="datetime1">
              <a:rPr lang="en-US" smtClean="0"/>
              <a:t>1/14/2021</a:t>
            </a:fld>
            <a:endParaRPr lang="en-US"/>
          </a:p>
        </p:txBody>
      </p:sp>
    </p:spTree>
    <p:extLst>
      <p:ext uri="{BB962C8B-B14F-4D97-AF65-F5344CB8AC3E}">
        <p14:creationId xmlns:p14="http://schemas.microsoft.com/office/powerpoint/2010/main" val="105279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22</a:t>
            </a:fld>
            <a:endParaRPr lang="en-US"/>
          </a:p>
        </p:txBody>
      </p:sp>
      <p:sp>
        <p:nvSpPr>
          <p:cNvPr id="7" name="TextBox 6">
            <a:extLst>
              <a:ext uri="{FF2B5EF4-FFF2-40B4-BE49-F238E27FC236}">
                <a16:creationId xmlns:a16="http://schemas.microsoft.com/office/drawing/2014/main" id="{01236D7F-0406-406F-885D-5E0A17710B53}"/>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Control requirement</a:t>
            </a:r>
          </a:p>
        </p:txBody>
      </p:sp>
      <p:sp>
        <p:nvSpPr>
          <p:cNvPr id="9" name="TextBox 8">
            <a:extLst>
              <a:ext uri="{FF2B5EF4-FFF2-40B4-BE49-F238E27FC236}">
                <a16:creationId xmlns:a16="http://schemas.microsoft.com/office/drawing/2014/main" id="{45889BE6-1B1F-4088-9410-8AB55529F919}"/>
              </a:ext>
            </a:extLst>
          </p:cNvPr>
          <p:cNvSpPr txBox="1"/>
          <p:nvPr/>
        </p:nvSpPr>
        <p:spPr>
          <a:xfrm>
            <a:off x="673988" y="1824335"/>
            <a:ext cx="8067675" cy="769441"/>
          </a:xfrm>
          <a:prstGeom prst="rect">
            <a:avLst/>
          </a:prstGeom>
          <a:noFill/>
        </p:spPr>
        <p:txBody>
          <a:bodyPr wrap="square">
            <a:spAutoFit/>
          </a:bodyPr>
          <a:lstStyle/>
          <a:p>
            <a:pPr algn="l"/>
            <a:r>
              <a:rPr lang="en-US" sz="2200" b="0" i="0" u="none" strike="noStrike" baseline="0" dirty="0"/>
              <a:t>There are two basic requirements that must be managed by the controller to achieve real-time control:</a:t>
            </a:r>
            <a:endParaRPr lang="en-US" sz="2200" dirty="0"/>
          </a:p>
        </p:txBody>
      </p:sp>
      <p:sp>
        <p:nvSpPr>
          <p:cNvPr id="10" name="TextBox 9">
            <a:extLst>
              <a:ext uri="{FF2B5EF4-FFF2-40B4-BE49-F238E27FC236}">
                <a16:creationId xmlns:a16="http://schemas.microsoft.com/office/drawing/2014/main" id="{BDEF8521-104B-4816-8433-77BA916EAFA9}"/>
              </a:ext>
            </a:extLst>
          </p:cNvPr>
          <p:cNvSpPr txBox="1"/>
          <p:nvPr/>
        </p:nvSpPr>
        <p:spPr>
          <a:xfrm>
            <a:off x="673987" y="2863841"/>
            <a:ext cx="8067675" cy="2800767"/>
          </a:xfrm>
          <a:prstGeom prst="rect">
            <a:avLst/>
          </a:prstGeom>
          <a:noFill/>
        </p:spPr>
        <p:txBody>
          <a:bodyPr wrap="square">
            <a:spAutoFit/>
          </a:bodyPr>
          <a:lstStyle/>
          <a:p>
            <a:pPr algn="l"/>
            <a:r>
              <a:rPr lang="en-US" sz="2200" b="1" i="1" u="none" strike="noStrike" baseline="0" dirty="0">
                <a:solidFill>
                  <a:srgbClr val="0070C0"/>
                </a:solidFill>
              </a:rPr>
              <a:t>Process-initiated interrupts</a:t>
            </a:r>
            <a:r>
              <a:rPr lang="en-US" sz="2200" b="1" i="0" u="none" strike="noStrike" baseline="0" dirty="0">
                <a:solidFill>
                  <a:srgbClr val="0070C0"/>
                </a:solidFill>
              </a:rPr>
              <a:t> : </a:t>
            </a:r>
            <a:r>
              <a:rPr lang="en-US" sz="2200" b="0" i="0" u="none" strike="noStrike" baseline="0" dirty="0"/>
              <a:t>The controller must be able to respond to incoming signals from the process. </a:t>
            </a:r>
            <a:r>
              <a:rPr lang="en-US" sz="2200" dirty="0"/>
              <a:t>T</a:t>
            </a:r>
            <a:r>
              <a:rPr lang="en-US" sz="2200" b="0" i="0" u="none" strike="noStrike" baseline="0" dirty="0"/>
              <a:t>he computer may need to interrupt execution of a current program to service a higher-priority need of the process. </a:t>
            </a:r>
          </a:p>
          <a:p>
            <a:pPr algn="l"/>
            <a:endParaRPr lang="en-US" sz="2200" dirty="0"/>
          </a:p>
          <a:p>
            <a:pPr algn="l"/>
            <a:r>
              <a:rPr lang="en-US" sz="2200" b="0" i="0" u="none" strike="noStrike" baseline="0" dirty="0"/>
              <a:t>A process-initiated interrupt is often triggered by abnormal operating conditions, indicating that some corrective action must be</a:t>
            </a:r>
          </a:p>
          <a:p>
            <a:pPr algn="l"/>
            <a:r>
              <a:rPr lang="en-US" sz="2200" b="0" i="0" u="none" strike="noStrike" baseline="0" dirty="0"/>
              <a:t>taken promptly.</a:t>
            </a:r>
            <a:endParaRPr lang="en-US" sz="2200" dirty="0"/>
          </a:p>
        </p:txBody>
      </p:sp>
      <p:sp>
        <p:nvSpPr>
          <p:cNvPr id="13" name="Date Placeholder 12">
            <a:extLst>
              <a:ext uri="{FF2B5EF4-FFF2-40B4-BE49-F238E27FC236}">
                <a16:creationId xmlns:a16="http://schemas.microsoft.com/office/drawing/2014/main" id="{A8F867D6-47E6-4882-92F5-AB7CCC35387B}"/>
              </a:ext>
            </a:extLst>
          </p:cNvPr>
          <p:cNvSpPr>
            <a:spLocks noGrp="1"/>
          </p:cNvSpPr>
          <p:nvPr>
            <p:ph type="dt" sz="half" idx="10"/>
          </p:nvPr>
        </p:nvSpPr>
        <p:spPr/>
        <p:txBody>
          <a:bodyPr/>
          <a:lstStyle/>
          <a:p>
            <a:fld id="{6B74D549-E588-48BF-B11A-FE7D4233B015}" type="datetime1">
              <a:rPr lang="en-US" smtClean="0"/>
              <a:t>1/14/2021</a:t>
            </a:fld>
            <a:endParaRPr lang="en-US"/>
          </a:p>
        </p:txBody>
      </p:sp>
    </p:spTree>
    <p:extLst>
      <p:ext uri="{BB962C8B-B14F-4D97-AF65-F5344CB8AC3E}">
        <p14:creationId xmlns:p14="http://schemas.microsoft.com/office/powerpoint/2010/main" val="1131104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23</a:t>
            </a:fld>
            <a:endParaRPr lang="en-US"/>
          </a:p>
        </p:txBody>
      </p:sp>
      <p:sp>
        <p:nvSpPr>
          <p:cNvPr id="7" name="TextBox 6">
            <a:extLst>
              <a:ext uri="{FF2B5EF4-FFF2-40B4-BE49-F238E27FC236}">
                <a16:creationId xmlns:a16="http://schemas.microsoft.com/office/drawing/2014/main" id="{01236D7F-0406-406F-885D-5E0A17710B53}"/>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Control requirement</a:t>
            </a:r>
          </a:p>
        </p:txBody>
      </p:sp>
      <p:sp>
        <p:nvSpPr>
          <p:cNvPr id="11" name="TextBox 10">
            <a:extLst>
              <a:ext uri="{FF2B5EF4-FFF2-40B4-BE49-F238E27FC236}">
                <a16:creationId xmlns:a16="http://schemas.microsoft.com/office/drawing/2014/main" id="{C6B20861-A64A-427E-BBD8-8C54799BD600}"/>
              </a:ext>
            </a:extLst>
          </p:cNvPr>
          <p:cNvSpPr txBox="1"/>
          <p:nvPr/>
        </p:nvSpPr>
        <p:spPr>
          <a:xfrm>
            <a:off x="538162" y="1776751"/>
            <a:ext cx="8067675" cy="4493538"/>
          </a:xfrm>
          <a:prstGeom prst="rect">
            <a:avLst/>
          </a:prstGeom>
          <a:noFill/>
        </p:spPr>
        <p:txBody>
          <a:bodyPr wrap="square">
            <a:spAutoFit/>
          </a:bodyPr>
          <a:lstStyle/>
          <a:p>
            <a:pPr algn="l"/>
            <a:r>
              <a:rPr lang="en-US" sz="2200" b="1" i="1" u="none" strike="noStrike" baseline="0" dirty="0">
                <a:solidFill>
                  <a:srgbClr val="0070C0"/>
                </a:solidFill>
              </a:rPr>
              <a:t>Timer-initiated actions</a:t>
            </a:r>
            <a:r>
              <a:rPr lang="en-US" sz="2200" dirty="0"/>
              <a:t>:</a:t>
            </a:r>
            <a:r>
              <a:rPr lang="en-US" sz="2200" b="0" i="0" u="none" strike="noStrike" baseline="0" dirty="0"/>
              <a:t> The controller must be capable of executing certain actions at specified points in time. Timer-initiated actions can be generated at regular time intervals.</a:t>
            </a:r>
          </a:p>
          <a:p>
            <a:pPr algn="l"/>
            <a:endParaRPr lang="en-US" sz="2200" dirty="0"/>
          </a:p>
          <a:p>
            <a:pPr algn="l"/>
            <a:r>
              <a:rPr lang="en-US" sz="2200" b="0" i="0" u="none" strike="noStrike" baseline="0" dirty="0"/>
              <a:t>Ex. </a:t>
            </a:r>
          </a:p>
          <a:p>
            <a:pPr marL="342900" indent="-342900" algn="l">
              <a:buFont typeface="Arial" panose="020B0604020202020204" pitchFamily="34" charset="0"/>
              <a:buChar char="•"/>
            </a:pPr>
            <a:r>
              <a:rPr lang="en-US" sz="2200" b="0" i="0" u="none" strike="noStrike" baseline="0" dirty="0"/>
              <a:t>Scanning sensor values from the process at regular sampling intervals</a:t>
            </a:r>
            <a:endParaRPr lang="en-US" sz="2200" dirty="0"/>
          </a:p>
          <a:p>
            <a:pPr marL="342900" indent="-342900" algn="l">
              <a:buFont typeface="Arial" panose="020B0604020202020204" pitchFamily="34" charset="0"/>
              <a:buChar char="•"/>
            </a:pPr>
            <a:r>
              <a:rPr lang="en-US" sz="2200" dirty="0"/>
              <a:t>T</a:t>
            </a:r>
            <a:r>
              <a:rPr lang="en-US" sz="2200" b="0" i="0" u="none" strike="noStrike" baseline="0" dirty="0"/>
              <a:t>urning on and off switches, motors, and other binary devices associated with the process at discrete points in time during the work cycle</a:t>
            </a:r>
            <a:endParaRPr lang="en-US" sz="2200" dirty="0"/>
          </a:p>
          <a:p>
            <a:pPr marL="342900" indent="-342900" algn="l">
              <a:buFont typeface="Arial" panose="020B0604020202020204" pitchFamily="34" charset="0"/>
              <a:buChar char="•"/>
            </a:pPr>
            <a:r>
              <a:rPr lang="en-US" sz="2200" b="0" i="0" u="none" strike="noStrike" baseline="0" dirty="0"/>
              <a:t>Displaying performance data on the operator’s console at regular times during a production run</a:t>
            </a:r>
            <a:endParaRPr lang="en-US" sz="2200" dirty="0"/>
          </a:p>
          <a:p>
            <a:pPr marL="342900" indent="-342900" algn="l">
              <a:buFont typeface="Arial" panose="020B0604020202020204" pitchFamily="34" charset="0"/>
              <a:buChar char="•"/>
            </a:pPr>
            <a:r>
              <a:rPr lang="en-US" sz="2200" b="0" i="0" u="none" strike="noStrike" baseline="0" dirty="0"/>
              <a:t>Recomputing optimal process parameter values at specified times.</a:t>
            </a:r>
            <a:endParaRPr lang="en-US" sz="2200" dirty="0"/>
          </a:p>
        </p:txBody>
      </p:sp>
      <p:sp>
        <p:nvSpPr>
          <p:cNvPr id="5" name="Date Placeholder 4">
            <a:extLst>
              <a:ext uri="{FF2B5EF4-FFF2-40B4-BE49-F238E27FC236}">
                <a16:creationId xmlns:a16="http://schemas.microsoft.com/office/drawing/2014/main" id="{0B4EF54A-40BC-4718-88B2-156AEE3087FF}"/>
              </a:ext>
            </a:extLst>
          </p:cNvPr>
          <p:cNvSpPr>
            <a:spLocks noGrp="1"/>
          </p:cNvSpPr>
          <p:nvPr>
            <p:ph type="dt" sz="half" idx="10"/>
          </p:nvPr>
        </p:nvSpPr>
        <p:spPr/>
        <p:txBody>
          <a:bodyPr/>
          <a:lstStyle/>
          <a:p>
            <a:fld id="{0A661234-545B-4CA4-8182-2E00DEF0A168}" type="datetime1">
              <a:rPr lang="en-US" smtClean="0"/>
              <a:t>1/14/2021</a:t>
            </a:fld>
            <a:endParaRPr lang="en-US"/>
          </a:p>
        </p:txBody>
      </p:sp>
    </p:spTree>
    <p:extLst>
      <p:ext uri="{BB962C8B-B14F-4D97-AF65-F5344CB8AC3E}">
        <p14:creationId xmlns:p14="http://schemas.microsoft.com/office/powerpoint/2010/main" val="2537530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24</a:t>
            </a:fld>
            <a:endParaRPr lang="en-US"/>
          </a:p>
        </p:txBody>
      </p:sp>
      <p:sp>
        <p:nvSpPr>
          <p:cNvPr id="7" name="TextBox 6">
            <a:extLst>
              <a:ext uri="{FF2B5EF4-FFF2-40B4-BE49-F238E27FC236}">
                <a16:creationId xmlns:a16="http://schemas.microsoft.com/office/drawing/2014/main" id="{01236D7F-0406-406F-885D-5E0A17710B53}"/>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Control requirement</a:t>
            </a:r>
          </a:p>
        </p:txBody>
      </p:sp>
      <p:sp>
        <p:nvSpPr>
          <p:cNvPr id="8" name="TextBox 7">
            <a:extLst>
              <a:ext uri="{FF2B5EF4-FFF2-40B4-BE49-F238E27FC236}">
                <a16:creationId xmlns:a16="http://schemas.microsoft.com/office/drawing/2014/main" id="{780091C2-0CD4-443A-B370-429FECE6AC1B}"/>
              </a:ext>
            </a:extLst>
          </p:cNvPr>
          <p:cNvSpPr txBox="1"/>
          <p:nvPr/>
        </p:nvSpPr>
        <p:spPr>
          <a:xfrm>
            <a:off x="762000" y="2205704"/>
            <a:ext cx="7613904" cy="1785104"/>
          </a:xfrm>
          <a:prstGeom prst="rect">
            <a:avLst/>
          </a:prstGeom>
          <a:noFill/>
        </p:spPr>
        <p:txBody>
          <a:bodyPr wrap="square">
            <a:spAutoFit/>
          </a:bodyPr>
          <a:lstStyle/>
          <a:p>
            <a:pPr algn="l"/>
            <a:r>
              <a:rPr lang="en-US" sz="2200" b="0" i="0" u="none" strike="noStrike" baseline="0" dirty="0"/>
              <a:t>These two requirements correspond to the two types of changes mentioned previously in the context of discrete control systems: </a:t>
            </a:r>
          </a:p>
          <a:p>
            <a:pPr algn="l"/>
            <a:endParaRPr lang="en-US" sz="2200" dirty="0"/>
          </a:p>
          <a:p>
            <a:pPr marL="342900" indent="-342900" algn="l">
              <a:buFont typeface="Arial" panose="020B0604020202020204" pitchFamily="34" charset="0"/>
              <a:buChar char="•"/>
            </a:pPr>
            <a:r>
              <a:rPr lang="en-US" sz="2200" dirty="0"/>
              <a:t>E</a:t>
            </a:r>
            <a:r>
              <a:rPr lang="en-US" sz="2200" b="0" i="0" u="none" strike="noStrike" baseline="0" dirty="0"/>
              <a:t>vent-driven changes, </a:t>
            </a:r>
            <a:endParaRPr lang="en-US" sz="2200" dirty="0"/>
          </a:p>
          <a:p>
            <a:pPr marL="342900" indent="-342900" algn="l">
              <a:buFont typeface="Arial" panose="020B0604020202020204" pitchFamily="34" charset="0"/>
              <a:buChar char="•"/>
            </a:pPr>
            <a:r>
              <a:rPr lang="en-US" sz="2200" b="0" i="0" u="none" strike="noStrike" baseline="0" dirty="0"/>
              <a:t>Time-driven</a:t>
            </a:r>
            <a:r>
              <a:rPr lang="en-US" sz="2200" dirty="0"/>
              <a:t> </a:t>
            </a:r>
            <a:r>
              <a:rPr lang="en-US" sz="2200" b="0" i="0" u="none" strike="noStrike" baseline="0" dirty="0"/>
              <a:t>changes</a:t>
            </a:r>
            <a:endParaRPr lang="en-US" sz="2200" dirty="0"/>
          </a:p>
        </p:txBody>
      </p:sp>
      <p:sp>
        <p:nvSpPr>
          <p:cNvPr id="5" name="Date Placeholder 4">
            <a:extLst>
              <a:ext uri="{FF2B5EF4-FFF2-40B4-BE49-F238E27FC236}">
                <a16:creationId xmlns:a16="http://schemas.microsoft.com/office/drawing/2014/main" id="{857EA3F0-69F4-4053-89BA-972BE18F8827}"/>
              </a:ext>
            </a:extLst>
          </p:cNvPr>
          <p:cNvSpPr>
            <a:spLocks noGrp="1"/>
          </p:cNvSpPr>
          <p:nvPr>
            <p:ph type="dt" sz="half" idx="10"/>
          </p:nvPr>
        </p:nvSpPr>
        <p:spPr/>
        <p:txBody>
          <a:bodyPr/>
          <a:lstStyle/>
          <a:p>
            <a:fld id="{1EC0418A-4F2B-430B-B742-71A25E23108F}" type="datetime1">
              <a:rPr lang="en-US" smtClean="0"/>
              <a:t>1/14/2021</a:t>
            </a:fld>
            <a:endParaRPr lang="en-US"/>
          </a:p>
        </p:txBody>
      </p:sp>
    </p:spTree>
    <p:extLst>
      <p:ext uri="{BB962C8B-B14F-4D97-AF65-F5344CB8AC3E}">
        <p14:creationId xmlns:p14="http://schemas.microsoft.com/office/powerpoint/2010/main" val="433406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25</a:t>
            </a:fld>
            <a:endParaRPr lang="en-US"/>
          </a:p>
        </p:txBody>
      </p:sp>
      <p:sp>
        <p:nvSpPr>
          <p:cNvPr id="7" name="TextBox 6">
            <a:extLst>
              <a:ext uri="{FF2B5EF4-FFF2-40B4-BE49-F238E27FC236}">
                <a16:creationId xmlns:a16="http://schemas.microsoft.com/office/drawing/2014/main" id="{01236D7F-0406-406F-885D-5E0A17710B53}"/>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Control requirement</a:t>
            </a:r>
          </a:p>
        </p:txBody>
      </p:sp>
      <p:sp>
        <p:nvSpPr>
          <p:cNvPr id="9" name="TextBox 8">
            <a:extLst>
              <a:ext uri="{FF2B5EF4-FFF2-40B4-BE49-F238E27FC236}">
                <a16:creationId xmlns:a16="http://schemas.microsoft.com/office/drawing/2014/main" id="{65A69D24-F70B-442C-9A74-A1D153F121EF}"/>
              </a:ext>
            </a:extLst>
          </p:cNvPr>
          <p:cNvSpPr txBox="1"/>
          <p:nvPr/>
        </p:nvSpPr>
        <p:spPr>
          <a:xfrm>
            <a:off x="628649" y="1985200"/>
            <a:ext cx="7841361" cy="1107996"/>
          </a:xfrm>
          <a:prstGeom prst="rect">
            <a:avLst/>
          </a:prstGeom>
          <a:noFill/>
        </p:spPr>
        <p:txBody>
          <a:bodyPr wrap="square">
            <a:spAutoFit/>
          </a:bodyPr>
          <a:lstStyle/>
          <a:p>
            <a:pPr algn="l"/>
            <a:r>
              <a:rPr lang="en-US" sz="2200" b="0" i="0" u="none" strike="noStrike" baseline="0" dirty="0"/>
              <a:t>In addition to these basic requirements, the control computer must also deal with other types of interruptions and events. These include the following:</a:t>
            </a:r>
            <a:endParaRPr lang="en-US" sz="2200" dirty="0"/>
          </a:p>
        </p:txBody>
      </p:sp>
      <p:sp>
        <p:nvSpPr>
          <p:cNvPr id="11" name="TextBox 10">
            <a:extLst>
              <a:ext uri="{FF2B5EF4-FFF2-40B4-BE49-F238E27FC236}">
                <a16:creationId xmlns:a16="http://schemas.microsoft.com/office/drawing/2014/main" id="{8C41DDCB-BA22-4EFF-9A97-6CD583766E5A}"/>
              </a:ext>
            </a:extLst>
          </p:cNvPr>
          <p:cNvSpPr txBox="1"/>
          <p:nvPr/>
        </p:nvSpPr>
        <p:spPr>
          <a:xfrm>
            <a:off x="628649" y="3493852"/>
            <a:ext cx="7796021" cy="1785104"/>
          </a:xfrm>
          <a:prstGeom prst="rect">
            <a:avLst/>
          </a:prstGeom>
          <a:noFill/>
        </p:spPr>
        <p:txBody>
          <a:bodyPr wrap="square">
            <a:spAutoFit/>
          </a:bodyPr>
          <a:lstStyle/>
          <a:p>
            <a:pPr algn="just"/>
            <a:r>
              <a:rPr lang="en-US" sz="2200" b="1" i="1" u="none" strike="noStrike" baseline="0" dirty="0">
                <a:solidFill>
                  <a:srgbClr val="0070C0"/>
                </a:solidFill>
              </a:rPr>
              <a:t>Computer commands to process</a:t>
            </a:r>
            <a:r>
              <a:rPr lang="en-US" sz="2200" dirty="0">
                <a:solidFill>
                  <a:srgbClr val="0070C0"/>
                </a:solidFill>
              </a:rPr>
              <a:t>: </a:t>
            </a:r>
            <a:r>
              <a:rPr lang="en-US" sz="2200" b="0" i="0" u="none" strike="noStrike" baseline="0" dirty="0"/>
              <a:t>In addition to receiving incoming signals from the process, the control computer must send control signals to the process to accomplish a corrective action. These output signals may actuate a certain hardware device or readjust a set point in a control loop.</a:t>
            </a:r>
            <a:endParaRPr lang="en-US" sz="2200" dirty="0"/>
          </a:p>
        </p:txBody>
      </p:sp>
      <p:sp>
        <p:nvSpPr>
          <p:cNvPr id="12" name="Date Placeholder 11">
            <a:extLst>
              <a:ext uri="{FF2B5EF4-FFF2-40B4-BE49-F238E27FC236}">
                <a16:creationId xmlns:a16="http://schemas.microsoft.com/office/drawing/2014/main" id="{7362EA72-F053-4050-AB7C-B1851CAC5739}"/>
              </a:ext>
            </a:extLst>
          </p:cNvPr>
          <p:cNvSpPr>
            <a:spLocks noGrp="1"/>
          </p:cNvSpPr>
          <p:nvPr>
            <p:ph type="dt" sz="half" idx="10"/>
          </p:nvPr>
        </p:nvSpPr>
        <p:spPr/>
        <p:txBody>
          <a:bodyPr/>
          <a:lstStyle/>
          <a:p>
            <a:fld id="{98BC2CEB-BAC6-4C82-B13D-EAA30F48D93A}" type="datetime1">
              <a:rPr lang="en-US" smtClean="0"/>
              <a:t>1/14/2021</a:t>
            </a:fld>
            <a:endParaRPr lang="en-US"/>
          </a:p>
        </p:txBody>
      </p:sp>
    </p:spTree>
    <p:extLst>
      <p:ext uri="{BB962C8B-B14F-4D97-AF65-F5344CB8AC3E}">
        <p14:creationId xmlns:p14="http://schemas.microsoft.com/office/powerpoint/2010/main" val="683317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26</a:t>
            </a:fld>
            <a:endParaRPr lang="en-US"/>
          </a:p>
        </p:txBody>
      </p:sp>
      <p:sp>
        <p:nvSpPr>
          <p:cNvPr id="7" name="TextBox 6">
            <a:extLst>
              <a:ext uri="{FF2B5EF4-FFF2-40B4-BE49-F238E27FC236}">
                <a16:creationId xmlns:a16="http://schemas.microsoft.com/office/drawing/2014/main" id="{01236D7F-0406-406F-885D-5E0A17710B53}"/>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Control requirement</a:t>
            </a:r>
          </a:p>
        </p:txBody>
      </p:sp>
      <p:sp>
        <p:nvSpPr>
          <p:cNvPr id="8" name="TextBox 7">
            <a:extLst>
              <a:ext uri="{FF2B5EF4-FFF2-40B4-BE49-F238E27FC236}">
                <a16:creationId xmlns:a16="http://schemas.microsoft.com/office/drawing/2014/main" id="{E07F2B5E-2C6B-4107-8155-71348113DB3F}"/>
              </a:ext>
            </a:extLst>
          </p:cNvPr>
          <p:cNvSpPr txBox="1"/>
          <p:nvPr/>
        </p:nvSpPr>
        <p:spPr>
          <a:xfrm>
            <a:off x="628650" y="2205667"/>
            <a:ext cx="8356855" cy="2800767"/>
          </a:xfrm>
          <a:prstGeom prst="rect">
            <a:avLst/>
          </a:prstGeom>
          <a:noFill/>
        </p:spPr>
        <p:txBody>
          <a:bodyPr wrap="square">
            <a:spAutoFit/>
          </a:bodyPr>
          <a:lstStyle/>
          <a:p>
            <a:pPr algn="l"/>
            <a:r>
              <a:rPr lang="en-US" sz="2200" b="1" i="1" u="none" strike="noStrike" baseline="0" dirty="0">
                <a:solidFill>
                  <a:srgbClr val="0070C0"/>
                </a:solidFill>
              </a:rPr>
              <a:t>System- and program-initiated events</a:t>
            </a:r>
            <a:endParaRPr lang="en-US" sz="2200" dirty="0">
              <a:solidFill>
                <a:srgbClr val="0070C0"/>
              </a:solidFill>
            </a:endParaRPr>
          </a:p>
          <a:p>
            <a:pPr algn="l"/>
            <a:endParaRPr lang="en-US" sz="2200" b="0" i="0" u="none" strike="noStrike" baseline="0" dirty="0">
              <a:solidFill>
                <a:srgbClr val="0070C0"/>
              </a:solidFill>
            </a:endParaRPr>
          </a:p>
          <a:p>
            <a:pPr algn="l"/>
            <a:r>
              <a:rPr lang="en-US" sz="2200" b="0" i="0" u="none" strike="noStrike" baseline="0" dirty="0"/>
              <a:t>A system-initiated event involves communications among computers and peripheral devices linked together in a network. </a:t>
            </a:r>
          </a:p>
          <a:p>
            <a:pPr algn="l"/>
            <a:endParaRPr lang="en-US" sz="2200" dirty="0"/>
          </a:p>
          <a:p>
            <a:pPr algn="l"/>
            <a:r>
              <a:rPr lang="en-US" sz="2200" b="0" i="0" u="none" strike="noStrike" baseline="0" dirty="0"/>
              <a:t>In these multiple computer networks, feedback signals, control commands, and other data must be transferred back and forth among the computers in the overall control of the process. </a:t>
            </a:r>
          </a:p>
        </p:txBody>
      </p:sp>
      <p:sp>
        <p:nvSpPr>
          <p:cNvPr id="5" name="Date Placeholder 4">
            <a:extLst>
              <a:ext uri="{FF2B5EF4-FFF2-40B4-BE49-F238E27FC236}">
                <a16:creationId xmlns:a16="http://schemas.microsoft.com/office/drawing/2014/main" id="{B75B23EC-5033-4500-BA22-579DFBA24834}"/>
              </a:ext>
            </a:extLst>
          </p:cNvPr>
          <p:cNvSpPr>
            <a:spLocks noGrp="1"/>
          </p:cNvSpPr>
          <p:nvPr>
            <p:ph type="dt" sz="half" idx="10"/>
          </p:nvPr>
        </p:nvSpPr>
        <p:spPr/>
        <p:txBody>
          <a:bodyPr/>
          <a:lstStyle/>
          <a:p>
            <a:fld id="{B412FC84-528E-480B-A34D-D1223DB18D3D}" type="datetime1">
              <a:rPr lang="en-US" smtClean="0"/>
              <a:t>1/14/2021</a:t>
            </a:fld>
            <a:endParaRPr lang="en-US"/>
          </a:p>
        </p:txBody>
      </p:sp>
    </p:spTree>
    <p:extLst>
      <p:ext uri="{BB962C8B-B14F-4D97-AF65-F5344CB8AC3E}">
        <p14:creationId xmlns:p14="http://schemas.microsoft.com/office/powerpoint/2010/main" val="207144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27</a:t>
            </a:fld>
            <a:endParaRPr lang="en-US"/>
          </a:p>
        </p:txBody>
      </p:sp>
      <p:sp>
        <p:nvSpPr>
          <p:cNvPr id="7" name="TextBox 6">
            <a:extLst>
              <a:ext uri="{FF2B5EF4-FFF2-40B4-BE49-F238E27FC236}">
                <a16:creationId xmlns:a16="http://schemas.microsoft.com/office/drawing/2014/main" id="{01236D7F-0406-406F-885D-5E0A17710B53}"/>
              </a:ext>
            </a:extLst>
          </p:cNvPr>
          <p:cNvSpPr txBox="1"/>
          <p:nvPr/>
        </p:nvSpPr>
        <p:spPr>
          <a:xfrm>
            <a:off x="673989" y="1259802"/>
            <a:ext cx="7796022" cy="430887"/>
          </a:xfrm>
          <a:prstGeom prst="rect">
            <a:avLst/>
          </a:prstGeom>
          <a:noFill/>
        </p:spPr>
        <p:txBody>
          <a:bodyPr wrap="square" rtlCol="0">
            <a:spAutoFit/>
          </a:bodyPr>
          <a:lstStyle/>
          <a:p>
            <a:r>
              <a:rPr lang="en-US" sz="2200" dirty="0">
                <a:solidFill>
                  <a:srgbClr val="FF0000"/>
                </a:solidFill>
              </a:rPr>
              <a:t>Control requirement</a:t>
            </a:r>
          </a:p>
        </p:txBody>
      </p:sp>
      <p:sp>
        <p:nvSpPr>
          <p:cNvPr id="10" name="TextBox 9">
            <a:extLst>
              <a:ext uri="{FF2B5EF4-FFF2-40B4-BE49-F238E27FC236}">
                <a16:creationId xmlns:a16="http://schemas.microsoft.com/office/drawing/2014/main" id="{9A6252B4-2EF9-4ED8-B0B4-C22E769BB5A3}"/>
              </a:ext>
            </a:extLst>
          </p:cNvPr>
          <p:cNvSpPr txBox="1"/>
          <p:nvPr/>
        </p:nvSpPr>
        <p:spPr>
          <a:xfrm>
            <a:off x="527684" y="2092560"/>
            <a:ext cx="8088631" cy="3477875"/>
          </a:xfrm>
          <a:prstGeom prst="rect">
            <a:avLst/>
          </a:prstGeom>
          <a:noFill/>
        </p:spPr>
        <p:txBody>
          <a:bodyPr wrap="square">
            <a:spAutoFit/>
          </a:bodyPr>
          <a:lstStyle/>
          <a:p>
            <a:pPr algn="l"/>
            <a:r>
              <a:rPr lang="en-US" sz="2200" b="1" i="1" u="none" strike="noStrike" baseline="0" dirty="0">
                <a:solidFill>
                  <a:srgbClr val="0070C0"/>
                </a:solidFill>
              </a:rPr>
              <a:t>Operator-initiated events</a:t>
            </a:r>
            <a:r>
              <a:rPr lang="en-US" sz="2200" dirty="0">
                <a:solidFill>
                  <a:srgbClr val="0070C0"/>
                </a:solidFill>
              </a:rPr>
              <a:t>: </a:t>
            </a:r>
            <a:r>
              <a:rPr lang="en-US" sz="2200" b="0" i="0" u="none" strike="noStrike" baseline="0" dirty="0"/>
              <a:t>Finally, the control computer must be able to accept input from operating personnel. Operator-initiated events include:</a:t>
            </a:r>
          </a:p>
          <a:p>
            <a:pPr algn="l"/>
            <a:endParaRPr lang="en-US" sz="2200" b="0" i="0" u="none" strike="noStrike" baseline="0" dirty="0"/>
          </a:p>
          <a:p>
            <a:pPr algn="l"/>
            <a:r>
              <a:rPr lang="en-US" sz="2200" b="0" i="0" u="none" strike="noStrike" baseline="0" dirty="0"/>
              <a:t>(1) entering new programs;</a:t>
            </a:r>
          </a:p>
          <a:p>
            <a:pPr algn="l"/>
            <a:r>
              <a:rPr lang="en-US" sz="2200" b="0" i="0" u="none" strike="noStrike" baseline="0" dirty="0"/>
              <a:t>(2) editing existing programs; </a:t>
            </a:r>
          </a:p>
          <a:p>
            <a:pPr algn="l"/>
            <a:r>
              <a:rPr lang="en-US" sz="2200" b="0" i="0" u="none" strike="noStrike" baseline="0" dirty="0"/>
              <a:t>(3) entering customer data, order number,</a:t>
            </a:r>
          </a:p>
          <a:p>
            <a:pPr algn="l"/>
            <a:r>
              <a:rPr lang="en-US" sz="2200" b="0" i="0" u="none" strike="noStrike" baseline="0" dirty="0"/>
              <a:t>     or startup instructions for the next production run; </a:t>
            </a:r>
          </a:p>
          <a:p>
            <a:pPr algn="l"/>
            <a:r>
              <a:rPr lang="en-US" sz="2200" b="0" i="0" u="none" strike="noStrike" baseline="0" dirty="0"/>
              <a:t>(4) requesting process data; and</a:t>
            </a:r>
          </a:p>
          <a:p>
            <a:pPr algn="l"/>
            <a:r>
              <a:rPr lang="en-US" sz="2200" b="0" i="0" u="none" strike="noStrike" baseline="0" dirty="0"/>
              <a:t>(5) calling for emergency stops.</a:t>
            </a:r>
            <a:endParaRPr lang="en-US" sz="2200" dirty="0"/>
          </a:p>
        </p:txBody>
      </p:sp>
      <p:sp>
        <p:nvSpPr>
          <p:cNvPr id="5" name="Date Placeholder 4">
            <a:extLst>
              <a:ext uri="{FF2B5EF4-FFF2-40B4-BE49-F238E27FC236}">
                <a16:creationId xmlns:a16="http://schemas.microsoft.com/office/drawing/2014/main" id="{7223D754-597A-49AA-9107-4FB68403E42F}"/>
              </a:ext>
            </a:extLst>
          </p:cNvPr>
          <p:cNvSpPr>
            <a:spLocks noGrp="1"/>
          </p:cNvSpPr>
          <p:nvPr>
            <p:ph type="dt" sz="half" idx="10"/>
          </p:nvPr>
        </p:nvSpPr>
        <p:spPr/>
        <p:txBody>
          <a:bodyPr/>
          <a:lstStyle/>
          <a:p>
            <a:fld id="{ED7BE8B3-AE9A-4C86-A493-8800D9474B32}" type="datetime1">
              <a:rPr lang="en-US" smtClean="0"/>
              <a:t>1/14/2021</a:t>
            </a:fld>
            <a:endParaRPr lang="en-US"/>
          </a:p>
        </p:txBody>
      </p:sp>
    </p:spTree>
    <p:extLst>
      <p:ext uri="{BB962C8B-B14F-4D97-AF65-F5344CB8AC3E}">
        <p14:creationId xmlns:p14="http://schemas.microsoft.com/office/powerpoint/2010/main" val="2958650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28</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92379"/>
            <a:ext cx="7796022" cy="430887"/>
          </a:xfrm>
          <a:prstGeom prst="rect">
            <a:avLst/>
          </a:prstGeom>
          <a:noFill/>
        </p:spPr>
        <p:txBody>
          <a:bodyPr wrap="square" rtlCol="0">
            <a:spAutoFit/>
          </a:bodyPr>
          <a:lstStyle/>
          <a:p>
            <a:r>
              <a:rPr lang="en-US" sz="2200" dirty="0">
                <a:solidFill>
                  <a:srgbClr val="FF0000"/>
                </a:solidFill>
              </a:rPr>
              <a:t>Capabilities of computer control </a:t>
            </a:r>
          </a:p>
        </p:txBody>
      </p:sp>
      <p:sp>
        <p:nvSpPr>
          <p:cNvPr id="6" name="TextBox 5">
            <a:extLst>
              <a:ext uri="{FF2B5EF4-FFF2-40B4-BE49-F238E27FC236}">
                <a16:creationId xmlns:a16="http://schemas.microsoft.com/office/drawing/2014/main" id="{B1192C23-F612-4CF2-A8D1-72C9C566E70C}"/>
              </a:ext>
            </a:extLst>
          </p:cNvPr>
          <p:cNvSpPr txBox="1"/>
          <p:nvPr/>
        </p:nvSpPr>
        <p:spPr>
          <a:xfrm>
            <a:off x="628650" y="2333968"/>
            <a:ext cx="8052054" cy="2800767"/>
          </a:xfrm>
          <a:prstGeom prst="rect">
            <a:avLst/>
          </a:prstGeom>
          <a:noFill/>
        </p:spPr>
        <p:txBody>
          <a:bodyPr wrap="square">
            <a:spAutoFit/>
          </a:bodyPr>
          <a:lstStyle/>
          <a:p>
            <a:pPr algn="l"/>
            <a:r>
              <a:rPr lang="en-US" sz="2200" b="0" i="0" u="none" strike="noStrike" baseline="0" dirty="0"/>
              <a:t>The above requirements can be satisfied by providing the controller with certain capabilities that allow it to interact on a real-time basis with the process and the operator. These capabilities are </a:t>
            </a:r>
          </a:p>
          <a:p>
            <a:pPr algn="l"/>
            <a:endParaRPr lang="en-US" sz="2200" dirty="0"/>
          </a:p>
          <a:p>
            <a:pPr algn="l"/>
            <a:r>
              <a:rPr lang="en-US" sz="2200" b="0" i="0" u="none" strike="noStrike" baseline="0" dirty="0"/>
              <a:t>	(1) polling</a:t>
            </a:r>
            <a:endParaRPr lang="en-US" sz="2200" dirty="0"/>
          </a:p>
          <a:p>
            <a:pPr algn="l"/>
            <a:r>
              <a:rPr lang="en-US" sz="2200" b="0" i="0" u="none" strike="noStrike" baseline="0" dirty="0"/>
              <a:t>	(2) interlocks, </a:t>
            </a:r>
          </a:p>
          <a:p>
            <a:pPr algn="l"/>
            <a:r>
              <a:rPr lang="en-US" sz="2200" dirty="0"/>
              <a:t>	</a:t>
            </a:r>
            <a:r>
              <a:rPr lang="en-US" sz="2200" b="0" i="0" u="none" strike="noStrike" baseline="0" dirty="0"/>
              <a:t>(3) interrupt system, and </a:t>
            </a:r>
          </a:p>
          <a:p>
            <a:pPr algn="l"/>
            <a:r>
              <a:rPr lang="en-US" sz="2200" dirty="0"/>
              <a:t>	</a:t>
            </a:r>
            <a:r>
              <a:rPr lang="en-US" sz="2200" b="0" i="0" u="none" strike="noStrike" baseline="0" dirty="0"/>
              <a:t>(4) exception handling.</a:t>
            </a:r>
            <a:endParaRPr lang="en-US" sz="2200" dirty="0"/>
          </a:p>
        </p:txBody>
      </p:sp>
      <p:sp>
        <p:nvSpPr>
          <p:cNvPr id="7" name="Date Placeholder 6">
            <a:extLst>
              <a:ext uri="{FF2B5EF4-FFF2-40B4-BE49-F238E27FC236}">
                <a16:creationId xmlns:a16="http://schemas.microsoft.com/office/drawing/2014/main" id="{145767AA-CEB7-4F9C-BCC1-929F6AB6BBCB}"/>
              </a:ext>
            </a:extLst>
          </p:cNvPr>
          <p:cNvSpPr>
            <a:spLocks noGrp="1"/>
          </p:cNvSpPr>
          <p:nvPr>
            <p:ph type="dt" sz="half" idx="10"/>
          </p:nvPr>
        </p:nvSpPr>
        <p:spPr/>
        <p:txBody>
          <a:bodyPr/>
          <a:lstStyle/>
          <a:p>
            <a:fld id="{C5E5268B-E8CB-4450-A19F-1A5043CA40E9}" type="datetime1">
              <a:rPr lang="en-US" smtClean="0"/>
              <a:t>1/14/2021</a:t>
            </a:fld>
            <a:endParaRPr lang="en-US"/>
          </a:p>
        </p:txBody>
      </p:sp>
    </p:spTree>
    <p:extLst>
      <p:ext uri="{BB962C8B-B14F-4D97-AF65-F5344CB8AC3E}">
        <p14:creationId xmlns:p14="http://schemas.microsoft.com/office/powerpoint/2010/main" val="49022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29</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92379"/>
            <a:ext cx="7796022" cy="430887"/>
          </a:xfrm>
          <a:prstGeom prst="rect">
            <a:avLst/>
          </a:prstGeom>
          <a:noFill/>
        </p:spPr>
        <p:txBody>
          <a:bodyPr wrap="square" rtlCol="0">
            <a:spAutoFit/>
          </a:bodyPr>
          <a:lstStyle/>
          <a:p>
            <a:r>
              <a:rPr lang="en-US" sz="2200" dirty="0">
                <a:solidFill>
                  <a:srgbClr val="FF0000"/>
                </a:solidFill>
              </a:rPr>
              <a:t>Capabilities of computer control </a:t>
            </a:r>
          </a:p>
        </p:txBody>
      </p:sp>
      <p:sp>
        <p:nvSpPr>
          <p:cNvPr id="7" name="TextBox 6">
            <a:extLst>
              <a:ext uri="{FF2B5EF4-FFF2-40B4-BE49-F238E27FC236}">
                <a16:creationId xmlns:a16="http://schemas.microsoft.com/office/drawing/2014/main" id="{B4D85E50-D990-437C-9D55-1BF5E736890F}"/>
              </a:ext>
            </a:extLst>
          </p:cNvPr>
          <p:cNvSpPr txBox="1"/>
          <p:nvPr/>
        </p:nvSpPr>
        <p:spPr>
          <a:xfrm>
            <a:off x="583311" y="1881078"/>
            <a:ext cx="7886700" cy="769441"/>
          </a:xfrm>
          <a:prstGeom prst="rect">
            <a:avLst/>
          </a:prstGeom>
          <a:noFill/>
        </p:spPr>
        <p:txBody>
          <a:bodyPr wrap="square">
            <a:spAutoFit/>
          </a:bodyPr>
          <a:lstStyle/>
          <a:p>
            <a:pPr algn="l"/>
            <a:r>
              <a:rPr lang="en-US" sz="2200" b="1" i="0" u="none" strike="noStrike" baseline="0" dirty="0">
                <a:solidFill>
                  <a:srgbClr val="0070C0"/>
                </a:solidFill>
              </a:rPr>
              <a:t>Polling</a:t>
            </a:r>
            <a:r>
              <a:rPr lang="en-US" sz="2200" b="1" i="0" u="none" strike="noStrike" baseline="0" dirty="0"/>
              <a:t> :</a:t>
            </a:r>
            <a:r>
              <a:rPr lang="en-US" sz="2200" b="0" i="0" u="none" strike="noStrike" baseline="0" dirty="0"/>
              <a:t>In computer process control, polling refers to the </a:t>
            </a:r>
            <a:r>
              <a:rPr lang="en-US" sz="2200" b="0" i="0" u="none" strike="noStrike" baseline="0" dirty="0">
                <a:solidFill>
                  <a:srgbClr val="0070C0"/>
                </a:solidFill>
              </a:rPr>
              <a:t>periodic sampling </a:t>
            </a:r>
            <a:r>
              <a:rPr lang="en-US" sz="2200" b="0" i="0" u="none" strike="noStrike" baseline="0" dirty="0"/>
              <a:t>of data that indicates the status of the process.</a:t>
            </a:r>
            <a:endParaRPr lang="en-US" sz="2200" dirty="0"/>
          </a:p>
        </p:txBody>
      </p:sp>
      <p:sp>
        <p:nvSpPr>
          <p:cNvPr id="8" name="Date Placeholder 7">
            <a:extLst>
              <a:ext uri="{FF2B5EF4-FFF2-40B4-BE49-F238E27FC236}">
                <a16:creationId xmlns:a16="http://schemas.microsoft.com/office/drawing/2014/main" id="{96346059-286E-4D65-BCED-DE2902B987C7}"/>
              </a:ext>
            </a:extLst>
          </p:cNvPr>
          <p:cNvSpPr>
            <a:spLocks noGrp="1"/>
          </p:cNvSpPr>
          <p:nvPr>
            <p:ph type="dt" sz="half" idx="10"/>
          </p:nvPr>
        </p:nvSpPr>
        <p:spPr/>
        <p:txBody>
          <a:bodyPr/>
          <a:lstStyle/>
          <a:p>
            <a:fld id="{82A08194-C89D-4CA4-ACF9-FE922CFCD953}" type="datetime1">
              <a:rPr lang="en-US" smtClean="0"/>
              <a:t>1/14/2021</a:t>
            </a:fld>
            <a:endParaRPr lang="en-US"/>
          </a:p>
        </p:txBody>
      </p:sp>
      <p:sp>
        <p:nvSpPr>
          <p:cNvPr id="9" name="TextBox 8">
            <a:extLst>
              <a:ext uri="{FF2B5EF4-FFF2-40B4-BE49-F238E27FC236}">
                <a16:creationId xmlns:a16="http://schemas.microsoft.com/office/drawing/2014/main" id="{E874DB3A-7F7D-4C33-81B9-8AB90C05BBA3}"/>
              </a:ext>
            </a:extLst>
          </p:cNvPr>
          <p:cNvSpPr txBox="1"/>
          <p:nvPr/>
        </p:nvSpPr>
        <p:spPr>
          <a:xfrm>
            <a:off x="628650" y="2845594"/>
            <a:ext cx="7886700" cy="3139321"/>
          </a:xfrm>
          <a:prstGeom prst="rect">
            <a:avLst/>
          </a:prstGeom>
          <a:noFill/>
        </p:spPr>
        <p:txBody>
          <a:bodyPr wrap="square">
            <a:spAutoFit/>
          </a:bodyPr>
          <a:lstStyle/>
          <a:p>
            <a:pPr algn="l"/>
            <a:endParaRPr lang="en-US" sz="2200" dirty="0"/>
          </a:p>
          <a:p>
            <a:pPr algn="l"/>
            <a:r>
              <a:rPr lang="en-US" sz="2200" b="0" i="0" u="none" strike="noStrike" baseline="0" dirty="0"/>
              <a:t>Issues related to polling include</a:t>
            </a:r>
          </a:p>
          <a:p>
            <a:pPr algn="l"/>
            <a:r>
              <a:rPr lang="en-US" sz="2200" b="0" i="0" u="none" strike="noStrike" baseline="0" dirty="0"/>
              <a:t> </a:t>
            </a:r>
          </a:p>
          <a:p>
            <a:pPr algn="l"/>
            <a:r>
              <a:rPr lang="en-US" sz="2200" b="0" i="0" u="none" strike="noStrike" baseline="0" dirty="0"/>
              <a:t>(1) polling frequency, which is the reciprocal of the time interval between data collections</a:t>
            </a:r>
            <a:r>
              <a:rPr lang="en-US" sz="2200" dirty="0"/>
              <a:t>.</a:t>
            </a:r>
            <a:endParaRPr lang="en-US" sz="2200" b="0" i="0" u="none" strike="noStrike" baseline="0" dirty="0"/>
          </a:p>
          <a:p>
            <a:pPr algn="l"/>
            <a:r>
              <a:rPr lang="en-US" sz="2200" b="0" i="0" u="none" strike="noStrike" baseline="0" dirty="0"/>
              <a:t>(2) polling order, which is the sequence of sampling the different data collection points of the process; and </a:t>
            </a:r>
          </a:p>
          <a:p>
            <a:pPr algn="l"/>
            <a:r>
              <a:rPr lang="en-US" sz="2200" b="0" i="0" u="none" strike="noStrike" baseline="0" dirty="0"/>
              <a:t>(3) polling format, which refers to the manner in which the sampling procedure is designed.</a:t>
            </a:r>
            <a:endParaRPr lang="en-US" sz="2200" dirty="0"/>
          </a:p>
        </p:txBody>
      </p:sp>
    </p:spTree>
    <p:extLst>
      <p:ext uri="{BB962C8B-B14F-4D97-AF65-F5344CB8AC3E}">
        <p14:creationId xmlns:p14="http://schemas.microsoft.com/office/powerpoint/2010/main" val="293670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a:xfrm>
            <a:off x="628649" y="365126"/>
            <a:ext cx="8419657" cy="1325563"/>
          </a:xfrm>
        </p:spPr>
        <p:txBody>
          <a:bodyPr>
            <a:normAutofit/>
          </a:bodyPr>
          <a:lstStyle/>
          <a:p>
            <a:r>
              <a:rPr lang="en-US" sz="2500" dirty="0"/>
              <a:t>What is industrial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a:t>
            </a:fld>
            <a:endParaRPr lang="en-US"/>
          </a:p>
        </p:txBody>
      </p:sp>
      <p:sp>
        <p:nvSpPr>
          <p:cNvPr id="3" name="Date Placeholder 2">
            <a:extLst>
              <a:ext uri="{FF2B5EF4-FFF2-40B4-BE49-F238E27FC236}">
                <a16:creationId xmlns:a16="http://schemas.microsoft.com/office/drawing/2014/main" id="{B75366B2-D45C-43C5-986B-251722D529B5}"/>
              </a:ext>
            </a:extLst>
          </p:cNvPr>
          <p:cNvSpPr>
            <a:spLocks noGrp="1"/>
          </p:cNvSpPr>
          <p:nvPr>
            <p:ph type="dt" sz="half" idx="10"/>
          </p:nvPr>
        </p:nvSpPr>
        <p:spPr/>
        <p:txBody>
          <a:bodyPr/>
          <a:lstStyle/>
          <a:p>
            <a:fld id="{B6FF5090-1D43-4BC7-A68E-8958B54D699E}" type="datetime1">
              <a:rPr lang="en-US" smtClean="0"/>
              <a:t>1/14/2021</a:t>
            </a:fld>
            <a:endParaRPr lang="en-US"/>
          </a:p>
        </p:txBody>
      </p:sp>
      <p:sp>
        <p:nvSpPr>
          <p:cNvPr id="7" name="TextBox 6">
            <a:extLst>
              <a:ext uri="{FF2B5EF4-FFF2-40B4-BE49-F238E27FC236}">
                <a16:creationId xmlns:a16="http://schemas.microsoft.com/office/drawing/2014/main" id="{CFFEFBD2-BAB1-4045-9573-35C4FC73144D}"/>
              </a:ext>
            </a:extLst>
          </p:cNvPr>
          <p:cNvSpPr txBox="1"/>
          <p:nvPr/>
        </p:nvSpPr>
        <p:spPr>
          <a:xfrm>
            <a:off x="722756" y="2153808"/>
            <a:ext cx="7698487" cy="1446550"/>
          </a:xfrm>
          <a:prstGeom prst="rect">
            <a:avLst/>
          </a:prstGeom>
          <a:noFill/>
        </p:spPr>
        <p:txBody>
          <a:bodyPr wrap="square">
            <a:spAutoFit/>
          </a:bodyPr>
          <a:lstStyle/>
          <a:p>
            <a:pPr algn="just"/>
            <a:r>
              <a:rPr lang="en-US" sz="2200" u="none" strike="noStrike" baseline="0" dirty="0"/>
              <a:t>“</a:t>
            </a:r>
            <a:r>
              <a:rPr lang="en-US" sz="2200" b="1" i="1" u="none" strike="noStrike" baseline="0" dirty="0">
                <a:solidFill>
                  <a:srgbClr val="FF0000"/>
                </a:solidFill>
              </a:rPr>
              <a:t>Industrial control </a:t>
            </a:r>
            <a:r>
              <a:rPr lang="en-US" sz="2200" b="0" i="0" u="none" strike="noStrike" baseline="0" dirty="0"/>
              <a:t>is defined here as the automatic regulation of unit operations and their associated equipment, as well as the integration and coordination of the unit operations in the</a:t>
            </a:r>
          </a:p>
          <a:p>
            <a:pPr algn="just"/>
            <a:r>
              <a:rPr lang="en-US" sz="2200" b="0" i="0" u="none" strike="noStrike" baseline="0" dirty="0"/>
              <a:t>larger production system.”</a:t>
            </a:r>
            <a:endParaRPr lang="en-US" sz="2200" dirty="0"/>
          </a:p>
        </p:txBody>
      </p:sp>
      <p:sp>
        <p:nvSpPr>
          <p:cNvPr id="9" name="TextBox 8">
            <a:extLst>
              <a:ext uri="{FF2B5EF4-FFF2-40B4-BE49-F238E27FC236}">
                <a16:creationId xmlns:a16="http://schemas.microsoft.com/office/drawing/2014/main" id="{828EC98D-2DBD-4336-A7F1-E8C385A4698A}"/>
              </a:ext>
            </a:extLst>
          </p:cNvPr>
          <p:cNvSpPr txBox="1"/>
          <p:nvPr/>
        </p:nvSpPr>
        <p:spPr>
          <a:xfrm>
            <a:off x="722756" y="4844145"/>
            <a:ext cx="8116444" cy="430887"/>
          </a:xfrm>
          <a:prstGeom prst="rect">
            <a:avLst/>
          </a:prstGeom>
          <a:noFill/>
        </p:spPr>
        <p:txBody>
          <a:bodyPr wrap="square">
            <a:spAutoFit/>
          </a:bodyPr>
          <a:lstStyle/>
          <a:p>
            <a:pPr algn="l"/>
            <a:r>
              <a:rPr lang="en-US" sz="2200" b="0" u="none" strike="noStrike" baseline="0" dirty="0"/>
              <a:t>Note:</a:t>
            </a:r>
            <a:r>
              <a:rPr lang="en-US" sz="2200" b="0" u="none" strike="noStrike" baseline="0" dirty="0">
                <a:solidFill>
                  <a:srgbClr val="0070C0"/>
                </a:solidFill>
              </a:rPr>
              <a:t> unit operations </a:t>
            </a:r>
            <a:r>
              <a:rPr lang="en-US" sz="2200" dirty="0"/>
              <a:t>in this class </a:t>
            </a:r>
            <a:r>
              <a:rPr lang="en-US" sz="2200" b="0" u="none" strike="noStrike" baseline="0" dirty="0"/>
              <a:t>refers to </a:t>
            </a:r>
            <a:r>
              <a:rPr lang="en-US" sz="2200" b="0" u="none" strike="noStrike" baseline="0" dirty="0">
                <a:solidFill>
                  <a:srgbClr val="0070C0"/>
                </a:solidFill>
              </a:rPr>
              <a:t>manufacturing processes.</a:t>
            </a:r>
            <a:endParaRPr lang="en-US" sz="2200" dirty="0">
              <a:solidFill>
                <a:srgbClr val="0070C0"/>
              </a:solidFill>
            </a:endParaRPr>
          </a:p>
        </p:txBody>
      </p:sp>
    </p:spTree>
    <p:extLst>
      <p:ext uri="{BB962C8B-B14F-4D97-AF65-F5344CB8AC3E}">
        <p14:creationId xmlns:p14="http://schemas.microsoft.com/office/powerpoint/2010/main" val="2932302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30</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92379"/>
            <a:ext cx="7796022" cy="430887"/>
          </a:xfrm>
          <a:prstGeom prst="rect">
            <a:avLst/>
          </a:prstGeom>
          <a:noFill/>
        </p:spPr>
        <p:txBody>
          <a:bodyPr wrap="square" rtlCol="0">
            <a:spAutoFit/>
          </a:bodyPr>
          <a:lstStyle/>
          <a:p>
            <a:r>
              <a:rPr lang="en-US" sz="2200" dirty="0">
                <a:solidFill>
                  <a:srgbClr val="FF0000"/>
                </a:solidFill>
              </a:rPr>
              <a:t>Capabilities of computer control </a:t>
            </a:r>
          </a:p>
        </p:txBody>
      </p:sp>
      <p:sp>
        <p:nvSpPr>
          <p:cNvPr id="8" name="TextBox 7">
            <a:extLst>
              <a:ext uri="{FF2B5EF4-FFF2-40B4-BE49-F238E27FC236}">
                <a16:creationId xmlns:a16="http://schemas.microsoft.com/office/drawing/2014/main" id="{3DA009B5-4670-4472-998A-143DEC19C175}"/>
              </a:ext>
            </a:extLst>
          </p:cNvPr>
          <p:cNvSpPr txBox="1"/>
          <p:nvPr/>
        </p:nvSpPr>
        <p:spPr>
          <a:xfrm>
            <a:off x="506730" y="2063944"/>
            <a:ext cx="8039862" cy="1107996"/>
          </a:xfrm>
          <a:prstGeom prst="rect">
            <a:avLst/>
          </a:prstGeom>
          <a:noFill/>
        </p:spPr>
        <p:txBody>
          <a:bodyPr wrap="square">
            <a:spAutoFit/>
          </a:bodyPr>
          <a:lstStyle/>
          <a:p>
            <a:pPr algn="l"/>
            <a:r>
              <a:rPr lang="en-US" sz="2200" b="1" i="0" u="none" strike="noStrike" baseline="0" dirty="0">
                <a:solidFill>
                  <a:srgbClr val="0070C0"/>
                </a:solidFill>
              </a:rPr>
              <a:t>Interlocks </a:t>
            </a:r>
            <a:r>
              <a:rPr lang="en-US" sz="2200" b="1" i="0" u="none" strike="noStrike" baseline="0" dirty="0"/>
              <a:t>: </a:t>
            </a:r>
            <a:r>
              <a:rPr lang="en-US" sz="2200" b="0" i="0" u="none" strike="noStrike" baseline="0" dirty="0"/>
              <a:t>An interlock is a safeguard mechanism for coordinating the activities of two or more devices and preventing one device from interfering with the other(s).</a:t>
            </a:r>
            <a:endParaRPr lang="en-US" sz="2200" dirty="0"/>
          </a:p>
        </p:txBody>
      </p:sp>
      <p:sp>
        <p:nvSpPr>
          <p:cNvPr id="6" name="Date Placeholder 5">
            <a:extLst>
              <a:ext uri="{FF2B5EF4-FFF2-40B4-BE49-F238E27FC236}">
                <a16:creationId xmlns:a16="http://schemas.microsoft.com/office/drawing/2014/main" id="{B5141D50-4AD5-4AB6-9D1C-1FF3CA373AF6}"/>
              </a:ext>
            </a:extLst>
          </p:cNvPr>
          <p:cNvSpPr>
            <a:spLocks noGrp="1"/>
          </p:cNvSpPr>
          <p:nvPr>
            <p:ph type="dt" sz="half" idx="10"/>
          </p:nvPr>
        </p:nvSpPr>
        <p:spPr/>
        <p:txBody>
          <a:bodyPr/>
          <a:lstStyle/>
          <a:p>
            <a:fld id="{5392007E-63BC-480F-A544-226FBFC8C5A7}" type="datetime1">
              <a:rPr lang="en-US" smtClean="0"/>
              <a:t>1/14/2021</a:t>
            </a:fld>
            <a:endParaRPr lang="en-US"/>
          </a:p>
        </p:txBody>
      </p:sp>
      <p:sp>
        <p:nvSpPr>
          <p:cNvPr id="9" name="TextBox 8">
            <a:extLst>
              <a:ext uri="{FF2B5EF4-FFF2-40B4-BE49-F238E27FC236}">
                <a16:creationId xmlns:a16="http://schemas.microsoft.com/office/drawing/2014/main" id="{AB07598B-369D-4E88-AD1C-4DDCA2BDBE3F}"/>
              </a:ext>
            </a:extLst>
          </p:cNvPr>
          <p:cNvSpPr txBox="1"/>
          <p:nvPr/>
        </p:nvSpPr>
        <p:spPr>
          <a:xfrm>
            <a:off x="506730" y="3720938"/>
            <a:ext cx="8008620" cy="1446550"/>
          </a:xfrm>
          <a:prstGeom prst="rect">
            <a:avLst/>
          </a:prstGeom>
          <a:noFill/>
        </p:spPr>
        <p:txBody>
          <a:bodyPr wrap="square">
            <a:spAutoFit/>
          </a:bodyPr>
          <a:lstStyle/>
          <a:p>
            <a:pPr algn="just"/>
            <a:r>
              <a:rPr lang="en-US" sz="2200" b="0" i="0" u="none" strike="noStrike" baseline="0" dirty="0"/>
              <a:t>In process control, interlocks provide a means by which the controller is able to sequence the activities in a work cell, ensuring that the actions of one piece of equipment are completed before the next piece of equipment begins its activity.</a:t>
            </a:r>
            <a:endParaRPr lang="en-US" sz="2200" dirty="0"/>
          </a:p>
        </p:txBody>
      </p:sp>
    </p:spTree>
    <p:extLst>
      <p:ext uri="{BB962C8B-B14F-4D97-AF65-F5344CB8AC3E}">
        <p14:creationId xmlns:p14="http://schemas.microsoft.com/office/powerpoint/2010/main" val="350820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31</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92379"/>
            <a:ext cx="7796022" cy="430887"/>
          </a:xfrm>
          <a:prstGeom prst="rect">
            <a:avLst/>
          </a:prstGeom>
          <a:noFill/>
        </p:spPr>
        <p:txBody>
          <a:bodyPr wrap="square" rtlCol="0">
            <a:spAutoFit/>
          </a:bodyPr>
          <a:lstStyle/>
          <a:p>
            <a:r>
              <a:rPr lang="en-US" sz="2200" dirty="0">
                <a:solidFill>
                  <a:srgbClr val="FF0000"/>
                </a:solidFill>
              </a:rPr>
              <a:t>Capabilities of computer control </a:t>
            </a:r>
          </a:p>
        </p:txBody>
      </p:sp>
      <p:sp>
        <p:nvSpPr>
          <p:cNvPr id="6" name="Date Placeholder 5">
            <a:extLst>
              <a:ext uri="{FF2B5EF4-FFF2-40B4-BE49-F238E27FC236}">
                <a16:creationId xmlns:a16="http://schemas.microsoft.com/office/drawing/2014/main" id="{B5141D50-4AD5-4AB6-9D1C-1FF3CA373AF6}"/>
              </a:ext>
            </a:extLst>
          </p:cNvPr>
          <p:cNvSpPr>
            <a:spLocks noGrp="1"/>
          </p:cNvSpPr>
          <p:nvPr>
            <p:ph type="dt" sz="half" idx="10"/>
          </p:nvPr>
        </p:nvSpPr>
        <p:spPr/>
        <p:txBody>
          <a:bodyPr/>
          <a:lstStyle/>
          <a:p>
            <a:fld id="{5392007E-63BC-480F-A544-226FBFC8C5A7}" type="datetime1">
              <a:rPr lang="en-US" smtClean="0"/>
              <a:t>1/14/2021</a:t>
            </a:fld>
            <a:endParaRPr lang="en-US"/>
          </a:p>
        </p:txBody>
      </p:sp>
      <p:sp>
        <p:nvSpPr>
          <p:cNvPr id="10" name="TextBox 9">
            <a:extLst>
              <a:ext uri="{FF2B5EF4-FFF2-40B4-BE49-F238E27FC236}">
                <a16:creationId xmlns:a16="http://schemas.microsoft.com/office/drawing/2014/main" id="{C5334CBC-A644-480C-8E13-B2E35D70D273}"/>
              </a:ext>
            </a:extLst>
          </p:cNvPr>
          <p:cNvSpPr txBox="1"/>
          <p:nvPr/>
        </p:nvSpPr>
        <p:spPr>
          <a:xfrm>
            <a:off x="628650" y="2008483"/>
            <a:ext cx="8161782" cy="2462213"/>
          </a:xfrm>
          <a:prstGeom prst="rect">
            <a:avLst/>
          </a:prstGeom>
          <a:noFill/>
        </p:spPr>
        <p:txBody>
          <a:bodyPr wrap="square">
            <a:spAutoFit/>
          </a:bodyPr>
          <a:lstStyle/>
          <a:p>
            <a:pPr algn="just"/>
            <a:r>
              <a:rPr lang="en-US" sz="2200" b="0" i="0" u="none" strike="noStrike" baseline="0" dirty="0"/>
              <a:t>There are two types of interlocks, </a:t>
            </a:r>
            <a:r>
              <a:rPr lang="en-US" sz="2200" b="0" i="0" u="none" strike="noStrike" baseline="0" dirty="0">
                <a:solidFill>
                  <a:srgbClr val="0070C0"/>
                </a:solidFill>
              </a:rPr>
              <a:t>input interlocks </a:t>
            </a:r>
            <a:r>
              <a:rPr lang="en-US" sz="2200" b="0" i="0" u="none" strike="noStrike" baseline="0" dirty="0"/>
              <a:t>and </a:t>
            </a:r>
            <a:r>
              <a:rPr lang="en-US" sz="2200" b="0" i="0" u="none" strike="noStrike" baseline="0" dirty="0">
                <a:solidFill>
                  <a:srgbClr val="0070C0"/>
                </a:solidFill>
              </a:rPr>
              <a:t>output interlocks</a:t>
            </a:r>
            <a:r>
              <a:rPr lang="en-US" sz="2200" b="0" i="0" u="none" strike="noStrike" baseline="0" dirty="0"/>
              <a:t>, where input and output are defined relative to the controller. </a:t>
            </a:r>
          </a:p>
          <a:p>
            <a:pPr algn="just"/>
            <a:endParaRPr lang="en-US" sz="2200" dirty="0"/>
          </a:p>
          <a:p>
            <a:pPr algn="just"/>
            <a:r>
              <a:rPr lang="en-US" sz="2200" b="0" i="0" u="none" strike="noStrike" baseline="0" dirty="0"/>
              <a:t>An </a:t>
            </a:r>
            <a:r>
              <a:rPr lang="en-US" sz="2200" b="1" i="1" u="none" strike="noStrike" baseline="0" dirty="0"/>
              <a:t>input interlock </a:t>
            </a:r>
            <a:r>
              <a:rPr lang="en-US" sz="2200" b="0" i="0" u="none" strike="noStrike" baseline="0" dirty="0"/>
              <a:t>is a signal that originates from an external device (e.g., a limit switch, sensor, or production machine) that is sent to the controller.</a:t>
            </a:r>
            <a:endParaRPr lang="en-US" sz="2200" dirty="0"/>
          </a:p>
        </p:txBody>
      </p:sp>
    </p:spTree>
    <p:extLst>
      <p:ext uri="{BB962C8B-B14F-4D97-AF65-F5344CB8AC3E}">
        <p14:creationId xmlns:p14="http://schemas.microsoft.com/office/powerpoint/2010/main" val="3123215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32</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92379"/>
            <a:ext cx="7796022" cy="430887"/>
          </a:xfrm>
          <a:prstGeom prst="rect">
            <a:avLst/>
          </a:prstGeom>
          <a:noFill/>
        </p:spPr>
        <p:txBody>
          <a:bodyPr wrap="square" rtlCol="0">
            <a:spAutoFit/>
          </a:bodyPr>
          <a:lstStyle/>
          <a:p>
            <a:r>
              <a:rPr lang="en-US" sz="2200" dirty="0">
                <a:solidFill>
                  <a:srgbClr val="FF0000"/>
                </a:solidFill>
              </a:rPr>
              <a:t>Capabilities of computer control </a:t>
            </a:r>
          </a:p>
        </p:txBody>
      </p:sp>
      <p:sp>
        <p:nvSpPr>
          <p:cNvPr id="6" name="Date Placeholder 5">
            <a:extLst>
              <a:ext uri="{FF2B5EF4-FFF2-40B4-BE49-F238E27FC236}">
                <a16:creationId xmlns:a16="http://schemas.microsoft.com/office/drawing/2014/main" id="{B5141D50-4AD5-4AB6-9D1C-1FF3CA373AF6}"/>
              </a:ext>
            </a:extLst>
          </p:cNvPr>
          <p:cNvSpPr>
            <a:spLocks noGrp="1"/>
          </p:cNvSpPr>
          <p:nvPr>
            <p:ph type="dt" sz="half" idx="10"/>
          </p:nvPr>
        </p:nvSpPr>
        <p:spPr/>
        <p:txBody>
          <a:bodyPr/>
          <a:lstStyle/>
          <a:p>
            <a:fld id="{5392007E-63BC-480F-A544-226FBFC8C5A7}" type="datetime1">
              <a:rPr lang="en-US" smtClean="0"/>
              <a:t>1/14/2021</a:t>
            </a:fld>
            <a:endParaRPr lang="en-US"/>
          </a:p>
        </p:txBody>
      </p:sp>
      <p:sp>
        <p:nvSpPr>
          <p:cNvPr id="8" name="TextBox 7">
            <a:extLst>
              <a:ext uri="{FF2B5EF4-FFF2-40B4-BE49-F238E27FC236}">
                <a16:creationId xmlns:a16="http://schemas.microsoft.com/office/drawing/2014/main" id="{00B1957F-B2EF-4567-A365-0E1F006577EC}"/>
              </a:ext>
            </a:extLst>
          </p:cNvPr>
          <p:cNvSpPr txBox="1"/>
          <p:nvPr/>
        </p:nvSpPr>
        <p:spPr>
          <a:xfrm>
            <a:off x="537972" y="1690689"/>
            <a:ext cx="8093964" cy="4493538"/>
          </a:xfrm>
          <a:prstGeom prst="rect">
            <a:avLst/>
          </a:prstGeom>
          <a:noFill/>
        </p:spPr>
        <p:txBody>
          <a:bodyPr wrap="square">
            <a:spAutoFit/>
          </a:bodyPr>
          <a:lstStyle/>
          <a:p>
            <a:pPr algn="l"/>
            <a:r>
              <a:rPr lang="en-US" sz="2200" b="0" i="0" u="none" strike="noStrike" baseline="0" dirty="0"/>
              <a:t>Input interlocks are used for either of the following functions:</a:t>
            </a:r>
            <a:br>
              <a:rPr lang="en-US" sz="2200" b="0" i="0" u="none" strike="noStrike" baseline="0" dirty="0"/>
            </a:br>
            <a:endParaRPr lang="en-US" sz="2200" b="0" i="0" u="none" strike="noStrike" baseline="0" dirty="0"/>
          </a:p>
          <a:p>
            <a:pPr marL="457200" indent="-457200" algn="l">
              <a:buAutoNum type="arabicPeriod"/>
            </a:pPr>
            <a:r>
              <a:rPr lang="en-US" sz="2200" b="0" i="0" u="none" strike="noStrike" baseline="0" dirty="0"/>
              <a:t>To proceed with the execution of the work cycle program. </a:t>
            </a:r>
            <a:endParaRPr lang="en-US" sz="2200" dirty="0"/>
          </a:p>
          <a:p>
            <a:pPr algn="l"/>
            <a:r>
              <a:rPr lang="en-US" sz="2200" b="0" i="0" u="none" strike="noStrike" baseline="0" dirty="0"/>
              <a:t>Ex. the production machine communicates a signal to the controller that it has completed its processing of the part. This signal constitutes an input interlock indicating that the controller can now proceed to the next step in the work cycle, which is to unload the part.</a:t>
            </a:r>
            <a:br>
              <a:rPr lang="en-US" sz="2200" b="0" i="0" u="none" strike="noStrike" baseline="0" dirty="0"/>
            </a:br>
            <a:endParaRPr lang="en-US" sz="2200" b="0" i="0" u="none" strike="noStrike" baseline="0" dirty="0"/>
          </a:p>
          <a:p>
            <a:pPr algn="l"/>
            <a:r>
              <a:rPr lang="en-US" sz="2200" b="0" i="0" u="none" strike="noStrike" baseline="0" dirty="0"/>
              <a:t>2. To interrupt the execution of the work cycle program. </a:t>
            </a:r>
            <a:endParaRPr lang="en-US" sz="2200" dirty="0"/>
          </a:p>
          <a:p>
            <a:pPr algn="l"/>
            <a:r>
              <a:rPr lang="en-US" sz="2200" b="0" i="0" u="none" strike="noStrike" baseline="0" dirty="0"/>
              <a:t>Ex</a:t>
            </a:r>
            <a:r>
              <a:rPr lang="en-US" sz="2200" dirty="0"/>
              <a:t>.</a:t>
            </a:r>
            <a:r>
              <a:rPr lang="en-US" sz="2200" b="0" i="0" u="none" strike="noStrike" baseline="0" dirty="0"/>
              <a:t> while unloading the part from the machine, the robot accidentally drops the part. The sensor in its gripper transmits an interlock signal to the controller indicating that the regular work cycle sequence should be interrupted until corrective action is taken.</a:t>
            </a:r>
            <a:endParaRPr lang="en-US" sz="2200" dirty="0"/>
          </a:p>
        </p:txBody>
      </p:sp>
    </p:spTree>
    <p:extLst>
      <p:ext uri="{BB962C8B-B14F-4D97-AF65-F5344CB8AC3E}">
        <p14:creationId xmlns:p14="http://schemas.microsoft.com/office/powerpoint/2010/main" val="2425057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33</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92379"/>
            <a:ext cx="7796022" cy="430887"/>
          </a:xfrm>
          <a:prstGeom prst="rect">
            <a:avLst/>
          </a:prstGeom>
          <a:noFill/>
        </p:spPr>
        <p:txBody>
          <a:bodyPr wrap="square" rtlCol="0">
            <a:spAutoFit/>
          </a:bodyPr>
          <a:lstStyle/>
          <a:p>
            <a:r>
              <a:rPr lang="en-US" sz="2200" dirty="0">
                <a:solidFill>
                  <a:srgbClr val="FF0000"/>
                </a:solidFill>
              </a:rPr>
              <a:t>Capabilities of computer control </a:t>
            </a:r>
          </a:p>
        </p:txBody>
      </p:sp>
      <p:sp>
        <p:nvSpPr>
          <p:cNvPr id="6" name="Date Placeholder 5">
            <a:extLst>
              <a:ext uri="{FF2B5EF4-FFF2-40B4-BE49-F238E27FC236}">
                <a16:creationId xmlns:a16="http://schemas.microsoft.com/office/drawing/2014/main" id="{B5141D50-4AD5-4AB6-9D1C-1FF3CA373AF6}"/>
              </a:ext>
            </a:extLst>
          </p:cNvPr>
          <p:cNvSpPr>
            <a:spLocks noGrp="1"/>
          </p:cNvSpPr>
          <p:nvPr>
            <p:ph type="dt" sz="half" idx="10"/>
          </p:nvPr>
        </p:nvSpPr>
        <p:spPr/>
        <p:txBody>
          <a:bodyPr/>
          <a:lstStyle/>
          <a:p>
            <a:fld id="{5392007E-63BC-480F-A544-226FBFC8C5A7}" type="datetime1">
              <a:rPr lang="en-US" smtClean="0"/>
              <a:t>1/14/2021</a:t>
            </a:fld>
            <a:endParaRPr lang="en-US"/>
          </a:p>
        </p:txBody>
      </p:sp>
      <p:sp>
        <p:nvSpPr>
          <p:cNvPr id="9" name="TextBox 8">
            <a:extLst>
              <a:ext uri="{FF2B5EF4-FFF2-40B4-BE49-F238E27FC236}">
                <a16:creationId xmlns:a16="http://schemas.microsoft.com/office/drawing/2014/main" id="{8B6F199C-7BF8-4DDC-8CD2-73FD4AE25796}"/>
              </a:ext>
            </a:extLst>
          </p:cNvPr>
          <p:cNvSpPr txBox="1"/>
          <p:nvPr/>
        </p:nvSpPr>
        <p:spPr>
          <a:xfrm>
            <a:off x="628650" y="2136338"/>
            <a:ext cx="7886700" cy="2800767"/>
          </a:xfrm>
          <a:prstGeom prst="rect">
            <a:avLst/>
          </a:prstGeom>
          <a:noFill/>
        </p:spPr>
        <p:txBody>
          <a:bodyPr wrap="square">
            <a:spAutoFit/>
          </a:bodyPr>
          <a:lstStyle/>
          <a:p>
            <a:pPr algn="just"/>
            <a:r>
              <a:rPr lang="en-US" sz="2200" b="0" i="0" u="none" strike="noStrike" baseline="0" dirty="0"/>
              <a:t>An </a:t>
            </a:r>
            <a:r>
              <a:rPr lang="en-US" sz="2200" b="1" i="1" u="none" strike="noStrike" baseline="0" dirty="0">
                <a:solidFill>
                  <a:srgbClr val="0070C0"/>
                </a:solidFill>
              </a:rPr>
              <a:t>output interlock </a:t>
            </a:r>
            <a:r>
              <a:rPr lang="en-US" sz="2200" b="0" i="0" u="none" strike="noStrike" baseline="0" dirty="0"/>
              <a:t>is a signal sent from the controller to some external device. It is used to control the activities of each external device and to coordinate their operation with that of the other equipment in the cell. </a:t>
            </a:r>
          </a:p>
          <a:p>
            <a:pPr algn="just"/>
            <a:endParaRPr lang="en-US" sz="2200" dirty="0"/>
          </a:p>
          <a:p>
            <a:pPr algn="just"/>
            <a:r>
              <a:rPr lang="en-US" sz="2200" b="0" i="0" u="none" strike="noStrike" baseline="0" dirty="0"/>
              <a:t>For example, an output interlock can be used to send a control signal to a production machine to begin its automatic cycle after the</a:t>
            </a:r>
          </a:p>
          <a:p>
            <a:pPr algn="just"/>
            <a:r>
              <a:rPr lang="en-US" sz="2200" b="0" i="0" u="none" strike="noStrike" baseline="0" dirty="0"/>
              <a:t>work part has been loaded into it.</a:t>
            </a:r>
            <a:endParaRPr lang="en-US" sz="2200" dirty="0"/>
          </a:p>
        </p:txBody>
      </p:sp>
    </p:spTree>
    <p:extLst>
      <p:ext uri="{BB962C8B-B14F-4D97-AF65-F5344CB8AC3E}">
        <p14:creationId xmlns:p14="http://schemas.microsoft.com/office/powerpoint/2010/main" val="3766732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34</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92379"/>
            <a:ext cx="7796022" cy="430887"/>
          </a:xfrm>
          <a:prstGeom prst="rect">
            <a:avLst/>
          </a:prstGeom>
          <a:noFill/>
        </p:spPr>
        <p:txBody>
          <a:bodyPr wrap="square" rtlCol="0">
            <a:spAutoFit/>
          </a:bodyPr>
          <a:lstStyle/>
          <a:p>
            <a:r>
              <a:rPr lang="en-US" sz="2200" dirty="0">
                <a:solidFill>
                  <a:srgbClr val="FF0000"/>
                </a:solidFill>
              </a:rPr>
              <a:t>Capabilities of computer control </a:t>
            </a:r>
          </a:p>
        </p:txBody>
      </p:sp>
      <p:sp>
        <p:nvSpPr>
          <p:cNvPr id="7" name="TextBox 6">
            <a:extLst>
              <a:ext uri="{FF2B5EF4-FFF2-40B4-BE49-F238E27FC236}">
                <a16:creationId xmlns:a16="http://schemas.microsoft.com/office/drawing/2014/main" id="{276E0A41-440A-43BD-98F8-005AB63F9668}"/>
              </a:ext>
            </a:extLst>
          </p:cNvPr>
          <p:cNvSpPr txBox="1"/>
          <p:nvPr/>
        </p:nvSpPr>
        <p:spPr>
          <a:xfrm>
            <a:off x="628650" y="2277886"/>
            <a:ext cx="8186166" cy="2462213"/>
          </a:xfrm>
          <a:prstGeom prst="rect">
            <a:avLst/>
          </a:prstGeom>
          <a:noFill/>
        </p:spPr>
        <p:txBody>
          <a:bodyPr wrap="square">
            <a:spAutoFit/>
          </a:bodyPr>
          <a:lstStyle/>
          <a:p>
            <a:pPr algn="l"/>
            <a:r>
              <a:rPr lang="en-US" sz="2200" b="1" i="0" u="none" strike="noStrike" baseline="0" dirty="0">
                <a:solidFill>
                  <a:srgbClr val="0070C0"/>
                </a:solidFill>
              </a:rPr>
              <a:t>Interrupt System </a:t>
            </a:r>
            <a:r>
              <a:rPr lang="en-US" sz="2200" b="1" i="0" u="none" strike="noStrike" baseline="0" dirty="0"/>
              <a:t>:</a:t>
            </a:r>
            <a:r>
              <a:rPr lang="en-US" sz="2200" b="0" i="0" u="none" strike="noStrike" baseline="0" dirty="0"/>
              <a:t>Closely related to interlocks is the interrupt system. There are occasions when it becomes necessary for the process or operator to interrupt the regular controller operation to deal with more pressing matters. </a:t>
            </a:r>
          </a:p>
          <a:p>
            <a:pPr algn="l"/>
            <a:endParaRPr lang="en-US" sz="2200" dirty="0"/>
          </a:p>
          <a:p>
            <a:pPr algn="l"/>
            <a:r>
              <a:rPr lang="en-US" sz="2200" b="0" i="0" u="none" strike="noStrike" baseline="0" dirty="0"/>
              <a:t>All computer systems are capable of being interrupted, if nothing else, by turning off the power.</a:t>
            </a:r>
            <a:endParaRPr lang="en-US" sz="2200" dirty="0"/>
          </a:p>
        </p:txBody>
      </p:sp>
      <p:sp>
        <p:nvSpPr>
          <p:cNvPr id="6" name="Date Placeholder 5">
            <a:extLst>
              <a:ext uri="{FF2B5EF4-FFF2-40B4-BE49-F238E27FC236}">
                <a16:creationId xmlns:a16="http://schemas.microsoft.com/office/drawing/2014/main" id="{BFAC5809-4F2F-4E70-AFF8-3F4DBA86E7D5}"/>
              </a:ext>
            </a:extLst>
          </p:cNvPr>
          <p:cNvSpPr>
            <a:spLocks noGrp="1"/>
          </p:cNvSpPr>
          <p:nvPr>
            <p:ph type="dt" sz="half" idx="10"/>
          </p:nvPr>
        </p:nvSpPr>
        <p:spPr/>
        <p:txBody>
          <a:bodyPr/>
          <a:lstStyle/>
          <a:p>
            <a:fld id="{B6805A47-284F-4637-9A5D-A1673BC8DDF1}" type="datetime1">
              <a:rPr lang="en-US" smtClean="0"/>
              <a:t>1/14/2021</a:t>
            </a:fld>
            <a:endParaRPr lang="en-US"/>
          </a:p>
        </p:txBody>
      </p:sp>
    </p:spTree>
    <p:extLst>
      <p:ext uri="{BB962C8B-B14F-4D97-AF65-F5344CB8AC3E}">
        <p14:creationId xmlns:p14="http://schemas.microsoft.com/office/powerpoint/2010/main" val="849513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35</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92379"/>
            <a:ext cx="7796022" cy="430887"/>
          </a:xfrm>
          <a:prstGeom prst="rect">
            <a:avLst/>
          </a:prstGeom>
          <a:noFill/>
        </p:spPr>
        <p:txBody>
          <a:bodyPr wrap="square" rtlCol="0">
            <a:spAutoFit/>
          </a:bodyPr>
          <a:lstStyle/>
          <a:p>
            <a:r>
              <a:rPr lang="en-US" sz="2200" dirty="0">
                <a:solidFill>
                  <a:srgbClr val="FF0000"/>
                </a:solidFill>
              </a:rPr>
              <a:t>Capabilities of computer control </a:t>
            </a:r>
          </a:p>
        </p:txBody>
      </p:sp>
      <p:sp>
        <p:nvSpPr>
          <p:cNvPr id="8" name="TextBox 7">
            <a:extLst>
              <a:ext uri="{FF2B5EF4-FFF2-40B4-BE49-F238E27FC236}">
                <a16:creationId xmlns:a16="http://schemas.microsoft.com/office/drawing/2014/main" id="{D20765ED-2F0F-4869-883F-C3686E3FFB47}"/>
              </a:ext>
            </a:extLst>
          </p:cNvPr>
          <p:cNvSpPr txBox="1"/>
          <p:nvPr/>
        </p:nvSpPr>
        <p:spPr>
          <a:xfrm>
            <a:off x="628650" y="2416386"/>
            <a:ext cx="7796022" cy="3139321"/>
          </a:xfrm>
          <a:prstGeom prst="rect">
            <a:avLst/>
          </a:prstGeom>
          <a:noFill/>
        </p:spPr>
        <p:txBody>
          <a:bodyPr wrap="square">
            <a:spAutoFit/>
          </a:bodyPr>
          <a:lstStyle/>
          <a:p>
            <a:pPr algn="just"/>
            <a:r>
              <a:rPr lang="en-US" sz="2200" b="1" i="0" u="none" strike="noStrike" baseline="0" dirty="0">
                <a:solidFill>
                  <a:srgbClr val="0070C0"/>
                </a:solidFill>
                <a:latin typeface="UniversLTStd-Bold"/>
              </a:rPr>
              <a:t>Exception Handling </a:t>
            </a:r>
            <a:r>
              <a:rPr lang="en-US" sz="2200" b="1" i="0" u="none" strike="noStrike" baseline="0" dirty="0">
                <a:latin typeface="UniversLTStd-Bold"/>
              </a:rPr>
              <a:t>:</a:t>
            </a:r>
            <a:r>
              <a:rPr lang="en-US" sz="2200" b="0" i="0" u="none" strike="noStrike" baseline="0" dirty="0">
                <a:latin typeface="TimesTenLTStd-Roman"/>
              </a:rPr>
              <a:t>In process control, an exception is an event that is outside the normal or desired operation of the process or control system. </a:t>
            </a:r>
          </a:p>
          <a:p>
            <a:pPr algn="just"/>
            <a:endParaRPr lang="en-US" sz="2200" dirty="0">
              <a:latin typeface="TimesTenLTStd-Roman"/>
            </a:endParaRPr>
          </a:p>
          <a:p>
            <a:pPr algn="just"/>
            <a:r>
              <a:rPr lang="en-US" sz="2200" b="0" i="0" u="none" strike="noStrike" baseline="0" dirty="0"/>
              <a:t>Examples of events that may invoke exception handling routines include product quality problems, process variables operating</a:t>
            </a:r>
          </a:p>
          <a:p>
            <a:pPr algn="just"/>
            <a:r>
              <a:rPr lang="en-US" sz="2200" b="0" i="0" u="none" strike="noStrike" baseline="0" dirty="0"/>
              <a:t>outside their normal ranges, shortage of raw materials or supplies necessary to sustain the process, hazardous conditions such as a fire, and controller malfunction</a:t>
            </a:r>
            <a:endParaRPr lang="en-US" sz="2200" dirty="0"/>
          </a:p>
        </p:txBody>
      </p:sp>
      <p:sp>
        <p:nvSpPr>
          <p:cNvPr id="6" name="Date Placeholder 5">
            <a:extLst>
              <a:ext uri="{FF2B5EF4-FFF2-40B4-BE49-F238E27FC236}">
                <a16:creationId xmlns:a16="http://schemas.microsoft.com/office/drawing/2014/main" id="{B8B94208-8C30-4B4D-9BDD-B57D9B7C2ED7}"/>
              </a:ext>
            </a:extLst>
          </p:cNvPr>
          <p:cNvSpPr>
            <a:spLocks noGrp="1"/>
          </p:cNvSpPr>
          <p:nvPr>
            <p:ph type="dt" sz="half" idx="10"/>
          </p:nvPr>
        </p:nvSpPr>
        <p:spPr/>
        <p:txBody>
          <a:bodyPr/>
          <a:lstStyle/>
          <a:p>
            <a:fld id="{A20470D4-E341-4925-8969-DBDFAF1C16E1}" type="datetime1">
              <a:rPr lang="en-US" smtClean="0"/>
              <a:t>1/14/2021</a:t>
            </a:fld>
            <a:endParaRPr lang="en-US"/>
          </a:p>
        </p:txBody>
      </p:sp>
    </p:spTree>
    <p:extLst>
      <p:ext uri="{BB962C8B-B14F-4D97-AF65-F5344CB8AC3E}">
        <p14:creationId xmlns:p14="http://schemas.microsoft.com/office/powerpoint/2010/main" val="2796637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36</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a:p>
        </p:txBody>
      </p:sp>
      <p:sp>
        <p:nvSpPr>
          <p:cNvPr id="8" name="TextBox 7">
            <a:extLst>
              <a:ext uri="{FF2B5EF4-FFF2-40B4-BE49-F238E27FC236}">
                <a16:creationId xmlns:a16="http://schemas.microsoft.com/office/drawing/2014/main" id="{DD8E6BBF-E16F-484E-ACC6-8D372B2A7DCC}"/>
              </a:ext>
            </a:extLst>
          </p:cNvPr>
          <p:cNvSpPr txBox="1"/>
          <p:nvPr/>
        </p:nvSpPr>
        <p:spPr>
          <a:xfrm>
            <a:off x="628650" y="1939034"/>
            <a:ext cx="7796022" cy="769441"/>
          </a:xfrm>
          <a:prstGeom prst="rect">
            <a:avLst/>
          </a:prstGeom>
          <a:noFill/>
        </p:spPr>
        <p:txBody>
          <a:bodyPr wrap="square">
            <a:spAutoFit/>
          </a:bodyPr>
          <a:lstStyle/>
          <a:p>
            <a:r>
              <a:rPr lang="en-US" sz="2200" b="0" i="0" u="none" strike="noStrike" baseline="0" dirty="0"/>
              <a:t>There are various ways in which computers can be used to control a process.</a:t>
            </a:r>
            <a:endParaRPr lang="en-US" sz="2200" dirty="0"/>
          </a:p>
        </p:txBody>
      </p:sp>
      <p:pic>
        <p:nvPicPr>
          <p:cNvPr id="9" name="Picture 8">
            <a:extLst>
              <a:ext uri="{FF2B5EF4-FFF2-40B4-BE49-F238E27FC236}">
                <a16:creationId xmlns:a16="http://schemas.microsoft.com/office/drawing/2014/main" id="{3580E415-E63B-471E-934D-5D0A8EFBA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50" y="2810287"/>
            <a:ext cx="5004243" cy="3444252"/>
          </a:xfrm>
          <a:prstGeom prst="rect">
            <a:avLst/>
          </a:prstGeom>
        </p:spPr>
      </p:pic>
      <p:sp>
        <p:nvSpPr>
          <p:cNvPr id="10" name="TextBox 9">
            <a:extLst>
              <a:ext uri="{FF2B5EF4-FFF2-40B4-BE49-F238E27FC236}">
                <a16:creationId xmlns:a16="http://schemas.microsoft.com/office/drawing/2014/main" id="{3941F139-CD5B-4F61-BBFA-5A71DA26BA7E}"/>
              </a:ext>
            </a:extLst>
          </p:cNvPr>
          <p:cNvSpPr txBox="1"/>
          <p:nvPr/>
        </p:nvSpPr>
        <p:spPr>
          <a:xfrm>
            <a:off x="902208" y="2999232"/>
            <a:ext cx="2057400" cy="2585323"/>
          </a:xfrm>
          <a:prstGeom prst="rect">
            <a:avLst/>
          </a:prstGeom>
          <a:noFill/>
        </p:spPr>
        <p:txBody>
          <a:bodyPr wrap="square" rtlCol="0">
            <a:spAutoFit/>
          </a:bodyPr>
          <a:lstStyle/>
          <a:p>
            <a:r>
              <a:rPr lang="en-US" dirty="0">
                <a:solidFill>
                  <a:srgbClr val="0070C0"/>
                </a:solidFill>
              </a:rPr>
              <a:t>Process monitoring</a:t>
            </a:r>
          </a:p>
          <a:p>
            <a:endParaRPr lang="en-US" dirty="0">
              <a:solidFill>
                <a:srgbClr val="0070C0"/>
              </a:solidFill>
            </a:endParaRPr>
          </a:p>
          <a:p>
            <a:endParaRPr lang="en-US" dirty="0">
              <a:solidFill>
                <a:srgbClr val="0070C0"/>
              </a:solidFill>
            </a:endParaRPr>
          </a:p>
          <a:p>
            <a:endParaRPr lang="en-US" dirty="0">
              <a:solidFill>
                <a:srgbClr val="0070C0"/>
              </a:solidFill>
            </a:endParaRPr>
          </a:p>
          <a:p>
            <a:r>
              <a:rPr lang="en-US" dirty="0">
                <a:solidFill>
                  <a:srgbClr val="0070C0"/>
                </a:solidFill>
              </a:rPr>
              <a:t>Open-loop control</a:t>
            </a:r>
          </a:p>
          <a:p>
            <a:endParaRPr lang="en-US" dirty="0">
              <a:solidFill>
                <a:srgbClr val="0070C0"/>
              </a:solidFill>
            </a:endParaRPr>
          </a:p>
          <a:p>
            <a:endParaRPr lang="en-US" dirty="0">
              <a:solidFill>
                <a:srgbClr val="0070C0"/>
              </a:solidFill>
            </a:endParaRPr>
          </a:p>
          <a:p>
            <a:endParaRPr lang="en-US" dirty="0">
              <a:solidFill>
                <a:srgbClr val="0070C0"/>
              </a:solidFill>
            </a:endParaRPr>
          </a:p>
          <a:p>
            <a:r>
              <a:rPr lang="en-US" dirty="0">
                <a:solidFill>
                  <a:srgbClr val="0070C0"/>
                </a:solidFill>
              </a:rPr>
              <a:t>Closed-loop control </a:t>
            </a:r>
          </a:p>
        </p:txBody>
      </p:sp>
    </p:spTree>
    <p:extLst>
      <p:ext uri="{BB962C8B-B14F-4D97-AF65-F5344CB8AC3E}">
        <p14:creationId xmlns:p14="http://schemas.microsoft.com/office/powerpoint/2010/main" val="1703628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37</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a:p>
        </p:txBody>
      </p:sp>
      <p:sp>
        <p:nvSpPr>
          <p:cNvPr id="11" name="TextBox 10">
            <a:extLst>
              <a:ext uri="{FF2B5EF4-FFF2-40B4-BE49-F238E27FC236}">
                <a16:creationId xmlns:a16="http://schemas.microsoft.com/office/drawing/2014/main" id="{3178DCA4-7260-4146-9615-364B79AB2F92}"/>
              </a:ext>
            </a:extLst>
          </p:cNvPr>
          <p:cNvSpPr txBox="1"/>
          <p:nvPr/>
        </p:nvSpPr>
        <p:spPr>
          <a:xfrm>
            <a:off x="628650" y="1862388"/>
            <a:ext cx="7886700" cy="3816429"/>
          </a:xfrm>
          <a:prstGeom prst="rect">
            <a:avLst/>
          </a:prstGeom>
          <a:noFill/>
        </p:spPr>
        <p:txBody>
          <a:bodyPr wrap="square">
            <a:spAutoFit/>
          </a:bodyPr>
          <a:lstStyle/>
          <a:p>
            <a:pPr algn="l"/>
            <a:r>
              <a:rPr lang="en-US" sz="2200" b="1" i="0" u="none" strike="noStrike" baseline="0" dirty="0">
                <a:solidFill>
                  <a:srgbClr val="0070C0"/>
                </a:solidFill>
              </a:rPr>
              <a:t>Computer process monitoring </a:t>
            </a:r>
            <a:r>
              <a:rPr lang="en-US" sz="2200" b="0" i="0" u="none" strike="noStrike" baseline="0" dirty="0"/>
              <a:t>is one of the ways in which the computer can be interfaced with a process. </a:t>
            </a:r>
          </a:p>
          <a:p>
            <a:pPr algn="l"/>
            <a:endParaRPr lang="en-US" sz="2200" dirty="0"/>
          </a:p>
          <a:p>
            <a:pPr algn="l"/>
            <a:r>
              <a:rPr lang="en-US" sz="2200" b="0" i="0" u="none" strike="noStrike" baseline="0" dirty="0"/>
              <a:t>It involves the use of the computer </a:t>
            </a:r>
            <a:r>
              <a:rPr lang="en-US" sz="2200" b="0" i="0" u="none" strike="noStrike" baseline="0" dirty="0">
                <a:solidFill>
                  <a:srgbClr val="0070C0"/>
                </a:solidFill>
              </a:rPr>
              <a:t>to observe </a:t>
            </a:r>
            <a:r>
              <a:rPr lang="en-US" sz="2200" b="0" i="0" u="none" strike="noStrike" baseline="0" dirty="0"/>
              <a:t>the process and associated equipment and to collect and record data from the operation. </a:t>
            </a:r>
          </a:p>
          <a:p>
            <a:pPr algn="l"/>
            <a:endParaRPr lang="en-US" sz="2200" dirty="0"/>
          </a:p>
          <a:p>
            <a:pPr algn="l"/>
            <a:r>
              <a:rPr lang="en-US" sz="2200" b="0" i="0" u="none" strike="noStrike" baseline="0" dirty="0"/>
              <a:t>The computer is not used to directly control the process. Control remains in the hands of humans who use the data to guide them in managing and operating</a:t>
            </a:r>
          </a:p>
          <a:p>
            <a:pPr algn="l"/>
            <a:r>
              <a:rPr lang="en-US" sz="2200" b="0" i="0" u="none" strike="noStrike" baseline="0" dirty="0"/>
              <a:t>the process.</a:t>
            </a:r>
            <a:endParaRPr lang="en-US" sz="2200" dirty="0"/>
          </a:p>
        </p:txBody>
      </p:sp>
    </p:spTree>
    <p:extLst>
      <p:ext uri="{BB962C8B-B14F-4D97-AF65-F5344CB8AC3E}">
        <p14:creationId xmlns:p14="http://schemas.microsoft.com/office/powerpoint/2010/main" val="294789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38</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a:p>
        </p:txBody>
      </p:sp>
      <p:sp>
        <p:nvSpPr>
          <p:cNvPr id="8" name="TextBox 7">
            <a:extLst>
              <a:ext uri="{FF2B5EF4-FFF2-40B4-BE49-F238E27FC236}">
                <a16:creationId xmlns:a16="http://schemas.microsoft.com/office/drawing/2014/main" id="{0EF84A51-3724-4E2E-A8CA-FA9302216F52}"/>
              </a:ext>
            </a:extLst>
          </p:cNvPr>
          <p:cNvSpPr txBox="1"/>
          <p:nvPr/>
        </p:nvSpPr>
        <p:spPr>
          <a:xfrm>
            <a:off x="628650" y="2028616"/>
            <a:ext cx="8313420" cy="2800767"/>
          </a:xfrm>
          <a:prstGeom prst="rect">
            <a:avLst/>
          </a:prstGeom>
          <a:noFill/>
        </p:spPr>
        <p:txBody>
          <a:bodyPr wrap="square">
            <a:spAutoFit/>
          </a:bodyPr>
          <a:lstStyle/>
          <a:p>
            <a:pPr algn="l"/>
            <a:r>
              <a:rPr lang="en-US" sz="2200" b="0" i="0" u="none" strike="noStrike" baseline="0" dirty="0"/>
              <a:t>The data collected by the computer in computer process monitoring can generally be classified into three categories:</a:t>
            </a:r>
          </a:p>
          <a:p>
            <a:pPr algn="l"/>
            <a:endParaRPr lang="en-US" sz="2200" b="0" i="0" u="none" strike="noStrike" baseline="0" dirty="0"/>
          </a:p>
          <a:p>
            <a:pPr algn="l"/>
            <a:r>
              <a:rPr lang="en-US" sz="2200" b="0" i="0" u="none" strike="noStrike" baseline="0" dirty="0"/>
              <a:t>1. </a:t>
            </a:r>
            <a:r>
              <a:rPr lang="en-US" sz="2200" b="1" i="1" u="none" strike="noStrike" baseline="0" dirty="0">
                <a:solidFill>
                  <a:srgbClr val="0070C0"/>
                </a:solidFill>
              </a:rPr>
              <a:t>Process data</a:t>
            </a:r>
            <a:r>
              <a:rPr lang="en-US" sz="2200" b="1" i="0" u="none" strike="noStrike" baseline="0" dirty="0">
                <a:solidFill>
                  <a:srgbClr val="0070C0"/>
                </a:solidFill>
              </a:rPr>
              <a:t> </a:t>
            </a:r>
            <a:r>
              <a:rPr lang="en-US" sz="2200" b="0" i="0" u="none" strike="noStrike" baseline="0" dirty="0"/>
              <a:t>: These are measured values of input parameters and output variables that indicate process performance. When the values are found to indicate a problem, the human operator takes corrective action.</a:t>
            </a:r>
          </a:p>
          <a:p>
            <a:pPr algn="l"/>
            <a:endParaRPr lang="en-US" sz="2200" b="0" i="0" u="none" strike="noStrike" baseline="0" dirty="0"/>
          </a:p>
        </p:txBody>
      </p:sp>
    </p:spTree>
    <p:extLst>
      <p:ext uri="{BB962C8B-B14F-4D97-AF65-F5344CB8AC3E}">
        <p14:creationId xmlns:p14="http://schemas.microsoft.com/office/powerpoint/2010/main" val="2986413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39</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0EF84A51-3724-4E2E-A8CA-FA9302216F52}"/>
              </a:ext>
            </a:extLst>
          </p:cNvPr>
          <p:cNvSpPr txBox="1"/>
          <p:nvPr/>
        </p:nvSpPr>
        <p:spPr>
          <a:xfrm>
            <a:off x="537972" y="1690689"/>
            <a:ext cx="8313420" cy="3816429"/>
          </a:xfrm>
          <a:prstGeom prst="rect">
            <a:avLst/>
          </a:prstGeom>
          <a:noFill/>
        </p:spPr>
        <p:txBody>
          <a:bodyPr wrap="square">
            <a:spAutoFit/>
          </a:bodyPr>
          <a:lstStyle/>
          <a:p>
            <a:pPr algn="l"/>
            <a:endParaRPr lang="en-US" sz="2200" b="0" i="0" u="none" strike="noStrike" baseline="0" dirty="0"/>
          </a:p>
          <a:p>
            <a:pPr algn="l"/>
            <a:r>
              <a:rPr lang="en-US" sz="2200" b="0" i="0" u="none" strike="noStrike" baseline="0" dirty="0"/>
              <a:t>2. </a:t>
            </a:r>
            <a:r>
              <a:rPr lang="en-US" sz="2200" b="1" i="1" u="none" strike="noStrike" baseline="0" dirty="0">
                <a:solidFill>
                  <a:srgbClr val="0070C0"/>
                </a:solidFill>
              </a:rPr>
              <a:t>Equipment data</a:t>
            </a:r>
            <a:r>
              <a:rPr lang="en-US" sz="2200" dirty="0"/>
              <a:t>: </a:t>
            </a:r>
            <a:r>
              <a:rPr lang="en-US" sz="2200" b="0" i="0" u="none" strike="noStrike" baseline="0" dirty="0"/>
              <a:t> These data indicate the status of the equipment in the process. The data are used to monitor machine utilization, schedule tool changes, avoid machine breakdowns, diagnose equipment malfunctions, and plan preventive maintenance.</a:t>
            </a:r>
          </a:p>
          <a:p>
            <a:pPr algn="l"/>
            <a:endParaRPr lang="en-US" sz="2200" b="0" i="0" u="none" strike="noStrike" baseline="0" dirty="0"/>
          </a:p>
          <a:p>
            <a:pPr algn="l"/>
            <a:r>
              <a:rPr lang="en-US" sz="2200" b="0" i="0" u="none" strike="noStrike" baseline="0" dirty="0"/>
              <a:t>3. </a:t>
            </a:r>
            <a:r>
              <a:rPr lang="en-US" sz="2200" b="1" i="1" u="none" strike="noStrike" baseline="0" dirty="0">
                <a:solidFill>
                  <a:srgbClr val="0070C0"/>
                </a:solidFill>
              </a:rPr>
              <a:t>Product data</a:t>
            </a:r>
            <a:r>
              <a:rPr lang="en-US" sz="2200" dirty="0"/>
              <a:t>:</a:t>
            </a:r>
            <a:r>
              <a:rPr lang="en-US" sz="2200" b="0" i="0" u="none" strike="noStrike" baseline="0" dirty="0"/>
              <a:t> Government regulations require certain manufacturing industries to collect and preserve production data on their products. Computer monitoring is the most convenient means of satisfying these regulations. A firm may also want to collect product data for its own use.</a:t>
            </a:r>
            <a:endParaRPr lang="en-US" sz="2200" dirty="0"/>
          </a:p>
        </p:txBody>
      </p:sp>
    </p:spTree>
    <p:extLst>
      <p:ext uri="{BB962C8B-B14F-4D97-AF65-F5344CB8AC3E}">
        <p14:creationId xmlns:p14="http://schemas.microsoft.com/office/powerpoint/2010/main" val="1497928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a:xfrm>
            <a:off x="628649" y="365126"/>
            <a:ext cx="8419657" cy="1325563"/>
          </a:xfrm>
        </p:spPr>
        <p:txBody>
          <a:bodyPr>
            <a:normAutofit/>
          </a:bodyPr>
          <a:lstStyle/>
          <a:p>
            <a:r>
              <a:rPr lang="en-US" sz="2500" dirty="0"/>
              <a:t>Process Industries Versus Discrete Manufacturing Industries</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a:t>
            </a:fld>
            <a:endParaRPr lang="en-US"/>
          </a:p>
        </p:txBody>
      </p:sp>
      <p:sp>
        <p:nvSpPr>
          <p:cNvPr id="6" name="TextBox 5">
            <a:extLst>
              <a:ext uri="{FF2B5EF4-FFF2-40B4-BE49-F238E27FC236}">
                <a16:creationId xmlns:a16="http://schemas.microsoft.com/office/drawing/2014/main" id="{61E7F03D-BD55-43E8-A72F-E195CC4454C4}"/>
              </a:ext>
            </a:extLst>
          </p:cNvPr>
          <p:cNvSpPr txBox="1"/>
          <p:nvPr/>
        </p:nvSpPr>
        <p:spPr>
          <a:xfrm>
            <a:off x="628649" y="2158522"/>
            <a:ext cx="7722870" cy="3139321"/>
          </a:xfrm>
          <a:prstGeom prst="rect">
            <a:avLst/>
          </a:prstGeom>
          <a:noFill/>
        </p:spPr>
        <p:txBody>
          <a:bodyPr wrap="square">
            <a:spAutoFit/>
          </a:bodyPr>
          <a:lstStyle/>
          <a:p>
            <a:pPr algn="l"/>
            <a:r>
              <a:rPr lang="en-US" sz="2200" dirty="0"/>
              <a:t>I</a:t>
            </a:r>
            <a:r>
              <a:rPr lang="en-US" sz="2200" b="0" i="0" u="none" strike="noStrike" baseline="0" dirty="0"/>
              <a:t>ndustries and their production operations were divided into two basic categories:</a:t>
            </a:r>
          </a:p>
          <a:p>
            <a:pPr algn="l"/>
            <a:endParaRPr lang="en-US" sz="2200" dirty="0"/>
          </a:p>
          <a:p>
            <a:pPr marL="285750" indent="-285750" algn="l">
              <a:buFont typeface="Arial" panose="020B0604020202020204" pitchFamily="34" charset="0"/>
              <a:buChar char="•"/>
            </a:pPr>
            <a:r>
              <a:rPr lang="en-US" sz="2200" dirty="0">
                <a:solidFill>
                  <a:srgbClr val="FF0000"/>
                </a:solidFill>
              </a:rPr>
              <a:t>Process industries</a:t>
            </a:r>
            <a:r>
              <a:rPr lang="en-US" sz="2200" dirty="0"/>
              <a:t>: perform their production operations on </a:t>
            </a:r>
            <a:r>
              <a:rPr lang="en-US" sz="2200" dirty="0">
                <a:solidFill>
                  <a:srgbClr val="002060"/>
                </a:solidFill>
              </a:rPr>
              <a:t>amounts of materials</a:t>
            </a:r>
            <a:r>
              <a:rPr lang="en-US" sz="2200" dirty="0"/>
              <a:t>, because the materials tend to be liquids, gases, powders, etc.</a:t>
            </a:r>
          </a:p>
          <a:p>
            <a:pPr marL="285750" indent="-285750" algn="l">
              <a:buFont typeface="Arial" panose="020B0604020202020204" pitchFamily="34" charset="0"/>
              <a:buChar char="•"/>
            </a:pPr>
            <a:r>
              <a:rPr lang="en-US" sz="2200" dirty="0">
                <a:solidFill>
                  <a:srgbClr val="FF0000"/>
                </a:solidFill>
              </a:rPr>
              <a:t>Discrete manufacturing industries</a:t>
            </a:r>
            <a:r>
              <a:rPr lang="en-US" sz="2200" dirty="0"/>
              <a:t>: perform their operations on </a:t>
            </a:r>
            <a:r>
              <a:rPr lang="en-US" sz="2200" dirty="0">
                <a:solidFill>
                  <a:srgbClr val="002060"/>
                </a:solidFill>
              </a:rPr>
              <a:t>quantities of materials</a:t>
            </a:r>
            <a:r>
              <a:rPr lang="en-US" sz="2200" dirty="0"/>
              <a:t>, because the materials tend to be discrete parts or productions.</a:t>
            </a:r>
          </a:p>
        </p:txBody>
      </p:sp>
      <p:sp>
        <p:nvSpPr>
          <p:cNvPr id="3" name="Date Placeholder 2">
            <a:extLst>
              <a:ext uri="{FF2B5EF4-FFF2-40B4-BE49-F238E27FC236}">
                <a16:creationId xmlns:a16="http://schemas.microsoft.com/office/drawing/2014/main" id="{B75366B2-D45C-43C5-986B-251722D529B5}"/>
              </a:ext>
            </a:extLst>
          </p:cNvPr>
          <p:cNvSpPr>
            <a:spLocks noGrp="1"/>
          </p:cNvSpPr>
          <p:nvPr>
            <p:ph type="dt" sz="half" idx="10"/>
          </p:nvPr>
        </p:nvSpPr>
        <p:spPr/>
        <p:txBody>
          <a:bodyPr/>
          <a:lstStyle/>
          <a:p>
            <a:fld id="{B6FF5090-1D43-4BC7-A68E-8958B54D699E}" type="datetime1">
              <a:rPr lang="en-US" smtClean="0"/>
              <a:t>1/14/2021</a:t>
            </a:fld>
            <a:endParaRPr lang="en-US"/>
          </a:p>
        </p:txBody>
      </p:sp>
    </p:spTree>
    <p:extLst>
      <p:ext uri="{BB962C8B-B14F-4D97-AF65-F5344CB8AC3E}">
        <p14:creationId xmlns:p14="http://schemas.microsoft.com/office/powerpoint/2010/main" val="2666032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40</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0EF84A51-3724-4E2E-A8CA-FA9302216F52}"/>
              </a:ext>
            </a:extLst>
          </p:cNvPr>
          <p:cNvSpPr txBox="1"/>
          <p:nvPr/>
        </p:nvSpPr>
        <p:spPr>
          <a:xfrm>
            <a:off x="628650" y="1690689"/>
            <a:ext cx="8313420" cy="430887"/>
          </a:xfrm>
          <a:prstGeom prst="rect">
            <a:avLst/>
          </a:prstGeom>
          <a:noFill/>
        </p:spPr>
        <p:txBody>
          <a:bodyPr wrap="square">
            <a:spAutoFit/>
          </a:bodyPr>
          <a:lstStyle/>
          <a:p>
            <a:pPr algn="l"/>
            <a:r>
              <a:rPr lang="en-US" sz="2200" b="1" dirty="0">
                <a:solidFill>
                  <a:srgbClr val="0070C0"/>
                </a:solidFill>
              </a:rPr>
              <a:t>Direct Digital Control</a:t>
            </a:r>
            <a:endParaRPr lang="en-US" sz="2200" b="0" u="none" strike="noStrike" baseline="0" dirty="0"/>
          </a:p>
        </p:txBody>
      </p:sp>
      <p:sp>
        <p:nvSpPr>
          <p:cNvPr id="9" name="TextBox 8">
            <a:extLst>
              <a:ext uri="{FF2B5EF4-FFF2-40B4-BE49-F238E27FC236}">
                <a16:creationId xmlns:a16="http://schemas.microsoft.com/office/drawing/2014/main" id="{41001991-1AF3-4CF4-A032-C157A0C217E0}"/>
              </a:ext>
            </a:extLst>
          </p:cNvPr>
          <p:cNvSpPr txBox="1"/>
          <p:nvPr/>
        </p:nvSpPr>
        <p:spPr>
          <a:xfrm>
            <a:off x="628650" y="2121576"/>
            <a:ext cx="8003286" cy="3477875"/>
          </a:xfrm>
          <a:prstGeom prst="rect">
            <a:avLst/>
          </a:prstGeom>
          <a:noFill/>
        </p:spPr>
        <p:txBody>
          <a:bodyPr wrap="square">
            <a:spAutoFit/>
          </a:bodyPr>
          <a:lstStyle/>
          <a:p>
            <a:pPr algn="l"/>
            <a:r>
              <a:rPr lang="en-US" sz="2200" b="0" i="0" u="none" strike="noStrike" baseline="0" dirty="0"/>
              <a:t>DDC was certainly one of the important steps in the development</a:t>
            </a:r>
          </a:p>
          <a:p>
            <a:pPr algn="l"/>
            <a:r>
              <a:rPr lang="en-US" sz="2200" b="0" i="0" u="none" strike="noStrike" baseline="0" dirty="0"/>
              <a:t>of computer process control. </a:t>
            </a:r>
          </a:p>
          <a:p>
            <a:pPr algn="l"/>
            <a:endParaRPr lang="en-US" sz="2200" dirty="0"/>
          </a:p>
          <a:p>
            <a:pPr algn="l"/>
            <a:r>
              <a:rPr lang="en-US" sz="2200" b="0" i="0" u="none" strike="noStrike" baseline="0" dirty="0"/>
              <a:t>DDC is a computer process-control system in which certain components in a conventional analog control system are replaced by the digital computer. </a:t>
            </a:r>
          </a:p>
          <a:p>
            <a:pPr algn="l"/>
            <a:endParaRPr lang="en-US" sz="2200" dirty="0"/>
          </a:p>
          <a:p>
            <a:pPr algn="l"/>
            <a:r>
              <a:rPr lang="en-US" sz="2200" b="0" i="0" u="none" strike="noStrike" baseline="0" dirty="0"/>
              <a:t>With DDC, the computer calculates the desired values of the input parameters and set points, and these values are applied through a direct link to the process, hence the name “direct digital” control.</a:t>
            </a:r>
            <a:endParaRPr lang="en-US" sz="2200" dirty="0"/>
          </a:p>
        </p:txBody>
      </p:sp>
    </p:spTree>
    <p:extLst>
      <p:ext uri="{BB962C8B-B14F-4D97-AF65-F5344CB8AC3E}">
        <p14:creationId xmlns:p14="http://schemas.microsoft.com/office/powerpoint/2010/main" val="3863918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41</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0EF84A51-3724-4E2E-A8CA-FA9302216F52}"/>
              </a:ext>
            </a:extLst>
          </p:cNvPr>
          <p:cNvSpPr txBox="1"/>
          <p:nvPr/>
        </p:nvSpPr>
        <p:spPr>
          <a:xfrm>
            <a:off x="628650" y="1690689"/>
            <a:ext cx="8313420" cy="430887"/>
          </a:xfrm>
          <a:prstGeom prst="rect">
            <a:avLst/>
          </a:prstGeom>
          <a:noFill/>
        </p:spPr>
        <p:txBody>
          <a:bodyPr wrap="square">
            <a:spAutoFit/>
          </a:bodyPr>
          <a:lstStyle/>
          <a:p>
            <a:pPr algn="l"/>
            <a:r>
              <a:rPr lang="en-US" sz="2200" b="1" dirty="0">
                <a:solidFill>
                  <a:srgbClr val="0070C0"/>
                </a:solidFill>
              </a:rPr>
              <a:t>Analog  Control Loop</a:t>
            </a:r>
            <a:endParaRPr lang="en-US" sz="2200" b="0" u="none" strike="noStrike" baseline="0" dirty="0"/>
          </a:p>
        </p:txBody>
      </p:sp>
      <p:pic>
        <p:nvPicPr>
          <p:cNvPr id="6" name="Picture 5">
            <a:extLst>
              <a:ext uri="{FF2B5EF4-FFF2-40B4-BE49-F238E27FC236}">
                <a16:creationId xmlns:a16="http://schemas.microsoft.com/office/drawing/2014/main" id="{C7000E0F-A855-4362-A0B7-228CB8179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170" y="1757345"/>
            <a:ext cx="4977295" cy="2497664"/>
          </a:xfrm>
          <a:prstGeom prst="rect">
            <a:avLst/>
          </a:prstGeom>
        </p:spPr>
      </p:pic>
      <p:sp>
        <p:nvSpPr>
          <p:cNvPr id="11" name="TextBox 10">
            <a:extLst>
              <a:ext uri="{FF2B5EF4-FFF2-40B4-BE49-F238E27FC236}">
                <a16:creationId xmlns:a16="http://schemas.microsoft.com/office/drawing/2014/main" id="{5D35DC97-6802-48E1-BB01-031F30B1EBBD}"/>
              </a:ext>
            </a:extLst>
          </p:cNvPr>
          <p:cNvSpPr txBox="1"/>
          <p:nvPr/>
        </p:nvSpPr>
        <p:spPr>
          <a:xfrm>
            <a:off x="628650" y="2337890"/>
            <a:ext cx="8313420" cy="4154984"/>
          </a:xfrm>
          <a:prstGeom prst="rect">
            <a:avLst/>
          </a:prstGeom>
          <a:noFill/>
        </p:spPr>
        <p:txBody>
          <a:bodyPr wrap="square">
            <a:spAutoFit/>
          </a:bodyPr>
          <a:lstStyle/>
          <a:p>
            <a:pPr algn="l"/>
            <a:r>
              <a:rPr lang="en-US" sz="2200" b="0" i="0" u="none" strike="noStrike" baseline="0" dirty="0"/>
              <a:t>Typical hardware components </a:t>
            </a:r>
          </a:p>
          <a:p>
            <a:pPr algn="l"/>
            <a:r>
              <a:rPr lang="en-US" sz="2200" b="0" i="0" u="none" strike="noStrike" baseline="0" dirty="0"/>
              <a:t>of the analog control loop </a:t>
            </a:r>
          </a:p>
          <a:p>
            <a:pPr algn="l"/>
            <a:r>
              <a:rPr lang="en-US" sz="2200" b="0" i="0" u="none" strike="noStrike" baseline="0" dirty="0"/>
              <a:t>Include:</a:t>
            </a:r>
          </a:p>
          <a:p>
            <a:pPr marL="342900" indent="-342900" algn="l">
              <a:buFont typeface="Arial" panose="020B0604020202020204" pitchFamily="34" charset="0"/>
              <a:buChar char="•"/>
            </a:pPr>
            <a:r>
              <a:rPr lang="en-US" sz="2200" b="0" i="0" u="none" strike="noStrike" baseline="0" dirty="0"/>
              <a:t> the sensor and </a:t>
            </a:r>
          </a:p>
          <a:p>
            <a:pPr marL="342900" indent="-342900" algn="l">
              <a:buFont typeface="Arial" panose="020B0604020202020204" pitchFamily="34" charset="0"/>
              <a:buChar char="•"/>
            </a:pPr>
            <a:r>
              <a:rPr lang="en-US" sz="2200" b="0" i="0" u="none" strike="noStrike" baseline="0" dirty="0"/>
              <a:t>transducer, </a:t>
            </a:r>
          </a:p>
          <a:p>
            <a:pPr marL="342900" indent="-342900" algn="l">
              <a:buFont typeface="Arial" panose="020B0604020202020204" pitchFamily="34" charset="0"/>
              <a:buChar char="•"/>
            </a:pPr>
            <a:r>
              <a:rPr lang="en-US" sz="2200" b="0" i="0" u="none" strike="noStrike" baseline="0" dirty="0"/>
              <a:t>an instrument for displaying the </a:t>
            </a:r>
            <a:r>
              <a:rPr lang="en-US" sz="2200" dirty="0"/>
              <a:t> </a:t>
            </a:r>
            <a:r>
              <a:rPr lang="en-US" sz="2200" b="0" i="0" u="none" strike="noStrike" baseline="0" dirty="0"/>
              <a:t>output variable, </a:t>
            </a:r>
          </a:p>
          <a:p>
            <a:pPr marL="342900" indent="-342900" algn="l">
              <a:buFont typeface="Arial" panose="020B0604020202020204" pitchFamily="34" charset="0"/>
              <a:buChar char="•"/>
            </a:pPr>
            <a:r>
              <a:rPr lang="en-US" sz="2200" b="0" i="0" u="none" strike="noStrike" baseline="0" dirty="0"/>
              <a:t>some means for  establishing the set point of the </a:t>
            </a:r>
            <a:r>
              <a:rPr lang="en-US" sz="2200" dirty="0"/>
              <a:t> </a:t>
            </a:r>
            <a:r>
              <a:rPr lang="en-US" sz="2200" b="0" i="0" u="none" strike="noStrike" baseline="0" dirty="0"/>
              <a:t>loop, </a:t>
            </a:r>
          </a:p>
          <a:p>
            <a:pPr marL="342900" indent="-342900" algn="l">
              <a:buFont typeface="Arial" panose="020B0604020202020204" pitchFamily="34" charset="0"/>
              <a:buChar char="•"/>
            </a:pPr>
            <a:r>
              <a:rPr lang="en-US" sz="2200" b="0" i="0" u="none" strike="noStrike" baseline="0" dirty="0"/>
              <a:t>a comparator (to compare set point with measured output variable), </a:t>
            </a:r>
          </a:p>
          <a:p>
            <a:pPr marL="342900" indent="-342900" algn="l">
              <a:buFont typeface="Arial" panose="020B0604020202020204" pitchFamily="34" charset="0"/>
              <a:buChar char="•"/>
            </a:pPr>
            <a:r>
              <a:rPr lang="en-US" sz="2200" b="0" i="0" u="none" strike="noStrike" baseline="0" dirty="0"/>
              <a:t>the analog controller, </a:t>
            </a:r>
          </a:p>
          <a:p>
            <a:pPr marL="342900" indent="-342900" algn="l">
              <a:buFont typeface="Arial" panose="020B0604020202020204" pitchFamily="34" charset="0"/>
              <a:buChar char="•"/>
            </a:pPr>
            <a:r>
              <a:rPr lang="en-US" sz="2200" b="0" i="0" u="none" strike="noStrike" baseline="0" dirty="0"/>
              <a:t>an amplifier, and t</a:t>
            </a:r>
          </a:p>
          <a:p>
            <a:pPr marL="342900" indent="-342900" algn="l">
              <a:buFont typeface="Arial" panose="020B0604020202020204" pitchFamily="34" charset="0"/>
              <a:buChar char="•"/>
            </a:pPr>
            <a:r>
              <a:rPr lang="en-US" sz="2200" b="0" i="0" u="none" strike="noStrike" baseline="0" dirty="0"/>
              <a:t>actuator the actuator determines the input parameter to the process.</a:t>
            </a:r>
            <a:endParaRPr lang="en-US" sz="2200" dirty="0"/>
          </a:p>
        </p:txBody>
      </p:sp>
    </p:spTree>
    <p:extLst>
      <p:ext uri="{BB962C8B-B14F-4D97-AF65-F5344CB8AC3E}">
        <p14:creationId xmlns:p14="http://schemas.microsoft.com/office/powerpoint/2010/main" val="2677549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42</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0EF84A51-3724-4E2E-A8CA-FA9302216F52}"/>
              </a:ext>
            </a:extLst>
          </p:cNvPr>
          <p:cNvSpPr txBox="1"/>
          <p:nvPr/>
        </p:nvSpPr>
        <p:spPr>
          <a:xfrm>
            <a:off x="628650" y="1690689"/>
            <a:ext cx="8313420" cy="430887"/>
          </a:xfrm>
          <a:prstGeom prst="rect">
            <a:avLst/>
          </a:prstGeom>
          <a:noFill/>
        </p:spPr>
        <p:txBody>
          <a:bodyPr wrap="square">
            <a:spAutoFit/>
          </a:bodyPr>
          <a:lstStyle/>
          <a:p>
            <a:pPr algn="l"/>
            <a:r>
              <a:rPr lang="en-US" sz="2200" b="1" dirty="0">
                <a:solidFill>
                  <a:srgbClr val="0070C0"/>
                </a:solidFill>
              </a:rPr>
              <a:t>Direct Digital Control</a:t>
            </a:r>
            <a:endParaRPr lang="en-US" sz="2200" b="0" u="none" strike="noStrike" baseline="0" dirty="0"/>
          </a:p>
        </p:txBody>
      </p:sp>
      <p:pic>
        <p:nvPicPr>
          <p:cNvPr id="6" name="Picture 5">
            <a:extLst>
              <a:ext uri="{FF2B5EF4-FFF2-40B4-BE49-F238E27FC236}">
                <a16:creationId xmlns:a16="http://schemas.microsoft.com/office/drawing/2014/main" id="{7C150A41-58CF-46E4-875B-1639FE163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606" y="2121576"/>
            <a:ext cx="5419508" cy="3511232"/>
          </a:xfrm>
          <a:prstGeom prst="rect">
            <a:avLst/>
          </a:prstGeom>
        </p:spPr>
      </p:pic>
    </p:spTree>
    <p:extLst>
      <p:ext uri="{BB962C8B-B14F-4D97-AF65-F5344CB8AC3E}">
        <p14:creationId xmlns:p14="http://schemas.microsoft.com/office/powerpoint/2010/main" val="412771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43</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0EF84A51-3724-4E2E-A8CA-FA9302216F52}"/>
              </a:ext>
            </a:extLst>
          </p:cNvPr>
          <p:cNvSpPr txBox="1"/>
          <p:nvPr/>
        </p:nvSpPr>
        <p:spPr>
          <a:xfrm>
            <a:off x="628650" y="1690689"/>
            <a:ext cx="8313420" cy="430887"/>
          </a:xfrm>
          <a:prstGeom prst="rect">
            <a:avLst/>
          </a:prstGeom>
          <a:noFill/>
        </p:spPr>
        <p:txBody>
          <a:bodyPr wrap="square">
            <a:spAutoFit/>
          </a:bodyPr>
          <a:lstStyle/>
          <a:p>
            <a:pPr algn="l"/>
            <a:r>
              <a:rPr lang="en-US" sz="2200" b="1" dirty="0">
                <a:solidFill>
                  <a:srgbClr val="0070C0"/>
                </a:solidFill>
              </a:rPr>
              <a:t>Direct Digital Control</a:t>
            </a:r>
            <a:endParaRPr lang="en-US" sz="2200" b="0" u="none" strike="noStrike" baseline="0" dirty="0"/>
          </a:p>
        </p:txBody>
      </p:sp>
      <p:sp>
        <p:nvSpPr>
          <p:cNvPr id="9" name="TextBox 8">
            <a:extLst>
              <a:ext uri="{FF2B5EF4-FFF2-40B4-BE49-F238E27FC236}">
                <a16:creationId xmlns:a16="http://schemas.microsoft.com/office/drawing/2014/main" id="{D5AABB8F-BD35-415E-BB9A-5BE80637D795}"/>
              </a:ext>
            </a:extLst>
          </p:cNvPr>
          <p:cNvSpPr txBox="1"/>
          <p:nvPr/>
        </p:nvSpPr>
        <p:spPr>
          <a:xfrm>
            <a:off x="628650" y="2229297"/>
            <a:ext cx="7710678" cy="769441"/>
          </a:xfrm>
          <a:prstGeom prst="rect">
            <a:avLst/>
          </a:prstGeom>
          <a:noFill/>
        </p:spPr>
        <p:txBody>
          <a:bodyPr wrap="square">
            <a:spAutoFit/>
          </a:bodyPr>
          <a:lstStyle/>
          <a:p>
            <a:pPr algn="l"/>
            <a:r>
              <a:rPr lang="en-US" sz="2200" b="0" i="0" u="none" strike="noStrike" baseline="0" dirty="0"/>
              <a:t>The opportunities for the control computer were soon recognized, including:</a:t>
            </a:r>
            <a:endParaRPr lang="en-US" sz="2200" dirty="0"/>
          </a:p>
        </p:txBody>
      </p:sp>
      <p:sp>
        <p:nvSpPr>
          <p:cNvPr id="11" name="TextBox 10">
            <a:extLst>
              <a:ext uri="{FF2B5EF4-FFF2-40B4-BE49-F238E27FC236}">
                <a16:creationId xmlns:a16="http://schemas.microsoft.com/office/drawing/2014/main" id="{9CEE984D-FC46-424B-A972-4A5FB77EE8D3}"/>
              </a:ext>
            </a:extLst>
          </p:cNvPr>
          <p:cNvSpPr txBox="1"/>
          <p:nvPr/>
        </p:nvSpPr>
        <p:spPr>
          <a:xfrm>
            <a:off x="628650" y="3098586"/>
            <a:ext cx="7710678" cy="3139321"/>
          </a:xfrm>
          <a:prstGeom prst="rect">
            <a:avLst/>
          </a:prstGeom>
          <a:noFill/>
        </p:spPr>
        <p:txBody>
          <a:bodyPr wrap="square">
            <a:spAutoFit/>
          </a:bodyPr>
          <a:lstStyle/>
          <a:p>
            <a:pPr marL="342900" indent="-342900" algn="l">
              <a:buFont typeface="Arial" panose="020B0604020202020204" pitchFamily="34" charset="0"/>
              <a:buChar char="•"/>
            </a:pPr>
            <a:r>
              <a:rPr lang="en-US" sz="2200" b="0" i="1" u="none" strike="noStrike" baseline="0" dirty="0">
                <a:solidFill>
                  <a:srgbClr val="002060"/>
                </a:solidFill>
              </a:rPr>
              <a:t>More control options than traditional analog</a:t>
            </a:r>
            <a:r>
              <a:rPr lang="en-US" sz="2200" b="0" i="0" u="none" strike="noStrike" baseline="0" dirty="0"/>
              <a:t>. With digital computer control, more complex control algorithms can be performed than with the conventional control modes used by analog controllers; for example, on/off control or nonlinearities in the control functions can be implemented.</a:t>
            </a:r>
          </a:p>
          <a:p>
            <a:pPr marL="342900" indent="-342900" algn="l">
              <a:buFont typeface="Arial" panose="020B0604020202020204" pitchFamily="34" charset="0"/>
              <a:buChar char="•"/>
            </a:pPr>
            <a:r>
              <a:rPr lang="en-US" sz="2200" b="0" i="1" u="none" strike="noStrike" baseline="0" dirty="0">
                <a:solidFill>
                  <a:srgbClr val="002060"/>
                </a:solidFill>
              </a:rPr>
              <a:t>Integration and optimization of multiple loops</a:t>
            </a:r>
            <a:r>
              <a:rPr lang="en-US" sz="2200" b="0" i="0" u="none" strike="noStrike" baseline="0" dirty="0">
                <a:solidFill>
                  <a:srgbClr val="002060"/>
                </a:solidFill>
              </a:rPr>
              <a:t>. </a:t>
            </a:r>
            <a:r>
              <a:rPr lang="en-US" sz="2200" b="0" i="0" u="none" strike="noStrike" baseline="0" dirty="0"/>
              <a:t>This is the ability to integrate feedback measurements from multiple loops and to implement optimizing strategies to improve overall process performance.</a:t>
            </a:r>
            <a:endParaRPr lang="en-US" sz="2200" dirty="0"/>
          </a:p>
        </p:txBody>
      </p:sp>
    </p:spTree>
    <p:extLst>
      <p:ext uri="{BB962C8B-B14F-4D97-AF65-F5344CB8AC3E}">
        <p14:creationId xmlns:p14="http://schemas.microsoft.com/office/powerpoint/2010/main" val="749832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44</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Forms of computer process control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0EF84A51-3724-4E2E-A8CA-FA9302216F52}"/>
              </a:ext>
            </a:extLst>
          </p:cNvPr>
          <p:cNvSpPr txBox="1"/>
          <p:nvPr/>
        </p:nvSpPr>
        <p:spPr>
          <a:xfrm>
            <a:off x="628650" y="1690689"/>
            <a:ext cx="8313420" cy="430887"/>
          </a:xfrm>
          <a:prstGeom prst="rect">
            <a:avLst/>
          </a:prstGeom>
          <a:noFill/>
        </p:spPr>
        <p:txBody>
          <a:bodyPr wrap="square">
            <a:spAutoFit/>
          </a:bodyPr>
          <a:lstStyle/>
          <a:p>
            <a:pPr algn="l"/>
            <a:r>
              <a:rPr lang="en-US" sz="2200" b="1" dirty="0">
                <a:solidFill>
                  <a:srgbClr val="0070C0"/>
                </a:solidFill>
              </a:rPr>
              <a:t>Direct Digital Control</a:t>
            </a:r>
            <a:endParaRPr lang="en-US" sz="2200" b="0" u="none" strike="noStrike" baseline="0" dirty="0"/>
          </a:p>
        </p:txBody>
      </p:sp>
      <p:sp>
        <p:nvSpPr>
          <p:cNvPr id="9" name="TextBox 8">
            <a:extLst>
              <a:ext uri="{FF2B5EF4-FFF2-40B4-BE49-F238E27FC236}">
                <a16:creationId xmlns:a16="http://schemas.microsoft.com/office/drawing/2014/main" id="{D5AABB8F-BD35-415E-BB9A-5BE80637D795}"/>
              </a:ext>
            </a:extLst>
          </p:cNvPr>
          <p:cNvSpPr txBox="1"/>
          <p:nvPr/>
        </p:nvSpPr>
        <p:spPr>
          <a:xfrm>
            <a:off x="628650" y="2229297"/>
            <a:ext cx="7710678" cy="769441"/>
          </a:xfrm>
          <a:prstGeom prst="rect">
            <a:avLst/>
          </a:prstGeom>
          <a:noFill/>
        </p:spPr>
        <p:txBody>
          <a:bodyPr wrap="square">
            <a:spAutoFit/>
          </a:bodyPr>
          <a:lstStyle/>
          <a:p>
            <a:pPr algn="l"/>
            <a:r>
              <a:rPr lang="en-US" sz="2200" b="0" i="0" u="none" strike="noStrike" baseline="0" dirty="0"/>
              <a:t>The opportunities for the control computer were soon recognized, including:</a:t>
            </a:r>
            <a:endParaRPr lang="en-US" sz="2200" dirty="0"/>
          </a:p>
        </p:txBody>
      </p:sp>
      <p:sp>
        <p:nvSpPr>
          <p:cNvPr id="11" name="TextBox 10">
            <a:extLst>
              <a:ext uri="{FF2B5EF4-FFF2-40B4-BE49-F238E27FC236}">
                <a16:creationId xmlns:a16="http://schemas.microsoft.com/office/drawing/2014/main" id="{9CEE984D-FC46-424B-A972-4A5FB77EE8D3}"/>
              </a:ext>
            </a:extLst>
          </p:cNvPr>
          <p:cNvSpPr txBox="1"/>
          <p:nvPr/>
        </p:nvSpPr>
        <p:spPr>
          <a:xfrm>
            <a:off x="628650" y="3098586"/>
            <a:ext cx="7710678" cy="1785104"/>
          </a:xfrm>
          <a:prstGeom prst="rect">
            <a:avLst/>
          </a:prstGeom>
          <a:noFill/>
        </p:spPr>
        <p:txBody>
          <a:bodyPr wrap="square">
            <a:spAutoFit/>
          </a:bodyPr>
          <a:lstStyle/>
          <a:p>
            <a:pPr marL="285750" indent="-285750" algn="just">
              <a:buFont typeface="Arial" panose="020B0604020202020204" pitchFamily="34" charset="0"/>
              <a:buChar char="•"/>
            </a:pPr>
            <a:r>
              <a:rPr lang="en-US" sz="2200" b="0" i="1" u="none" strike="noStrike" baseline="0" dirty="0">
                <a:solidFill>
                  <a:srgbClr val="002060"/>
                </a:solidFill>
              </a:rPr>
              <a:t>Ability to edit the control programs</a:t>
            </a:r>
            <a:r>
              <a:rPr lang="en-US" sz="2200" b="0" i="0" u="none" strike="noStrike" baseline="0" dirty="0"/>
              <a:t>. Using a digital computer makes it relatively easy to change the control algorithm when necessary by simply reprogramming the computer. Reprogramming an analog control loop is likely to require hardware changes that are more costly and less convenient.</a:t>
            </a:r>
            <a:endParaRPr lang="en-US" sz="2200" dirty="0"/>
          </a:p>
        </p:txBody>
      </p:sp>
    </p:spTree>
    <p:extLst>
      <p:ext uri="{BB962C8B-B14F-4D97-AF65-F5344CB8AC3E}">
        <p14:creationId xmlns:p14="http://schemas.microsoft.com/office/powerpoint/2010/main" val="1459906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45</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Computer Numerical Control and Robotics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10" name="TextBox 9">
            <a:extLst>
              <a:ext uri="{FF2B5EF4-FFF2-40B4-BE49-F238E27FC236}">
                <a16:creationId xmlns:a16="http://schemas.microsoft.com/office/drawing/2014/main" id="{7CD0A967-52C6-43BE-AA50-27030F96B7D1}"/>
              </a:ext>
            </a:extLst>
          </p:cNvPr>
          <p:cNvSpPr txBox="1"/>
          <p:nvPr/>
        </p:nvSpPr>
        <p:spPr>
          <a:xfrm>
            <a:off x="628650" y="1690689"/>
            <a:ext cx="7886700" cy="1785104"/>
          </a:xfrm>
          <a:prstGeom prst="rect">
            <a:avLst/>
          </a:prstGeom>
          <a:noFill/>
        </p:spPr>
        <p:txBody>
          <a:bodyPr wrap="square">
            <a:spAutoFit/>
          </a:bodyPr>
          <a:lstStyle/>
          <a:p>
            <a:pPr algn="l"/>
            <a:r>
              <a:rPr lang="en-US" sz="2200" b="0" i="0" u="none" strike="noStrike" baseline="0" dirty="0"/>
              <a:t>CNC is another form of industrial computer control. It involves the use of the computer (again, a microcomputer) to direct a machine tool through a sequence of processing steps defined by a program of instructions specifying the details of each step and their</a:t>
            </a:r>
          </a:p>
          <a:p>
            <a:pPr algn="l"/>
            <a:r>
              <a:rPr lang="en-US" sz="2200" b="0" i="0" u="none" strike="noStrike" baseline="0" dirty="0"/>
              <a:t>sequence.</a:t>
            </a:r>
            <a:endParaRPr lang="en-US" sz="2200" dirty="0"/>
          </a:p>
        </p:txBody>
      </p:sp>
      <p:sp>
        <p:nvSpPr>
          <p:cNvPr id="12" name="TextBox 11">
            <a:extLst>
              <a:ext uri="{FF2B5EF4-FFF2-40B4-BE49-F238E27FC236}">
                <a16:creationId xmlns:a16="http://schemas.microsoft.com/office/drawing/2014/main" id="{0957D97C-DE97-4BDA-AFA9-583FFABD1E7C}"/>
              </a:ext>
            </a:extLst>
          </p:cNvPr>
          <p:cNvSpPr txBox="1"/>
          <p:nvPr/>
        </p:nvSpPr>
        <p:spPr>
          <a:xfrm>
            <a:off x="628650" y="3475793"/>
            <a:ext cx="7886700" cy="2462213"/>
          </a:xfrm>
          <a:prstGeom prst="rect">
            <a:avLst/>
          </a:prstGeom>
          <a:noFill/>
        </p:spPr>
        <p:txBody>
          <a:bodyPr wrap="square">
            <a:spAutoFit/>
          </a:bodyPr>
          <a:lstStyle/>
          <a:p>
            <a:pPr algn="just"/>
            <a:r>
              <a:rPr lang="en-US" sz="2200" b="0" i="0" u="none" strike="noStrike" baseline="0" dirty="0"/>
              <a:t>The distinctive feature of CNC is control of the relative position of a tool with respect to the object (work part) being processed. Computations must be made to determine the trajectory that will be followed by the cutting tool to shape the part geometry.</a:t>
            </a:r>
          </a:p>
          <a:p>
            <a:pPr algn="just"/>
            <a:endParaRPr lang="en-US" sz="2200" b="0" i="0" u="none" strike="noStrike" baseline="0" dirty="0"/>
          </a:p>
          <a:p>
            <a:pPr algn="just"/>
            <a:r>
              <a:rPr lang="en-US" sz="2200" b="0" i="0" u="none" strike="noStrike" baseline="0" dirty="0"/>
              <a:t>Hence, CNC requires the controller to execute not only sequence control but geometric calculations as well.</a:t>
            </a:r>
            <a:endParaRPr lang="en-US" sz="2200" dirty="0"/>
          </a:p>
        </p:txBody>
      </p:sp>
    </p:spTree>
    <p:extLst>
      <p:ext uri="{BB962C8B-B14F-4D97-AF65-F5344CB8AC3E}">
        <p14:creationId xmlns:p14="http://schemas.microsoft.com/office/powerpoint/2010/main" val="256988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46</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Computer Numerical Control and Robotics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9" name="TextBox 8">
            <a:extLst>
              <a:ext uri="{FF2B5EF4-FFF2-40B4-BE49-F238E27FC236}">
                <a16:creationId xmlns:a16="http://schemas.microsoft.com/office/drawing/2014/main" id="{F4FCC2DB-71FD-4496-A296-4A6E5F7CF748}"/>
              </a:ext>
            </a:extLst>
          </p:cNvPr>
          <p:cNvSpPr txBox="1"/>
          <p:nvPr/>
        </p:nvSpPr>
        <p:spPr>
          <a:xfrm>
            <a:off x="628650" y="1761362"/>
            <a:ext cx="8064246" cy="4154984"/>
          </a:xfrm>
          <a:prstGeom prst="rect">
            <a:avLst/>
          </a:prstGeom>
          <a:noFill/>
        </p:spPr>
        <p:txBody>
          <a:bodyPr wrap="square">
            <a:spAutoFit/>
          </a:bodyPr>
          <a:lstStyle/>
          <a:p>
            <a:pPr algn="just"/>
            <a:r>
              <a:rPr lang="en-US" sz="2200" b="0" i="0" u="none" strike="noStrike" baseline="0" dirty="0"/>
              <a:t>Closely related to CNC is industrial robotics, in which the joints of a manipulator (robot arm) are controlled to move the end of the arm through a sequence of positions during the work cycle. </a:t>
            </a:r>
          </a:p>
          <a:p>
            <a:pPr algn="just"/>
            <a:endParaRPr lang="en-US" sz="2200" dirty="0"/>
          </a:p>
          <a:p>
            <a:pPr algn="just"/>
            <a:r>
              <a:rPr lang="en-US" sz="2200" b="0" i="0" u="none" strike="noStrike" baseline="0" dirty="0"/>
              <a:t>As in CNC, the controller must perform calculations during the work cycle to implement motion interpolation, feedback control, and other functions. </a:t>
            </a:r>
          </a:p>
          <a:p>
            <a:pPr algn="just"/>
            <a:endParaRPr lang="en-US" sz="2200" b="0" i="0" u="none" strike="noStrike" baseline="0" dirty="0"/>
          </a:p>
          <a:p>
            <a:pPr algn="just"/>
            <a:r>
              <a:rPr lang="en-US" sz="2200" b="0" i="0" u="none" strike="noStrike" baseline="0" dirty="0"/>
              <a:t>In addition, a robotic work cell usually includes other equipment besides the robot, and the activities of the other equipment in the work cell must be coordinated with those of the robot. This coordination is achieved using interlocks.</a:t>
            </a:r>
            <a:endParaRPr lang="en-US" sz="2200" dirty="0"/>
          </a:p>
        </p:txBody>
      </p:sp>
    </p:spTree>
    <p:extLst>
      <p:ext uri="{BB962C8B-B14F-4D97-AF65-F5344CB8AC3E}">
        <p14:creationId xmlns:p14="http://schemas.microsoft.com/office/powerpoint/2010/main" val="1290826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47</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Programmable Logic Controllers and Related Equipment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3B679E65-3A5D-4D02-8877-86EF68F755B3}"/>
              </a:ext>
            </a:extLst>
          </p:cNvPr>
          <p:cNvSpPr txBox="1"/>
          <p:nvPr/>
        </p:nvSpPr>
        <p:spPr>
          <a:xfrm>
            <a:off x="628650" y="1790206"/>
            <a:ext cx="7886700" cy="1785104"/>
          </a:xfrm>
          <a:prstGeom prst="rect">
            <a:avLst/>
          </a:prstGeom>
          <a:noFill/>
        </p:spPr>
        <p:txBody>
          <a:bodyPr wrap="square">
            <a:spAutoFit/>
          </a:bodyPr>
          <a:lstStyle/>
          <a:p>
            <a:pPr algn="just"/>
            <a:r>
              <a:rPr lang="en-US" sz="2200" b="0" i="0" u="none" strike="noStrike" baseline="0" dirty="0"/>
              <a:t>A </a:t>
            </a:r>
            <a:r>
              <a:rPr lang="en-US" sz="2200" b="1" i="1" u="none" strike="noStrike" baseline="0" dirty="0">
                <a:solidFill>
                  <a:srgbClr val="002060"/>
                </a:solidFill>
              </a:rPr>
              <a:t>programmable logic controller </a:t>
            </a:r>
            <a:r>
              <a:rPr lang="en-US" sz="2200" b="0" i="0" u="none" strike="noStrike" baseline="0" dirty="0"/>
              <a:t>can be defined as a microprocessor-based controller that uses stored instructions</a:t>
            </a:r>
          </a:p>
          <a:p>
            <a:pPr algn="just"/>
            <a:r>
              <a:rPr lang="en-US" sz="2200" b="0" i="0" u="none" strike="noStrike" baseline="0" dirty="0"/>
              <a:t>in programmable memory to implement </a:t>
            </a:r>
            <a:r>
              <a:rPr lang="en-US" sz="2200" b="0" i="0" u="none" strike="noStrike" baseline="0" dirty="0">
                <a:solidFill>
                  <a:srgbClr val="002060"/>
                </a:solidFill>
              </a:rPr>
              <a:t>logic, sequencing, timing, counting, and arithmetic control functions for controlling machines and processes.</a:t>
            </a:r>
            <a:endParaRPr lang="en-US" sz="2200" dirty="0">
              <a:solidFill>
                <a:srgbClr val="002060"/>
              </a:solidFill>
            </a:endParaRPr>
          </a:p>
        </p:txBody>
      </p:sp>
      <p:sp>
        <p:nvSpPr>
          <p:cNvPr id="10" name="TextBox 9">
            <a:extLst>
              <a:ext uri="{FF2B5EF4-FFF2-40B4-BE49-F238E27FC236}">
                <a16:creationId xmlns:a16="http://schemas.microsoft.com/office/drawing/2014/main" id="{F749625E-5470-4224-AA63-1AEE3ED91C69}"/>
              </a:ext>
            </a:extLst>
          </p:cNvPr>
          <p:cNvSpPr txBox="1"/>
          <p:nvPr/>
        </p:nvSpPr>
        <p:spPr>
          <a:xfrm>
            <a:off x="628650" y="4365666"/>
            <a:ext cx="8015478" cy="1107996"/>
          </a:xfrm>
          <a:prstGeom prst="rect">
            <a:avLst/>
          </a:prstGeom>
          <a:noFill/>
        </p:spPr>
        <p:txBody>
          <a:bodyPr wrap="square">
            <a:spAutoFit/>
          </a:bodyPr>
          <a:lstStyle/>
          <a:p>
            <a:pPr algn="just"/>
            <a:r>
              <a:rPr lang="en-US" sz="2200" b="0" i="0" u="none" strike="noStrike" baseline="0" dirty="0"/>
              <a:t>Today’s PLCs are used for both continuous control and discrete control applications in both the process industries and discrete manufacturing.</a:t>
            </a:r>
            <a:endParaRPr lang="en-US" sz="2200" dirty="0"/>
          </a:p>
        </p:txBody>
      </p:sp>
    </p:spTree>
    <p:extLst>
      <p:ext uri="{BB962C8B-B14F-4D97-AF65-F5344CB8AC3E}">
        <p14:creationId xmlns:p14="http://schemas.microsoft.com/office/powerpoint/2010/main" val="16932083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48</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Programmable Logic Controllers and Related Equipment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9" name="TextBox 8">
            <a:extLst>
              <a:ext uri="{FF2B5EF4-FFF2-40B4-BE49-F238E27FC236}">
                <a16:creationId xmlns:a16="http://schemas.microsoft.com/office/drawing/2014/main" id="{35EC382E-3E65-4BE6-BCAA-3DBF00E0DC2A}"/>
              </a:ext>
            </a:extLst>
          </p:cNvPr>
          <p:cNvSpPr txBox="1"/>
          <p:nvPr/>
        </p:nvSpPr>
        <p:spPr>
          <a:xfrm>
            <a:off x="583310" y="1690689"/>
            <a:ext cx="8133969" cy="5170646"/>
          </a:xfrm>
          <a:prstGeom prst="rect">
            <a:avLst/>
          </a:prstGeom>
          <a:noFill/>
        </p:spPr>
        <p:txBody>
          <a:bodyPr wrap="square">
            <a:spAutoFit/>
          </a:bodyPr>
          <a:lstStyle/>
          <a:p>
            <a:pPr algn="just"/>
            <a:r>
              <a:rPr lang="en-US" sz="2200" b="0" i="0" u="none" strike="noStrike" baseline="0" dirty="0"/>
              <a:t>A </a:t>
            </a:r>
            <a:r>
              <a:rPr lang="en-US" sz="2200" b="1" i="1" u="none" strike="noStrike" baseline="0" dirty="0">
                <a:solidFill>
                  <a:srgbClr val="002060"/>
                </a:solidFill>
              </a:rPr>
              <a:t>programmable automation controller </a:t>
            </a:r>
            <a:r>
              <a:rPr lang="en-US" sz="2200" b="0" i="0" u="none" strike="noStrike" baseline="0" dirty="0"/>
              <a:t>can be thought of as</a:t>
            </a:r>
          </a:p>
          <a:p>
            <a:pPr algn="just"/>
            <a:r>
              <a:rPr lang="en-US" sz="2200" b="0" i="0" u="none" strike="noStrike" baseline="0" dirty="0"/>
              <a:t>a digital controller that combines the capabilities of a personal computer with those of a conventional PLC; specifically, the input/output capabilities of a PLC are combined with the data processing, network connectivity, and enterprise data integration features of a</a:t>
            </a:r>
          </a:p>
          <a:p>
            <a:pPr algn="just"/>
            <a:r>
              <a:rPr lang="en-US" sz="2200" b="0" i="0" u="none" strike="noStrike" baseline="0" dirty="0"/>
              <a:t>PC. </a:t>
            </a:r>
          </a:p>
          <a:p>
            <a:pPr algn="just"/>
            <a:endParaRPr lang="en-US" sz="2200" dirty="0"/>
          </a:p>
          <a:p>
            <a:pPr algn="just"/>
            <a:r>
              <a:rPr lang="en-US" sz="2200" b="0" i="0" u="none" strike="noStrike" baseline="0" dirty="0"/>
              <a:t>A </a:t>
            </a:r>
            <a:r>
              <a:rPr lang="en-US" sz="2200" b="1" i="1" u="none" strike="noStrike" baseline="0" dirty="0">
                <a:solidFill>
                  <a:srgbClr val="002060"/>
                </a:solidFill>
              </a:rPr>
              <a:t>remote terminal unit </a:t>
            </a:r>
            <a:r>
              <a:rPr lang="en-US" sz="2200" b="0" i="0" u="none" strike="noStrike" baseline="0" dirty="0"/>
              <a:t>is a microprocessor-based device that is connected to the process, receiving electrical signals from sensors and converting them into digital data for use by a central control  computer; in some cases it also performs a control function for local sections of the process. RTUs often use wireless communications to transmit data, whereas PLCs use hardwired connections.</a:t>
            </a:r>
          </a:p>
          <a:p>
            <a:pPr algn="just"/>
            <a:endParaRPr lang="en-US" sz="2200" dirty="0"/>
          </a:p>
        </p:txBody>
      </p:sp>
    </p:spTree>
    <p:extLst>
      <p:ext uri="{BB962C8B-B14F-4D97-AF65-F5344CB8AC3E}">
        <p14:creationId xmlns:p14="http://schemas.microsoft.com/office/powerpoint/2010/main" val="2476574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49</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Supervisory Control and Data Acquisition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35C7D357-48CA-4629-9004-A2F737B76639}"/>
              </a:ext>
            </a:extLst>
          </p:cNvPr>
          <p:cNvSpPr txBox="1"/>
          <p:nvPr/>
        </p:nvSpPr>
        <p:spPr>
          <a:xfrm>
            <a:off x="628650" y="1853695"/>
            <a:ext cx="8003286" cy="1446550"/>
          </a:xfrm>
          <a:prstGeom prst="rect">
            <a:avLst/>
          </a:prstGeom>
          <a:noFill/>
        </p:spPr>
        <p:txBody>
          <a:bodyPr wrap="square">
            <a:spAutoFit/>
          </a:bodyPr>
          <a:lstStyle/>
          <a:p>
            <a:pPr algn="l"/>
            <a:r>
              <a:rPr lang="en-US" sz="2200" b="0" i="0" u="none" strike="noStrike" baseline="0" dirty="0"/>
              <a:t>The term</a:t>
            </a:r>
            <a:r>
              <a:rPr lang="en-US" sz="2200" b="1" i="0" u="none" strike="noStrike" baseline="0" dirty="0">
                <a:solidFill>
                  <a:srgbClr val="002060"/>
                </a:solidFill>
              </a:rPr>
              <a:t> </a:t>
            </a:r>
            <a:r>
              <a:rPr lang="en-US" sz="2200" b="1" i="1" u="none" strike="noStrike" baseline="0" dirty="0">
                <a:solidFill>
                  <a:srgbClr val="002060"/>
                </a:solidFill>
              </a:rPr>
              <a:t>supervisory control and data acquisition </a:t>
            </a:r>
            <a:r>
              <a:rPr lang="en-US" sz="2200" b="0" i="0" u="none" strike="noStrike" baseline="0" dirty="0"/>
              <a:t>(SCADA) emphasizes the fact that such control systems also collect data from the process, which often includes multiple sites distributed over large distances.</a:t>
            </a:r>
            <a:endParaRPr lang="en-US" sz="2200" dirty="0"/>
          </a:p>
        </p:txBody>
      </p:sp>
      <p:sp>
        <p:nvSpPr>
          <p:cNvPr id="12" name="TextBox 11">
            <a:extLst>
              <a:ext uri="{FF2B5EF4-FFF2-40B4-BE49-F238E27FC236}">
                <a16:creationId xmlns:a16="http://schemas.microsoft.com/office/drawing/2014/main" id="{7255FC7D-C301-4A0C-B8CE-18C5129D3623}"/>
              </a:ext>
            </a:extLst>
          </p:cNvPr>
          <p:cNvSpPr txBox="1"/>
          <p:nvPr/>
        </p:nvSpPr>
        <p:spPr>
          <a:xfrm>
            <a:off x="628650" y="3674136"/>
            <a:ext cx="7886700" cy="2462213"/>
          </a:xfrm>
          <a:prstGeom prst="rect">
            <a:avLst/>
          </a:prstGeom>
          <a:noFill/>
        </p:spPr>
        <p:txBody>
          <a:bodyPr wrap="square">
            <a:spAutoFit/>
          </a:bodyPr>
          <a:lstStyle/>
          <a:p>
            <a:pPr algn="just"/>
            <a:r>
              <a:rPr lang="en-US" sz="2200" b="0" i="0" u="none" strike="noStrike" baseline="0" dirty="0"/>
              <a:t>The general mode of operation in SCADA is for the remote devices to directly control the various control loops in the system, but these devices can be overridden by the operator at the HMI if that becomes necessary for some reason. </a:t>
            </a:r>
          </a:p>
          <a:p>
            <a:pPr algn="just"/>
            <a:endParaRPr lang="en-US" sz="2200" dirty="0"/>
          </a:p>
          <a:p>
            <a:pPr algn="just"/>
            <a:r>
              <a:rPr lang="en-US" sz="2200" b="0" i="0" u="none" strike="noStrike" baseline="0" dirty="0"/>
              <a:t>For example, the operator might change the value of a set</a:t>
            </a:r>
          </a:p>
          <a:p>
            <a:pPr algn="just"/>
            <a:r>
              <a:rPr lang="en-US" sz="2200" b="0" i="0" u="none" strike="noStrike" baseline="0" dirty="0"/>
              <a:t>point in one of the control loops.</a:t>
            </a:r>
            <a:endParaRPr lang="en-US" sz="2200" dirty="0"/>
          </a:p>
        </p:txBody>
      </p:sp>
    </p:spTree>
    <p:extLst>
      <p:ext uri="{BB962C8B-B14F-4D97-AF65-F5344CB8AC3E}">
        <p14:creationId xmlns:p14="http://schemas.microsoft.com/office/powerpoint/2010/main" val="5464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2500" dirty="0"/>
              <a:t>Process Industries Versus Discrete Manufacturing Industry</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5</a:t>
            </a:fld>
            <a:endParaRPr lang="en-US"/>
          </a:p>
        </p:txBody>
      </p:sp>
      <p:sp>
        <p:nvSpPr>
          <p:cNvPr id="5" name="TextBox 4">
            <a:extLst>
              <a:ext uri="{FF2B5EF4-FFF2-40B4-BE49-F238E27FC236}">
                <a16:creationId xmlns:a16="http://schemas.microsoft.com/office/drawing/2014/main" id="{797B4846-EDC3-47C3-A394-9223BE5FA63A}"/>
              </a:ext>
            </a:extLst>
          </p:cNvPr>
          <p:cNvSpPr txBox="1"/>
          <p:nvPr/>
        </p:nvSpPr>
        <p:spPr>
          <a:xfrm>
            <a:off x="628650" y="1283561"/>
            <a:ext cx="7796022" cy="430887"/>
          </a:xfrm>
          <a:prstGeom prst="rect">
            <a:avLst/>
          </a:prstGeom>
          <a:noFill/>
        </p:spPr>
        <p:txBody>
          <a:bodyPr wrap="square" rtlCol="0">
            <a:spAutoFit/>
          </a:bodyPr>
          <a:lstStyle/>
          <a:p>
            <a:r>
              <a:rPr lang="en-US" sz="2200" dirty="0">
                <a:solidFill>
                  <a:srgbClr val="FF0000"/>
                </a:solidFill>
              </a:rPr>
              <a:t>Levels of Automation in the Two Industries</a:t>
            </a:r>
          </a:p>
        </p:txBody>
      </p:sp>
      <p:pic>
        <p:nvPicPr>
          <p:cNvPr id="6" name="Picture 5">
            <a:extLst>
              <a:ext uri="{FF2B5EF4-FFF2-40B4-BE49-F238E27FC236}">
                <a16:creationId xmlns:a16="http://schemas.microsoft.com/office/drawing/2014/main" id="{082E1507-1B7C-4B8E-B34D-C0AA0FA6C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350" y="1747329"/>
            <a:ext cx="5508681" cy="4552382"/>
          </a:xfrm>
          <a:prstGeom prst="rect">
            <a:avLst/>
          </a:prstGeom>
        </p:spPr>
      </p:pic>
      <p:sp>
        <p:nvSpPr>
          <p:cNvPr id="3" name="Date Placeholder 2">
            <a:extLst>
              <a:ext uri="{FF2B5EF4-FFF2-40B4-BE49-F238E27FC236}">
                <a16:creationId xmlns:a16="http://schemas.microsoft.com/office/drawing/2014/main" id="{1604FDC1-8E20-48CC-9999-FC568482CD45}"/>
              </a:ext>
            </a:extLst>
          </p:cNvPr>
          <p:cNvSpPr>
            <a:spLocks noGrp="1"/>
          </p:cNvSpPr>
          <p:nvPr>
            <p:ph type="dt" sz="half" idx="10"/>
          </p:nvPr>
        </p:nvSpPr>
        <p:spPr/>
        <p:txBody>
          <a:bodyPr/>
          <a:lstStyle/>
          <a:p>
            <a:fld id="{12CE9F14-F10B-4DD1-8901-FFFFB2490309}" type="datetime1">
              <a:rPr lang="en-US" smtClean="0"/>
              <a:t>1/14/2021</a:t>
            </a:fld>
            <a:endParaRPr lang="en-US"/>
          </a:p>
        </p:txBody>
      </p:sp>
    </p:spTree>
    <p:extLst>
      <p:ext uri="{BB962C8B-B14F-4D97-AF65-F5344CB8AC3E}">
        <p14:creationId xmlns:p14="http://schemas.microsoft.com/office/powerpoint/2010/main" val="17624710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50</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Supervisory Control and Data Acquisition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9" name="TextBox 8">
            <a:extLst>
              <a:ext uri="{FF2B5EF4-FFF2-40B4-BE49-F238E27FC236}">
                <a16:creationId xmlns:a16="http://schemas.microsoft.com/office/drawing/2014/main" id="{C2EE47FA-9C37-4AA2-8C8C-4FBBC221F17C}"/>
              </a:ext>
            </a:extLst>
          </p:cNvPr>
          <p:cNvSpPr txBox="1"/>
          <p:nvPr/>
        </p:nvSpPr>
        <p:spPr>
          <a:xfrm>
            <a:off x="628650" y="2038361"/>
            <a:ext cx="7886700" cy="3816429"/>
          </a:xfrm>
          <a:prstGeom prst="rect">
            <a:avLst/>
          </a:prstGeom>
          <a:noFill/>
        </p:spPr>
        <p:txBody>
          <a:bodyPr wrap="square">
            <a:spAutoFit/>
          </a:bodyPr>
          <a:lstStyle/>
          <a:p>
            <a:pPr algn="l"/>
            <a:r>
              <a:rPr lang="en-US" sz="2200" b="0" i="0" u="none" strike="noStrike" baseline="0" dirty="0"/>
              <a:t>A typical SCADA system consists of the following components: </a:t>
            </a:r>
          </a:p>
          <a:p>
            <a:pPr algn="l"/>
            <a:endParaRPr lang="en-US" sz="2200" b="0" i="0" u="none" strike="noStrike" baseline="0" dirty="0"/>
          </a:p>
          <a:p>
            <a:pPr algn="l"/>
            <a:r>
              <a:rPr lang="en-US" sz="2200" b="0" i="0" u="none" strike="noStrike" baseline="0" dirty="0"/>
              <a:t>(1) a central supervisory computer system capable of collecting data from the process and transmitting command signals to the process, (2) a human-machine interface (HMI) that presents the collected data to the system operator(s) and enables them to</a:t>
            </a:r>
          </a:p>
          <a:p>
            <a:pPr algn="l"/>
            <a:r>
              <a:rPr lang="en-US" sz="2200" b="0" i="0" u="none" strike="noStrike" baseline="0" dirty="0"/>
              <a:t>send command signals, </a:t>
            </a:r>
          </a:p>
          <a:p>
            <a:pPr algn="l"/>
            <a:r>
              <a:rPr lang="en-US" sz="2200" b="0" i="0" u="none" strike="noStrike" baseline="0" dirty="0"/>
              <a:t>(3) distributed PLCs and RTUs that are connected directly to the</a:t>
            </a:r>
          </a:p>
          <a:p>
            <a:pPr algn="l"/>
            <a:r>
              <a:rPr lang="en-US" sz="2200" b="0" i="0" u="none" strike="noStrike" baseline="0" dirty="0"/>
              <a:t>process for data acquisition and control, and </a:t>
            </a:r>
          </a:p>
          <a:p>
            <a:pPr algn="l"/>
            <a:r>
              <a:rPr lang="en-US" sz="2200" b="0" i="0" u="none" strike="noStrike" baseline="0" dirty="0"/>
              <a:t>(4) a communications network that connects</a:t>
            </a:r>
          </a:p>
          <a:p>
            <a:pPr algn="l"/>
            <a:r>
              <a:rPr lang="en-US" sz="2200" b="0" i="0" u="none" strike="noStrike" baseline="0" dirty="0"/>
              <a:t>the central computer to the remote PLCs and RTUs.</a:t>
            </a:r>
            <a:endParaRPr lang="en-US" sz="2200" dirty="0"/>
          </a:p>
        </p:txBody>
      </p:sp>
    </p:spTree>
    <p:extLst>
      <p:ext uri="{BB962C8B-B14F-4D97-AF65-F5344CB8AC3E}">
        <p14:creationId xmlns:p14="http://schemas.microsoft.com/office/powerpoint/2010/main" val="29191985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51</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Supervisory Control and Data Acquisition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pic>
        <p:nvPicPr>
          <p:cNvPr id="10" name="Picture 9">
            <a:extLst>
              <a:ext uri="{FF2B5EF4-FFF2-40B4-BE49-F238E27FC236}">
                <a16:creationId xmlns:a16="http://schemas.microsoft.com/office/drawing/2014/main" id="{6D811105-D956-4AAA-87CD-5BF10C158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026" y="2097136"/>
            <a:ext cx="6942582" cy="3501062"/>
          </a:xfrm>
          <a:prstGeom prst="rect">
            <a:avLst/>
          </a:prstGeom>
        </p:spPr>
      </p:pic>
    </p:spTree>
    <p:extLst>
      <p:ext uri="{BB962C8B-B14F-4D97-AF65-F5344CB8AC3E}">
        <p14:creationId xmlns:p14="http://schemas.microsoft.com/office/powerpoint/2010/main" val="3980645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52</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Distributed Control Systems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5D166F84-DE7F-4968-BEB2-DE862E78F626}"/>
              </a:ext>
            </a:extLst>
          </p:cNvPr>
          <p:cNvSpPr txBox="1"/>
          <p:nvPr/>
        </p:nvSpPr>
        <p:spPr>
          <a:xfrm>
            <a:off x="628650" y="1811173"/>
            <a:ext cx="8137398" cy="1107996"/>
          </a:xfrm>
          <a:prstGeom prst="rect">
            <a:avLst/>
          </a:prstGeom>
          <a:noFill/>
        </p:spPr>
        <p:txBody>
          <a:bodyPr wrap="square">
            <a:spAutoFit/>
          </a:bodyPr>
          <a:lstStyle/>
          <a:p>
            <a:pPr algn="l"/>
            <a:r>
              <a:rPr lang="en-US" sz="2200" b="0" i="0" u="none" strike="noStrike" baseline="0" dirty="0"/>
              <a:t>The term </a:t>
            </a:r>
            <a:r>
              <a:rPr lang="en-US" sz="2200" b="1" i="1" u="none" strike="noStrike" baseline="0" dirty="0">
                <a:solidFill>
                  <a:srgbClr val="002060"/>
                </a:solidFill>
              </a:rPr>
              <a:t>distributed control system </a:t>
            </a:r>
            <a:r>
              <a:rPr lang="en-US" sz="2200" b="1" i="0" u="none" strike="noStrike" baseline="0" dirty="0">
                <a:solidFill>
                  <a:srgbClr val="002060"/>
                </a:solidFill>
              </a:rPr>
              <a:t>(DCS) </a:t>
            </a:r>
            <a:r>
              <a:rPr lang="en-US" sz="2200" b="0" i="0" u="none" strike="noStrike" baseline="0" dirty="0"/>
              <a:t>is used to describe a configuration consisting of multiple microcomputers connected</a:t>
            </a:r>
          </a:p>
          <a:p>
            <a:pPr algn="l"/>
            <a:r>
              <a:rPr lang="en-US" sz="2200" b="0" i="0" u="none" strike="noStrike" baseline="0" dirty="0"/>
              <a:t>together to share and distribute the process-control workload.</a:t>
            </a:r>
            <a:endParaRPr lang="en-US" sz="2200" dirty="0"/>
          </a:p>
        </p:txBody>
      </p:sp>
    </p:spTree>
    <p:extLst>
      <p:ext uri="{BB962C8B-B14F-4D97-AF65-F5344CB8AC3E}">
        <p14:creationId xmlns:p14="http://schemas.microsoft.com/office/powerpoint/2010/main" val="2097236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53</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Distributed Control Systems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9" name="TextBox 8">
            <a:extLst>
              <a:ext uri="{FF2B5EF4-FFF2-40B4-BE49-F238E27FC236}">
                <a16:creationId xmlns:a16="http://schemas.microsoft.com/office/drawing/2014/main" id="{9BB04BB9-36DC-4EDF-AB4D-E7F63A5A37CB}"/>
              </a:ext>
            </a:extLst>
          </p:cNvPr>
          <p:cNvSpPr txBox="1"/>
          <p:nvPr/>
        </p:nvSpPr>
        <p:spPr>
          <a:xfrm>
            <a:off x="628650" y="2120323"/>
            <a:ext cx="7284720" cy="3477875"/>
          </a:xfrm>
          <a:prstGeom prst="rect">
            <a:avLst/>
          </a:prstGeom>
          <a:noFill/>
        </p:spPr>
        <p:txBody>
          <a:bodyPr wrap="square">
            <a:spAutoFit/>
          </a:bodyPr>
          <a:lstStyle/>
          <a:p>
            <a:pPr algn="l"/>
            <a:r>
              <a:rPr lang="en-US" sz="2200" b="0" i="0" u="none" strike="noStrike" baseline="0" dirty="0"/>
              <a:t>A DCS consists of the following components and features:</a:t>
            </a:r>
          </a:p>
          <a:p>
            <a:pPr algn="l"/>
            <a:endParaRPr lang="en-US" sz="2200" b="0" i="0" u="none" strike="noStrike" baseline="0" dirty="0"/>
          </a:p>
          <a:p>
            <a:pPr marL="342900" indent="-342900" algn="l">
              <a:buFont typeface="Arial" panose="020B0604020202020204" pitchFamily="34" charset="0"/>
              <a:buChar char="•"/>
            </a:pPr>
            <a:r>
              <a:rPr lang="en-US" sz="2200" b="0" i="0" u="none" strike="noStrike" baseline="0" dirty="0"/>
              <a:t>Multiple process-control stations located throughout the plant to control the individual loops and devices of the process. PCs, PACs, PLCs, and RTUs are used at these stations.</a:t>
            </a:r>
          </a:p>
          <a:p>
            <a:pPr marL="342900" indent="-342900" algn="l">
              <a:buFont typeface="Arial" panose="020B0604020202020204" pitchFamily="34" charset="0"/>
              <a:buChar char="•"/>
            </a:pPr>
            <a:r>
              <a:rPr lang="en-US" sz="2200" b="0" i="0" u="none" strike="noStrike" baseline="0" dirty="0"/>
              <a:t> A central control room equipped with operator stations, where supervisory control of the plant occurs.</a:t>
            </a:r>
          </a:p>
          <a:p>
            <a:pPr marL="342900" indent="-342900" algn="l">
              <a:buFont typeface="Arial" panose="020B0604020202020204" pitchFamily="34" charset="0"/>
              <a:buChar char="•"/>
            </a:pPr>
            <a:r>
              <a:rPr lang="en-US" sz="2200" dirty="0"/>
              <a:t>(</a:t>
            </a:r>
            <a:r>
              <a:rPr lang="en-US" sz="2200" dirty="0" err="1"/>
              <a:t>cont</a:t>
            </a:r>
            <a:r>
              <a:rPr lang="en-US" sz="2200" dirty="0"/>
              <a:t>… next page)</a:t>
            </a:r>
            <a:endParaRPr lang="en-US" sz="2200" b="0" i="0" u="none" strike="noStrike" baseline="0" dirty="0"/>
          </a:p>
          <a:p>
            <a:pPr algn="l"/>
            <a:endParaRPr lang="en-US" sz="2200" dirty="0"/>
          </a:p>
        </p:txBody>
      </p:sp>
    </p:spTree>
    <p:extLst>
      <p:ext uri="{BB962C8B-B14F-4D97-AF65-F5344CB8AC3E}">
        <p14:creationId xmlns:p14="http://schemas.microsoft.com/office/powerpoint/2010/main" val="20296331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54</a:t>
            </a:fld>
            <a:endParaRPr lang="en-US"/>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Distributed Control Systems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pic>
        <p:nvPicPr>
          <p:cNvPr id="6" name="Picture 5">
            <a:extLst>
              <a:ext uri="{FF2B5EF4-FFF2-40B4-BE49-F238E27FC236}">
                <a16:creationId xmlns:a16="http://schemas.microsoft.com/office/drawing/2014/main" id="{90AD15F1-0484-40D4-A1E2-E8A7250F9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28" y="2015367"/>
            <a:ext cx="7638866" cy="3582831"/>
          </a:xfrm>
          <a:prstGeom prst="rect">
            <a:avLst/>
          </a:prstGeom>
        </p:spPr>
      </p:pic>
    </p:spTree>
    <p:extLst>
      <p:ext uri="{BB962C8B-B14F-4D97-AF65-F5344CB8AC3E}">
        <p14:creationId xmlns:p14="http://schemas.microsoft.com/office/powerpoint/2010/main" val="17641628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55</a:t>
            </a:fld>
            <a:endParaRPr lang="en-US" dirty="0"/>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Distributed Control Systems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8" name="TextBox 7">
            <a:extLst>
              <a:ext uri="{FF2B5EF4-FFF2-40B4-BE49-F238E27FC236}">
                <a16:creationId xmlns:a16="http://schemas.microsoft.com/office/drawing/2014/main" id="{34AD26E6-87AD-4B27-8A91-6EDADCF2CB57}"/>
              </a:ext>
            </a:extLst>
          </p:cNvPr>
          <p:cNvSpPr txBox="1"/>
          <p:nvPr/>
        </p:nvSpPr>
        <p:spPr>
          <a:xfrm>
            <a:off x="628650" y="2199613"/>
            <a:ext cx="7796022" cy="3139321"/>
          </a:xfrm>
          <a:prstGeom prst="rect">
            <a:avLst/>
          </a:prstGeom>
          <a:noFill/>
        </p:spPr>
        <p:txBody>
          <a:bodyPr wrap="square">
            <a:spAutoFit/>
          </a:bodyPr>
          <a:lstStyle/>
          <a:p>
            <a:pPr marL="342900" indent="-342900">
              <a:buFont typeface="Arial" panose="020B0604020202020204" pitchFamily="34" charset="0"/>
              <a:buChar char="•"/>
            </a:pPr>
            <a:r>
              <a:rPr lang="en-US" sz="2200" b="0" i="0" u="none" strike="noStrike" baseline="0" dirty="0"/>
              <a:t>Local operator stations distributed throughout the plant. </a:t>
            </a:r>
            <a:br>
              <a:rPr lang="en-US" sz="2200" b="0" i="0" u="none" strike="noStrike" baseline="0" dirty="0"/>
            </a:br>
            <a:r>
              <a:rPr lang="en-US" sz="2200" b="0" i="0" u="none" strike="noStrike" baseline="0" dirty="0"/>
              <a:t>This provides the DCS with redundancy. If a control failure occurs in the central control room, the local operator stations take over the central control functions. If a local operator station fails, the other local operator stations assume the functions of the failed station.</a:t>
            </a:r>
          </a:p>
          <a:p>
            <a:pPr marL="342900" indent="-342900" algn="l">
              <a:buFont typeface="Arial" panose="020B0604020202020204" pitchFamily="34" charset="0"/>
              <a:buChar char="•"/>
            </a:pPr>
            <a:r>
              <a:rPr lang="en-US" sz="2200" b="0" i="0" u="none" strike="noStrike" baseline="0" dirty="0"/>
              <a:t>All process and operator stations interact with each other by means of a communications network, or </a:t>
            </a:r>
            <a:r>
              <a:rPr lang="en-US" sz="2200" b="0" i="1" u="none" strike="noStrike" baseline="0" dirty="0"/>
              <a:t>data highway</a:t>
            </a:r>
            <a:r>
              <a:rPr lang="en-US" sz="2200" b="0" i="0" u="none" strike="noStrike" baseline="0" dirty="0"/>
              <a:t>, as it is often called.</a:t>
            </a:r>
            <a:endParaRPr lang="en-US" sz="2200" dirty="0"/>
          </a:p>
        </p:txBody>
      </p:sp>
    </p:spTree>
    <p:extLst>
      <p:ext uri="{BB962C8B-B14F-4D97-AF65-F5344CB8AC3E}">
        <p14:creationId xmlns:p14="http://schemas.microsoft.com/office/powerpoint/2010/main" val="34140912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Computer Process Control </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56</a:t>
            </a:fld>
            <a:endParaRPr lang="en-US" dirty="0"/>
          </a:p>
        </p:txBody>
      </p:sp>
      <p:sp>
        <p:nvSpPr>
          <p:cNvPr id="5" name="TextBox 4">
            <a:extLst>
              <a:ext uri="{FF2B5EF4-FFF2-40B4-BE49-F238E27FC236}">
                <a16:creationId xmlns:a16="http://schemas.microsoft.com/office/drawing/2014/main" id="{5B07D50B-71B2-4E23-B4EA-E275999BBBFC}"/>
              </a:ext>
            </a:extLst>
          </p:cNvPr>
          <p:cNvSpPr txBox="1"/>
          <p:nvPr/>
        </p:nvSpPr>
        <p:spPr>
          <a:xfrm>
            <a:off x="628650" y="1259802"/>
            <a:ext cx="7796022" cy="430887"/>
          </a:xfrm>
          <a:prstGeom prst="rect">
            <a:avLst/>
          </a:prstGeom>
          <a:noFill/>
        </p:spPr>
        <p:txBody>
          <a:bodyPr wrap="square" rtlCol="0">
            <a:spAutoFit/>
          </a:bodyPr>
          <a:lstStyle/>
          <a:p>
            <a:r>
              <a:rPr lang="en-US" sz="2200" dirty="0">
                <a:solidFill>
                  <a:srgbClr val="FF0000"/>
                </a:solidFill>
              </a:rPr>
              <a:t>Distributed Control Systems  </a:t>
            </a:r>
          </a:p>
        </p:txBody>
      </p:sp>
      <p:sp>
        <p:nvSpPr>
          <p:cNvPr id="7" name="Date Placeholder 6">
            <a:extLst>
              <a:ext uri="{FF2B5EF4-FFF2-40B4-BE49-F238E27FC236}">
                <a16:creationId xmlns:a16="http://schemas.microsoft.com/office/drawing/2014/main" id="{FBFCFCCE-41AC-4C0A-9E34-DD6BCC45C058}"/>
              </a:ext>
            </a:extLst>
          </p:cNvPr>
          <p:cNvSpPr>
            <a:spLocks noGrp="1"/>
          </p:cNvSpPr>
          <p:nvPr>
            <p:ph type="dt" sz="half" idx="10"/>
          </p:nvPr>
        </p:nvSpPr>
        <p:spPr/>
        <p:txBody>
          <a:bodyPr/>
          <a:lstStyle/>
          <a:p>
            <a:fld id="{54451C2E-F867-4BDD-AD41-E804904E4005}" type="datetime1">
              <a:rPr lang="en-US" smtClean="0"/>
              <a:t>1/14/2021</a:t>
            </a:fld>
            <a:endParaRPr lang="en-US" dirty="0"/>
          </a:p>
        </p:txBody>
      </p:sp>
      <p:sp>
        <p:nvSpPr>
          <p:cNvPr id="9" name="TextBox 8">
            <a:extLst>
              <a:ext uri="{FF2B5EF4-FFF2-40B4-BE49-F238E27FC236}">
                <a16:creationId xmlns:a16="http://schemas.microsoft.com/office/drawing/2014/main" id="{32AEACD2-CCF1-4EC0-93FA-5ECEEAEDFDC8}"/>
              </a:ext>
            </a:extLst>
          </p:cNvPr>
          <p:cNvSpPr txBox="1"/>
          <p:nvPr/>
        </p:nvSpPr>
        <p:spPr>
          <a:xfrm>
            <a:off x="537972" y="1690689"/>
            <a:ext cx="8179308" cy="4154984"/>
          </a:xfrm>
          <a:prstGeom prst="rect">
            <a:avLst/>
          </a:prstGeom>
          <a:noFill/>
        </p:spPr>
        <p:txBody>
          <a:bodyPr wrap="square">
            <a:spAutoFit/>
          </a:bodyPr>
          <a:lstStyle/>
          <a:p>
            <a:pPr algn="l"/>
            <a:r>
              <a:rPr lang="en-US" sz="2200" b="0" i="0" u="none" strike="noStrike" baseline="0" dirty="0"/>
              <a:t>There are a number of benefits and advantages of distributed control: </a:t>
            </a:r>
            <a:br>
              <a:rPr lang="en-US" sz="2200" b="0" i="0" u="none" strike="noStrike" baseline="0" dirty="0"/>
            </a:br>
            <a:endParaRPr lang="en-US" sz="2200" b="0" i="0" u="none" strike="noStrike" baseline="0" dirty="0"/>
          </a:p>
          <a:p>
            <a:pPr marL="457200" indent="-457200" algn="l">
              <a:buAutoNum type="arabicParenBoth"/>
            </a:pPr>
            <a:r>
              <a:rPr lang="en-US" sz="2200" b="0" i="0" u="none" strike="noStrike" baseline="0" dirty="0"/>
              <a:t>A DCS can be installed for a given application in a very basic configuration, then enhanced and expanded as needed in the future; </a:t>
            </a:r>
          </a:p>
          <a:p>
            <a:pPr algn="l"/>
            <a:r>
              <a:rPr lang="en-US" sz="2200" b="0" i="0" u="none" strike="noStrike" baseline="0" dirty="0"/>
              <a:t>(2) because the system consists of multiple computers, this facilitates      parallel multitasking; </a:t>
            </a:r>
          </a:p>
          <a:p>
            <a:pPr algn="l"/>
            <a:r>
              <a:rPr lang="en-US" sz="2200" b="0" i="0" u="none" strike="noStrike" baseline="0" dirty="0"/>
              <a:t>(3) because of its multiple computers, a DCS has built-in redundancy; </a:t>
            </a:r>
          </a:p>
          <a:p>
            <a:pPr algn="l"/>
            <a:r>
              <a:rPr lang="en-US" sz="2200" b="0" i="0" u="none" strike="noStrike" baseline="0" dirty="0"/>
              <a:t>(4) control cabling is reduced compared with a central computer control</a:t>
            </a:r>
            <a:r>
              <a:rPr lang="en-US" sz="2200" dirty="0"/>
              <a:t> </a:t>
            </a:r>
            <a:r>
              <a:rPr lang="en-US" sz="2200" b="0" i="0" u="none" strike="noStrike" baseline="0" dirty="0"/>
              <a:t>configuration; and </a:t>
            </a:r>
          </a:p>
          <a:p>
            <a:pPr algn="l"/>
            <a:r>
              <a:rPr lang="en-US" sz="2200" b="0" i="0" u="none" strike="noStrike" baseline="0" dirty="0"/>
              <a:t>(5) networking provides process information throughout the</a:t>
            </a:r>
          </a:p>
          <a:p>
            <a:pPr algn="l"/>
            <a:r>
              <a:rPr lang="en-US" sz="2200" b="0" i="0" u="none" strike="noStrike" baseline="0" dirty="0"/>
              <a:t>enterprise for more efficient plant and process management.</a:t>
            </a:r>
            <a:endParaRPr lang="en-US" sz="2200" dirty="0"/>
          </a:p>
        </p:txBody>
      </p:sp>
    </p:spTree>
    <p:extLst>
      <p:ext uri="{BB962C8B-B14F-4D97-AF65-F5344CB8AC3E}">
        <p14:creationId xmlns:p14="http://schemas.microsoft.com/office/powerpoint/2010/main" val="20195941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A64C-5EBF-4C43-A70B-713785762A39}"/>
              </a:ext>
            </a:extLst>
          </p:cNvPr>
          <p:cNvSpPr>
            <a:spLocks noGrp="1"/>
          </p:cNvSpPr>
          <p:nvPr>
            <p:ph type="title"/>
          </p:nvPr>
        </p:nvSpPr>
        <p:spPr/>
        <p:txBody>
          <a:bodyPr>
            <a:normAutofit/>
          </a:bodyPr>
          <a:lstStyle/>
          <a:p>
            <a:r>
              <a:rPr lang="en-US" dirty="0"/>
              <a:t>References</a:t>
            </a:r>
          </a:p>
        </p:txBody>
      </p:sp>
      <p:sp>
        <p:nvSpPr>
          <p:cNvPr id="5" name="Date Placeholder 4">
            <a:extLst>
              <a:ext uri="{FF2B5EF4-FFF2-40B4-BE49-F238E27FC236}">
                <a16:creationId xmlns:a16="http://schemas.microsoft.com/office/drawing/2014/main" id="{5587AAFB-D725-41E2-8E55-DA330A852FC6}"/>
              </a:ext>
            </a:extLst>
          </p:cNvPr>
          <p:cNvSpPr>
            <a:spLocks noGrp="1"/>
          </p:cNvSpPr>
          <p:nvPr>
            <p:ph type="dt" sz="half" idx="10"/>
          </p:nvPr>
        </p:nvSpPr>
        <p:spPr/>
        <p:txBody>
          <a:bodyPr/>
          <a:lstStyle/>
          <a:p>
            <a:fld id="{EEE1C14E-D9CE-4B4A-9FA5-3988ADAD0A23}" type="datetime1">
              <a:rPr lang="en-US" smtClean="0"/>
              <a:t>1/14/2021</a:t>
            </a:fld>
            <a:endParaRPr lang="en-US"/>
          </a:p>
        </p:txBody>
      </p:sp>
      <p:sp>
        <p:nvSpPr>
          <p:cNvPr id="6" name="Footer Placeholder 5">
            <a:extLst>
              <a:ext uri="{FF2B5EF4-FFF2-40B4-BE49-F238E27FC236}">
                <a16:creationId xmlns:a16="http://schemas.microsoft.com/office/drawing/2014/main" id="{8B2C5466-2FF3-4FD1-9B2E-D3CD585F7F87}"/>
              </a:ext>
            </a:extLst>
          </p:cNvPr>
          <p:cNvSpPr>
            <a:spLocks noGrp="1"/>
          </p:cNvSpPr>
          <p:nvPr>
            <p:ph type="ftr" sz="quarter" idx="11"/>
          </p:nvPr>
        </p:nvSpPr>
        <p:spPr/>
        <p:txBody>
          <a:bodyPr/>
          <a:lstStyle/>
          <a:p>
            <a:r>
              <a:rPr lang="en-US"/>
              <a:t>Daro VAN</a:t>
            </a:r>
          </a:p>
        </p:txBody>
      </p:sp>
      <p:sp>
        <p:nvSpPr>
          <p:cNvPr id="7" name="Slide Number Placeholder 6">
            <a:extLst>
              <a:ext uri="{FF2B5EF4-FFF2-40B4-BE49-F238E27FC236}">
                <a16:creationId xmlns:a16="http://schemas.microsoft.com/office/drawing/2014/main" id="{9DD5B392-7DEB-4730-B4BC-FD6D57F32CC1}"/>
              </a:ext>
            </a:extLst>
          </p:cNvPr>
          <p:cNvSpPr>
            <a:spLocks noGrp="1"/>
          </p:cNvSpPr>
          <p:nvPr>
            <p:ph type="sldNum" sz="quarter" idx="12"/>
          </p:nvPr>
        </p:nvSpPr>
        <p:spPr/>
        <p:txBody>
          <a:bodyPr/>
          <a:lstStyle/>
          <a:p>
            <a:fld id="{824FAEEE-92E4-4C92-92FB-7B9E2C1BA134}" type="slidenum">
              <a:rPr lang="en-US" smtClean="0"/>
              <a:t>57</a:t>
            </a:fld>
            <a:endParaRPr lang="en-US"/>
          </a:p>
        </p:txBody>
      </p:sp>
      <p:sp>
        <p:nvSpPr>
          <p:cNvPr id="3" name="TextBox 2">
            <a:extLst>
              <a:ext uri="{FF2B5EF4-FFF2-40B4-BE49-F238E27FC236}">
                <a16:creationId xmlns:a16="http://schemas.microsoft.com/office/drawing/2014/main" id="{59BAA640-D8CF-435D-98FF-F9A382F06ABA}"/>
              </a:ext>
            </a:extLst>
          </p:cNvPr>
          <p:cNvSpPr txBox="1"/>
          <p:nvPr/>
        </p:nvSpPr>
        <p:spPr>
          <a:xfrm>
            <a:off x="628650" y="1766656"/>
            <a:ext cx="7886700" cy="646331"/>
          </a:xfrm>
          <a:prstGeom prst="rect">
            <a:avLst/>
          </a:prstGeom>
          <a:noFill/>
        </p:spPr>
        <p:txBody>
          <a:bodyPr wrap="square" rtlCol="0">
            <a:spAutoFit/>
          </a:bodyPr>
          <a:lstStyle/>
          <a:p>
            <a:r>
              <a:rPr lang="en-US" sz="1800" b="0" i="0" u="none" strike="noStrike" dirty="0">
                <a:solidFill>
                  <a:srgbClr val="000000"/>
                </a:solidFill>
                <a:latin typeface="Calibri" panose="020F0502020204030204" pitchFamily="34" charset="0"/>
              </a:rPr>
              <a:t>Mikell P. Groover, “Automation, Production Systems and Computer-integrated Manufacturing” , 4</a:t>
            </a:r>
            <a:r>
              <a:rPr lang="en-US" sz="1800" b="0" i="0" u="none" strike="noStrike" baseline="30000" dirty="0">
                <a:solidFill>
                  <a:srgbClr val="000000"/>
                </a:solidFill>
                <a:latin typeface="Calibri" panose="020F0502020204030204" pitchFamily="34" charset="0"/>
              </a:rPr>
              <a:t>th</a:t>
            </a:r>
            <a:r>
              <a:rPr lang="en-US" sz="1800" b="0" i="0" u="none" strike="noStrike" dirty="0">
                <a:solidFill>
                  <a:srgbClr val="000000"/>
                </a:solidFill>
                <a:latin typeface="Calibri" panose="020F0502020204030204" pitchFamily="34" charset="0"/>
              </a:rPr>
              <a:t> edition, </a:t>
            </a:r>
            <a:r>
              <a:rPr lang="en-US" dirty="0">
                <a:solidFill>
                  <a:srgbClr val="000000"/>
                </a:solidFill>
                <a:latin typeface="Calibri" panose="020F0502020204030204" pitchFamily="34" charset="0"/>
              </a:rPr>
              <a:t>P</a:t>
            </a:r>
            <a:r>
              <a:rPr lang="en-US" sz="1800" b="0" i="0" u="none" strike="noStrike" dirty="0">
                <a:solidFill>
                  <a:srgbClr val="000000"/>
                </a:solidFill>
                <a:latin typeface="Calibri" panose="020F0502020204030204" pitchFamily="34" charset="0"/>
              </a:rPr>
              <a:t>earson, chapter 2</a:t>
            </a:r>
            <a:endParaRPr lang="en-US" sz="1800" b="0" i="0" u="none" strike="noStrike" baseline="30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26087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2500" dirty="0"/>
              <a:t>Process Industries Versus Discrete Manufacturing Industry</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6</a:t>
            </a:fld>
            <a:endParaRPr lang="en-US"/>
          </a:p>
        </p:txBody>
      </p:sp>
      <p:sp>
        <p:nvSpPr>
          <p:cNvPr id="5" name="TextBox 4">
            <a:extLst>
              <a:ext uri="{FF2B5EF4-FFF2-40B4-BE49-F238E27FC236}">
                <a16:creationId xmlns:a16="http://schemas.microsoft.com/office/drawing/2014/main" id="{797B4846-EDC3-47C3-A394-9223BE5FA63A}"/>
              </a:ext>
            </a:extLst>
          </p:cNvPr>
          <p:cNvSpPr txBox="1"/>
          <p:nvPr/>
        </p:nvSpPr>
        <p:spPr>
          <a:xfrm>
            <a:off x="628650" y="1180326"/>
            <a:ext cx="7796022" cy="430887"/>
          </a:xfrm>
          <a:prstGeom prst="rect">
            <a:avLst/>
          </a:prstGeom>
          <a:noFill/>
        </p:spPr>
        <p:txBody>
          <a:bodyPr wrap="square" rtlCol="0">
            <a:spAutoFit/>
          </a:bodyPr>
          <a:lstStyle/>
          <a:p>
            <a:r>
              <a:rPr lang="en-US" sz="2200" dirty="0">
                <a:solidFill>
                  <a:srgbClr val="FF0000"/>
                </a:solidFill>
              </a:rPr>
              <a:t>Levels of Automation in the Two Industries</a:t>
            </a:r>
          </a:p>
        </p:txBody>
      </p:sp>
      <p:pic>
        <p:nvPicPr>
          <p:cNvPr id="7" name="Picture 6">
            <a:extLst>
              <a:ext uri="{FF2B5EF4-FFF2-40B4-BE49-F238E27FC236}">
                <a16:creationId xmlns:a16="http://schemas.microsoft.com/office/drawing/2014/main" id="{D98AF382-B1E3-4AAE-A525-BF1247187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575" y="1867242"/>
            <a:ext cx="7582172" cy="3514365"/>
          </a:xfrm>
          <a:prstGeom prst="rect">
            <a:avLst/>
          </a:prstGeom>
        </p:spPr>
      </p:pic>
      <p:sp>
        <p:nvSpPr>
          <p:cNvPr id="3" name="Date Placeholder 2">
            <a:extLst>
              <a:ext uri="{FF2B5EF4-FFF2-40B4-BE49-F238E27FC236}">
                <a16:creationId xmlns:a16="http://schemas.microsoft.com/office/drawing/2014/main" id="{6EC63D1E-D329-4AD9-9417-7995811C5C1A}"/>
              </a:ext>
            </a:extLst>
          </p:cNvPr>
          <p:cNvSpPr>
            <a:spLocks noGrp="1"/>
          </p:cNvSpPr>
          <p:nvPr>
            <p:ph type="dt" sz="half" idx="10"/>
          </p:nvPr>
        </p:nvSpPr>
        <p:spPr/>
        <p:txBody>
          <a:bodyPr/>
          <a:lstStyle/>
          <a:p>
            <a:fld id="{1F4C3DAB-44EF-4134-91D2-CAC6B2A1B9FB}" type="datetime1">
              <a:rPr lang="en-US" smtClean="0"/>
              <a:t>1/14/2021</a:t>
            </a:fld>
            <a:endParaRPr lang="en-US"/>
          </a:p>
        </p:txBody>
      </p:sp>
    </p:spTree>
    <p:extLst>
      <p:ext uri="{BB962C8B-B14F-4D97-AF65-F5344CB8AC3E}">
        <p14:creationId xmlns:p14="http://schemas.microsoft.com/office/powerpoint/2010/main" val="75489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2500" dirty="0"/>
              <a:t>Process Industries Versus Discrete Manufacturing Industry</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7</a:t>
            </a:fld>
            <a:endParaRPr lang="en-US"/>
          </a:p>
        </p:txBody>
      </p:sp>
      <p:sp>
        <p:nvSpPr>
          <p:cNvPr id="5" name="TextBox 4">
            <a:extLst>
              <a:ext uri="{FF2B5EF4-FFF2-40B4-BE49-F238E27FC236}">
                <a16:creationId xmlns:a16="http://schemas.microsoft.com/office/drawing/2014/main" id="{797B4846-EDC3-47C3-A394-9223BE5FA63A}"/>
              </a:ext>
            </a:extLst>
          </p:cNvPr>
          <p:cNvSpPr txBox="1"/>
          <p:nvPr/>
        </p:nvSpPr>
        <p:spPr>
          <a:xfrm>
            <a:off x="628650" y="1244234"/>
            <a:ext cx="7796022" cy="430887"/>
          </a:xfrm>
          <a:prstGeom prst="rect">
            <a:avLst/>
          </a:prstGeom>
          <a:noFill/>
        </p:spPr>
        <p:txBody>
          <a:bodyPr wrap="square" rtlCol="0">
            <a:spAutoFit/>
          </a:bodyPr>
          <a:lstStyle/>
          <a:p>
            <a:r>
              <a:rPr lang="en-US" sz="2200" dirty="0">
                <a:solidFill>
                  <a:srgbClr val="FF0000"/>
                </a:solidFill>
              </a:rPr>
              <a:t>Variables and parameters in the two industries </a:t>
            </a:r>
          </a:p>
        </p:txBody>
      </p:sp>
      <p:pic>
        <p:nvPicPr>
          <p:cNvPr id="6" name="Picture 5">
            <a:extLst>
              <a:ext uri="{FF2B5EF4-FFF2-40B4-BE49-F238E27FC236}">
                <a16:creationId xmlns:a16="http://schemas.microsoft.com/office/drawing/2014/main" id="{B14B808A-A169-4449-91C9-44AB24B6B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943" y="2999310"/>
            <a:ext cx="7276729" cy="3006167"/>
          </a:xfrm>
          <a:prstGeom prst="rect">
            <a:avLst/>
          </a:prstGeom>
        </p:spPr>
      </p:pic>
      <p:sp>
        <p:nvSpPr>
          <p:cNvPr id="3" name="Date Placeholder 2">
            <a:extLst>
              <a:ext uri="{FF2B5EF4-FFF2-40B4-BE49-F238E27FC236}">
                <a16:creationId xmlns:a16="http://schemas.microsoft.com/office/drawing/2014/main" id="{0610EF12-9BD9-437F-A117-A7CF0A26D1E6}"/>
              </a:ext>
            </a:extLst>
          </p:cNvPr>
          <p:cNvSpPr>
            <a:spLocks noGrp="1"/>
          </p:cNvSpPr>
          <p:nvPr>
            <p:ph type="dt" sz="half" idx="10"/>
          </p:nvPr>
        </p:nvSpPr>
        <p:spPr/>
        <p:txBody>
          <a:bodyPr/>
          <a:lstStyle/>
          <a:p>
            <a:fld id="{5AA63532-25EF-4E8B-8D22-F45ED5F541E3}" type="datetime1">
              <a:rPr lang="en-US" smtClean="0"/>
              <a:t>1/14/2021</a:t>
            </a:fld>
            <a:endParaRPr lang="en-US"/>
          </a:p>
        </p:txBody>
      </p:sp>
      <p:sp>
        <p:nvSpPr>
          <p:cNvPr id="8" name="TextBox 7">
            <a:extLst>
              <a:ext uri="{FF2B5EF4-FFF2-40B4-BE49-F238E27FC236}">
                <a16:creationId xmlns:a16="http://schemas.microsoft.com/office/drawing/2014/main" id="{27FEEA6C-3B57-48EE-B672-11F8E8F018B4}"/>
              </a:ext>
            </a:extLst>
          </p:cNvPr>
          <p:cNvSpPr txBox="1"/>
          <p:nvPr/>
        </p:nvSpPr>
        <p:spPr>
          <a:xfrm>
            <a:off x="628650" y="1750995"/>
            <a:ext cx="8044159" cy="1107996"/>
          </a:xfrm>
          <a:prstGeom prst="rect">
            <a:avLst/>
          </a:prstGeom>
          <a:noFill/>
        </p:spPr>
        <p:txBody>
          <a:bodyPr wrap="square">
            <a:spAutoFit/>
          </a:bodyPr>
          <a:lstStyle/>
          <a:p>
            <a:pPr algn="l"/>
            <a:r>
              <a:rPr lang="en-US" sz="2200" b="0" i="0" u="none" strike="noStrike" baseline="0" dirty="0"/>
              <a:t>In the process industries, the variables and parameters of interest tend to be continuous,  whereas in discrete manufacturing, they tend to be discrete.</a:t>
            </a:r>
            <a:endParaRPr lang="en-US" sz="2200" dirty="0"/>
          </a:p>
        </p:txBody>
      </p:sp>
    </p:spTree>
    <p:extLst>
      <p:ext uri="{BB962C8B-B14F-4D97-AF65-F5344CB8AC3E}">
        <p14:creationId xmlns:p14="http://schemas.microsoft.com/office/powerpoint/2010/main" val="217664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Process Industries Versus Discrete Manufacturing Industry</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8</a:t>
            </a:fld>
            <a:endParaRPr lang="en-US"/>
          </a:p>
        </p:txBody>
      </p:sp>
      <p:sp>
        <p:nvSpPr>
          <p:cNvPr id="5" name="TextBox 4">
            <a:extLst>
              <a:ext uri="{FF2B5EF4-FFF2-40B4-BE49-F238E27FC236}">
                <a16:creationId xmlns:a16="http://schemas.microsoft.com/office/drawing/2014/main" id="{797B4846-EDC3-47C3-A394-9223BE5FA63A}"/>
              </a:ext>
            </a:extLst>
          </p:cNvPr>
          <p:cNvSpPr txBox="1"/>
          <p:nvPr/>
        </p:nvSpPr>
        <p:spPr>
          <a:xfrm>
            <a:off x="628650" y="1690689"/>
            <a:ext cx="7796022" cy="430887"/>
          </a:xfrm>
          <a:prstGeom prst="rect">
            <a:avLst/>
          </a:prstGeom>
          <a:noFill/>
        </p:spPr>
        <p:txBody>
          <a:bodyPr wrap="square" rtlCol="0">
            <a:spAutoFit/>
          </a:bodyPr>
          <a:lstStyle/>
          <a:p>
            <a:r>
              <a:rPr lang="en-US" sz="2200" dirty="0">
                <a:solidFill>
                  <a:srgbClr val="FF0000"/>
                </a:solidFill>
              </a:rPr>
              <a:t>Variables and parameters in the two industries </a:t>
            </a:r>
          </a:p>
        </p:txBody>
      </p:sp>
      <p:sp>
        <p:nvSpPr>
          <p:cNvPr id="3" name="Date Placeholder 2">
            <a:extLst>
              <a:ext uri="{FF2B5EF4-FFF2-40B4-BE49-F238E27FC236}">
                <a16:creationId xmlns:a16="http://schemas.microsoft.com/office/drawing/2014/main" id="{1EA9482E-A02E-43EA-BD67-EFDF15F62544}"/>
              </a:ext>
            </a:extLst>
          </p:cNvPr>
          <p:cNvSpPr>
            <a:spLocks noGrp="1"/>
          </p:cNvSpPr>
          <p:nvPr>
            <p:ph type="dt" sz="half" idx="10"/>
          </p:nvPr>
        </p:nvSpPr>
        <p:spPr/>
        <p:txBody>
          <a:bodyPr/>
          <a:lstStyle/>
          <a:p>
            <a:fld id="{2DB6D7DE-F244-44E3-BC9A-A31E4115C704}" type="datetime1">
              <a:rPr lang="en-US" smtClean="0"/>
              <a:t>1/14/2021</a:t>
            </a:fld>
            <a:endParaRPr lang="en-US"/>
          </a:p>
        </p:txBody>
      </p:sp>
      <p:sp>
        <p:nvSpPr>
          <p:cNvPr id="8" name="TextBox 7">
            <a:extLst>
              <a:ext uri="{FF2B5EF4-FFF2-40B4-BE49-F238E27FC236}">
                <a16:creationId xmlns:a16="http://schemas.microsoft.com/office/drawing/2014/main" id="{CD9A6326-DC4F-4862-8839-37C0CBA77360}"/>
              </a:ext>
            </a:extLst>
          </p:cNvPr>
          <p:cNvSpPr txBox="1"/>
          <p:nvPr/>
        </p:nvSpPr>
        <p:spPr>
          <a:xfrm>
            <a:off x="628649" y="2254954"/>
            <a:ext cx="7886699" cy="2462213"/>
          </a:xfrm>
          <a:prstGeom prst="rect">
            <a:avLst/>
          </a:prstGeom>
          <a:noFill/>
        </p:spPr>
        <p:txBody>
          <a:bodyPr wrap="square">
            <a:spAutoFit/>
          </a:bodyPr>
          <a:lstStyle/>
          <a:p>
            <a:pPr algn="l"/>
            <a:r>
              <a:rPr lang="en-US" sz="2200" b="0" i="0" u="none" strike="noStrike" baseline="0" dirty="0"/>
              <a:t>A</a:t>
            </a:r>
            <a:r>
              <a:rPr lang="en-US" sz="2200" b="0" i="0" u="none" strike="noStrike" baseline="0" dirty="0">
                <a:solidFill>
                  <a:srgbClr val="002060"/>
                </a:solidFill>
              </a:rPr>
              <a:t> </a:t>
            </a:r>
            <a:r>
              <a:rPr lang="en-US" sz="2200" b="1" i="1" u="none" strike="noStrike" baseline="0" dirty="0">
                <a:solidFill>
                  <a:srgbClr val="002060"/>
                </a:solidFill>
              </a:rPr>
              <a:t>continuous variable </a:t>
            </a:r>
            <a:r>
              <a:rPr lang="en-US" sz="2200" b="0" i="0" u="none" strike="noStrike" baseline="0" dirty="0"/>
              <a:t>(or parameter) is one that is uninterrupted as time proceeds, at least during the manufacturing operation. </a:t>
            </a:r>
          </a:p>
          <a:p>
            <a:pPr algn="l"/>
            <a:r>
              <a:rPr lang="en-US" sz="2200" b="0" i="0" u="none" strike="noStrike" baseline="0" dirty="0"/>
              <a:t>Ex. force, temperature, flow rate, pressure, and velocity.</a:t>
            </a:r>
          </a:p>
          <a:p>
            <a:pPr algn="l"/>
            <a:endParaRPr lang="en-US" sz="2200" dirty="0"/>
          </a:p>
          <a:p>
            <a:pPr algn="l"/>
            <a:r>
              <a:rPr lang="en-US" sz="2200" b="0" i="0" u="none" strike="noStrike" baseline="0" dirty="0"/>
              <a:t>A </a:t>
            </a:r>
            <a:r>
              <a:rPr lang="en-US" sz="2200" b="1" i="1" u="none" strike="noStrike" baseline="0" dirty="0">
                <a:solidFill>
                  <a:srgbClr val="002060"/>
                </a:solidFill>
              </a:rPr>
              <a:t>discrete variable </a:t>
            </a:r>
            <a:r>
              <a:rPr lang="en-US" sz="2200" b="0" i="0" u="none" strike="noStrike" baseline="0" dirty="0"/>
              <a:t>(or parameter) is one that can take on only certain values within a given range. Ex. limit switch open or closed, motor on or off, and work part present or not present in a fixture</a:t>
            </a:r>
            <a:endParaRPr lang="en-US" sz="2200" dirty="0"/>
          </a:p>
        </p:txBody>
      </p:sp>
    </p:spTree>
    <p:extLst>
      <p:ext uri="{BB962C8B-B14F-4D97-AF65-F5344CB8AC3E}">
        <p14:creationId xmlns:p14="http://schemas.microsoft.com/office/powerpoint/2010/main" val="148801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6FC7-E427-4247-A1E5-C700ED1B2F9C}"/>
              </a:ext>
            </a:extLst>
          </p:cNvPr>
          <p:cNvSpPr>
            <a:spLocks noGrp="1"/>
          </p:cNvSpPr>
          <p:nvPr>
            <p:ph type="title"/>
          </p:nvPr>
        </p:nvSpPr>
        <p:spPr/>
        <p:txBody>
          <a:bodyPr>
            <a:normAutofit/>
          </a:bodyPr>
          <a:lstStyle/>
          <a:p>
            <a:r>
              <a:rPr lang="en-US" sz="3500" dirty="0"/>
              <a:t>Continuous Versus Discrete Control</a:t>
            </a:r>
          </a:p>
        </p:txBody>
      </p:sp>
      <p:sp>
        <p:nvSpPr>
          <p:cNvPr id="4" name="Slide Number Placeholder 3">
            <a:extLst>
              <a:ext uri="{FF2B5EF4-FFF2-40B4-BE49-F238E27FC236}">
                <a16:creationId xmlns:a16="http://schemas.microsoft.com/office/drawing/2014/main" id="{ECB24E85-9AE8-4084-B3CD-DEA3346C596D}"/>
              </a:ext>
            </a:extLst>
          </p:cNvPr>
          <p:cNvSpPr>
            <a:spLocks noGrp="1"/>
          </p:cNvSpPr>
          <p:nvPr>
            <p:ph type="sldNum" sz="quarter" idx="12"/>
          </p:nvPr>
        </p:nvSpPr>
        <p:spPr/>
        <p:txBody>
          <a:bodyPr/>
          <a:lstStyle/>
          <a:p>
            <a:fld id="{002E2CAC-6674-414A-8D65-CF8BBF4DD0CA}" type="slidenum">
              <a:rPr lang="en-US" smtClean="0"/>
              <a:t>9</a:t>
            </a:fld>
            <a:endParaRPr lang="en-US"/>
          </a:p>
        </p:txBody>
      </p:sp>
      <p:sp>
        <p:nvSpPr>
          <p:cNvPr id="3" name="Date Placeholder 2">
            <a:extLst>
              <a:ext uri="{FF2B5EF4-FFF2-40B4-BE49-F238E27FC236}">
                <a16:creationId xmlns:a16="http://schemas.microsoft.com/office/drawing/2014/main" id="{7ADB4483-1CF9-4812-BA35-231DD166E9BC}"/>
              </a:ext>
            </a:extLst>
          </p:cNvPr>
          <p:cNvSpPr>
            <a:spLocks noGrp="1"/>
          </p:cNvSpPr>
          <p:nvPr>
            <p:ph type="dt" sz="half" idx="10"/>
          </p:nvPr>
        </p:nvSpPr>
        <p:spPr/>
        <p:txBody>
          <a:bodyPr/>
          <a:lstStyle/>
          <a:p>
            <a:fld id="{8B2EB8F8-A126-439E-A7AE-D00149B7A810}" type="datetime1">
              <a:rPr lang="en-US" smtClean="0"/>
              <a:t>1/14/2021</a:t>
            </a:fld>
            <a:endParaRPr lang="en-US"/>
          </a:p>
        </p:txBody>
      </p:sp>
      <p:sp>
        <p:nvSpPr>
          <p:cNvPr id="7" name="TextBox 6">
            <a:extLst>
              <a:ext uri="{FF2B5EF4-FFF2-40B4-BE49-F238E27FC236}">
                <a16:creationId xmlns:a16="http://schemas.microsoft.com/office/drawing/2014/main" id="{8FD2E561-0618-4FA2-9E2F-72AF78249B5B}"/>
              </a:ext>
            </a:extLst>
          </p:cNvPr>
          <p:cNvSpPr txBox="1"/>
          <p:nvPr/>
        </p:nvSpPr>
        <p:spPr>
          <a:xfrm>
            <a:off x="628650" y="1345864"/>
            <a:ext cx="7735783" cy="4154984"/>
          </a:xfrm>
          <a:prstGeom prst="rect">
            <a:avLst/>
          </a:prstGeom>
          <a:noFill/>
        </p:spPr>
        <p:txBody>
          <a:bodyPr wrap="square">
            <a:spAutoFit/>
          </a:bodyPr>
          <a:lstStyle/>
          <a:p>
            <a:pPr marL="342900" indent="-342900" algn="l">
              <a:buFont typeface="Arial" panose="020B0604020202020204" pitchFamily="34" charset="0"/>
              <a:buChar char="•"/>
            </a:pPr>
            <a:r>
              <a:rPr lang="en-US" sz="2200" dirty="0">
                <a:solidFill>
                  <a:srgbClr val="FF0000"/>
                </a:solidFill>
              </a:rPr>
              <a:t>P</a:t>
            </a:r>
            <a:r>
              <a:rPr lang="en-US" sz="2200" b="0" i="0" u="none" strike="noStrike" baseline="0" dirty="0">
                <a:solidFill>
                  <a:srgbClr val="FF0000"/>
                </a:solidFill>
              </a:rPr>
              <a:t>rocess industries </a:t>
            </a:r>
            <a:r>
              <a:rPr lang="en-US" sz="2200" b="0" i="0" u="none" strike="noStrike" baseline="0" dirty="0"/>
              <a:t>tend to emphasize the </a:t>
            </a:r>
            <a:r>
              <a:rPr lang="en-US" sz="2200" b="0" i="0" u="none" strike="noStrike" baseline="0" dirty="0">
                <a:solidFill>
                  <a:srgbClr val="002060"/>
                </a:solidFill>
              </a:rPr>
              <a:t>control of continuous variables and parameters</a:t>
            </a:r>
            <a:r>
              <a:rPr lang="en-US" sz="2200" b="0" i="0" u="none" strike="noStrike" baseline="0" dirty="0"/>
              <a:t>. </a:t>
            </a:r>
            <a:endParaRPr lang="en-US" sz="2200" dirty="0"/>
          </a:p>
          <a:p>
            <a:pPr marL="342900" indent="-342900" algn="l">
              <a:buFont typeface="Arial" panose="020B0604020202020204" pitchFamily="34" charset="0"/>
              <a:buChar char="•"/>
            </a:pPr>
            <a:r>
              <a:rPr lang="en-US" sz="2200" b="0" i="0" u="none" strike="noStrike" baseline="0" dirty="0">
                <a:solidFill>
                  <a:srgbClr val="FF0000"/>
                </a:solidFill>
              </a:rPr>
              <a:t>Manufacturing industries </a:t>
            </a:r>
            <a:r>
              <a:rPr lang="en-US" sz="2200" b="0" i="0" u="none" strike="noStrike" baseline="0" dirty="0"/>
              <a:t>produce discrete parts and products, and their controllers tend to emphasize discrete variables and parameters.</a:t>
            </a:r>
          </a:p>
          <a:p>
            <a:pPr marL="342900" indent="-342900" algn="l">
              <a:buFont typeface="Arial" panose="020B0604020202020204" pitchFamily="34" charset="0"/>
              <a:buChar char="•"/>
            </a:pPr>
            <a:endParaRPr lang="en-US" sz="2200" dirty="0"/>
          </a:p>
          <a:p>
            <a:pPr algn="l"/>
            <a:r>
              <a:rPr lang="en-US" sz="2200" dirty="0"/>
              <a:t>There are also two basic types of control:</a:t>
            </a:r>
          </a:p>
          <a:p>
            <a:pPr marL="342900" indent="-342900" algn="l">
              <a:buFont typeface="Arial" panose="020B0604020202020204" pitchFamily="34" charset="0"/>
              <a:buChar char="•"/>
            </a:pPr>
            <a:r>
              <a:rPr lang="en-US" sz="2200" dirty="0">
                <a:solidFill>
                  <a:srgbClr val="FF0000"/>
                </a:solidFill>
              </a:rPr>
              <a:t>Continuous control</a:t>
            </a:r>
            <a:r>
              <a:rPr lang="en-US" sz="2200" dirty="0"/>
              <a:t>, in which the variables and parameters are continuous or analog</a:t>
            </a:r>
          </a:p>
          <a:p>
            <a:pPr marL="342900" indent="-342900" algn="l">
              <a:buFont typeface="Arial" panose="020B0604020202020204" pitchFamily="34" charset="0"/>
              <a:buChar char="•"/>
            </a:pPr>
            <a:r>
              <a:rPr lang="en-US" sz="2200" dirty="0">
                <a:solidFill>
                  <a:srgbClr val="FF0000"/>
                </a:solidFill>
              </a:rPr>
              <a:t>Discrete control</a:t>
            </a:r>
            <a:r>
              <a:rPr lang="en-US" sz="2200" dirty="0"/>
              <a:t>, in which the variables and parameters are discrete.</a:t>
            </a:r>
          </a:p>
          <a:p>
            <a:pPr algn="l"/>
            <a:endParaRPr lang="en-US" sz="2200" dirty="0"/>
          </a:p>
        </p:txBody>
      </p:sp>
    </p:spTree>
    <p:extLst>
      <p:ext uri="{BB962C8B-B14F-4D97-AF65-F5344CB8AC3E}">
        <p14:creationId xmlns:p14="http://schemas.microsoft.com/office/powerpoint/2010/main" val="7401073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2163</TotalTime>
  <Words>3898</Words>
  <Application>Microsoft Office PowerPoint</Application>
  <PresentationFormat>On-screen Show (4:3)</PresentationFormat>
  <Paragraphs>454</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TimesTenLTStd-Roman</vt:lpstr>
      <vt:lpstr>UniversLTStd-Bold</vt:lpstr>
      <vt:lpstr>Office Theme</vt:lpstr>
      <vt:lpstr>PowerPoint Presentation</vt:lpstr>
      <vt:lpstr>Outline</vt:lpstr>
      <vt:lpstr>What is industrial control?</vt:lpstr>
      <vt:lpstr>Process Industries Versus Discrete Manufacturing Industries</vt:lpstr>
      <vt:lpstr>Process Industries Versus Discrete Manufacturing Industry</vt:lpstr>
      <vt:lpstr>Process Industries Versus Discrete Manufacturing Industry</vt:lpstr>
      <vt:lpstr>Process Industries Versus Discrete Manufacturing Industry</vt:lpstr>
      <vt:lpstr>Process Industries Versus Discrete Manufacturing Industry</vt:lpstr>
      <vt:lpstr>Continuous Versus Discrete Control</vt:lpstr>
      <vt:lpstr>Continuous Versus Discrete Control</vt:lpstr>
      <vt:lpstr>Continuous Versus Discrete Control</vt:lpstr>
      <vt:lpstr>Continuous Versus Discrete Control</vt:lpstr>
      <vt:lpstr>Continuous Versus Discrete Control</vt:lpstr>
      <vt:lpstr>Continuous Versus Discrete Control</vt:lpstr>
      <vt:lpstr>Continuous Versus Discrete Control</vt:lpstr>
      <vt:lpstr>Continuous Versus Discrete Control</vt:lpstr>
      <vt:lpstr>Continuous Versus Discrete Control</vt:lpstr>
      <vt:lpstr>Continuous Versus Discrete Control</vt:lpstr>
      <vt:lpstr>Continuous Versus Discrete Control</vt:lpstr>
      <vt:lpstr>Continuous Versus Discrete Control</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Computer Process Control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Daro</dc:creator>
  <cp:lastModifiedBy>Vouchly</cp:lastModifiedBy>
  <cp:revision>136</cp:revision>
  <dcterms:created xsi:type="dcterms:W3CDTF">2020-10-17T12:10:40Z</dcterms:created>
  <dcterms:modified xsi:type="dcterms:W3CDTF">2021-01-14T01:50:15Z</dcterms:modified>
</cp:coreProperties>
</file>