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4" r:id="rId2"/>
    <p:sldId id="275" r:id="rId3"/>
    <p:sldId id="278" r:id="rId4"/>
    <p:sldId id="279" r:id="rId5"/>
    <p:sldId id="280" r:id="rId6"/>
    <p:sldId id="284" r:id="rId7"/>
    <p:sldId id="285" r:id="rId8"/>
    <p:sldId id="286" r:id="rId9"/>
    <p:sldId id="307" r:id="rId10"/>
    <p:sldId id="287" r:id="rId11"/>
    <p:sldId id="288" r:id="rId12"/>
    <p:sldId id="289" r:id="rId13"/>
    <p:sldId id="290" r:id="rId14"/>
    <p:sldId id="308" r:id="rId15"/>
    <p:sldId id="294" r:id="rId16"/>
    <p:sldId id="295" r:id="rId17"/>
    <p:sldId id="292" r:id="rId18"/>
    <p:sldId id="296" r:id="rId19"/>
    <p:sldId id="297" r:id="rId20"/>
    <p:sldId id="298" r:id="rId21"/>
    <p:sldId id="293" r:id="rId22"/>
    <p:sldId id="281" r:id="rId23"/>
    <p:sldId id="299" r:id="rId24"/>
    <p:sldId id="282" r:id="rId25"/>
    <p:sldId id="283" r:id="rId26"/>
    <p:sldId id="301" r:id="rId27"/>
    <p:sldId id="302" r:id="rId28"/>
    <p:sldId id="32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7: Hardware Components for Automation and Process Control</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2/4/2021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10</a:t>
            </a:fld>
            <a:endParaRPr lang="en-US"/>
          </a:p>
        </p:txBody>
      </p:sp>
      <p:sp>
        <p:nvSpPr>
          <p:cNvPr id="8" name="TextBox 7">
            <a:extLst>
              <a:ext uri="{FF2B5EF4-FFF2-40B4-BE49-F238E27FC236}">
                <a16:creationId xmlns:a16="http://schemas.microsoft.com/office/drawing/2014/main" id="{5B814508-F728-49CE-9A63-D468906CF89E}"/>
              </a:ext>
            </a:extLst>
          </p:cNvPr>
          <p:cNvSpPr txBox="1"/>
          <p:nvPr/>
        </p:nvSpPr>
        <p:spPr>
          <a:xfrm>
            <a:off x="628650" y="1532193"/>
            <a:ext cx="8003286" cy="4493538"/>
          </a:xfrm>
          <a:prstGeom prst="rect">
            <a:avLst/>
          </a:prstGeom>
          <a:noFill/>
        </p:spPr>
        <p:txBody>
          <a:bodyPr wrap="square">
            <a:spAutoFit/>
          </a:bodyPr>
          <a:lstStyle/>
          <a:p>
            <a:pPr algn="l"/>
            <a:r>
              <a:rPr lang="en-US" sz="2200" b="0" i="0" u="none" strike="noStrike" baseline="0" dirty="0">
                <a:solidFill>
                  <a:srgbClr val="002060"/>
                </a:solidFill>
              </a:rPr>
              <a:t>In industrial control systems, an actuator is a hardware device that converts a </a:t>
            </a:r>
            <a:r>
              <a:rPr lang="en-US" sz="2200" b="0" i="0" u="none" strike="noStrike" baseline="0" dirty="0">
                <a:solidFill>
                  <a:srgbClr val="FF0000"/>
                </a:solidFill>
              </a:rPr>
              <a:t>controller command signal </a:t>
            </a:r>
            <a:r>
              <a:rPr lang="en-US" sz="2200" b="0" i="0" u="none" strike="noStrike" baseline="0" dirty="0">
                <a:solidFill>
                  <a:srgbClr val="002060"/>
                </a:solidFill>
              </a:rPr>
              <a:t>into </a:t>
            </a:r>
            <a:r>
              <a:rPr lang="en-US" sz="2200" b="0" i="0" u="none" strike="noStrike" baseline="0" dirty="0">
                <a:solidFill>
                  <a:srgbClr val="FF0000"/>
                </a:solidFill>
              </a:rPr>
              <a:t>a change in a physical parameter. </a:t>
            </a:r>
          </a:p>
          <a:p>
            <a:pPr algn="l"/>
            <a:endParaRPr lang="en-US" sz="2200" dirty="0">
              <a:solidFill>
                <a:srgbClr val="002060"/>
              </a:solidFill>
            </a:endParaRPr>
          </a:p>
          <a:p>
            <a:pPr algn="l"/>
            <a:r>
              <a:rPr lang="en-US" sz="2200" b="0" i="0" u="none" strike="noStrike" baseline="0" dirty="0">
                <a:solidFill>
                  <a:srgbClr val="002060"/>
                </a:solidFill>
              </a:rPr>
              <a:t>The change in the physical parameter is usually mechanical, such as a position or velocity change. An actuator is a transducer, because it changes one type of physical quantity, such as electric current,</a:t>
            </a:r>
          </a:p>
          <a:p>
            <a:pPr algn="l"/>
            <a:r>
              <a:rPr lang="en-US" sz="2200" b="0" i="0" u="none" strike="noStrike" baseline="0" dirty="0">
                <a:solidFill>
                  <a:srgbClr val="002060"/>
                </a:solidFill>
              </a:rPr>
              <a:t>into another type of physical quantity, such as rotational speed of an electric motor. </a:t>
            </a:r>
          </a:p>
          <a:p>
            <a:pPr algn="l"/>
            <a:endParaRPr lang="en-US" sz="2200" dirty="0">
              <a:solidFill>
                <a:srgbClr val="002060"/>
              </a:solidFill>
            </a:endParaRPr>
          </a:p>
          <a:p>
            <a:pPr algn="just"/>
            <a:r>
              <a:rPr lang="en-US" sz="2200" b="0" i="0" u="none" strike="noStrike" baseline="0" dirty="0">
                <a:solidFill>
                  <a:srgbClr val="002060"/>
                </a:solidFill>
              </a:rPr>
              <a:t>The</a:t>
            </a:r>
            <a:r>
              <a:rPr lang="en-US" sz="2200" dirty="0">
                <a:solidFill>
                  <a:srgbClr val="002060"/>
                </a:solidFill>
              </a:rPr>
              <a:t> </a:t>
            </a:r>
            <a:r>
              <a:rPr lang="en-US" sz="2200" b="0" i="0" u="none" strike="noStrike" baseline="0" dirty="0">
                <a:solidFill>
                  <a:srgbClr val="002060"/>
                </a:solidFill>
              </a:rPr>
              <a:t>controller command signal is usually low level, and so an actuator may also require an amplifier to strengthen the signal sufficiently to drive the actuator.</a:t>
            </a:r>
            <a:endParaRPr lang="en-US" sz="2200" dirty="0">
              <a:solidFill>
                <a:srgbClr val="002060"/>
              </a:solidFill>
            </a:endParaRPr>
          </a:p>
        </p:txBody>
      </p:sp>
    </p:spTree>
    <p:extLst>
      <p:ext uri="{BB962C8B-B14F-4D97-AF65-F5344CB8AC3E}">
        <p14:creationId xmlns:p14="http://schemas.microsoft.com/office/powerpoint/2010/main" val="61901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7" name="TextBox 6">
            <a:extLst>
              <a:ext uri="{FF2B5EF4-FFF2-40B4-BE49-F238E27FC236}">
                <a16:creationId xmlns:a16="http://schemas.microsoft.com/office/drawing/2014/main" id="{E4AD8B1C-CF94-4444-91B7-2BAB0A5088EB}"/>
              </a:ext>
            </a:extLst>
          </p:cNvPr>
          <p:cNvSpPr txBox="1"/>
          <p:nvPr/>
        </p:nvSpPr>
        <p:spPr>
          <a:xfrm>
            <a:off x="628650" y="1807756"/>
            <a:ext cx="7886700" cy="3477875"/>
          </a:xfrm>
          <a:prstGeom prst="rect">
            <a:avLst/>
          </a:prstGeom>
          <a:noFill/>
        </p:spPr>
        <p:txBody>
          <a:bodyPr wrap="square">
            <a:spAutoFit/>
          </a:bodyPr>
          <a:lstStyle/>
          <a:p>
            <a:pPr algn="l"/>
            <a:r>
              <a:rPr lang="en-US" sz="2200" b="0" i="0" u="none" strike="noStrike" baseline="0" dirty="0">
                <a:solidFill>
                  <a:srgbClr val="002060"/>
                </a:solidFill>
              </a:rPr>
              <a:t>Most actuators can be classified into one of three categories, according to the type of amplifier: </a:t>
            </a:r>
          </a:p>
          <a:p>
            <a:pPr algn="l"/>
            <a:endParaRPr lang="en-US" sz="2200" dirty="0">
              <a:solidFill>
                <a:srgbClr val="002060"/>
              </a:solidFill>
            </a:endParaRPr>
          </a:p>
          <a:p>
            <a:pPr marL="457200" indent="-457200" algn="l">
              <a:buAutoNum type="arabicParenBoth"/>
            </a:pPr>
            <a:r>
              <a:rPr lang="en-US" sz="2200" b="0" i="0" u="none" strike="noStrike" baseline="0" dirty="0">
                <a:solidFill>
                  <a:srgbClr val="002060"/>
                </a:solidFill>
              </a:rPr>
              <a:t>electric, </a:t>
            </a:r>
          </a:p>
          <a:p>
            <a:pPr marL="914400" lvl="1" indent="-457200">
              <a:buFont typeface="Arial" panose="020B0604020202020204" pitchFamily="34" charset="0"/>
              <a:buChar char="•"/>
            </a:pPr>
            <a:r>
              <a:rPr lang="en-US" sz="2200" dirty="0">
                <a:solidFill>
                  <a:srgbClr val="002060"/>
                </a:solidFill>
              </a:rPr>
              <a:t>Electric motors of various kinds, solenoids, and electromechanical relays</a:t>
            </a:r>
            <a:endParaRPr lang="en-US" sz="2200" b="0" i="0" u="none" strike="noStrike" baseline="0" dirty="0">
              <a:solidFill>
                <a:srgbClr val="002060"/>
              </a:solidFill>
            </a:endParaRPr>
          </a:p>
          <a:p>
            <a:pPr marL="457200" indent="-457200" algn="l">
              <a:buAutoNum type="arabicParenBoth"/>
            </a:pPr>
            <a:r>
              <a:rPr lang="en-US" sz="2200" b="0" i="0" u="none" strike="noStrike" baseline="0" dirty="0">
                <a:solidFill>
                  <a:srgbClr val="002060"/>
                </a:solidFill>
              </a:rPr>
              <a:t>Hydraulic</a:t>
            </a:r>
          </a:p>
          <a:p>
            <a:pPr marL="914400" lvl="1" indent="-457200">
              <a:buFont typeface="Arial" panose="020B0604020202020204" pitchFamily="34" charset="0"/>
              <a:buChar char="•"/>
            </a:pPr>
            <a:r>
              <a:rPr lang="en-US" sz="2200" dirty="0">
                <a:solidFill>
                  <a:srgbClr val="002060"/>
                </a:solidFill>
              </a:rPr>
              <a:t>Hydraulic fluid </a:t>
            </a:r>
            <a:endParaRPr lang="en-US" sz="2200" b="0" i="0" u="none" strike="noStrike" baseline="0" dirty="0">
              <a:solidFill>
                <a:srgbClr val="002060"/>
              </a:solidFill>
            </a:endParaRPr>
          </a:p>
          <a:p>
            <a:pPr marL="457200" indent="-457200" algn="l">
              <a:buAutoNum type="arabicParenBoth"/>
            </a:pPr>
            <a:r>
              <a:rPr lang="en-US" sz="2200" b="0" i="0" u="none" strike="noStrike" baseline="0" dirty="0">
                <a:solidFill>
                  <a:srgbClr val="002060"/>
                </a:solidFill>
              </a:rPr>
              <a:t>pneumatic.</a:t>
            </a:r>
          </a:p>
          <a:p>
            <a:pPr marL="914400" lvl="1" indent="-457200">
              <a:buFont typeface="Arial" panose="020B0604020202020204" pitchFamily="34" charset="0"/>
              <a:buChar char="•"/>
            </a:pPr>
            <a:r>
              <a:rPr lang="en-US" sz="2200" dirty="0">
                <a:solidFill>
                  <a:srgbClr val="002060"/>
                </a:solidFill>
              </a:rPr>
              <a:t>Air</a:t>
            </a:r>
          </a:p>
        </p:txBody>
      </p:sp>
    </p:spTree>
    <p:extLst>
      <p:ext uri="{BB962C8B-B14F-4D97-AF65-F5344CB8AC3E}">
        <p14:creationId xmlns:p14="http://schemas.microsoft.com/office/powerpoint/2010/main" val="20316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sz="3500"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12</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2133523"/>
            <a:ext cx="7886700" cy="430887"/>
          </a:xfrm>
          <a:prstGeom prst="rect">
            <a:avLst/>
          </a:prstGeom>
          <a:noFill/>
        </p:spPr>
        <p:txBody>
          <a:bodyPr wrap="square">
            <a:spAutoFit/>
          </a:bodyPr>
          <a:lstStyle/>
          <a:p>
            <a:r>
              <a:rPr lang="en-US" sz="2200" b="0" i="0" u="none" strike="noStrike" baseline="0" dirty="0"/>
              <a:t>An electric motor converts electrical power into mechanical power</a:t>
            </a:r>
            <a:endParaRPr lang="en-US" sz="2200" dirty="0"/>
          </a:p>
        </p:txBody>
      </p:sp>
      <p:sp>
        <p:nvSpPr>
          <p:cNvPr id="9" name="TextBox 8">
            <a:extLst>
              <a:ext uri="{FF2B5EF4-FFF2-40B4-BE49-F238E27FC236}">
                <a16:creationId xmlns:a16="http://schemas.microsoft.com/office/drawing/2014/main" id="{D2C35D33-7028-48DE-813B-E8DC25870F2B}"/>
              </a:ext>
            </a:extLst>
          </p:cNvPr>
          <p:cNvSpPr txBox="1"/>
          <p:nvPr/>
        </p:nvSpPr>
        <p:spPr>
          <a:xfrm>
            <a:off x="628650" y="2945689"/>
            <a:ext cx="8612886" cy="2462213"/>
          </a:xfrm>
          <a:prstGeom prst="rect">
            <a:avLst/>
          </a:prstGeom>
          <a:noFill/>
        </p:spPr>
        <p:txBody>
          <a:bodyPr wrap="square">
            <a:spAutoFit/>
          </a:bodyPr>
          <a:lstStyle/>
          <a:p>
            <a:pPr algn="l"/>
            <a:r>
              <a:rPr lang="en-US" sz="2200" b="0" i="0" u="none" strike="noStrike" baseline="0" dirty="0">
                <a:solidFill>
                  <a:srgbClr val="002060"/>
                </a:solidFill>
              </a:rPr>
              <a:t>Four types that are used in automation and industrial control are discussed</a:t>
            </a:r>
          </a:p>
          <a:p>
            <a:pPr algn="l"/>
            <a:r>
              <a:rPr lang="en-US" sz="2200" b="0" i="0" u="none" strike="noStrike" baseline="0" dirty="0">
                <a:solidFill>
                  <a:srgbClr val="002060"/>
                </a:solidFill>
              </a:rPr>
              <a:t>here: </a:t>
            </a:r>
            <a:endParaRPr lang="en-US" sz="2200" dirty="0">
              <a:solidFill>
                <a:srgbClr val="002060"/>
              </a:solidFill>
            </a:endParaRPr>
          </a:p>
          <a:p>
            <a:pPr marL="285750" indent="-285750" algn="l">
              <a:buFont typeface="Arial" panose="020B0604020202020204" pitchFamily="34" charset="0"/>
              <a:buChar char="•"/>
            </a:pPr>
            <a:r>
              <a:rPr lang="en-US" sz="2200" b="0" i="0" u="none" strike="noStrike" baseline="0" dirty="0">
                <a:solidFill>
                  <a:srgbClr val="002060"/>
                </a:solidFill>
              </a:rPr>
              <a:t>DC motors, </a:t>
            </a:r>
          </a:p>
          <a:p>
            <a:pPr marL="285750" indent="-285750" algn="l">
              <a:buFont typeface="Arial" panose="020B0604020202020204" pitchFamily="34" charset="0"/>
              <a:buChar char="•"/>
            </a:pPr>
            <a:r>
              <a:rPr lang="en-US" sz="2200" b="0" i="0" u="none" strike="noStrike" baseline="0" dirty="0">
                <a:solidFill>
                  <a:srgbClr val="002060"/>
                </a:solidFill>
              </a:rPr>
              <a:t>AC motors, </a:t>
            </a:r>
            <a:endParaRPr lang="en-US" sz="2200" dirty="0">
              <a:solidFill>
                <a:srgbClr val="002060"/>
              </a:solidFill>
            </a:endParaRPr>
          </a:p>
          <a:p>
            <a:pPr marL="285750" indent="-285750" algn="l">
              <a:buFont typeface="Arial" panose="020B0604020202020204" pitchFamily="34" charset="0"/>
              <a:buChar char="•"/>
            </a:pPr>
            <a:r>
              <a:rPr lang="en-US" sz="2200" b="0" i="0" u="none" strike="noStrike" baseline="0" dirty="0">
                <a:solidFill>
                  <a:srgbClr val="002060"/>
                </a:solidFill>
              </a:rPr>
              <a:t>stepper motors, </a:t>
            </a:r>
            <a:endParaRPr lang="en-US" sz="2200" dirty="0">
              <a:solidFill>
                <a:srgbClr val="002060"/>
              </a:solidFill>
            </a:endParaRPr>
          </a:p>
          <a:p>
            <a:pPr marL="285750" indent="-285750" algn="l">
              <a:buFont typeface="Arial" panose="020B0604020202020204" pitchFamily="34" charset="0"/>
              <a:buChar char="•"/>
            </a:pPr>
            <a:r>
              <a:rPr lang="en-US" sz="2200" b="0" i="0" u="none" strike="noStrike" baseline="0" dirty="0">
                <a:solidFill>
                  <a:srgbClr val="002060"/>
                </a:solidFill>
              </a:rPr>
              <a:t>linear motors.</a:t>
            </a:r>
            <a:endParaRPr lang="en-US" sz="2200" dirty="0">
              <a:solidFill>
                <a:srgbClr val="002060"/>
              </a:solidFill>
            </a:endParaRPr>
          </a:p>
        </p:txBody>
      </p:sp>
    </p:spTree>
    <p:extLst>
      <p:ext uri="{BB962C8B-B14F-4D97-AF65-F5344CB8AC3E}">
        <p14:creationId xmlns:p14="http://schemas.microsoft.com/office/powerpoint/2010/main" val="216958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sz="3500"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r>
              <a:rPr lang="en-US" sz="2200" b="0" i="0" u="none" strike="noStrike" baseline="0" dirty="0">
                <a:solidFill>
                  <a:srgbClr val="FF0000"/>
                </a:solidFill>
              </a:rPr>
              <a:t>DC Motor</a:t>
            </a:r>
            <a:endParaRPr lang="en-US" sz="2200" dirty="0">
              <a:solidFill>
                <a:srgbClr val="FF0000"/>
              </a:solidFill>
            </a:endParaRPr>
          </a:p>
        </p:txBody>
      </p:sp>
      <p:pic>
        <p:nvPicPr>
          <p:cNvPr id="10" name="Picture 9">
            <a:extLst>
              <a:ext uri="{FF2B5EF4-FFF2-40B4-BE49-F238E27FC236}">
                <a16:creationId xmlns:a16="http://schemas.microsoft.com/office/drawing/2014/main" id="{F98D849E-B684-47B0-818D-4B51C7ABC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306" y="1496732"/>
            <a:ext cx="2702374" cy="2186221"/>
          </a:xfrm>
          <a:prstGeom prst="rect">
            <a:avLst/>
          </a:prstGeom>
        </p:spPr>
      </p:pic>
      <p:sp>
        <p:nvSpPr>
          <p:cNvPr id="14" name="TextBox 13">
            <a:extLst>
              <a:ext uri="{FF2B5EF4-FFF2-40B4-BE49-F238E27FC236}">
                <a16:creationId xmlns:a16="http://schemas.microsoft.com/office/drawing/2014/main" id="{CC8F255D-2F77-41F5-A830-ED0485ECE0EA}"/>
              </a:ext>
            </a:extLst>
          </p:cNvPr>
          <p:cNvSpPr txBox="1"/>
          <p:nvPr/>
        </p:nvSpPr>
        <p:spPr>
          <a:xfrm>
            <a:off x="628650" y="2435770"/>
            <a:ext cx="8015478" cy="3139321"/>
          </a:xfrm>
          <a:prstGeom prst="rect">
            <a:avLst/>
          </a:prstGeom>
          <a:noFill/>
        </p:spPr>
        <p:txBody>
          <a:bodyPr wrap="square">
            <a:spAutoFit/>
          </a:bodyPr>
          <a:lstStyle/>
          <a:p>
            <a:pPr algn="l"/>
            <a:r>
              <a:rPr lang="en-US" sz="2200" b="0" i="0" u="none" strike="noStrike" baseline="0" dirty="0">
                <a:solidFill>
                  <a:srgbClr val="0070C0"/>
                </a:solidFill>
              </a:rPr>
              <a:t>DC motors are widely used for two </a:t>
            </a:r>
          </a:p>
          <a:p>
            <a:pPr algn="l"/>
            <a:r>
              <a:rPr lang="en-US" sz="2200" b="0" i="0" u="none" strike="noStrike" baseline="0" dirty="0">
                <a:solidFill>
                  <a:srgbClr val="0070C0"/>
                </a:solidFill>
              </a:rPr>
              <a:t>reasons: </a:t>
            </a:r>
          </a:p>
          <a:p>
            <a:pPr marL="285750" indent="-285750" algn="l">
              <a:buFont typeface="Arial" panose="020B0604020202020204" pitchFamily="34" charset="0"/>
              <a:buChar char="•"/>
            </a:pPr>
            <a:r>
              <a:rPr lang="en-US" sz="2200" b="0" i="0" u="none" strike="noStrike" baseline="0" dirty="0">
                <a:solidFill>
                  <a:srgbClr val="0070C0"/>
                </a:solidFill>
              </a:rPr>
              <a:t>the convenience of using direct current </a:t>
            </a:r>
          </a:p>
          <a:p>
            <a:pPr algn="l"/>
            <a:r>
              <a:rPr lang="en-US" sz="2200" b="0" i="0" u="none" strike="noStrike" baseline="0" dirty="0">
                <a:solidFill>
                  <a:srgbClr val="0070C0"/>
                </a:solidFill>
              </a:rPr>
              <a:t>    as the power source. </a:t>
            </a:r>
            <a:endParaRPr lang="en-US" sz="2200" dirty="0">
              <a:solidFill>
                <a:srgbClr val="0070C0"/>
              </a:solidFill>
            </a:endParaRPr>
          </a:p>
          <a:p>
            <a:pPr algn="l"/>
            <a:r>
              <a:rPr lang="en-US" sz="2200" dirty="0">
                <a:solidFill>
                  <a:srgbClr val="0070C0"/>
                </a:solidFill>
              </a:rPr>
              <a:t>       Ex. </a:t>
            </a:r>
            <a:r>
              <a:rPr lang="en-US" sz="2200" b="0" i="0" u="none" strike="noStrike" baseline="0" dirty="0">
                <a:solidFill>
                  <a:srgbClr val="0070C0"/>
                </a:solidFill>
              </a:rPr>
              <a:t>the small electric motors in automobiles are DC because the     	car’s battery supplies direct current. </a:t>
            </a:r>
          </a:p>
          <a:p>
            <a:pPr marL="285750" indent="-285750" algn="l">
              <a:buFont typeface="Arial" panose="020B0604020202020204" pitchFamily="34" charset="0"/>
              <a:buChar char="•"/>
            </a:pPr>
            <a:r>
              <a:rPr lang="en-US" sz="2200" b="0" i="0" u="none" strike="noStrike" baseline="0" dirty="0">
                <a:solidFill>
                  <a:srgbClr val="0070C0"/>
                </a:solidFill>
              </a:rPr>
              <a:t>The second reason for the popularity of DC motors is that their torque–speed relationships are attractive in many</a:t>
            </a:r>
          </a:p>
          <a:p>
            <a:pPr algn="l"/>
            <a:r>
              <a:rPr lang="en-US" sz="2200" dirty="0">
                <a:solidFill>
                  <a:srgbClr val="0070C0"/>
                </a:solidFill>
              </a:rPr>
              <a:t>     </a:t>
            </a:r>
            <a:r>
              <a:rPr lang="en-US" sz="2200" b="0" i="0" u="none" strike="noStrike" baseline="0" dirty="0">
                <a:solidFill>
                  <a:srgbClr val="0070C0"/>
                </a:solidFill>
              </a:rPr>
              <a:t>applications compared to AC motors.</a:t>
            </a:r>
            <a:endParaRPr lang="en-US" sz="2200" dirty="0">
              <a:solidFill>
                <a:srgbClr val="0070C0"/>
              </a:solidFill>
            </a:endParaRPr>
          </a:p>
        </p:txBody>
      </p:sp>
    </p:spTree>
    <p:extLst>
      <p:ext uri="{BB962C8B-B14F-4D97-AF65-F5344CB8AC3E}">
        <p14:creationId xmlns:p14="http://schemas.microsoft.com/office/powerpoint/2010/main" val="129680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sz="3500"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r>
              <a:rPr lang="en-US" sz="2200" b="0" i="0" u="none" strike="noStrike" baseline="0" dirty="0">
                <a:solidFill>
                  <a:srgbClr val="FF0000"/>
                </a:solidFill>
              </a:rPr>
              <a:t>DC Motor</a:t>
            </a:r>
            <a:endParaRPr lang="en-US" sz="2200" dirty="0">
              <a:solidFill>
                <a:srgbClr val="FF0000"/>
              </a:solidFill>
            </a:endParaRPr>
          </a:p>
        </p:txBody>
      </p:sp>
      <p:pic>
        <p:nvPicPr>
          <p:cNvPr id="6" name="Picture 5">
            <a:extLst>
              <a:ext uri="{FF2B5EF4-FFF2-40B4-BE49-F238E27FC236}">
                <a16:creationId xmlns:a16="http://schemas.microsoft.com/office/drawing/2014/main" id="{8B7AFD69-435C-4C45-AD7D-E40F1C782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09" y="2332762"/>
            <a:ext cx="8053343" cy="3535104"/>
          </a:xfrm>
          <a:prstGeom prst="rect">
            <a:avLst/>
          </a:prstGeom>
        </p:spPr>
      </p:pic>
    </p:spTree>
    <p:extLst>
      <p:ext uri="{BB962C8B-B14F-4D97-AF65-F5344CB8AC3E}">
        <p14:creationId xmlns:p14="http://schemas.microsoft.com/office/powerpoint/2010/main" val="3861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sz="3500"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r>
              <a:rPr lang="en-US" sz="2200" b="0" i="0" u="none" strike="noStrike" baseline="0" dirty="0">
                <a:solidFill>
                  <a:srgbClr val="FF0000"/>
                </a:solidFill>
              </a:rPr>
              <a:t>DC Motor</a:t>
            </a:r>
            <a:endParaRPr lang="en-US" sz="2200" dirty="0">
              <a:solidFill>
                <a:srgbClr val="FF0000"/>
              </a:solidFill>
            </a:endParaRPr>
          </a:p>
        </p:txBody>
      </p:sp>
      <p:pic>
        <p:nvPicPr>
          <p:cNvPr id="10" name="Picture 9">
            <a:extLst>
              <a:ext uri="{FF2B5EF4-FFF2-40B4-BE49-F238E27FC236}">
                <a16:creationId xmlns:a16="http://schemas.microsoft.com/office/drawing/2014/main" id="{F98D849E-B684-47B0-818D-4B51C7ABC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5463" y="869730"/>
            <a:ext cx="2702374" cy="2186221"/>
          </a:xfrm>
          <a:prstGeom prst="rect">
            <a:avLst/>
          </a:prstGeom>
        </p:spPr>
      </p:pic>
      <p:sp>
        <p:nvSpPr>
          <p:cNvPr id="9" name="TextBox 8">
            <a:extLst>
              <a:ext uri="{FF2B5EF4-FFF2-40B4-BE49-F238E27FC236}">
                <a16:creationId xmlns:a16="http://schemas.microsoft.com/office/drawing/2014/main" id="{6021ACBE-DD86-4E08-9569-C8E33EA15238}"/>
              </a:ext>
            </a:extLst>
          </p:cNvPr>
          <p:cNvSpPr txBox="1"/>
          <p:nvPr/>
        </p:nvSpPr>
        <p:spPr>
          <a:xfrm>
            <a:off x="628650" y="2493755"/>
            <a:ext cx="7886700" cy="2800767"/>
          </a:xfrm>
          <a:prstGeom prst="rect">
            <a:avLst/>
          </a:prstGeom>
          <a:noFill/>
        </p:spPr>
        <p:txBody>
          <a:bodyPr wrap="square">
            <a:spAutoFit/>
          </a:bodyPr>
          <a:lstStyle/>
          <a:p>
            <a:pPr algn="l"/>
            <a:r>
              <a:rPr lang="en-US" sz="2200" b="0" i="0" u="none" strike="noStrike" baseline="0" dirty="0">
                <a:solidFill>
                  <a:srgbClr val="0070C0"/>
                </a:solidFill>
              </a:rPr>
              <a:t>Although DC motors have several attractive</a:t>
            </a:r>
          </a:p>
          <a:p>
            <a:pPr algn="l"/>
            <a:r>
              <a:rPr lang="en-US" sz="2200" b="0" i="0" u="none" strike="noStrike" baseline="0" dirty="0">
                <a:solidFill>
                  <a:srgbClr val="0070C0"/>
                </a:solidFill>
              </a:rPr>
              <a:t>features, they have two important disadvantages:</a:t>
            </a:r>
          </a:p>
          <a:p>
            <a:pPr algn="l"/>
            <a:endParaRPr lang="en-US" sz="2200" b="0" i="0" u="none" strike="noStrike" baseline="0" dirty="0">
              <a:solidFill>
                <a:srgbClr val="0070C0"/>
              </a:solidFill>
            </a:endParaRPr>
          </a:p>
          <a:p>
            <a:pPr marL="342900" indent="-342900" algn="l">
              <a:buFont typeface="Arial" panose="020B0604020202020204" pitchFamily="34" charset="0"/>
              <a:buChar char="•"/>
            </a:pPr>
            <a:r>
              <a:rPr lang="en-US" sz="2200" b="0" i="0" u="none" strike="noStrike" baseline="0" dirty="0">
                <a:solidFill>
                  <a:srgbClr val="0070C0"/>
                </a:solidFill>
              </a:rPr>
              <a:t> the commutator and brushes used to conduct current from</a:t>
            </a:r>
          </a:p>
          <a:p>
            <a:pPr algn="l"/>
            <a:r>
              <a:rPr lang="en-US" sz="2200" b="0" i="0" u="none" strike="noStrike" baseline="0" dirty="0">
                <a:solidFill>
                  <a:srgbClr val="0070C0"/>
                </a:solidFill>
              </a:rPr>
              <a:t>      the stator assembly to the rotor result in maintenance problems     	with these motors</a:t>
            </a:r>
            <a:r>
              <a:rPr lang="en-US" sz="2200" dirty="0">
                <a:solidFill>
                  <a:srgbClr val="0070C0"/>
                </a:solidFill>
              </a:rPr>
              <a:t>.</a:t>
            </a:r>
            <a:endParaRPr lang="en-US" sz="2200" b="0" i="0" u="none" strike="noStrike" baseline="0" dirty="0">
              <a:solidFill>
                <a:srgbClr val="0070C0"/>
              </a:solidFill>
            </a:endParaRPr>
          </a:p>
          <a:p>
            <a:pPr marL="342900" indent="-342900" algn="l">
              <a:buFont typeface="Arial" panose="020B0604020202020204" pitchFamily="34" charset="0"/>
              <a:buChar char="•"/>
            </a:pPr>
            <a:r>
              <a:rPr lang="en-US" sz="2200" b="0" i="0" u="none" strike="noStrike" baseline="0" dirty="0">
                <a:solidFill>
                  <a:srgbClr val="0070C0"/>
                </a:solidFill>
              </a:rPr>
              <a:t>the most common electrical power source in industry is alternating current, not direct current.</a:t>
            </a:r>
            <a:endParaRPr lang="en-US" sz="2200" dirty="0">
              <a:solidFill>
                <a:srgbClr val="0070C0"/>
              </a:solidFill>
            </a:endParaRPr>
          </a:p>
        </p:txBody>
      </p:sp>
    </p:spTree>
    <p:extLst>
      <p:ext uri="{BB962C8B-B14F-4D97-AF65-F5344CB8AC3E}">
        <p14:creationId xmlns:p14="http://schemas.microsoft.com/office/powerpoint/2010/main" val="240920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10" name="TextBox 9">
            <a:extLst>
              <a:ext uri="{FF2B5EF4-FFF2-40B4-BE49-F238E27FC236}">
                <a16:creationId xmlns:a16="http://schemas.microsoft.com/office/drawing/2014/main" id="{7FACB138-299C-429D-B970-83778186D72D}"/>
              </a:ext>
            </a:extLst>
          </p:cNvPr>
          <p:cNvSpPr txBox="1"/>
          <p:nvPr/>
        </p:nvSpPr>
        <p:spPr>
          <a:xfrm>
            <a:off x="628650" y="2133141"/>
            <a:ext cx="8369046" cy="3139321"/>
          </a:xfrm>
          <a:prstGeom prst="rect">
            <a:avLst/>
          </a:prstGeom>
          <a:noFill/>
        </p:spPr>
        <p:txBody>
          <a:bodyPr wrap="square">
            <a:spAutoFit/>
          </a:bodyPr>
          <a:lstStyle/>
          <a:p>
            <a:pPr algn="l"/>
            <a:r>
              <a:rPr lang="en-US" sz="2200" b="0" i="0" u="none" strike="noStrike" baseline="0" dirty="0">
                <a:solidFill>
                  <a:srgbClr val="FF0000"/>
                </a:solidFill>
              </a:rPr>
              <a:t>AC motors can be classified into two broad categories:</a:t>
            </a:r>
          </a:p>
          <a:p>
            <a:pPr algn="l"/>
            <a:endParaRPr lang="en-US" sz="2200" b="0" i="0" u="none" strike="noStrike" baseline="0" dirty="0">
              <a:solidFill>
                <a:srgbClr val="0070C0"/>
              </a:solidFill>
            </a:endParaRPr>
          </a:p>
          <a:p>
            <a:pPr algn="l"/>
            <a:r>
              <a:rPr lang="en-US" sz="2200" b="1" i="1" u="none" strike="noStrike" baseline="0" dirty="0">
                <a:solidFill>
                  <a:srgbClr val="FF0000"/>
                </a:solidFill>
              </a:rPr>
              <a:t>Synchronous motors </a:t>
            </a:r>
            <a:r>
              <a:rPr lang="en-US" sz="2200" b="0" i="0" u="none" strike="noStrike" baseline="0" dirty="0">
                <a:solidFill>
                  <a:srgbClr val="0070C0"/>
                </a:solidFill>
              </a:rPr>
              <a:t>operate by energizing the rotor with alternating current, which generates a magnetic field in the gap separating the rotor and the stator. </a:t>
            </a:r>
          </a:p>
          <a:p>
            <a:pPr algn="l"/>
            <a:endParaRPr lang="en-US" sz="2200" b="0" i="0" u="none" strike="noStrike" baseline="0" dirty="0">
              <a:solidFill>
                <a:srgbClr val="FF0000"/>
              </a:solidFill>
            </a:endParaRPr>
          </a:p>
          <a:p>
            <a:pPr algn="l"/>
            <a:r>
              <a:rPr lang="en-US" sz="2200" b="1" i="1" u="none" strike="noStrike" baseline="0" dirty="0">
                <a:solidFill>
                  <a:srgbClr val="FF0000"/>
                </a:solidFill>
              </a:rPr>
              <a:t>Induction motors </a:t>
            </a:r>
            <a:r>
              <a:rPr lang="en-US" sz="2200" b="0" i="0" u="none" strike="noStrike" baseline="0" dirty="0">
                <a:solidFill>
                  <a:srgbClr val="0070C0"/>
                </a:solidFill>
              </a:rPr>
              <a:t>are probably the most widely used motors in the world, due to their relatively simple construction and low manufacturing cost. </a:t>
            </a:r>
            <a:endParaRPr lang="en-US" sz="2200" dirty="0">
              <a:solidFill>
                <a:srgbClr val="0070C0"/>
              </a:solidFill>
            </a:endParaRPr>
          </a:p>
        </p:txBody>
      </p:sp>
    </p:spTree>
    <p:extLst>
      <p:ext uri="{BB962C8B-B14F-4D97-AF65-F5344CB8AC3E}">
        <p14:creationId xmlns:p14="http://schemas.microsoft.com/office/powerpoint/2010/main" val="299121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sz="3500"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2462213"/>
          </a:xfrm>
          <a:prstGeom prst="rect">
            <a:avLst/>
          </a:prstGeom>
          <a:noFill/>
        </p:spPr>
        <p:txBody>
          <a:bodyPr wrap="square">
            <a:spAutoFit/>
          </a:bodyPr>
          <a:lstStyle/>
          <a:p>
            <a:pPr algn="l"/>
            <a:r>
              <a:rPr lang="en-US" sz="2200" b="1" dirty="0">
                <a:solidFill>
                  <a:srgbClr val="FF0000"/>
                </a:solidFill>
              </a:rPr>
              <a:t>Stepper Motor </a:t>
            </a:r>
            <a:r>
              <a:rPr lang="en-US" sz="2200" b="0" i="0" u="none" strike="noStrike" baseline="0" dirty="0">
                <a:solidFill>
                  <a:srgbClr val="002060"/>
                </a:solidFill>
              </a:rPr>
              <a:t>provides rotation in the form of discrete angular displacements, called step angles. Each angular step is actuated by a discrete electrical pulse. </a:t>
            </a:r>
          </a:p>
          <a:p>
            <a:pPr algn="l"/>
            <a:endParaRPr lang="en-US" sz="2200" dirty="0">
              <a:solidFill>
                <a:srgbClr val="002060"/>
              </a:solidFill>
            </a:endParaRPr>
          </a:p>
          <a:p>
            <a:pPr algn="l"/>
            <a:r>
              <a:rPr lang="en-US" sz="2200" b="0" i="0" u="none" strike="noStrike" baseline="0" dirty="0">
                <a:solidFill>
                  <a:srgbClr val="002060"/>
                </a:solidFill>
              </a:rPr>
              <a:t>The total angular rotation is controlled by the number of pulses received by the motor, and rotational speed is controlled by the frequency of the pulses.</a:t>
            </a:r>
            <a:endParaRPr lang="en-US" sz="2200" dirty="0">
              <a:solidFill>
                <a:srgbClr val="002060"/>
              </a:solidFill>
            </a:endParaRPr>
          </a:p>
        </p:txBody>
      </p:sp>
    </p:spTree>
    <p:extLst>
      <p:ext uri="{BB962C8B-B14F-4D97-AF65-F5344CB8AC3E}">
        <p14:creationId xmlns:p14="http://schemas.microsoft.com/office/powerpoint/2010/main" val="379802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pPr algn="l"/>
            <a:r>
              <a:rPr lang="en-US" sz="2200" b="1" i="0" u="none" strike="noStrike" baseline="0" dirty="0">
                <a:solidFill>
                  <a:srgbClr val="FF0000"/>
                </a:solidFill>
              </a:rPr>
              <a:t>Rota</a:t>
            </a:r>
            <a:r>
              <a:rPr lang="en-US" sz="2200" b="1" dirty="0">
                <a:solidFill>
                  <a:srgbClr val="FF0000"/>
                </a:solidFill>
              </a:rPr>
              <a:t>ry-to-Linear Motion Conversion</a:t>
            </a:r>
            <a:endParaRPr lang="en-US" sz="2200" b="0" i="0" u="none" strike="noStrike" baseline="0" dirty="0">
              <a:solidFill>
                <a:srgbClr val="FF0000"/>
              </a:solidFill>
            </a:endParaRPr>
          </a:p>
        </p:txBody>
      </p:sp>
      <p:sp>
        <p:nvSpPr>
          <p:cNvPr id="7" name="TextBox 6">
            <a:extLst>
              <a:ext uri="{FF2B5EF4-FFF2-40B4-BE49-F238E27FC236}">
                <a16:creationId xmlns:a16="http://schemas.microsoft.com/office/drawing/2014/main" id="{D650539A-092B-42A2-A194-AC53FB6F00A9}"/>
              </a:ext>
            </a:extLst>
          </p:cNvPr>
          <p:cNvSpPr txBox="1"/>
          <p:nvPr/>
        </p:nvSpPr>
        <p:spPr>
          <a:xfrm>
            <a:off x="628650" y="2543948"/>
            <a:ext cx="7991094" cy="1107996"/>
          </a:xfrm>
          <a:prstGeom prst="rect">
            <a:avLst/>
          </a:prstGeom>
          <a:noFill/>
        </p:spPr>
        <p:txBody>
          <a:bodyPr wrap="square">
            <a:spAutoFit/>
          </a:bodyPr>
          <a:lstStyle/>
          <a:p>
            <a:pPr algn="l"/>
            <a:r>
              <a:rPr lang="en-US" sz="2200" b="1" i="1" u="none" strike="noStrike" baseline="0" dirty="0">
                <a:solidFill>
                  <a:srgbClr val="FF0000"/>
                </a:solidFill>
              </a:rPr>
              <a:t>Leadscrews and ball screws</a:t>
            </a:r>
            <a:r>
              <a:rPr lang="en-US" sz="2200" dirty="0">
                <a:solidFill>
                  <a:srgbClr val="FF0000"/>
                </a:solidFill>
              </a:rPr>
              <a:t>:</a:t>
            </a:r>
            <a:r>
              <a:rPr lang="en-US" sz="2200" b="0" i="0" u="none" strike="noStrike" baseline="0" dirty="0">
                <a:solidFill>
                  <a:srgbClr val="FF0000"/>
                </a:solidFill>
              </a:rPr>
              <a:t> </a:t>
            </a:r>
            <a:r>
              <a:rPr lang="en-US" sz="2200" b="0" i="0" u="none" strike="noStrike" baseline="0" dirty="0">
                <a:solidFill>
                  <a:srgbClr val="002060"/>
                </a:solidFill>
              </a:rPr>
              <a:t>The motor shaft is connected to a leadscrew or ball screw, which have helical threads throughout their lengths. </a:t>
            </a:r>
          </a:p>
        </p:txBody>
      </p:sp>
      <p:pic>
        <p:nvPicPr>
          <p:cNvPr id="6" name="Picture 5">
            <a:extLst>
              <a:ext uri="{FF2B5EF4-FFF2-40B4-BE49-F238E27FC236}">
                <a16:creationId xmlns:a16="http://schemas.microsoft.com/office/drawing/2014/main" id="{83C4BF56-33E6-4F0E-90E3-554DA6356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711" y="3893490"/>
            <a:ext cx="6950971" cy="2187105"/>
          </a:xfrm>
          <a:prstGeom prst="rect">
            <a:avLst/>
          </a:prstGeom>
        </p:spPr>
      </p:pic>
    </p:spTree>
    <p:extLst>
      <p:ext uri="{BB962C8B-B14F-4D97-AF65-F5344CB8AC3E}">
        <p14:creationId xmlns:p14="http://schemas.microsoft.com/office/powerpoint/2010/main" val="383426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19</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pPr algn="l"/>
            <a:r>
              <a:rPr lang="en-US" sz="2200" b="1" i="0" u="none" strike="noStrike" baseline="0" dirty="0">
                <a:solidFill>
                  <a:srgbClr val="FF0000"/>
                </a:solidFill>
              </a:rPr>
              <a:t>Rota</a:t>
            </a:r>
            <a:r>
              <a:rPr lang="en-US" sz="2200" b="1" dirty="0">
                <a:solidFill>
                  <a:srgbClr val="FF0000"/>
                </a:solidFill>
              </a:rPr>
              <a:t>ry-to-Linear Motion Conversion</a:t>
            </a:r>
            <a:endParaRPr lang="en-US" sz="2200" b="0" i="0" u="none" strike="noStrike" baseline="0" dirty="0">
              <a:solidFill>
                <a:srgbClr val="FF0000"/>
              </a:solidFill>
            </a:endParaRPr>
          </a:p>
        </p:txBody>
      </p:sp>
      <p:sp>
        <p:nvSpPr>
          <p:cNvPr id="9" name="TextBox 8">
            <a:extLst>
              <a:ext uri="{FF2B5EF4-FFF2-40B4-BE49-F238E27FC236}">
                <a16:creationId xmlns:a16="http://schemas.microsoft.com/office/drawing/2014/main" id="{67AA2256-E8A3-4B8B-8D55-D82C16D2A017}"/>
              </a:ext>
            </a:extLst>
          </p:cNvPr>
          <p:cNvSpPr txBox="1"/>
          <p:nvPr/>
        </p:nvSpPr>
        <p:spPr>
          <a:xfrm>
            <a:off x="628650" y="2413337"/>
            <a:ext cx="7886700" cy="1107996"/>
          </a:xfrm>
          <a:prstGeom prst="rect">
            <a:avLst/>
          </a:prstGeom>
          <a:noFill/>
        </p:spPr>
        <p:txBody>
          <a:bodyPr wrap="square">
            <a:spAutoFit/>
          </a:bodyPr>
          <a:lstStyle/>
          <a:p>
            <a:pPr algn="just"/>
            <a:r>
              <a:rPr lang="en-US" sz="2200" b="0" i="1" u="none" strike="noStrike" baseline="0" dirty="0">
                <a:solidFill>
                  <a:srgbClr val="FF0000"/>
                </a:solidFill>
              </a:rPr>
              <a:t>Pulley systems</a:t>
            </a:r>
            <a:r>
              <a:rPr lang="en-US" sz="2200" b="0" i="0" u="none" strike="noStrike" baseline="0" dirty="0">
                <a:solidFill>
                  <a:srgbClr val="002060"/>
                </a:solidFill>
              </a:rPr>
              <a:t>. The motor shaft is connected to the driver wheel in a pulley system, around which a belt, chain, or other flexible material forms a loop with an idler wheel. </a:t>
            </a:r>
            <a:endParaRPr lang="en-US" sz="2200" dirty="0">
              <a:solidFill>
                <a:srgbClr val="002060"/>
              </a:solidFill>
            </a:endParaRPr>
          </a:p>
        </p:txBody>
      </p:sp>
      <p:pic>
        <p:nvPicPr>
          <p:cNvPr id="6" name="Picture 5">
            <a:extLst>
              <a:ext uri="{FF2B5EF4-FFF2-40B4-BE49-F238E27FC236}">
                <a16:creationId xmlns:a16="http://schemas.microsoft.com/office/drawing/2014/main" id="{DC0B73BD-E751-4B5D-91D6-E0F234466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67" y="3965750"/>
            <a:ext cx="7693066" cy="1995737"/>
          </a:xfrm>
          <a:prstGeom prst="rect">
            <a:avLst/>
          </a:prstGeom>
        </p:spPr>
      </p:pic>
    </p:spTree>
    <p:extLst>
      <p:ext uri="{BB962C8B-B14F-4D97-AF65-F5344CB8AC3E}">
        <p14:creationId xmlns:p14="http://schemas.microsoft.com/office/powerpoint/2010/main" val="39187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p:txBody>
          <a:bodyPr>
            <a:normAutofit lnSpcReduction="10000"/>
          </a:bodyPr>
          <a:lstStyle/>
          <a:p>
            <a:r>
              <a:rPr lang="en-US" dirty="0">
                <a:solidFill>
                  <a:srgbClr val="002060"/>
                </a:solidFill>
              </a:rPr>
              <a:t>Sensors</a:t>
            </a:r>
          </a:p>
          <a:p>
            <a:r>
              <a:rPr lang="en-US" dirty="0">
                <a:solidFill>
                  <a:srgbClr val="002060"/>
                </a:solidFill>
              </a:rPr>
              <a:t>Actuators</a:t>
            </a:r>
          </a:p>
          <a:p>
            <a:pPr lvl="1"/>
            <a:r>
              <a:rPr lang="en-US" dirty="0">
                <a:solidFill>
                  <a:srgbClr val="002060"/>
                </a:solidFill>
              </a:rPr>
              <a:t>Electric motors</a:t>
            </a:r>
          </a:p>
          <a:p>
            <a:pPr lvl="1"/>
            <a:r>
              <a:rPr lang="en-US" dirty="0">
                <a:solidFill>
                  <a:srgbClr val="002060"/>
                </a:solidFill>
              </a:rPr>
              <a:t>Other types of Actuators</a:t>
            </a:r>
          </a:p>
          <a:p>
            <a:r>
              <a:rPr lang="en-US" dirty="0">
                <a:solidFill>
                  <a:srgbClr val="002060"/>
                </a:solidFill>
              </a:rPr>
              <a:t>Analog-Digital Conversions</a:t>
            </a:r>
          </a:p>
          <a:p>
            <a:pPr lvl="1"/>
            <a:r>
              <a:rPr lang="en-US" dirty="0">
                <a:solidFill>
                  <a:srgbClr val="002060"/>
                </a:solidFill>
              </a:rPr>
              <a:t>Analog-to-Digital Converters</a:t>
            </a:r>
          </a:p>
          <a:p>
            <a:pPr lvl="1"/>
            <a:r>
              <a:rPr lang="en-US" dirty="0">
                <a:solidFill>
                  <a:srgbClr val="002060"/>
                </a:solidFill>
              </a:rPr>
              <a:t>Digital-to-Analog Converters</a:t>
            </a:r>
          </a:p>
          <a:p>
            <a:r>
              <a:rPr lang="en-US" dirty="0">
                <a:solidFill>
                  <a:srgbClr val="002060"/>
                </a:solidFill>
              </a:rPr>
              <a:t>Input/Output Devices for Discrete Data</a:t>
            </a:r>
          </a:p>
          <a:p>
            <a:pPr lvl="1"/>
            <a:r>
              <a:rPr lang="en-US" dirty="0">
                <a:solidFill>
                  <a:srgbClr val="002060"/>
                </a:solidFill>
              </a:rPr>
              <a:t>Contact input/output interfaces</a:t>
            </a:r>
          </a:p>
          <a:p>
            <a:pPr lvl="1"/>
            <a:r>
              <a:rPr lang="en-US" dirty="0">
                <a:solidFill>
                  <a:srgbClr val="002060"/>
                </a:solidFill>
              </a:rPr>
              <a:t>Pulse counters and generators</a:t>
            </a:r>
          </a:p>
          <a:p>
            <a:pPr marL="0" indent="0">
              <a:buNone/>
            </a:pPr>
            <a:endParaRPr lang="en-US" dirty="0">
              <a:solidFill>
                <a:srgbClr val="002060"/>
              </a:solidFill>
            </a:endParaRP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2/4/2021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20</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430887"/>
          </a:xfrm>
          <a:prstGeom prst="rect">
            <a:avLst/>
          </a:prstGeom>
          <a:noFill/>
        </p:spPr>
        <p:txBody>
          <a:bodyPr wrap="square">
            <a:spAutoFit/>
          </a:bodyPr>
          <a:lstStyle/>
          <a:p>
            <a:pPr algn="l"/>
            <a:r>
              <a:rPr lang="en-US" sz="2200" b="1" i="0" u="none" strike="noStrike" baseline="0" dirty="0">
                <a:solidFill>
                  <a:srgbClr val="FF0000"/>
                </a:solidFill>
              </a:rPr>
              <a:t>Rota</a:t>
            </a:r>
            <a:r>
              <a:rPr lang="en-US" sz="2200" b="1" dirty="0">
                <a:solidFill>
                  <a:srgbClr val="FF0000"/>
                </a:solidFill>
              </a:rPr>
              <a:t>ry-to-Linear Motion Conversion</a:t>
            </a:r>
            <a:endParaRPr lang="en-US" sz="2200" b="0" i="0" u="none" strike="noStrike" baseline="0" dirty="0">
              <a:solidFill>
                <a:srgbClr val="FF0000"/>
              </a:solidFill>
            </a:endParaRPr>
          </a:p>
        </p:txBody>
      </p:sp>
      <p:sp>
        <p:nvSpPr>
          <p:cNvPr id="10" name="TextBox 9">
            <a:extLst>
              <a:ext uri="{FF2B5EF4-FFF2-40B4-BE49-F238E27FC236}">
                <a16:creationId xmlns:a16="http://schemas.microsoft.com/office/drawing/2014/main" id="{3AD37041-767E-4F39-A5B9-4469CB29E89F}"/>
              </a:ext>
            </a:extLst>
          </p:cNvPr>
          <p:cNvSpPr txBox="1"/>
          <p:nvPr/>
        </p:nvSpPr>
        <p:spPr>
          <a:xfrm>
            <a:off x="628650" y="2543948"/>
            <a:ext cx="7796022" cy="1446550"/>
          </a:xfrm>
          <a:prstGeom prst="rect">
            <a:avLst/>
          </a:prstGeom>
          <a:noFill/>
        </p:spPr>
        <p:txBody>
          <a:bodyPr wrap="square">
            <a:spAutoFit/>
          </a:bodyPr>
          <a:lstStyle/>
          <a:p>
            <a:pPr algn="l"/>
            <a:r>
              <a:rPr lang="en-US" sz="2200" b="0" i="1" u="none" strike="noStrike" baseline="0" dirty="0">
                <a:solidFill>
                  <a:srgbClr val="FF0000"/>
                </a:solidFill>
              </a:rPr>
              <a:t>Rack and pinion</a:t>
            </a:r>
            <a:r>
              <a:rPr lang="en-US" sz="2200" b="0" i="0" u="none" strike="noStrike" baseline="0" dirty="0">
                <a:solidFill>
                  <a:srgbClr val="002060"/>
                </a:solidFill>
              </a:rPr>
              <a:t>. The motor shaft is connected to a pinion gear that is mated with a rack, which is a straight gear with tooth spacings that match those of the gear. As the gear is rotated, the rack is moved linearly.</a:t>
            </a:r>
            <a:endParaRPr lang="en-US" sz="2200" dirty="0">
              <a:solidFill>
                <a:srgbClr val="002060"/>
              </a:solidFill>
            </a:endParaRPr>
          </a:p>
        </p:txBody>
      </p:sp>
      <p:pic>
        <p:nvPicPr>
          <p:cNvPr id="6" name="Picture 5">
            <a:extLst>
              <a:ext uri="{FF2B5EF4-FFF2-40B4-BE49-F238E27FC236}">
                <a16:creationId xmlns:a16="http://schemas.microsoft.com/office/drawing/2014/main" id="{5326601C-E288-4957-A017-BA00E910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18" y="3990498"/>
            <a:ext cx="4510590" cy="2069340"/>
          </a:xfrm>
          <a:prstGeom prst="rect">
            <a:avLst/>
          </a:prstGeom>
        </p:spPr>
      </p:pic>
    </p:spTree>
    <p:extLst>
      <p:ext uri="{BB962C8B-B14F-4D97-AF65-F5344CB8AC3E}">
        <p14:creationId xmlns:p14="http://schemas.microsoft.com/office/powerpoint/2010/main" val="212958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Actuator</a:t>
            </a:r>
            <a:br>
              <a:rPr lang="en-US" dirty="0"/>
            </a:br>
            <a:r>
              <a:rPr lang="en-US" dirty="0"/>
              <a:t>Electric Motors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21</a:t>
            </a:fld>
            <a:endParaRPr lang="en-US"/>
          </a:p>
        </p:txBody>
      </p:sp>
      <p:sp>
        <p:nvSpPr>
          <p:cNvPr id="8" name="TextBox 7">
            <a:extLst>
              <a:ext uri="{FF2B5EF4-FFF2-40B4-BE49-F238E27FC236}">
                <a16:creationId xmlns:a16="http://schemas.microsoft.com/office/drawing/2014/main" id="{D31955A8-57D5-4E1A-9E71-4D1708536EE9}"/>
              </a:ext>
            </a:extLst>
          </p:cNvPr>
          <p:cNvSpPr txBox="1"/>
          <p:nvPr/>
        </p:nvSpPr>
        <p:spPr>
          <a:xfrm>
            <a:off x="628650" y="1901875"/>
            <a:ext cx="7886700" cy="769441"/>
          </a:xfrm>
          <a:prstGeom prst="rect">
            <a:avLst/>
          </a:prstGeom>
          <a:noFill/>
        </p:spPr>
        <p:txBody>
          <a:bodyPr wrap="square">
            <a:spAutoFit/>
          </a:bodyPr>
          <a:lstStyle/>
          <a:p>
            <a:pPr algn="l"/>
            <a:r>
              <a:rPr lang="en-US" sz="2200" b="0" i="0" u="none" strike="noStrike" baseline="0">
                <a:solidFill>
                  <a:srgbClr val="002060"/>
                </a:solidFill>
              </a:rPr>
              <a:t>A linear electric motor provides a linear motion directly; it does</a:t>
            </a:r>
          </a:p>
          <a:p>
            <a:pPr algn="l"/>
            <a:r>
              <a:rPr lang="en-US" sz="2200" b="0" i="0" u="none" strike="noStrike" baseline="0">
                <a:solidFill>
                  <a:srgbClr val="002060"/>
                </a:solidFill>
              </a:rPr>
              <a:t>not require a rotary-to-linear conversion</a:t>
            </a:r>
            <a:endParaRPr lang="en-US" sz="2200" dirty="0">
              <a:solidFill>
                <a:srgbClr val="002060"/>
              </a:solidFill>
            </a:endParaRPr>
          </a:p>
        </p:txBody>
      </p:sp>
      <p:pic>
        <p:nvPicPr>
          <p:cNvPr id="6" name="Picture 5">
            <a:extLst>
              <a:ext uri="{FF2B5EF4-FFF2-40B4-BE49-F238E27FC236}">
                <a16:creationId xmlns:a16="http://schemas.microsoft.com/office/drawing/2014/main" id="{D4067427-B5DB-46E7-A586-568CBEF59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8" y="2963473"/>
            <a:ext cx="8301752" cy="2510100"/>
          </a:xfrm>
          <a:prstGeom prst="rect">
            <a:avLst/>
          </a:prstGeom>
        </p:spPr>
      </p:pic>
      <p:sp>
        <p:nvSpPr>
          <p:cNvPr id="9" name="TextBox 8">
            <a:extLst>
              <a:ext uri="{FF2B5EF4-FFF2-40B4-BE49-F238E27FC236}">
                <a16:creationId xmlns:a16="http://schemas.microsoft.com/office/drawing/2014/main" id="{B4E019A6-1F55-488E-9361-5F914C66BBEE}"/>
              </a:ext>
            </a:extLst>
          </p:cNvPr>
          <p:cNvSpPr txBox="1"/>
          <p:nvPr/>
        </p:nvSpPr>
        <p:spPr>
          <a:xfrm>
            <a:off x="1459992" y="5692634"/>
            <a:ext cx="7132320" cy="369332"/>
          </a:xfrm>
          <a:prstGeom prst="rect">
            <a:avLst/>
          </a:prstGeom>
          <a:noFill/>
        </p:spPr>
        <p:txBody>
          <a:bodyPr wrap="square">
            <a:spAutoFit/>
          </a:bodyPr>
          <a:lstStyle/>
          <a:p>
            <a:pPr algn="l"/>
            <a:r>
              <a:rPr lang="en-US" sz="1800" b="0" i="0" u="none" strike="noStrike" baseline="0" dirty="0"/>
              <a:t>Three styles of linear motor: (a) flat, (b) U-channel, and (c) cylindrical.</a:t>
            </a:r>
            <a:endParaRPr lang="en-US" dirty="0"/>
          </a:p>
        </p:txBody>
      </p:sp>
    </p:spTree>
    <p:extLst>
      <p:ext uri="{BB962C8B-B14F-4D97-AF65-F5344CB8AC3E}">
        <p14:creationId xmlns:p14="http://schemas.microsoft.com/office/powerpoint/2010/main" val="392723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Other type of Actuators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22</a:t>
            </a:fld>
            <a:endParaRPr lang="en-US"/>
          </a:p>
        </p:txBody>
      </p:sp>
      <p:sp>
        <p:nvSpPr>
          <p:cNvPr id="6" name="TextBox 5">
            <a:extLst>
              <a:ext uri="{FF2B5EF4-FFF2-40B4-BE49-F238E27FC236}">
                <a16:creationId xmlns:a16="http://schemas.microsoft.com/office/drawing/2014/main" id="{07C84A70-12D6-45A7-941E-AEAB322D1B2E}"/>
              </a:ext>
            </a:extLst>
          </p:cNvPr>
          <p:cNvSpPr txBox="1"/>
          <p:nvPr/>
        </p:nvSpPr>
        <p:spPr>
          <a:xfrm>
            <a:off x="628650" y="2263713"/>
            <a:ext cx="7886700" cy="4493538"/>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solidFill>
                  <a:srgbClr val="FF0000"/>
                </a:solidFill>
              </a:rPr>
              <a:t>Linear solenoids </a:t>
            </a:r>
            <a:r>
              <a:rPr lang="en-US" sz="2200" b="0" i="0" u="none" strike="noStrike" baseline="0" dirty="0"/>
              <a:t>are often used to open and close valves in fluid flow systems, such as chemical processing equipment. In these applications, the solenoid provides a linear push or pull action. </a:t>
            </a:r>
          </a:p>
          <a:p>
            <a:pPr marL="285750" indent="-285750" algn="l">
              <a:buFont typeface="Arial" panose="020B0604020202020204" pitchFamily="34" charset="0"/>
              <a:buChar char="•"/>
            </a:pPr>
            <a:r>
              <a:rPr lang="en-US" sz="2200" b="0" i="0" u="none" strike="noStrike" baseline="0" dirty="0">
                <a:solidFill>
                  <a:srgbClr val="FF0000"/>
                </a:solidFill>
              </a:rPr>
              <a:t>Rotary </a:t>
            </a:r>
            <a:r>
              <a:rPr lang="en-US" sz="2200" i="0" u="none" strike="noStrike" baseline="0" dirty="0">
                <a:solidFill>
                  <a:srgbClr val="FF0000"/>
                </a:solidFill>
              </a:rPr>
              <a:t>solenoids </a:t>
            </a:r>
            <a:r>
              <a:rPr lang="en-US" sz="2200" i="0" u="none" strike="noStrike" baseline="0" dirty="0"/>
              <a:t>are also available to provide rotary motion, usually over a limited </a:t>
            </a:r>
            <a:r>
              <a:rPr lang="en-US" sz="2200" b="0" i="0" u="none" strike="noStrike" baseline="0" dirty="0"/>
              <a:t>angular range (e.g., neutral position to between 25° and 90°).</a:t>
            </a:r>
          </a:p>
          <a:p>
            <a:pPr marL="285750" indent="-285750" algn="l">
              <a:buFont typeface="Arial" panose="020B0604020202020204" pitchFamily="34" charset="0"/>
              <a:buChar char="•"/>
            </a:pPr>
            <a:r>
              <a:rPr lang="en-US" sz="2200" b="0" i="0" u="none" strike="noStrike" baseline="0" dirty="0"/>
              <a:t>An </a:t>
            </a:r>
            <a:r>
              <a:rPr lang="en-US" sz="2200" u="none" strike="noStrike" baseline="0" dirty="0">
                <a:solidFill>
                  <a:srgbClr val="FF0000"/>
                </a:solidFill>
              </a:rPr>
              <a:t>electromechanical relay </a:t>
            </a:r>
            <a:r>
              <a:rPr lang="en-US" sz="2200" b="0" i="0" u="none" strike="noStrike" baseline="0" dirty="0"/>
              <a:t>is an on–off electrical switch consisting of two main components, a stationary coil and a movable arm that can be made to open or close an electrical contact by means of a magnetic field that is generated when current is passed through the</a:t>
            </a:r>
          </a:p>
          <a:p>
            <a:pPr algn="l"/>
            <a:r>
              <a:rPr lang="en-US" sz="2200" b="0" i="0" u="none" strike="noStrike" baseline="0" dirty="0"/>
              <a:t>     coil.</a:t>
            </a:r>
            <a:endParaRPr lang="en-US" sz="2200" dirty="0"/>
          </a:p>
          <a:p>
            <a:pPr marL="285750" indent="-285750" algn="l">
              <a:buFont typeface="Arial" panose="020B0604020202020204" pitchFamily="34" charset="0"/>
              <a:buChar char="•"/>
            </a:pPr>
            <a:endParaRPr lang="en-US" sz="2200" dirty="0"/>
          </a:p>
        </p:txBody>
      </p:sp>
      <p:sp>
        <p:nvSpPr>
          <p:cNvPr id="3" name="TextBox 2">
            <a:extLst>
              <a:ext uri="{FF2B5EF4-FFF2-40B4-BE49-F238E27FC236}">
                <a16:creationId xmlns:a16="http://schemas.microsoft.com/office/drawing/2014/main" id="{42086ECC-3A09-4C5B-A443-269E4768F681}"/>
              </a:ext>
            </a:extLst>
          </p:cNvPr>
          <p:cNvSpPr txBox="1"/>
          <p:nvPr/>
        </p:nvSpPr>
        <p:spPr>
          <a:xfrm>
            <a:off x="628650" y="1816608"/>
            <a:ext cx="6125718" cy="430887"/>
          </a:xfrm>
          <a:prstGeom prst="rect">
            <a:avLst/>
          </a:prstGeom>
          <a:noFill/>
        </p:spPr>
        <p:txBody>
          <a:bodyPr wrap="square" rtlCol="0">
            <a:spAutoFit/>
          </a:bodyPr>
          <a:lstStyle/>
          <a:p>
            <a:r>
              <a:rPr lang="en-US" sz="2200" dirty="0">
                <a:solidFill>
                  <a:srgbClr val="FF0000"/>
                </a:solidFill>
              </a:rPr>
              <a:t>Electrical Actuators other Than Motors</a:t>
            </a:r>
          </a:p>
        </p:txBody>
      </p:sp>
    </p:spTree>
    <p:extLst>
      <p:ext uri="{BB962C8B-B14F-4D97-AF65-F5344CB8AC3E}">
        <p14:creationId xmlns:p14="http://schemas.microsoft.com/office/powerpoint/2010/main" val="200749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Other type of Actuators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23</a:t>
            </a:fld>
            <a:endParaRPr lang="en-US"/>
          </a:p>
        </p:txBody>
      </p:sp>
      <p:sp>
        <p:nvSpPr>
          <p:cNvPr id="8" name="TextBox 7">
            <a:extLst>
              <a:ext uri="{FF2B5EF4-FFF2-40B4-BE49-F238E27FC236}">
                <a16:creationId xmlns:a16="http://schemas.microsoft.com/office/drawing/2014/main" id="{F68D1C1B-DF15-4B12-B70D-F824A3A8BD2D}"/>
              </a:ext>
            </a:extLst>
          </p:cNvPr>
          <p:cNvSpPr txBox="1"/>
          <p:nvPr/>
        </p:nvSpPr>
        <p:spPr>
          <a:xfrm>
            <a:off x="628650" y="1816608"/>
            <a:ext cx="4516374" cy="430887"/>
          </a:xfrm>
          <a:prstGeom prst="rect">
            <a:avLst/>
          </a:prstGeom>
          <a:noFill/>
        </p:spPr>
        <p:txBody>
          <a:bodyPr wrap="square" rtlCol="0">
            <a:spAutoFit/>
          </a:bodyPr>
          <a:lstStyle/>
          <a:p>
            <a:r>
              <a:rPr lang="en-US" sz="2200" dirty="0"/>
              <a:t>Hydraulic and Pneumatic Actuators</a:t>
            </a:r>
          </a:p>
        </p:txBody>
      </p:sp>
      <p:pic>
        <p:nvPicPr>
          <p:cNvPr id="6" name="Picture 5">
            <a:extLst>
              <a:ext uri="{FF2B5EF4-FFF2-40B4-BE49-F238E27FC236}">
                <a16:creationId xmlns:a16="http://schemas.microsoft.com/office/drawing/2014/main" id="{E3D4DFD4-5BBC-42D3-B955-72128AEAF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2318843"/>
            <a:ext cx="4661329" cy="3542257"/>
          </a:xfrm>
          <a:prstGeom prst="rect">
            <a:avLst/>
          </a:prstGeom>
        </p:spPr>
      </p:pic>
      <p:sp>
        <p:nvSpPr>
          <p:cNvPr id="9" name="TextBox 8">
            <a:extLst>
              <a:ext uri="{FF2B5EF4-FFF2-40B4-BE49-F238E27FC236}">
                <a16:creationId xmlns:a16="http://schemas.microsoft.com/office/drawing/2014/main" id="{D6B68EC7-691B-4055-9630-4A5CA7003471}"/>
              </a:ext>
            </a:extLst>
          </p:cNvPr>
          <p:cNvSpPr txBox="1"/>
          <p:nvPr/>
        </p:nvSpPr>
        <p:spPr>
          <a:xfrm>
            <a:off x="2395728" y="5924059"/>
            <a:ext cx="6229350" cy="369332"/>
          </a:xfrm>
          <a:prstGeom prst="rect">
            <a:avLst/>
          </a:prstGeom>
          <a:noFill/>
        </p:spPr>
        <p:txBody>
          <a:bodyPr wrap="square">
            <a:spAutoFit/>
          </a:bodyPr>
          <a:lstStyle/>
          <a:p>
            <a:pPr algn="l"/>
            <a:r>
              <a:rPr lang="en-US" sz="1800" b="0" i="0" u="none" strike="noStrike" baseline="0" dirty="0"/>
              <a:t>(a) single acting with spring return,  (b) double acting.</a:t>
            </a:r>
            <a:endParaRPr lang="en-US" dirty="0"/>
          </a:p>
        </p:txBody>
      </p:sp>
    </p:spTree>
    <p:extLst>
      <p:ext uri="{BB962C8B-B14F-4D97-AF65-F5344CB8AC3E}">
        <p14:creationId xmlns:p14="http://schemas.microsoft.com/office/powerpoint/2010/main" val="130802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Analog-to-Digital Conversions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6" name="TextBox 5">
            <a:extLst>
              <a:ext uri="{FF2B5EF4-FFF2-40B4-BE49-F238E27FC236}">
                <a16:creationId xmlns:a16="http://schemas.microsoft.com/office/drawing/2014/main" id="{CEADC126-48D4-4CFD-85E1-9728D7D517B1}"/>
              </a:ext>
            </a:extLst>
          </p:cNvPr>
          <p:cNvSpPr txBox="1"/>
          <p:nvPr/>
        </p:nvSpPr>
        <p:spPr>
          <a:xfrm>
            <a:off x="628650" y="1506023"/>
            <a:ext cx="4572000" cy="369332"/>
          </a:xfrm>
          <a:prstGeom prst="rect">
            <a:avLst/>
          </a:prstGeom>
          <a:noFill/>
        </p:spPr>
        <p:txBody>
          <a:bodyPr wrap="square">
            <a:spAutoFit/>
          </a:bodyPr>
          <a:lstStyle/>
          <a:p>
            <a:r>
              <a:rPr lang="en-US" sz="1800" b="1" i="0" u="none" strike="noStrike" baseline="0" dirty="0">
                <a:latin typeface="UniversLTStd-Bold"/>
              </a:rPr>
              <a:t>Analog-to-Digital Converters</a:t>
            </a:r>
            <a:endParaRPr lang="en-US" dirty="0"/>
          </a:p>
        </p:txBody>
      </p:sp>
      <p:pic>
        <p:nvPicPr>
          <p:cNvPr id="8" name="Picture 7">
            <a:extLst>
              <a:ext uri="{FF2B5EF4-FFF2-40B4-BE49-F238E27FC236}">
                <a16:creationId xmlns:a16="http://schemas.microsoft.com/office/drawing/2014/main" id="{9917BD19-4DC9-4920-9A27-9C3E6F68A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094" y="2215069"/>
            <a:ext cx="6486226" cy="3105236"/>
          </a:xfrm>
          <a:prstGeom prst="rect">
            <a:avLst/>
          </a:prstGeom>
        </p:spPr>
      </p:pic>
      <p:sp>
        <p:nvSpPr>
          <p:cNvPr id="9" name="TextBox 8">
            <a:extLst>
              <a:ext uri="{FF2B5EF4-FFF2-40B4-BE49-F238E27FC236}">
                <a16:creationId xmlns:a16="http://schemas.microsoft.com/office/drawing/2014/main" id="{70C51238-3343-4888-AE29-278D49E323AB}"/>
              </a:ext>
            </a:extLst>
          </p:cNvPr>
          <p:cNvSpPr txBox="1"/>
          <p:nvPr/>
        </p:nvSpPr>
        <p:spPr>
          <a:xfrm>
            <a:off x="1161094" y="5468996"/>
            <a:ext cx="7886700" cy="369332"/>
          </a:xfrm>
          <a:prstGeom prst="rect">
            <a:avLst/>
          </a:prstGeom>
          <a:noFill/>
        </p:spPr>
        <p:txBody>
          <a:bodyPr wrap="square">
            <a:spAutoFit/>
          </a:bodyPr>
          <a:lstStyle/>
          <a:p>
            <a:r>
              <a:rPr lang="en-US" dirty="0">
                <a:latin typeface="UniversLTStd-Bold"/>
              </a:rPr>
              <a:t>Steps in analog-to-digital conversion of continuous signals form process</a:t>
            </a:r>
            <a:endParaRPr lang="en-US" dirty="0"/>
          </a:p>
        </p:txBody>
      </p:sp>
    </p:spTree>
    <p:extLst>
      <p:ext uri="{BB962C8B-B14F-4D97-AF65-F5344CB8AC3E}">
        <p14:creationId xmlns:p14="http://schemas.microsoft.com/office/powerpoint/2010/main" val="429074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a:xfrm>
            <a:off x="628650" y="365126"/>
            <a:ext cx="8234934" cy="1325563"/>
          </a:xfrm>
        </p:spPr>
        <p:txBody>
          <a:bodyPr>
            <a:normAutofit/>
          </a:bodyPr>
          <a:lstStyle/>
          <a:p>
            <a:r>
              <a:rPr lang="en-US" sz="4000" dirty="0"/>
              <a:t>Input/Output Devices for Discrete Data</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6" name="TextBox 5">
            <a:extLst>
              <a:ext uri="{FF2B5EF4-FFF2-40B4-BE49-F238E27FC236}">
                <a16:creationId xmlns:a16="http://schemas.microsoft.com/office/drawing/2014/main" id="{785A0775-AEAF-4EB7-8C05-BA45630D8A32}"/>
              </a:ext>
            </a:extLst>
          </p:cNvPr>
          <p:cNvSpPr txBox="1"/>
          <p:nvPr/>
        </p:nvSpPr>
        <p:spPr>
          <a:xfrm>
            <a:off x="628650" y="1690689"/>
            <a:ext cx="7886700" cy="2800767"/>
          </a:xfrm>
          <a:prstGeom prst="rect">
            <a:avLst/>
          </a:prstGeom>
          <a:noFill/>
        </p:spPr>
        <p:txBody>
          <a:bodyPr wrap="square">
            <a:spAutoFit/>
          </a:bodyPr>
          <a:lstStyle/>
          <a:p>
            <a:pPr algn="l"/>
            <a:r>
              <a:rPr lang="en-US" sz="2200" b="0" i="0" u="none" strike="noStrike" baseline="0" dirty="0">
                <a:solidFill>
                  <a:srgbClr val="002060"/>
                </a:solidFill>
              </a:rPr>
              <a:t>Discrete data can be processed by a digital computer without the kinds of conversion procedures required for continuous analog signals. </a:t>
            </a:r>
          </a:p>
          <a:p>
            <a:pPr algn="l"/>
            <a:endParaRPr lang="en-US" sz="2200" dirty="0">
              <a:solidFill>
                <a:srgbClr val="002060"/>
              </a:solidFill>
            </a:endParaRPr>
          </a:p>
          <a:p>
            <a:pPr algn="l"/>
            <a:r>
              <a:rPr lang="en-US" sz="2200" dirty="0">
                <a:solidFill>
                  <a:srgbClr val="002060"/>
                </a:solidFill>
              </a:rPr>
              <a:t>D</a:t>
            </a:r>
            <a:r>
              <a:rPr lang="en-US" sz="2200" b="0" i="0" u="none" strike="noStrike" baseline="0" dirty="0">
                <a:solidFill>
                  <a:srgbClr val="002060"/>
                </a:solidFill>
              </a:rPr>
              <a:t>iscrete data divide into three categories: </a:t>
            </a:r>
          </a:p>
          <a:p>
            <a:pPr marL="457200" indent="-457200" algn="l">
              <a:buAutoNum type="alphaLcParenBoth"/>
            </a:pPr>
            <a:r>
              <a:rPr lang="en-US" sz="2200" b="0" i="0" u="none" strike="noStrike" baseline="0" dirty="0">
                <a:solidFill>
                  <a:srgbClr val="002060"/>
                </a:solidFill>
              </a:rPr>
              <a:t>binary data, </a:t>
            </a:r>
          </a:p>
          <a:p>
            <a:pPr marL="457200" indent="-457200" algn="l">
              <a:buAutoNum type="alphaLcParenBoth"/>
            </a:pPr>
            <a:r>
              <a:rPr lang="en-US" sz="2200" b="0" i="0" u="none" strike="noStrike" baseline="0" dirty="0">
                <a:solidFill>
                  <a:srgbClr val="002060"/>
                </a:solidFill>
              </a:rPr>
              <a:t>discrete data other than binary, and</a:t>
            </a:r>
          </a:p>
          <a:p>
            <a:pPr algn="l"/>
            <a:r>
              <a:rPr lang="en-US" sz="2200" b="0" i="0" u="none" strike="noStrike" baseline="0" dirty="0">
                <a:solidFill>
                  <a:srgbClr val="002060"/>
                </a:solidFill>
              </a:rPr>
              <a:t>(c)   pulse data.</a:t>
            </a:r>
            <a:endParaRPr lang="en-US" sz="2200" dirty="0">
              <a:solidFill>
                <a:srgbClr val="002060"/>
              </a:solidFill>
            </a:endParaRPr>
          </a:p>
        </p:txBody>
      </p:sp>
    </p:spTree>
    <p:extLst>
      <p:ext uri="{BB962C8B-B14F-4D97-AF65-F5344CB8AC3E}">
        <p14:creationId xmlns:p14="http://schemas.microsoft.com/office/powerpoint/2010/main" val="428990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a:xfrm>
            <a:off x="628650" y="365126"/>
            <a:ext cx="8234934" cy="1325563"/>
          </a:xfrm>
        </p:spPr>
        <p:txBody>
          <a:bodyPr>
            <a:normAutofit/>
          </a:bodyPr>
          <a:lstStyle/>
          <a:p>
            <a:r>
              <a:rPr lang="en-US" sz="4000" dirty="0"/>
              <a:t>Input/Output Devices for Discrete Data</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26</a:t>
            </a:fld>
            <a:endParaRPr lang="en-US"/>
          </a:p>
        </p:txBody>
      </p:sp>
      <p:sp>
        <p:nvSpPr>
          <p:cNvPr id="7" name="TextBox 6">
            <a:extLst>
              <a:ext uri="{FF2B5EF4-FFF2-40B4-BE49-F238E27FC236}">
                <a16:creationId xmlns:a16="http://schemas.microsoft.com/office/drawing/2014/main" id="{BC45DBD5-69A1-4BA2-AA94-1EF1115408AF}"/>
              </a:ext>
            </a:extLst>
          </p:cNvPr>
          <p:cNvSpPr txBox="1"/>
          <p:nvPr/>
        </p:nvSpPr>
        <p:spPr>
          <a:xfrm>
            <a:off x="628650" y="1646291"/>
            <a:ext cx="7886700" cy="3477875"/>
          </a:xfrm>
          <a:prstGeom prst="rect">
            <a:avLst/>
          </a:prstGeom>
          <a:noFill/>
        </p:spPr>
        <p:txBody>
          <a:bodyPr wrap="square">
            <a:spAutoFit/>
          </a:bodyPr>
          <a:lstStyle/>
          <a:p>
            <a:pPr algn="l"/>
            <a:r>
              <a:rPr lang="en-US" sz="2200" b="0" i="0" u="none" strike="noStrike" baseline="0" dirty="0">
                <a:solidFill>
                  <a:srgbClr val="002060"/>
                </a:solidFill>
              </a:rPr>
              <a:t>A </a:t>
            </a:r>
            <a:r>
              <a:rPr lang="en-US" sz="2200" b="1" i="1" u="none" strike="noStrike" baseline="0" dirty="0">
                <a:solidFill>
                  <a:srgbClr val="002060"/>
                </a:solidFill>
              </a:rPr>
              <a:t>contact input interface </a:t>
            </a:r>
            <a:r>
              <a:rPr lang="en-US" sz="2200" b="0" i="0" u="none" strike="noStrike" baseline="0" dirty="0">
                <a:solidFill>
                  <a:srgbClr val="002060"/>
                </a:solidFill>
              </a:rPr>
              <a:t>is a device by which binary data are read into the computer from some external source (e.g., a process). </a:t>
            </a:r>
          </a:p>
          <a:p>
            <a:pPr algn="l"/>
            <a:endParaRPr lang="en-US" sz="2200" dirty="0">
              <a:solidFill>
                <a:srgbClr val="002060"/>
              </a:solidFill>
            </a:endParaRPr>
          </a:p>
          <a:p>
            <a:pPr algn="l"/>
            <a:r>
              <a:rPr lang="en-US" sz="2200" b="0" i="0" u="none" strike="noStrike" baseline="0" dirty="0">
                <a:solidFill>
                  <a:srgbClr val="002060"/>
                </a:solidFill>
              </a:rPr>
              <a:t>It consists of a series of simple contacts that can be either closed or open (on or off) to indicate the status of binary devices connected to the process such as limit switches (contact or no contact), valves (open or closed), or motor pushbuttons (on or off). </a:t>
            </a:r>
          </a:p>
          <a:p>
            <a:pPr algn="l"/>
            <a:endParaRPr lang="en-US" sz="2200" dirty="0">
              <a:solidFill>
                <a:srgbClr val="002060"/>
              </a:solidFill>
            </a:endParaRPr>
          </a:p>
          <a:p>
            <a:pPr algn="l"/>
            <a:r>
              <a:rPr lang="en-US" sz="2200" b="0" i="0" u="none" strike="noStrike" baseline="0" dirty="0">
                <a:solidFill>
                  <a:srgbClr val="002060"/>
                </a:solidFill>
              </a:rPr>
              <a:t>The computer periodically scans the actual status of the contacts to update the values stored in memory.</a:t>
            </a:r>
            <a:endParaRPr lang="en-US" sz="2200" dirty="0">
              <a:solidFill>
                <a:srgbClr val="002060"/>
              </a:solidFill>
            </a:endParaRPr>
          </a:p>
        </p:txBody>
      </p:sp>
    </p:spTree>
    <p:extLst>
      <p:ext uri="{BB962C8B-B14F-4D97-AF65-F5344CB8AC3E}">
        <p14:creationId xmlns:p14="http://schemas.microsoft.com/office/powerpoint/2010/main" val="72919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62BB-3BB0-4C18-99CF-97048EF28F53}"/>
              </a:ext>
            </a:extLst>
          </p:cNvPr>
          <p:cNvSpPr>
            <a:spLocks noGrp="1"/>
          </p:cNvSpPr>
          <p:nvPr>
            <p:ph type="title"/>
          </p:nvPr>
        </p:nvSpPr>
        <p:spPr/>
        <p:txBody>
          <a:bodyPr/>
          <a:lstStyle/>
          <a:p>
            <a:r>
              <a:rPr lang="en-US" sz="4400" dirty="0"/>
              <a:t>Input/Output Devices for Discrete Data</a:t>
            </a:r>
            <a:endParaRPr lang="en-US" dirty="0"/>
          </a:p>
        </p:txBody>
      </p:sp>
      <p:sp>
        <p:nvSpPr>
          <p:cNvPr id="4" name="Date Placeholder 3">
            <a:extLst>
              <a:ext uri="{FF2B5EF4-FFF2-40B4-BE49-F238E27FC236}">
                <a16:creationId xmlns:a16="http://schemas.microsoft.com/office/drawing/2014/main" id="{FF16374F-0681-4A1C-B74D-42380F649151}"/>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3367B7-3009-42BB-9CC9-489B10AF5ED6}"/>
              </a:ext>
            </a:extLst>
          </p:cNvPr>
          <p:cNvSpPr>
            <a:spLocks noGrp="1"/>
          </p:cNvSpPr>
          <p:nvPr>
            <p:ph type="sldNum" sz="quarter" idx="12"/>
          </p:nvPr>
        </p:nvSpPr>
        <p:spPr/>
        <p:txBody>
          <a:bodyPr/>
          <a:lstStyle/>
          <a:p>
            <a:fld id="{002E2CAC-6674-414A-8D65-CF8BBF4DD0CA}" type="slidenum">
              <a:rPr lang="en-US" smtClean="0"/>
              <a:t>27</a:t>
            </a:fld>
            <a:endParaRPr lang="en-US"/>
          </a:p>
        </p:txBody>
      </p:sp>
      <p:sp>
        <p:nvSpPr>
          <p:cNvPr id="9" name="TextBox 8">
            <a:extLst>
              <a:ext uri="{FF2B5EF4-FFF2-40B4-BE49-F238E27FC236}">
                <a16:creationId xmlns:a16="http://schemas.microsoft.com/office/drawing/2014/main" id="{76E34316-E5C5-441D-AEFC-D8FCB35B5089}"/>
              </a:ext>
            </a:extLst>
          </p:cNvPr>
          <p:cNvSpPr txBox="1"/>
          <p:nvPr/>
        </p:nvSpPr>
        <p:spPr>
          <a:xfrm>
            <a:off x="628650" y="1859339"/>
            <a:ext cx="7886700" cy="4493538"/>
          </a:xfrm>
          <a:prstGeom prst="rect">
            <a:avLst/>
          </a:prstGeom>
          <a:noFill/>
        </p:spPr>
        <p:txBody>
          <a:bodyPr wrap="square">
            <a:spAutoFit/>
          </a:bodyPr>
          <a:lstStyle/>
          <a:p>
            <a:pPr algn="l"/>
            <a:r>
              <a:rPr lang="en-US" sz="2200" b="0" i="0" u="none" strike="noStrike" baseline="0" dirty="0">
                <a:solidFill>
                  <a:srgbClr val="002060"/>
                </a:solidFill>
              </a:rPr>
              <a:t>The </a:t>
            </a:r>
            <a:r>
              <a:rPr lang="en-US" sz="2200" b="1" i="1" u="none" strike="noStrike" baseline="0" dirty="0">
                <a:solidFill>
                  <a:srgbClr val="002060"/>
                </a:solidFill>
              </a:rPr>
              <a:t>contact output interface </a:t>
            </a:r>
            <a:r>
              <a:rPr lang="en-US" sz="2200" b="0" i="0" u="none" strike="noStrike" baseline="0" dirty="0">
                <a:solidFill>
                  <a:srgbClr val="002060"/>
                </a:solidFill>
              </a:rPr>
              <a:t>is a device that communicates on/off signals from the computer to the process. </a:t>
            </a:r>
          </a:p>
          <a:p>
            <a:pPr algn="l"/>
            <a:endParaRPr lang="en-US" sz="2200" dirty="0">
              <a:solidFill>
                <a:srgbClr val="002060"/>
              </a:solidFill>
            </a:endParaRPr>
          </a:p>
          <a:p>
            <a:pPr algn="l"/>
            <a:r>
              <a:rPr lang="en-US" sz="2200" b="0" i="0" u="none" strike="noStrike" baseline="0" dirty="0">
                <a:solidFill>
                  <a:srgbClr val="002060"/>
                </a:solidFill>
              </a:rPr>
              <a:t>The contact positions are set either on or off. These positions are maintained until changed by the computer, perhaps in response to events in the process.</a:t>
            </a:r>
          </a:p>
          <a:p>
            <a:pPr algn="l"/>
            <a:endParaRPr lang="en-US" sz="2200" b="0" i="0" u="none" strike="noStrike" baseline="0" dirty="0">
              <a:solidFill>
                <a:srgbClr val="002060"/>
              </a:solidFill>
            </a:endParaRPr>
          </a:p>
          <a:p>
            <a:pPr algn="l"/>
            <a:r>
              <a:rPr lang="en-US" sz="2200" b="0" i="0" u="none" strike="noStrike" baseline="0" dirty="0">
                <a:solidFill>
                  <a:srgbClr val="002060"/>
                </a:solidFill>
              </a:rPr>
              <a:t>In computer process-control applications, hardware controlled by the contact output interface include alarms, indicator lights (on control panels), solenoids, and constant-speed motors. </a:t>
            </a:r>
            <a:endParaRPr lang="en-US" sz="2200" dirty="0">
              <a:solidFill>
                <a:srgbClr val="002060"/>
              </a:solidFill>
            </a:endParaRPr>
          </a:p>
          <a:p>
            <a:pPr algn="l"/>
            <a:endParaRPr lang="en-US" sz="2200" b="0" i="0" u="none" strike="noStrike" baseline="0" dirty="0">
              <a:solidFill>
                <a:srgbClr val="002060"/>
              </a:solidFill>
            </a:endParaRPr>
          </a:p>
          <a:p>
            <a:pPr algn="l"/>
            <a:r>
              <a:rPr lang="en-US" sz="2200" b="0" i="0" u="none" strike="noStrike" baseline="0" dirty="0">
                <a:solidFill>
                  <a:srgbClr val="002060"/>
                </a:solidFill>
              </a:rPr>
              <a:t>The computer controls the sequence of on/off activities in a work cycle through this contact output interface.</a:t>
            </a:r>
            <a:endParaRPr lang="en-US" sz="2200" dirty="0">
              <a:solidFill>
                <a:srgbClr val="002060"/>
              </a:solidFill>
            </a:endParaRPr>
          </a:p>
        </p:txBody>
      </p:sp>
    </p:spTree>
    <p:extLst>
      <p:ext uri="{BB962C8B-B14F-4D97-AF65-F5344CB8AC3E}">
        <p14:creationId xmlns:p14="http://schemas.microsoft.com/office/powerpoint/2010/main" val="1652566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2/4/2021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28</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646331"/>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6</a:t>
            </a:r>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FEEC-B4E6-4415-8A23-D675F92D349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F75DC01-2D34-4017-B5DD-AD7605E07C2C}"/>
              </a:ext>
            </a:extLst>
          </p:cNvPr>
          <p:cNvSpPr>
            <a:spLocks noGrp="1"/>
          </p:cNvSpPr>
          <p:nvPr>
            <p:ph idx="1"/>
          </p:nvPr>
        </p:nvSpPr>
        <p:spPr>
          <a:xfrm>
            <a:off x="628650" y="1825625"/>
            <a:ext cx="8125206" cy="4351338"/>
          </a:xfrm>
        </p:spPr>
        <p:txBody>
          <a:bodyPr>
            <a:noAutofit/>
          </a:bodyPr>
          <a:lstStyle/>
          <a:p>
            <a:pPr marL="0" indent="0" algn="l">
              <a:buNone/>
            </a:pPr>
            <a:r>
              <a:rPr lang="en-US" sz="2200" b="0" i="0" u="none" strike="noStrike" baseline="0" dirty="0"/>
              <a:t>To implement automation and process control, the control computer must collect data from and transmit signals to the process.</a:t>
            </a:r>
          </a:p>
          <a:p>
            <a:pPr marL="0" indent="0" algn="l">
              <a:buNone/>
            </a:pPr>
            <a:r>
              <a:rPr lang="en-US" sz="2200" b="0" i="0" u="none" strike="noStrike" baseline="0" dirty="0"/>
              <a:t>The components required to implement this interface are the following:</a:t>
            </a:r>
          </a:p>
          <a:p>
            <a:r>
              <a:rPr lang="en-US" sz="2200" b="0" i="0" u="none" strike="noStrike" baseline="0" dirty="0">
                <a:solidFill>
                  <a:srgbClr val="FF0000"/>
                </a:solidFill>
              </a:rPr>
              <a:t>Sensors</a:t>
            </a:r>
            <a:r>
              <a:rPr lang="en-US" sz="2200" b="0" i="0" u="none" strike="noStrike" baseline="0" dirty="0">
                <a:solidFill>
                  <a:srgbClr val="0070C0"/>
                </a:solidFill>
              </a:rPr>
              <a:t> to measure continuous and discrete process variables.</a:t>
            </a:r>
          </a:p>
          <a:p>
            <a:r>
              <a:rPr lang="en-US" sz="2200" b="0" i="0" u="none" strike="noStrike" baseline="0" dirty="0">
                <a:solidFill>
                  <a:srgbClr val="FF0000"/>
                </a:solidFill>
              </a:rPr>
              <a:t>Actuators</a:t>
            </a:r>
            <a:r>
              <a:rPr lang="en-US" sz="2200" b="0" i="0" u="none" strike="noStrike" baseline="0" dirty="0">
                <a:solidFill>
                  <a:srgbClr val="0070C0"/>
                </a:solidFill>
              </a:rPr>
              <a:t> to drive continuous and discrete process parameters.</a:t>
            </a:r>
          </a:p>
          <a:p>
            <a:r>
              <a:rPr lang="en-US" sz="2200" b="0" i="0" u="none" strike="noStrike" baseline="0" dirty="0">
                <a:solidFill>
                  <a:srgbClr val="FF0000"/>
                </a:solidFill>
              </a:rPr>
              <a:t>Devices</a:t>
            </a:r>
            <a:r>
              <a:rPr lang="en-US" sz="2200" b="0" i="0" u="none" strike="noStrike" baseline="0" dirty="0">
                <a:solidFill>
                  <a:srgbClr val="0070C0"/>
                </a:solidFill>
              </a:rPr>
              <a:t> to convert continuous analog signals into digital data and digital data into analog signals.</a:t>
            </a:r>
          </a:p>
          <a:p>
            <a:r>
              <a:rPr lang="en-US" sz="2200" b="0" i="0" u="none" strike="noStrike" baseline="0" dirty="0">
                <a:solidFill>
                  <a:srgbClr val="FF0000"/>
                </a:solidFill>
              </a:rPr>
              <a:t>Input/output devices </a:t>
            </a:r>
            <a:r>
              <a:rPr lang="en-US" sz="2200" b="0" i="0" u="none" strike="noStrike" baseline="0" dirty="0">
                <a:solidFill>
                  <a:srgbClr val="0070C0"/>
                </a:solidFill>
              </a:rPr>
              <a:t>for discrete data</a:t>
            </a:r>
            <a:r>
              <a:rPr lang="en-US" sz="2200" b="0" i="0" u="none" strike="noStrike" baseline="0" dirty="0"/>
              <a:t>.</a:t>
            </a:r>
            <a:endParaRPr lang="en-US" sz="2200" dirty="0"/>
          </a:p>
        </p:txBody>
      </p:sp>
      <p:sp>
        <p:nvSpPr>
          <p:cNvPr id="4" name="Date Placeholder 3">
            <a:extLst>
              <a:ext uri="{FF2B5EF4-FFF2-40B4-BE49-F238E27FC236}">
                <a16:creationId xmlns:a16="http://schemas.microsoft.com/office/drawing/2014/main" id="{E303A6F1-2331-4311-A440-43B3686301C0}"/>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27B20732-99D0-4B94-B9CD-DB4E4D4DD1F8}"/>
              </a:ext>
            </a:extLst>
          </p:cNvPr>
          <p:cNvSpPr>
            <a:spLocks noGrp="1"/>
          </p:cNvSpPr>
          <p:nvPr>
            <p:ph type="sldNum" sz="quarter" idx="12"/>
          </p:nvPr>
        </p:nvSpPr>
        <p:spPr/>
        <p:txBody>
          <a:bodyPr/>
          <a:lstStyle/>
          <a:p>
            <a:fld id="{002E2CAC-6674-414A-8D65-CF8BBF4DD0CA}" type="slidenum">
              <a:rPr lang="en-US" smtClean="0"/>
              <a:t>3</a:t>
            </a:fld>
            <a:endParaRPr lang="en-US"/>
          </a:p>
        </p:txBody>
      </p:sp>
    </p:spTree>
    <p:extLst>
      <p:ext uri="{BB962C8B-B14F-4D97-AF65-F5344CB8AC3E}">
        <p14:creationId xmlns:p14="http://schemas.microsoft.com/office/powerpoint/2010/main" val="231584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Overview</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4</a:t>
            </a:fld>
            <a:endParaRPr lang="en-US"/>
          </a:p>
        </p:txBody>
      </p:sp>
      <p:pic>
        <p:nvPicPr>
          <p:cNvPr id="7" name="Picture 6">
            <a:extLst>
              <a:ext uri="{FF2B5EF4-FFF2-40B4-BE49-F238E27FC236}">
                <a16:creationId xmlns:a16="http://schemas.microsoft.com/office/drawing/2014/main" id="{B6181291-D4E9-4929-832B-5248E14FD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25" y="1584961"/>
            <a:ext cx="8033949" cy="4011168"/>
          </a:xfrm>
          <a:prstGeom prst="rect">
            <a:avLst/>
          </a:prstGeom>
        </p:spPr>
      </p:pic>
    </p:spTree>
    <p:extLst>
      <p:ext uri="{BB962C8B-B14F-4D97-AF65-F5344CB8AC3E}">
        <p14:creationId xmlns:p14="http://schemas.microsoft.com/office/powerpoint/2010/main" val="57732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Sensors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5</a:t>
            </a:fld>
            <a:endParaRPr lang="en-US"/>
          </a:p>
        </p:txBody>
      </p:sp>
      <p:sp>
        <p:nvSpPr>
          <p:cNvPr id="6" name="TextBox 5">
            <a:extLst>
              <a:ext uri="{FF2B5EF4-FFF2-40B4-BE49-F238E27FC236}">
                <a16:creationId xmlns:a16="http://schemas.microsoft.com/office/drawing/2014/main" id="{19D37F60-40AE-4CFF-8CFC-89A2B2EB43B4}"/>
              </a:ext>
            </a:extLst>
          </p:cNvPr>
          <p:cNvSpPr txBox="1"/>
          <p:nvPr/>
        </p:nvSpPr>
        <p:spPr>
          <a:xfrm>
            <a:off x="628650" y="1446889"/>
            <a:ext cx="7886700" cy="4154984"/>
          </a:xfrm>
          <a:prstGeom prst="rect">
            <a:avLst/>
          </a:prstGeom>
          <a:noFill/>
          <a:ln>
            <a:solidFill>
              <a:schemeClr val="bg1"/>
            </a:solidFill>
          </a:ln>
        </p:spPr>
        <p:txBody>
          <a:bodyPr wrap="square">
            <a:spAutoFit/>
          </a:bodyPr>
          <a:lstStyle/>
          <a:p>
            <a:pPr algn="l"/>
            <a:r>
              <a:rPr lang="en-US" sz="2200" b="0" i="0" u="none" strike="noStrike" baseline="0" dirty="0">
                <a:solidFill>
                  <a:srgbClr val="002060"/>
                </a:solidFill>
              </a:rPr>
              <a:t>A sensor is a</a:t>
            </a:r>
            <a:r>
              <a:rPr lang="en-US" sz="2200" b="0" i="0" u="none" strike="noStrike" baseline="0" dirty="0">
                <a:solidFill>
                  <a:srgbClr val="FF0000"/>
                </a:solidFill>
              </a:rPr>
              <a:t> </a:t>
            </a:r>
            <a:r>
              <a:rPr lang="en-US" sz="2200" b="1" i="1" u="none" strike="noStrike" baseline="0" dirty="0">
                <a:solidFill>
                  <a:srgbClr val="FF0000"/>
                </a:solidFill>
              </a:rPr>
              <a:t>transducer</a:t>
            </a:r>
            <a:r>
              <a:rPr lang="en-US" sz="2200" b="0" i="0" u="none" strike="noStrike" baseline="0" dirty="0">
                <a:solidFill>
                  <a:srgbClr val="002060"/>
                </a:solidFill>
              </a:rPr>
              <a:t>, which is a device that converts a physical</a:t>
            </a:r>
          </a:p>
          <a:p>
            <a:pPr algn="l"/>
            <a:r>
              <a:rPr lang="en-US" sz="2200" b="0" i="0" u="none" strike="noStrike" baseline="0" dirty="0">
                <a:solidFill>
                  <a:srgbClr val="002060"/>
                </a:solidFill>
              </a:rPr>
              <a:t>variable of one form into another form that is more useful for the given application. </a:t>
            </a:r>
          </a:p>
          <a:p>
            <a:pPr algn="l"/>
            <a:endParaRPr lang="en-US" sz="2200" dirty="0">
              <a:solidFill>
                <a:srgbClr val="002060"/>
              </a:solidFill>
            </a:endParaRPr>
          </a:p>
          <a:p>
            <a:pPr algn="l"/>
            <a:r>
              <a:rPr lang="en-US" sz="2200" b="0" i="0" u="none" strike="noStrike" baseline="0" dirty="0">
                <a:solidFill>
                  <a:srgbClr val="002060"/>
                </a:solidFill>
              </a:rPr>
              <a:t>In</a:t>
            </a:r>
            <a:r>
              <a:rPr lang="en-US" sz="2200" dirty="0">
                <a:solidFill>
                  <a:srgbClr val="002060"/>
                </a:solidFill>
              </a:rPr>
              <a:t> </a:t>
            </a:r>
            <a:r>
              <a:rPr lang="en-US" sz="2200" b="0" i="0" u="none" strike="noStrike" baseline="0" dirty="0">
                <a:solidFill>
                  <a:srgbClr val="002060"/>
                </a:solidFill>
              </a:rPr>
              <a:t>particular, a </a:t>
            </a:r>
            <a:r>
              <a:rPr lang="en-US" sz="2200" b="1" i="1" u="none" strike="noStrike" baseline="0" dirty="0">
                <a:solidFill>
                  <a:srgbClr val="FF0000"/>
                </a:solidFill>
              </a:rPr>
              <a:t>sensor</a:t>
            </a:r>
            <a:r>
              <a:rPr lang="en-US" sz="2200" b="1" i="1" u="none" strike="noStrike" baseline="0" dirty="0">
                <a:solidFill>
                  <a:srgbClr val="002060"/>
                </a:solidFill>
              </a:rPr>
              <a:t> </a:t>
            </a:r>
            <a:r>
              <a:rPr lang="en-US" sz="2200" b="0" i="0" u="none" strike="noStrike" baseline="0" dirty="0">
                <a:solidFill>
                  <a:srgbClr val="002060"/>
                </a:solidFill>
              </a:rPr>
              <a:t>is a device that converts a </a:t>
            </a:r>
            <a:r>
              <a:rPr lang="en-US" sz="2200" b="0" i="0" u="none" strike="noStrike" baseline="0" dirty="0">
                <a:solidFill>
                  <a:srgbClr val="FF0000"/>
                </a:solidFill>
              </a:rPr>
              <a:t>physical stimulus </a:t>
            </a:r>
            <a:r>
              <a:rPr lang="en-US" sz="2200" b="0" i="0" u="none" strike="noStrike" baseline="0" dirty="0">
                <a:solidFill>
                  <a:srgbClr val="002060"/>
                </a:solidFill>
              </a:rPr>
              <a:t>or variable of interest (such as temperature, force, pressure, or displacement) into a more convenient form (usually an electrical quantity such as voltage) for the purpose of measuring the stimulus. </a:t>
            </a:r>
          </a:p>
          <a:p>
            <a:pPr algn="l"/>
            <a:endParaRPr lang="en-US" sz="2200" dirty="0">
              <a:solidFill>
                <a:srgbClr val="002060"/>
              </a:solidFill>
            </a:endParaRPr>
          </a:p>
          <a:p>
            <a:pPr algn="l"/>
            <a:r>
              <a:rPr lang="en-US" sz="2200" b="0" i="0" u="none" strike="noStrike" baseline="0" dirty="0">
                <a:solidFill>
                  <a:srgbClr val="002060"/>
                </a:solidFill>
              </a:rPr>
              <a:t>The conversion process quantifies the variable, so that it can be interpreted as a numerical value.</a:t>
            </a:r>
            <a:endParaRPr lang="en-US" sz="2200" dirty="0">
              <a:solidFill>
                <a:srgbClr val="002060"/>
              </a:solidFill>
            </a:endParaRPr>
          </a:p>
        </p:txBody>
      </p:sp>
    </p:spTree>
    <p:extLst>
      <p:ext uri="{BB962C8B-B14F-4D97-AF65-F5344CB8AC3E}">
        <p14:creationId xmlns:p14="http://schemas.microsoft.com/office/powerpoint/2010/main" val="22033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Sensors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7" name="TextBox 6">
            <a:extLst>
              <a:ext uri="{FF2B5EF4-FFF2-40B4-BE49-F238E27FC236}">
                <a16:creationId xmlns:a16="http://schemas.microsoft.com/office/drawing/2014/main" id="{733DBB7E-9C3D-4467-8CD8-1F3DA5CF3229}"/>
              </a:ext>
            </a:extLst>
          </p:cNvPr>
          <p:cNvSpPr txBox="1"/>
          <p:nvPr/>
        </p:nvSpPr>
        <p:spPr>
          <a:xfrm>
            <a:off x="628650" y="1664657"/>
            <a:ext cx="7978902" cy="769441"/>
          </a:xfrm>
          <a:prstGeom prst="rect">
            <a:avLst/>
          </a:prstGeom>
          <a:noFill/>
        </p:spPr>
        <p:txBody>
          <a:bodyPr wrap="square">
            <a:spAutoFit/>
          </a:bodyPr>
          <a:lstStyle/>
          <a:p>
            <a:pPr algn="l"/>
            <a:r>
              <a:rPr lang="en-US" sz="2200" dirty="0">
                <a:solidFill>
                  <a:srgbClr val="002060"/>
                </a:solidFill>
              </a:rPr>
              <a:t>S</a:t>
            </a:r>
            <a:r>
              <a:rPr lang="en-US" sz="2200" b="0" i="0" u="none" strike="noStrike" baseline="0" dirty="0">
                <a:solidFill>
                  <a:srgbClr val="002060"/>
                </a:solidFill>
              </a:rPr>
              <a:t>ensors are also classified as </a:t>
            </a:r>
            <a:r>
              <a:rPr lang="en-US" sz="2200" b="0" i="0" u="none" strike="noStrike" baseline="0" dirty="0">
                <a:solidFill>
                  <a:srgbClr val="FF0000"/>
                </a:solidFill>
              </a:rPr>
              <a:t>analog </a:t>
            </a:r>
            <a:r>
              <a:rPr lang="en-US" sz="2200" b="0" i="0" u="none" strike="noStrike" baseline="0" dirty="0">
                <a:solidFill>
                  <a:srgbClr val="002060"/>
                </a:solidFill>
              </a:rPr>
              <a:t>or </a:t>
            </a:r>
            <a:r>
              <a:rPr lang="en-US" sz="2200" b="0" i="0" u="none" strike="noStrike" baseline="0" dirty="0">
                <a:solidFill>
                  <a:srgbClr val="FF0000"/>
                </a:solidFill>
              </a:rPr>
              <a:t>discrete</a:t>
            </a:r>
            <a:r>
              <a:rPr lang="en-US" sz="2200" b="0" i="0" u="none" strike="noStrike" baseline="0" dirty="0">
                <a:solidFill>
                  <a:srgbClr val="002060"/>
                </a:solidFill>
              </a:rPr>
              <a:t>, consistent with the classification of process variables:</a:t>
            </a:r>
            <a:endParaRPr lang="en-US" sz="2200" dirty="0">
              <a:solidFill>
                <a:srgbClr val="002060"/>
              </a:solidFill>
            </a:endParaRPr>
          </a:p>
        </p:txBody>
      </p:sp>
      <p:sp>
        <p:nvSpPr>
          <p:cNvPr id="11" name="TextBox 10">
            <a:extLst>
              <a:ext uri="{FF2B5EF4-FFF2-40B4-BE49-F238E27FC236}">
                <a16:creationId xmlns:a16="http://schemas.microsoft.com/office/drawing/2014/main" id="{ECD957B7-CECC-4C8D-96D9-6B507FF352D9}"/>
              </a:ext>
            </a:extLst>
          </p:cNvPr>
          <p:cNvSpPr txBox="1"/>
          <p:nvPr/>
        </p:nvSpPr>
        <p:spPr>
          <a:xfrm>
            <a:off x="628650" y="2869482"/>
            <a:ext cx="7978902" cy="2616101"/>
          </a:xfrm>
          <a:prstGeom prst="rect">
            <a:avLst/>
          </a:prstGeom>
          <a:noFill/>
        </p:spPr>
        <p:txBody>
          <a:bodyPr wrap="square">
            <a:spAutoFit/>
          </a:bodyPr>
          <a:lstStyle/>
          <a:p>
            <a:pPr algn="l"/>
            <a:r>
              <a:rPr lang="en-US" sz="2200" b="0" i="0" u="none" strike="noStrike" baseline="0" dirty="0">
                <a:solidFill>
                  <a:srgbClr val="002060"/>
                </a:solidFill>
              </a:rPr>
              <a:t>An </a:t>
            </a:r>
            <a:r>
              <a:rPr lang="en-US" sz="2200" b="1" i="1" u="none" strike="noStrike" baseline="0" dirty="0">
                <a:solidFill>
                  <a:srgbClr val="FF0000"/>
                </a:solidFill>
              </a:rPr>
              <a:t>analog sensor </a:t>
            </a:r>
            <a:r>
              <a:rPr lang="en-US" sz="2200" b="0" i="0" u="none" strike="noStrike" baseline="0" dirty="0">
                <a:solidFill>
                  <a:srgbClr val="002060"/>
                </a:solidFill>
              </a:rPr>
              <a:t>produces a continuous analog signal such as electrical voltage, whose value varies in an analogous manner with the variable being measured.</a:t>
            </a:r>
          </a:p>
          <a:p>
            <a:pPr algn="l"/>
            <a:endParaRPr lang="en-US" sz="2200" dirty="0">
              <a:solidFill>
                <a:srgbClr val="002060"/>
              </a:solidFill>
            </a:endParaRPr>
          </a:p>
          <a:p>
            <a:pPr algn="l"/>
            <a:r>
              <a:rPr lang="en-US" sz="2200" b="0" i="0" u="none" strike="noStrike" baseline="0" dirty="0">
                <a:solidFill>
                  <a:srgbClr val="002060"/>
                </a:solidFill>
              </a:rPr>
              <a:t>Examples are thermocouples, strain gauge, and potentiometers. </a:t>
            </a:r>
          </a:p>
          <a:p>
            <a:pPr algn="l"/>
            <a:endParaRPr lang="en-US" sz="2200" dirty="0">
              <a:solidFill>
                <a:srgbClr val="002060"/>
              </a:solidFill>
            </a:endParaRPr>
          </a:p>
          <a:p>
            <a:pPr algn="l"/>
            <a:r>
              <a:rPr lang="en-US" sz="1600" b="0" i="0" u="none" strike="noStrike" baseline="0" dirty="0">
                <a:solidFill>
                  <a:srgbClr val="002060"/>
                </a:solidFill>
              </a:rPr>
              <a:t>Note: the output signal from an analog measuring device must be converted to digital data by an analog-to-digital converter in order to be used by a digital computer</a:t>
            </a:r>
            <a:endParaRPr lang="en-US" sz="1600" dirty="0">
              <a:solidFill>
                <a:srgbClr val="002060"/>
              </a:solidFill>
            </a:endParaRPr>
          </a:p>
        </p:txBody>
      </p:sp>
    </p:spTree>
    <p:extLst>
      <p:ext uri="{BB962C8B-B14F-4D97-AF65-F5344CB8AC3E}">
        <p14:creationId xmlns:p14="http://schemas.microsoft.com/office/powerpoint/2010/main" val="92692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Sensors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8" name="TextBox 7">
            <a:extLst>
              <a:ext uri="{FF2B5EF4-FFF2-40B4-BE49-F238E27FC236}">
                <a16:creationId xmlns:a16="http://schemas.microsoft.com/office/drawing/2014/main" id="{E391EB66-AB76-4E3D-A70B-B71A1F8A90B7}"/>
              </a:ext>
            </a:extLst>
          </p:cNvPr>
          <p:cNvSpPr txBox="1"/>
          <p:nvPr/>
        </p:nvSpPr>
        <p:spPr>
          <a:xfrm>
            <a:off x="628650" y="1690689"/>
            <a:ext cx="7978902" cy="4832092"/>
          </a:xfrm>
          <a:prstGeom prst="rect">
            <a:avLst/>
          </a:prstGeom>
          <a:noFill/>
        </p:spPr>
        <p:txBody>
          <a:bodyPr wrap="square">
            <a:spAutoFit/>
          </a:bodyPr>
          <a:lstStyle/>
          <a:p>
            <a:pPr algn="l"/>
            <a:r>
              <a:rPr lang="en-US" sz="2200" b="0" i="0" u="none" strike="noStrike" baseline="0" dirty="0">
                <a:solidFill>
                  <a:srgbClr val="002060"/>
                </a:solidFill>
              </a:rPr>
              <a:t>A </a:t>
            </a:r>
            <a:r>
              <a:rPr lang="en-US" sz="2200" b="1" i="1" u="none" strike="noStrike" baseline="0" dirty="0">
                <a:solidFill>
                  <a:srgbClr val="FF0000"/>
                </a:solidFill>
              </a:rPr>
              <a:t>discrete sensor </a:t>
            </a:r>
            <a:r>
              <a:rPr lang="en-US" sz="2200" b="0" i="0" u="none" strike="noStrike" baseline="0" dirty="0">
                <a:solidFill>
                  <a:srgbClr val="002060"/>
                </a:solidFill>
              </a:rPr>
              <a:t>produces an output that can have only certain values. </a:t>
            </a:r>
          </a:p>
          <a:p>
            <a:pPr algn="l"/>
            <a:endParaRPr lang="en-US" sz="2200" dirty="0">
              <a:solidFill>
                <a:srgbClr val="002060"/>
              </a:solidFill>
            </a:endParaRPr>
          </a:p>
          <a:p>
            <a:pPr algn="l"/>
            <a:r>
              <a:rPr lang="en-US" sz="2200" b="0" i="0" u="none" strike="noStrike" baseline="0" dirty="0">
                <a:solidFill>
                  <a:srgbClr val="002060"/>
                </a:solidFill>
              </a:rPr>
              <a:t>Discrete sensors are often divided into two categories: binary and digital. </a:t>
            </a:r>
            <a:endParaRPr lang="en-US" sz="2200" dirty="0">
              <a:solidFill>
                <a:srgbClr val="002060"/>
              </a:solidFill>
            </a:endParaRPr>
          </a:p>
          <a:p>
            <a:pPr marL="800100" lvl="1" indent="-342900">
              <a:buFont typeface="Arial" panose="020B0604020202020204" pitchFamily="34" charset="0"/>
              <a:buChar char="•"/>
            </a:pPr>
            <a:r>
              <a:rPr lang="en-US" sz="2200" b="0" i="0" u="none" strike="noStrike" baseline="0" dirty="0">
                <a:solidFill>
                  <a:srgbClr val="002060"/>
                </a:solidFill>
              </a:rPr>
              <a:t>A </a:t>
            </a:r>
            <a:r>
              <a:rPr lang="en-US" sz="2200" b="1" i="1" u="none" strike="noStrike" baseline="0" dirty="0">
                <a:solidFill>
                  <a:srgbClr val="FF0000"/>
                </a:solidFill>
              </a:rPr>
              <a:t>binary sensor </a:t>
            </a:r>
            <a:r>
              <a:rPr lang="en-US" sz="2200" b="0" i="0" u="none" strike="noStrike" baseline="0" dirty="0">
                <a:solidFill>
                  <a:srgbClr val="002060"/>
                </a:solidFill>
              </a:rPr>
              <a:t>produces an on/off signal. The most common devices operate by closing an electrical contact from a normally open position. Ex. Limit switches, photoelectric sensors</a:t>
            </a:r>
          </a:p>
          <a:p>
            <a:pPr lvl="1"/>
            <a:endParaRPr lang="en-US" sz="2200" b="0" i="0" u="none" strike="noStrike" baseline="0" dirty="0">
              <a:solidFill>
                <a:srgbClr val="002060"/>
              </a:solidFill>
            </a:endParaRPr>
          </a:p>
          <a:p>
            <a:pPr marL="800100" lvl="1" indent="-342900">
              <a:buFont typeface="Arial" panose="020B0604020202020204" pitchFamily="34" charset="0"/>
              <a:buChar char="•"/>
            </a:pPr>
            <a:r>
              <a:rPr lang="en-US" sz="2200" b="0" i="0" u="none" strike="noStrike" baseline="0" dirty="0">
                <a:solidFill>
                  <a:srgbClr val="002060"/>
                </a:solidFill>
              </a:rPr>
              <a:t>A </a:t>
            </a:r>
            <a:r>
              <a:rPr lang="en-US" sz="2200" b="1" i="1" u="none" strike="noStrike" baseline="0" dirty="0">
                <a:solidFill>
                  <a:srgbClr val="FF0000"/>
                </a:solidFill>
              </a:rPr>
              <a:t>digital sensor </a:t>
            </a:r>
            <a:r>
              <a:rPr lang="en-US" sz="2200" b="0" i="0" u="none" strike="noStrike" baseline="0" dirty="0">
                <a:solidFill>
                  <a:srgbClr val="002060"/>
                </a:solidFill>
              </a:rPr>
              <a:t>produces a digital output signal, either in the form of a set of parallel status bits (e.g., a photoelectric sensor array) or as a series of pulses that can be counted (e.g., an optical encoder).</a:t>
            </a:r>
            <a:endParaRPr lang="en-US" sz="2200" dirty="0">
              <a:solidFill>
                <a:srgbClr val="002060"/>
              </a:solidFill>
            </a:endParaRPr>
          </a:p>
        </p:txBody>
      </p:sp>
    </p:spTree>
    <p:extLst>
      <p:ext uri="{BB962C8B-B14F-4D97-AF65-F5344CB8AC3E}">
        <p14:creationId xmlns:p14="http://schemas.microsoft.com/office/powerpoint/2010/main" val="94749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Sensors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7" name="TextBox 6">
            <a:extLst>
              <a:ext uri="{FF2B5EF4-FFF2-40B4-BE49-F238E27FC236}">
                <a16:creationId xmlns:a16="http://schemas.microsoft.com/office/drawing/2014/main" id="{98C08DB5-C144-426A-87B2-B7AA2ACBB266}"/>
              </a:ext>
            </a:extLst>
          </p:cNvPr>
          <p:cNvSpPr txBox="1"/>
          <p:nvPr/>
        </p:nvSpPr>
        <p:spPr>
          <a:xfrm>
            <a:off x="530352" y="1560035"/>
            <a:ext cx="8101584" cy="4493538"/>
          </a:xfrm>
          <a:prstGeom prst="rect">
            <a:avLst/>
          </a:prstGeom>
          <a:noFill/>
        </p:spPr>
        <p:txBody>
          <a:bodyPr wrap="square">
            <a:spAutoFit/>
          </a:bodyPr>
          <a:lstStyle/>
          <a:p>
            <a:pPr algn="l"/>
            <a:r>
              <a:rPr lang="en-US" sz="2200" b="0" i="0" u="none" strike="noStrike" baseline="0" dirty="0">
                <a:solidFill>
                  <a:srgbClr val="002060"/>
                </a:solidFill>
              </a:rPr>
              <a:t>Sensors are distinguished as active or passive. </a:t>
            </a:r>
          </a:p>
          <a:p>
            <a:pPr algn="l"/>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An </a:t>
            </a:r>
            <a:r>
              <a:rPr lang="en-US" sz="2200" b="1" i="1" u="none" strike="noStrike" baseline="0" dirty="0">
                <a:solidFill>
                  <a:srgbClr val="FF0000"/>
                </a:solidFill>
              </a:rPr>
              <a:t>active sensor </a:t>
            </a:r>
            <a:r>
              <a:rPr lang="en-US" sz="2200" b="0" i="0" u="none" strike="noStrike" baseline="0" dirty="0">
                <a:solidFill>
                  <a:srgbClr val="002060"/>
                </a:solidFill>
              </a:rPr>
              <a:t>responds to the stimulus without the need for any external power. </a:t>
            </a:r>
          </a:p>
          <a:p>
            <a:pPr marL="800100" lvl="1" indent="-342900">
              <a:buFont typeface="Arial" panose="020B0604020202020204" pitchFamily="34" charset="0"/>
              <a:buChar char="•"/>
            </a:pPr>
            <a:r>
              <a:rPr lang="en-US" sz="2200" dirty="0">
                <a:solidFill>
                  <a:srgbClr val="002060"/>
                </a:solidFill>
              </a:rPr>
              <a:t>Ex</a:t>
            </a:r>
            <a:r>
              <a:rPr lang="en-US" sz="2200" b="0" i="0" u="none" strike="noStrike" baseline="0" dirty="0">
                <a:solidFill>
                  <a:srgbClr val="002060"/>
                </a:solidFill>
              </a:rPr>
              <a:t> thermocouple, which responds to an increase in temperature by generating a small voltage (millivolt range) that is functionally related to temperature (in the ideal, its voltage is directly proportional to temperature). </a:t>
            </a:r>
          </a:p>
          <a:p>
            <a:pPr marL="342900" indent="-342900" algn="l">
              <a:buFont typeface="Arial" panose="020B0604020202020204" pitchFamily="34" charset="0"/>
              <a:buChar char="•"/>
            </a:pPr>
            <a:r>
              <a:rPr lang="en-US" sz="2200" b="0" i="0" u="none" strike="noStrike" baseline="0" dirty="0">
                <a:solidFill>
                  <a:srgbClr val="002060"/>
                </a:solidFill>
              </a:rPr>
              <a:t>A </a:t>
            </a:r>
            <a:r>
              <a:rPr lang="en-US" sz="2200" b="1" i="1" u="none" strike="noStrike" baseline="0" dirty="0">
                <a:solidFill>
                  <a:srgbClr val="FF0000"/>
                </a:solidFill>
              </a:rPr>
              <a:t>passive sensor </a:t>
            </a:r>
            <a:r>
              <a:rPr lang="en-US" sz="2200" b="0" i="0" u="none" strike="noStrike" baseline="0" dirty="0">
                <a:solidFill>
                  <a:srgbClr val="002060"/>
                </a:solidFill>
              </a:rPr>
              <a:t>requires an external source of power in order to operate. </a:t>
            </a:r>
          </a:p>
          <a:p>
            <a:pPr marL="800100" lvl="1" indent="-342900">
              <a:buFont typeface="Arial" panose="020B0604020202020204" pitchFamily="34" charset="0"/>
              <a:buChar char="•"/>
            </a:pPr>
            <a:r>
              <a:rPr lang="en-US" sz="2200" dirty="0">
                <a:solidFill>
                  <a:srgbClr val="002060"/>
                </a:solidFill>
              </a:rPr>
              <a:t>Ex.</a:t>
            </a:r>
            <a:r>
              <a:rPr lang="en-US" sz="2200" b="0" i="0" u="none" strike="noStrike" baseline="0" dirty="0">
                <a:solidFill>
                  <a:srgbClr val="002060"/>
                </a:solidFill>
              </a:rPr>
              <a:t> Thermistor. It also measures temperature, but its operation requires an electric current to be passed through it. As the temperature increases.</a:t>
            </a:r>
            <a:endParaRPr lang="en-US" sz="2200" dirty="0">
              <a:solidFill>
                <a:srgbClr val="002060"/>
              </a:solidFill>
            </a:endParaRPr>
          </a:p>
        </p:txBody>
      </p:sp>
    </p:spTree>
    <p:extLst>
      <p:ext uri="{BB962C8B-B14F-4D97-AF65-F5344CB8AC3E}">
        <p14:creationId xmlns:p14="http://schemas.microsoft.com/office/powerpoint/2010/main" val="124067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55B0-4636-4DFC-9702-3C2EB9AEA457}"/>
              </a:ext>
            </a:extLst>
          </p:cNvPr>
          <p:cNvSpPr>
            <a:spLocks noGrp="1"/>
          </p:cNvSpPr>
          <p:nvPr>
            <p:ph type="title"/>
          </p:nvPr>
        </p:nvSpPr>
        <p:spPr/>
        <p:txBody>
          <a:bodyPr/>
          <a:lstStyle/>
          <a:p>
            <a:r>
              <a:rPr lang="en-US" dirty="0"/>
              <a:t>Sensors</a:t>
            </a:r>
          </a:p>
        </p:txBody>
      </p:sp>
      <p:sp>
        <p:nvSpPr>
          <p:cNvPr id="4" name="Date Placeholder 3">
            <a:extLst>
              <a:ext uri="{FF2B5EF4-FFF2-40B4-BE49-F238E27FC236}">
                <a16:creationId xmlns:a16="http://schemas.microsoft.com/office/drawing/2014/main" id="{988B4684-5842-4F60-B1A4-8752ED5E4AC5}"/>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AB9E5304-EAC6-4C87-B489-5DD9EBC52192}"/>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8" name="TextBox 7">
            <a:extLst>
              <a:ext uri="{FF2B5EF4-FFF2-40B4-BE49-F238E27FC236}">
                <a16:creationId xmlns:a16="http://schemas.microsoft.com/office/drawing/2014/main" id="{324280A0-8106-4D17-B2BB-15346A25D9FE}"/>
              </a:ext>
            </a:extLst>
          </p:cNvPr>
          <p:cNvSpPr txBox="1"/>
          <p:nvPr/>
        </p:nvSpPr>
        <p:spPr>
          <a:xfrm>
            <a:off x="628649" y="1425161"/>
            <a:ext cx="8076438" cy="1446550"/>
          </a:xfrm>
          <a:prstGeom prst="rect">
            <a:avLst/>
          </a:prstGeom>
          <a:noFill/>
        </p:spPr>
        <p:txBody>
          <a:bodyPr wrap="square">
            <a:spAutoFit/>
          </a:bodyPr>
          <a:lstStyle/>
          <a:p>
            <a:pPr algn="l"/>
            <a:r>
              <a:rPr lang="en-US" sz="2200" b="0" i="0" u="none" strike="noStrike" baseline="0" dirty="0">
                <a:solidFill>
                  <a:srgbClr val="002060"/>
                </a:solidFill>
              </a:rPr>
              <a:t>For each sensor, there is a </a:t>
            </a:r>
            <a:r>
              <a:rPr lang="en-US" sz="2200" b="1" i="1" u="none" strike="noStrike" baseline="0" dirty="0">
                <a:solidFill>
                  <a:srgbClr val="002060"/>
                </a:solidFill>
              </a:rPr>
              <a:t>transfer function</a:t>
            </a:r>
            <a:r>
              <a:rPr lang="en-US" sz="2200" b="0" i="0" u="none" strike="noStrike" baseline="0" dirty="0">
                <a:solidFill>
                  <a:srgbClr val="002060"/>
                </a:solidFill>
              </a:rPr>
              <a:t>, which is the relationship between the </a:t>
            </a:r>
            <a:r>
              <a:rPr lang="en-US" sz="2200" b="0" i="0" u="none" strike="noStrike" baseline="0" dirty="0">
                <a:solidFill>
                  <a:srgbClr val="FF0000"/>
                </a:solidFill>
              </a:rPr>
              <a:t>value of the physical stimulus </a:t>
            </a:r>
            <a:r>
              <a:rPr lang="en-US" sz="2200" b="0" i="0" u="none" strike="noStrike" baseline="0" dirty="0">
                <a:solidFill>
                  <a:srgbClr val="002060"/>
                </a:solidFill>
              </a:rPr>
              <a:t>and </a:t>
            </a:r>
            <a:r>
              <a:rPr lang="en-US" sz="2200" b="0" i="0" u="none" strike="noStrike" baseline="0" dirty="0">
                <a:solidFill>
                  <a:srgbClr val="FF0000"/>
                </a:solidFill>
              </a:rPr>
              <a:t>the value of the signal produced by the sensor in response</a:t>
            </a:r>
            <a:r>
              <a:rPr lang="en-US" sz="2200" b="0" i="0" u="none" strike="noStrike" baseline="0" dirty="0">
                <a:solidFill>
                  <a:srgbClr val="002060"/>
                </a:solidFill>
              </a:rPr>
              <a:t> to the stimulus. The transfer function can be expressed simply as:</a:t>
            </a:r>
            <a:endParaRPr lang="en-US" sz="2200" dirty="0">
              <a:solidFill>
                <a:srgbClr val="00206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68A021-0D47-45FB-9A31-8DE37F768E57}"/>
                  </a:ext>
                </a:extLst>
              </p:cNvPr>
              <p:cNvSpPr txBox="1"/>
              <p:nvPr/>
            </p:nvSpPr>
            <p:spPr>
              <a:xfrm>
                <a:off x="4207639" y="3006086"/>
                <a:ext cx="9184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A68A021-0D47-45FB-9A31-8DE37F768E57}"/>
                  </a:ext>
                </a:extLst>
              </p:cNvPr>
              <p:cNvSpPr txBox="1">
                <a:spLocks noRot="1" noChangeAspect="1" noMove="1" noResize="1" noEditPoints="1" noAdjustHandles="1" noChangeArrowheads="1" noChangeShapeType="1" noTextEdit="1"/>
              </p:cNvSpPr>
              <p:nvPr/>
            </p:nvSpPr>
            <p:spPr>
              <a:xfrm>
                <a:off x="4207639" y="3006086"/>
                <a:ext cx="918457" cy="276999"/>
              </a:xfrm>
              <a:prstGeom prst="rect">
                <a:avLst/>
              </a:prstGeom>
              <a:blipFill>
                <a:blip r:embed="rId2"/>
                <a:stretch>
                  <a:fillRect l="-5298" t="-2174" r="-8609"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DEC71B-8B7E-46C8-8FB2-ABCE06393A81}"/>
                  </a:ext>
                </a:extLst>
              </p:cNvPr>
              <p:cNvSpPr txBox="1"/>
              <p:nvPr/>
            </p:nvSpPr>
            <p:spPr>
              <a:xfrm>
                <a:off x="628649" y="3579779"/>
                <a:ext cx="8145699" cy="769441"/>
              </a:xfrm>
              <a:prstGeom prst="rect">
                <a:avLst/>
              </a:prstGeom>
              <a:noFill/>
            </p:spPr>
            <p:txBody>
              <a:bodyPr wrap="square" rtlCol="0">
                <a:spAutoFit/>
              </a:bodyPr>
              <a:lstStyle/>
              <a:p>
                <a:r>
                  <a:rPr lang="en-US" sz="2200" dirty="0">
                    <a:solidFill>
                      <a:srgbClr val="002060"/>
                    </a:solidFill>
                  </a:rPr>
                  <a:t>Where </a:t>
                </a:r>
                <a14:m>
                  <m:oMath xmlns:m="http://schemas.openxmlformats.org/officeDocument/2006/math">
                    <m:r>
                      <a:rPr lang="en-US" sz="2200" b="0" i="1" smtClean="0">
                        <a:solidFill>
                          <a:srgbClr val="002060"/>
                        </a:solidFill>
                        <a:latin typeface="Cambria Math" panose="02040503050406030204" pitchFamily="18" charset="0"/>
                      </a:rPr>
                      <m:t>𝑆</m:t>
                    </m:r>
                  </m:oMath>
                </a14:m>
                <a:r>
                  <a:rPr lang="en-US" sz="2200" dirty="0">
                    <a:solidFill>
                      <a:srgbClr val="002060"/>
                    </a:solidFill>
                  </a:rPr>
                  <a:t> is the output (usually in voltage), </a:t>
                </a:r>
                <a14:m>
                  <m:oMath xmlns:m="http://schemas.openxmlformats.org/officeDocument/2006/math">
                    <m:r>
                      <a:rPr lang="en-US" sz="2200" b="0" i="1" smtClean="0">
                        <a:solidFill>
                          <a:srgbClr val="002060"/>
                        </a:solidFill>
                        <a:latin typeface="Cambria Math" panose="02040503050406030204" pitchFamily="18" charset="0"/>
                      </a:rPr>
                      <m:t>𝑠</m:t>
                    </m:r>
                  </m:oMath>
                </a14:m>
                <a:r>
                  <a:rPr lang="en-US" sz="2200" dirty="0">
                    <a:solidFill>
                      <a:srgbClr val="002060"/>
                    </a:solidFill>
                  </a:rPr>
                  <a:t> is the stimulus, and </a:t>
                </a:r>
                <a14:m>
                  <m:oMath xmlns:m="http://schemas.openxmlformats.org/officeDocument/2006/math">
                    <m:r>
                      <a:rPr lang="en-US" sz="2200" b="0" i="1" smtClean="0">
                        <a:solidFill>
                          <a:srgbClr val="002060"/>
                        </a:solidFill>
                        <a:latin typeface="Cambria Math" panose="02040503050406030204" pitchFamily="18" charset="0"/>
                      </a:rPr>
                      <m:t>𝑓</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𝑠</m:t>
                    </m:r>
                    <m:r>
                      <a:rPr lang="en-US" sz="2200" b="0" i="1" smtClean="0">
                        <a:solidFill>
                          <a:srgbClr val="002060"/>
                        </a:solidFill>
                        <a:latin typeface="Cambria Math" panose="02040503050406030204" pitchFamily="18" charset="0"/>
                      </a:rPr>
                      <m:t>)</m:t>
                    </m:r>
                  </m:oMath>
                </a14:m>
                <a:r>
                  <a:rPr lang="en-US" sz="2200" dirty="0">
                    <a:solidFill>
                      <a:srgbClr val="002060"/>
                    </a:solidFill>
                  </a:rPr>
                  <a:t> is the functional relationship between them</a:t>
                </a:r>
              </a:p>
            </p:txBody>
          </p:sp>
        </mc:Choice>
        <mc:Fallback xmlns="">
          <p:sp>
            <p:nvSpPr>
              <p:cNvPr id="9" name="TextBox 8">
                <a:extLst>
                  <a:ext uri="{FF2B5EF4-FFF2-40B4-BE49-F238E27FC236}">
                    <a16:creationId xmlns:a16="http://schemas.microsoft.com/office/drawing/2014/main" id="{27DEC71B-8B7E-46C8-8FB2-ABCE06393A81}"/>
                  </a:ext>
                </a:extLst>
              </p:cNvPr>
              <p:cNvSpPr txBox="1">
                <a:spLocks noRot="1" noChangeAspect="1" noMove="1" noResize="1" noEditPoints="1" noAdjustHandles="1" noChangeArrowheads="1" noChangeShapeType="1" noTextEdit="1"/>
              </p:cNvSpPr>
              <p:nvPr/>
            </p:nvSpPr>
            <p:spPr>
              <a:xfrm>
                <a:off x="628649" y="3579779"/>
                <a:ext cx="8145699" cy="769441"/>
              </a:xfrm>
              <a:prstGeom prst="rect">
                <a:avLst/>
              </a:prstGeom>
              <a:blipFill>
                <a:blip r:embed="rId3"/>
                <a:stretch>
                  <a:fillRect l="-973" t="-5556" b="-1587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ABF05918-C7CB-4C74-8981-DB188659A766}"/>
              </a:ext>
            </a:extLst>
          </p:cNvPr>
          <p:cNvSpPr txBox="1"/>
          <p:nvPr/>
        </p:nvSpPr>
        <p:spPr>
          <a:xfrm>
            <a:off x="628647" y="4412391"/>
            <a:ext cx="7886699" cy="769441"/>
          </a:xfrm>
          <a:prstGeom prst="rect">
            <a:avLst/>
          </a:prstGeom>
          <a:noFill/>
        </p:spPr>
        <p:txBody>
          <a:bodyPr wrap="square">
            <a:spAutoFit/>
          </a:bodyPr>
          <a:lstStyle/>
          <a:p>
            <a:pPr algn="l"/>
            <a:r>
              <a:rPr lang="en-US" sz="2200" b="0" i="0" u="none" strike="noStrike" baseline="0" dirty="0">
                <a:solidFill>
                  <a:srgbClr val="002060"/>
                </a:solidFill>
              </a:rPr>
              <a:t>The ideal functional form for an analog measuring device is a simple proportional relationship, such as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EBE024-7789-485C-9D2E-8C0042349F63}"/>
                  </a:ext>
                </a:extLst>
              </p:cNvPr>
              <p:cNvSpPr txBox="1"/>
              <p:nvPr/>
            </p:nvSpPr>
            <p:spPr>
              <a:xfrm>
                <a:off x="3966798" y="5366142"/>
                <a:ext cx="12103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𝑚𝑠</m:t>
                      </m:r>
                    </m:oMath>
                  </m:oMathPara>
                </a14:m>
                <a:endParaRPr lang="en-US" dirty="0"/>
              </a:p>
            </p:txBody>
          </p:sp>
        </mc:Choice>
        <mc:Fallback xmlns="">
          <p:sp>
            <p:nvSpPr>
              <p:cNvPr id="12" name="TextBox 11">
                <a:extLst>
                  <a:ext uri="{FF2B5EF4-FFF2-40B4-BE49-F238E27FC236}">
                    <a16:creationId xmlns:a16="http://schemas.microsoft.com/office/drawing/2014/main" id="{C0EBE024-7789-485C-9D2E-8C0042349F63}"/>
                  </a:ext>
                </a:extLst>
              </p:cNvPr>
              <p:cNvSpPr txBox="1">
                <a:spLocks noRot="1" noChangeAspect="1" noMove="1" noResize="1" noEditPoints="1" noAdjustHandles="1" noChangeArrowheads="1" noChangeShapeType="1" noTextEdit="1"/>
              </p:cNvSpPr>
              <p:nvPr/>
            </p:nvSpPr>
            <p:spPr>
              <a:xfrm>
                <a:off x="3966798" y="5366142"/>
                <a:ext cx="1210396" cy="276999"/>
              </a:xfrm>
              <a:prstGeom prst="rect">
                <a:avLst/>
              </a:prstGeom>
              <a:blipFill>
                <a:blip r:embed="rId4"/>
                <a:stretch>
                  <a:fillRect l="-4545" r="-252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91CBA9-D1D0-444F-B5C8-D6F966A255DD}"/>
                  </a:ext>
                </a:extLst>
              </p:cNvPr>
              <p:cNvSpPr txBox="1"/>
              <p:nvPr/>
            </p:nvSpPr>
            <p:spPr>
              <a:xfrm>
                <a:off x="628649" y="5723433"/>
                <a:ext cx="8145699" cy="769441"/>
              </a:xfrm>
              <a:prstGeom prst="rect">
                <a:avLst/>
              </a:prstGeom>
              <a:noFill/>
            </p:spPr>
            <p:txBody>
              <a:bodyPr wrap="square" rtlCol="0">
                <a:spAutoFit/>
              </a:bodyPr>
              <a:lstStyle/>
              <a:p>
                <a:r>
                  <a:rPr lang="en-US" sz="2200" dirty="0">
                    <a:solidFill>
                      <a:srgbClr val="002060"/>
                    </a:solidFill>
                  </a:rPr>
                  <a:t>Where </a:t>
                </a:r>
                <a14:m>
                  <m:oMath xmlns:m="http://schemas.openxmlformats.org/officeDocument/2006/math">
                    <m:r>
                      <a:rPr lang="en-US" sz="2200" b="0" i="1" smtClean="0">
                        <a:solidFill>
                          <a:srgbClr val="002060"/>
                        </a:solidFill>
                        <a:latin typeface="Cambria Math" panose="02040503050406030204" pitchFamily="18" charset="0"/>
                      </a:rPr>
                      <m:t>𝐶</m:t>
                    </m:r>
                  </m:oMath>
                </a14:m>
                <a:r>
                  <a:rPr lang="en-US" sz="2200" dirty="0">
                    <a:solidFill>
                      <a:srgbClr val="002060"/>
                    </a:solidFill>
                  </a:rPr>
                  <a:t> is the output value at a stimulus value of zero, and </a:t>
                </a:r>
                <a14:m>
                  <m:oMath xmlns:m="http://schemas.openxmlformats.org/officeDocument/2006/math">
                    <m:r>
                      <a:rPr lang="en-US" sz="2200" b="0" i="1" smtClean="0">
                        <a:solidFill>
                          <a:srgbClr val="002060"/>
                        </a:solidFill>
                        <a:latin typeface="Cambria Math" panose="02040503050406030204" pitchFamily="18" charset="0"/>
                      </a:rPr>
                      <m:t>𝑚</m:t>
                    </m:r>
                  </m:oMath>
                </a14:m>
                <a:r>
                  <a:rPr lang="en-US" sz="2200" dirty="0">
                    <a:solidFill>
                      <a:srgbClr val="002060"/>
                    </a:solidFill>
                  </a:rPr>
                  <a:t> is the constant of proportionality between </a:t>
                </a:r>
                <a14:m>
                  <m:oMath xmlns:m="http://schemas.openxmlformats.org/officeDocument/2006/math">
                    <m:r>
                      <a:rPr lang="en-US" sz="2200" b="0" i="1" smtClean="0">
                        <a:solidFill>
                          <a:srgbClr val="002060"/>
                        </a:solidFill>
                        <a:latin typeface="Cambria Math" panose="02040503050406030204" pitchFamily="18" charset="0"/>
                      </a:rPr>
                      <m:t>𝑠</m:t>
                    </m:r>
                  </m:oMath>
                </a14:m>
                <a:r>
                  <a:rPr lang="en-US" sz="2200" dirty="0">
                    <a:solidFill>
                      <a:srgbClr val="002060"/>
                    </a:solidFill>
                  </a:rPr>
                  <a:t> and </a:t>
                </a:r>
                <a14:m>
                  <m:oMath xmlns:m="http://schemas.openxmlformats.org/officeDocument/2006/math">
                    <m:r>
                      <a:rPr lang="en-US" sz="2200" b="0" i="1" smtClean="0">
                        <a:solidFill>
                          <a:srgbClr val="002060"/>
                        </a:solidFill>
                        <a:latin typeface="Cambria Math" panose="02040503050406030204" pitchFamily="18" charset="0"/>
                      </a:rPr>
                      <m:t>𝑆</m:t>
                    </m:r>
                    <m:r>
                      <a:rPr lang="en-US" sz="2200" b="0" i="1" smtClean="0">
                        <a:solidFill>
                          <a:srgbClr val="002060"/>
                        </a:solidFill>
                        <a:latin typeface="Cambria Math" panose="02040503050406030204" pitchFamily="18" charset="0"/>
                      </a:rPr>
                      <m:t>.</m:t>
                    </m:r>
                  </m:oMath>
                </a14:m>
                <a:endParaRPr lang="en-US" sz="2200" dirty="0">
                  <a:solidFill>
                    <a:srgbClr val="002060"/>
                  </a:solidFill>
                </a:endParaRPr>
              </a:p>
            </p:txBody>
          </p:sp>
        </mc:Choice>
        <mc:Fallback xmlns="">
          <p:sp>
            <p:nvSpPr>
              <p:cNvPr id="13" name="TextBox 12">
                <a:extLst>
                  <a:ext uri="{FF2B5EF4-FFF2-40B4-BE49-F238E27FC236}">
                    <a16:creationId xmlns:a16="http://schemas.microsoft.com/office/drawing/2014/main" id="{3291CBA9-D1D0-444F-B5C8-D6F966A255DD}"/>
                  </a:ext>
                </a:extLst>
              </p:cNvPr>
              <p:cNvSpPr txBox="1">
                <a:spLocks noRot="1" noChangeAspect="1" noMove="1" noResize="1" noEditPoints="1" noAdjustHandles="1" noChangeArrowheads="1" noChangeShapeType="1" noTextEdit="1"/>
              </p:cNvSpPr>
              <p:nvPr/>
            </p:nvSpPr>
            <p:spPr>
              <a:xfrm>
                <a:off x="628649" y="5723433"/>
                <a:ext cx="8145699" cy="769441"/>
              </a:xfrm>
              <a:prstGeom prst="rect">
                <a:avLst/>
              </a:prstGeom>
              <a:blipFill>
                <a:blip r:embed="rId5"/>
                <a:stretch>
                  <a:fillRect l="-973" t="-5556" b="-15079"/>
                </a:stretch>
              </a:blipFill>
            </p:spPr>
            <p:txBody>
              <a:bodyPr/>
              <a:lstStyle/>
              <a:p>
                <a:r>
                  <a:rPr lang="en-US">
                    <a:noFill/>
                  </a:rPr>
                  <a:t> </a:t>
                </a:r>
              </a:p>
            </p:txBody>
          </p:sp>
        </mc:Fallback>
      </mc:AlternateContent>
    </p:spTree>
    <p:extLst>
      <p:ext uri="{BB962C8B-B14F-4D97-AF65-F5344CB8AC3E}">
        <p14:creationId xmlns:p14="http://schemas.microsoft.com/office/powerpoint/2010/main" val="1955354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3642</TotalTime>
  <Words>1783</Words>
  <Application>Microsoft Office PowerPoint</Application>
  <PresentationFormat>On-screen Show (4:3)</PresentationFormat>
  <Paragraphs>218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UniversLTStd-Bold</vt:lpstr>
      <vt:lpstr>Office Theme</vt:lpstr>
      <vt:lpstr>PowerPoint Presentation</vt:lpstr>
      <vt:lpstr>Outline</vt:lpstr>
      <vt:lpstr>Overview</vt:lpstr>
      <vt:lpstr>Overview</vt:lpstr>
      <vt:lpstr>Sensors</vt:lpstr>
      <vt:lpstr>Sensors</vt:lpstr>
      <vt:lpstr>Sensors</vt:lpstr>
      <vt:lpstr>Sensors</vt:lpstr>
      <vt:lpstr>Sensors</vt:lpstr>
      <vt:lpstr>Actuator</vt:lpstr>
      <vt:lpstr>Actuator</vt:lpstr>
      <vt:lpstr>Actuator Electric Motors</vt:lpstr>
      <vt:lpstr>Actuator Electric Motors</vt:lpstr>
      <vt:lpstr>Actuator Electric Motors</vt:lpstr>
      <vt:lpstr>Actuator Electric Motors</vt:lpstr>
      <vt:lpstr>Actuator Electric Motors</vt:lpstr>
      <vt:lpstr>Actuator Electric Motors</vt:lpstr>
      <vt:lpstr>Actuator Electric Motors</vt:lpstr>
      <vt:lpstr>Actuator Electric Motors</vt:lpstr>
      <vt:lpstr>Actuator Electric Motors</vt:lpstr>
      <vt:lpstr>Actuator Electric Motors</vt:lpstr>
      <vt:lpstr>Other type of Actuators</vt:lpstr>
      <vt:lpstr>Other type of Actuators</vt:lpstr>
      <vt:lpstr>Analog-to-Digital Conversions</vt:lpstr>
      <vt:lpstr>Input/Output Devices for Discrete Data</vt:lpstr>
      <vt:lpstr>Input/Output Devices for Discrete Data</vt:lpstr>
      <vt:lpstr>Input/Output Devices for Discrete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177</cp:revision>
  <dcterms:created xsi:type="dcterms:W3CDTF">2020-10-17T12:10:40Z</dcterms:created>
  <dcterms:modified xsi:type="dcterms:W3CDTF">2021-02-04T12:43:36Z</dcterms:modified>
</cp:coreProperties>
</file>