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74" r:id="rId2"/>
    <p:sldId id="275" r:id="rId3"/>
    <p:sldId id="321" r:id="rId4"/>
    <p:sldId id="322" r:id="rId5"/>
    <p:sldId id="324" r:id="rId6"/>
    <p:sldId id="325" r:id="rId7"/>
    <p:sldId id="326" r:id="rId8"/>
    <p:sldId id="327" r:id="rId9"/>
    <p:sldId id="328" r:id="rId10"/>
    <p:sldId id="329" r:id="rId11"/>
    <p:sldId id="330" r:id="rId12"/>
    <p:sldId id="331" r:id="rId13"/>
    <p:sldId id="332" r:id="rId14"/>
    <p:sldId id="334" r:id="rId15"/>
    <p:sldId id="333" r:id="rId16"/>
    <p:sldId id="335" r:id="rId17"/>
    <p:sldId id="339" r:id="rId18"/>
    <p:sldId id="340" r:id="rId19"/>
    <p:sldId id="341" r:id="rId20"/>
    <p:sldId id="342" r:id="rId21"/>
    <p:sldId id="336" r:id="rId22"/>
    <p:sldId id="344" r:id="rId23"/>
    <p:sldId id="343" r:id="rId24"/>
    <p:sldId id="337" r:id="rId25"/>
    <p:sldId id="345" r:id="rId26"/>
    <p:sldId id="346" r:id="rId27"/>
    <p:sldId id="347" r:id="rId28"/>
    <p:sldId id="348" r:id="rId29"/>
    <p:sldId id="349" r:id="rId30"/>
    <p:sldId id="350" r:id="rId31"/>
    <p:sldId id="320"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ouchly" initials="V" lastIdx="1" clrIdx="0">
    <p:extLst>
      <p:ext uri="{19B8F6BF-5375-455C-9EA6-DF929625EA0E}">
        <p15:presenceInfo xmlns:p15="http://schemas.microsoft.com/office/powerpoint/2012/main" userId="218159d30a3e522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3" d="100"/>
          <a:sy n="63" d="100"/>
        </p:scale>
        <p:origin x="72" y="5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D205B8-9025-462E-B594-174858257A40}" type="datetimeFigureOut">
              <a:rPr lang="en-US" smtClean="0"/>
              <a:t>2/4/2021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0BD8D2-5DFD-4354-95B3-2DAC05C3131F}" type="slidenum">
              <a:rPr lang="en-US" smtClean="0"/>
              <a:t>‹#›</a:t>
            </a:fld>
            <a:endParaRPr lang="en-US"/>
          </a:p>
        </p:txBody>
      </p:sp>
    </p:spTree>
    <p:extLst>
      <p:ext uri="{BB962C8B-B14F-4D97-AF65-F5344CB8AC3E}">
        <p14:creationId xmlns:p14="http://schemas.microsoft.com/office/powerpoint/2010/main" val="465895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128542-BEEC-4616-A3B2-F3629C1E23A6}" type="datetime1">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120986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118FD0-5811-4031-8BE8-F86B5929B1D2}" type="datetime1">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541168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A5EE52-1C68-4424-BCF5-313EF12B9B68}" type="datetime1">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1627896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A0BDA3-C400-4031-B023-EABAB28EB57A}" type="datetime1">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664137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83E545-DBFC-4CC6-B452-3ACE687579E6}" type="datetime1">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1832474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72F4F6-1921-4443-AA58-C054A2012993}" type="datetime1">
              <a:rPr lang="en-US" smtClean="0"/>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1137563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520119-6C71-465B-8840-0F214AA217AC}" type="datetime1">
              <a:rPr lang="en-US" smtClean="0"/>
              <a:t>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390999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72E6A2-9F2F-43B2-9BCD-52DB0477668D}" type="datetime1">
              <a:rPr lang="en-US" smtClean="0"/>
              <a:t>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3566885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72FDF8-8D90-4E3E-A3FB-79F35E34E34C}" type="datetime1">
              <a:rPr lang="en-US" smtClean="0"/>
              <a:t>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1342245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57BB3D-7A64-4C59-B403-ECE24522E267}" type="datetime1">
              <a:rPr lang="en-US" smtClean="0"/>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389563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C73435-3566-4D76-B5F4-8609A6AD6CE1}" type="datetime1">
              <a:rPr lang="en-US" smtClean="0"/>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1206918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7BE1C5-F163-4FD8-94E8-0DA57F0E53F1}" type="datetime1">
              <a:rPr lang="en-US" smtClean="0"/>
              <a:t>2/4/2021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2E2CAC-6674-414A-8D65-CF8BBF4DD0CA}" type="slidenum">
              <a:rPr lang="en-US" smtClean="0"/>
              <a:t>‹#›</a:t>
            </a:fld>
            <a:endParaRPr lang="en-US"/>
          </a:p>
        </p:txBody>
      </p:sp>
    </p:spTree>
    <p:extLst>
      <p:ext uri="{BB962C8B-B14F-4D97-AF65-F5344CB8AC3E}">
        <p14:creationId xmlns:p14="http://schemas.microsoft.com/office/powerpoint/2010/main" val="33162941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9EF11DDF-D538-4974-AFDD-ECD3830930D3}"/>
              </a:ext>
            </a:extLst>
          </p:cNvPr>
          <p:cNvSpPr/>
          <p:nvPr/>
        </p:nvSpPr>
        <p:spPr>
          <a:xfrm>
            <a:off x="742278" y="1473797"/>
            <a:ext cx="7659444" cy="1409252"/>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t>Factory Automation and Control Methods</a:t>
            </a:r>
          </a:p>
          <a:p>
            <a:pPr algn="ctr"/>
            <a:r>
              <a:rPr lang="en-US" sz="2500" dirty="0"/>
              <a:t>Lecture 8: Industrial Robotics</a:t>
            </a:r>
          </a:p>
        </p:txBody>
      </p:sp>
      <p:sp>
        <p:nvSpPr>
          <p:cNvPr id="6" name="TextBox 5">
            <a:extLst>
              <a:ext uri="{FF2B5EF4-FFF2-40B4-BE49-F238E27FC236}">
                <a16:creationId xmlns:a16="http://schemas.microsoft.com/office/drawing/2014/main" id="{81EDCD9F-13D5-4746-B0FF-B522677A0BAE}"/>
              </a:ext>
            </a:extLst>
          </p:cNvPr>
          <p:cNvSpPr txBox="1"/>
          <p:nvPr/>
        </p:nvSpPr>
        <p:spPr>
          <a:xfrm>
            <a:off x="4120180" y="3244336"/>
            <a:ext cx="1356333" cy="430887"/>
          </a:xfrm>
          <a:prstGeom prst="rect">
            <a:avLst/>
          </a:prstGeom>
          <a:noFill/>
        </p:spPr>
        <p:txBody>
          <a:bodyPr wrap="none" rtlCol="0">
            <a:spAutoFit/>
          </a:bodyPr>
          <a:lstStyle/>
          <a:p>
            <a:r>
              <a:rPr lang="en-US" sz="2200" dirty="0"/>
              <a:t>Daro VAN </a:t>
            </a:r>
          </a:p>
        </p:txBody>
      </p:sp>
      <p:sp>
        <p:nvSpPr>
          <p:cNvPr id="7" name="TextBox 6">
            <a:extLst>
              <a:ext uri="{FF2B5EF4-FFF2-40B4-BE49-F238E27FC236}">
                <a16:creationId xmlns:a16="http://schemas.microsoft.com/office/drawing/2014/main" id="{1CB2AA59-1FBD-4DD7-A067-235BE3D1F2D2}"/>
              </a:ext>
            </a:extLst>
          </p:cNvPr>
          <p:cNvSpPr txBox="1"/>
          <p:nvPr/>
        </p:nvSpPr>
        <p:spPr>
          <a:xfrm>
            <a:off x="742278" y="4453666"/>
            <a:ext cx="7659444" cy="923330"/>
          </a:xfrm>
          <a:prstGeom prst="rect">
            <a:avLst/>
          </a:prstGeom>
          <a:noFill/>
        </p:spPr>
        <p:txBody>
          <a:bodyPr wrap="square" rtlCol="0">
            <a:spAutoFit/>
          </a:bodyPr>
          <a:lstStyle/>
          <a:p>
            <a:pPr algn="ctr"/>
            <a:r>
              <a:rPr lang="en-US" dirty="0"/>
              <a:t>Paragon International University </a:t>
            </a:r>
          </a:p>
          <a:p>
            <a:pPr algn="ctr"/>
            <a:r>
              <a:rPr lang="en-US" dirty="0"/>
              <a:t>Faculty of Engineering </a:t>
            </a:r>
          </a:p>
          <a:p>
            <a:pPr algn="ctr"/>
            <a:r>
              <a:rPr lang="en-US" dirty="0"/>
              <a:t>Department of Industrial Engineering </a:t>
            </a:r>
          </a:p>
        </p:txBody>
      </p:sp>
      <p:sp>
        <p:nvSpPr>
          <p:cNvPr id="9" name="Slide Number Placeholder 8">
            <a:extLst>
              <a:ext uri="{FF2B5EF4-FFF2-40B4-BE49-F238E27FC236}">
                <a16:creationId xmlns:a16="http://schemas.microsoft.com/office/drawing/2014/main" id="{95157880-7225-4F2E-9898-DEB09C4125EE}"/>
              </a:ext>
            </a:extLst>
          </p:cNvPr>
          <p:cNvSpPr>
            <a:spLocks noGrp="1"/>
          </p:cNvSpPr>
          <p:nvPr>
            <p:ph type="sldNum" sz="quarter" idx="12"/>
          </p:nvPr>
        </p:nvSpPr>
        <p:spPr/>
        <p:txBody>
          <a:bodyPr/>
          <a:lstStyle/>
          <a:p>
            <a:fld id="{DB009916-542A-474D-A7C5-680AFAFEF51E}" type="slidenum">
              <a:rPr lang="en-US" smtClean="0"/>
              <a:t>1</a:t>
            </a:fld>
            <a:endParaRPr lang="en-US"/>
          </a:p>
        </p:txBody>
      </p:sp>
      <p:sp>
        <p:nvSpPr>
          <p:cNvPr id="2" name="Date Placeholder 1">
            <a:extLst>
              <a:ext uri="{FF2B5EF4-FFF2-40B4-BE49-F238E27FC236}">
                <a16:creationId xmlns:a16="http://schemas.microsoft.com/office/drawing/2014/main" id="{697CBC6A-5119-4254-84EB-4FCFF555ED69}"/>
              </a:ext>
            </a:extLst>
          </p:cNvPr>
          <p:cNvSpPr>
            <a:spLocks noGrp="1"/>
          </p:cNvSpPr>
          <p:nvPr>
            <p:ph type="dt" sz="half" idx="10"/>
          </p:nvPr>
        </p:nvSpPr>
        <p:spPr/>
        <p:txBody>
          <a:bodyPr/>
          <a:lstStyle/>
          <a:p>
            <a:fld id="{AF0D0CAF-74DE-4F7A-8F09-76704DE0DC31}" type="datetime1">
              <a:rPr lang="en-US" smtClean="0"/>
              <a:t>2/4/2021</a:t>
            </a:fld>
            <a:endParaRPr lang="en-US"/>
          </a:p>
        </p:txBody>
      </p:sp>
    </p:spTree>
    <p:extLst>
      <p:ext uri="{BB962C8B-B14F-4D97-AF65-F5344CB8AC3E}">
        <p14:creationId xmlns:p14="http://schemas.microsoft.com/office/powerpoint/2010/main" val="903534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D6658-427E-4DCF-B794-DB689E161103}"/>
              </a:ext>
            </a:extLst>
          </p:cNvPr>
          <p:cNvSpPr>
            <a:spLocks noGrp="1"/>
          </p:cNvSpPr>
          <p:nvPr>
            <p:ph type="title"/>
          </p:nvPr>
        </p:nvSpPr>
        <p:spPr/>
        <p:txBody>
          <a:bodyPr>
            <a:normAutofit/>
          </a:bodyPr>
          <a:lstStyle/>
          <a:p>
            <a:r>
              <a:rPr lang="en-US" sz="3500" dirty="0"/>
              <a:t>Robot Anatomy and Related Attributes</a:t>
            </a:r>
          </a:p>
        </p:txBody>
      </p:sp>
      <p:sp>
        <p:nvSpPr>
          <p:cNvPr id="4" name="Date Placeholder 3">
            <a:extLst>
              <a:ext uri="{FF2B5EF4-FFF2-40B4-BE49-F238E27FC236}">
                <a16:creationId xmlns:a16="http://schemas.microsoft.com/office/drawing/2014/main" id="{213512AB-C7AB-44A9-BAA9-FCF731741C34}"/>
              </a:ext>
            </a:extLst>
          </p:cNvPr>
          <p:cNvSpPr>
            <a:spLocks noGrp="1"/>
          </p:cNvSpPr>
          <p:nvPr>
            <p:ph type="dt" sz="half" idx="10"/>
          </p:nvPr>
        </p:nvSpPr>
        <p:spPr/>
        <p:txBody>
          <a:bodyPr/>
          <a:lstStyle/>
          <a:p>
            <a:fld id="{1BA0BDA3-C400-4031-B023-EABAB28EB57A}" type="datetime1">
              <a:rPr lang="en-US" smtClean="0"/>
              <a:t>2/4/2021</a:t>
            </a:fld>
            <a:endParaRPr lang="en-US"/>
          </a:p>
        </p:txBody>
      </p:sp>
      <p:sp>
        <p:nvSpPr>
          <p:cNvPr id="5" name="Slide Number Placeholder 4">
            <a:extLst>
              <a:ext uri="{FF2B5EF4-FFF2-40B4-BE49-F238E27FC236}">
                <a16:creationId xmlns:a16="http://schemas.microsoft.com/office/drawing/2014/main" id="{E6F3FA0C-0E4D-427D-B6D6-E6BE952A5A7B}"/>
              </a:ext>
            </a:extLst>
          </p:cNvPr>
          <p:cNvSpPr>
            <a:spLocks noGrp="1"/>
          </p:cNvSpPr>
          <p:nvPr>
            <p:ph type="sldNum" sz="quarter" idx="12"/>
          </p:nvPr>
        </p:nvSpPr>
        <p:spPr/>
        <p:txBody>
          <a:bodyPr/>
          <a:lstStyle/>
          <a:p>
            <a:fld id="{002E2CAC-6674-414A-8D65-CF8BBF4DD0CA}" type="slidenum">
              <a:rPr lang="en-US" smtClean="0"/>
              <a:t>10</a:t>
            </a:fld>
            <a:endParaRPr lang="en-US"/>
          </a:p>
        </p:txBody>
      </p:sp>
      <p:sp>
        <p:nvSpPr>
          <p:cNvPr id="6" name="TextBox 5">
            <a:extLst>
              <a:ext uri="{FF2B5EF4-FFF2-40B4-BE49-F238E27FC236}">
                <a16:creationId xmlns:a16="http://schemas.microsoft.com/office/drawing/2014/main" id="{4855D783-B46A-4A4B-AA41-F93DBC76AFD5}"/>
              </a:ext>
            </a:extLst>
          </p:cNvPr>
          <p:cNvSpPr txBox="1"/>
          <p:nvPr/>
        </p:nvSpPr>
        <p:spPr>
          <a:xfrm>
            <a:off x="628650" y="1587271"/>
            <a:ext cx="4321302" cy="430887"/>
          </a:xfrm>
          <a:prstGeom prst="rect">
            <a:avLst/>
          </a:prstGeom>
          <a:noFill/>
        </p:spPr>
        <p:txBody>
          <a:bodyPr wrap="square" rtlCol="0">
            <a:spAutoFit/>
          </a:bodyPr>
          <a:lstStyle/>
          <a:p>
            <a:r>
              <a:rPr lang="en-US" sz="2200" dirty="0">
                <a:solidFill>
                  <a:srgbClr val="FF0000"/>
                </a:solidFill>
              </a:rPr>
              <a:t>Wrist Configurations</a:t>
            </a:r>
          </a:p>
        </p:txBody>
      </p:sp>
      <p:sp>
        <p:nvSpPr>
          <p:cNvPr id="10" name="TextBox 9">
            <a:extLst>
              <a:ext uri="{FF2B5EF4-FFF2-40B4-BE49-F238E27FC236}">
                <a16:creationId xmlns:a16="http://schemas.microsoft.com/office/drawing/2014/main" id="{5AD65F9A-64D2-46FD-81A6-D37CA343786C}"/>
              </a:ext>
            </a:extLst>
          </p:cNvPr>
          <p:cNvSpPr txBox="1"/>
          <p:nvPr/>
        </p:nvSpPr>
        <p:spPr>
          <a:xfrm>
            <a:off x="628650" y="2104751"/>
            <a:ext cx="7886700" cy="769441"/>
          </a:xfrm>
          <a:prstGeom prst="rect">
            <a:avLst/>
          </a:prstGeom>
          <a:noFill/>
        </p:spPr>
        <p:txBody>
          <a:bodyPr wrap="square">
            <a:spAutoFit/>
          </a:bodyPr>
          <a:lstStyle/>
          <a:p>
            <a:pPr algn="l"/>
            <a:r>
              <a:rPr lang="en-US" sz="2200" b="0" i="0" u="none" strike="noStrike" baseline="0" dirty="0">
                <a:solidFill>
                  <a:srgbClr val="002060"/>
                </a:solidFill>
              </a:rPr>
              <a:t>The robot’s wrist is used to establish the orientation of the end effector</a:t>
            </a:r>
            <a:endParaRPr lang="en-US" sz="2200" dirty="0">
              <a:solidFill>
                <a:srgbClr val="002060"/>
              </a:solidFill>
            </a:endParaRPr>
          </a:p>
        </p:txBody>
      </p:sp>
      <p:pic>
        <p:nvPicPr>
          <p:cNvPr id="9" name="Picture 8">
            <a:extLst>
              <a:ext uri="{FF2B5EF4-FFF2-40B4-BE49-F238E27FC236}">
                <a16:creationId xmlns:a16="http://schemas.microsoft.com/office/drawing/2014/main" id="{EA83761B-BCA1-4DFE-BAA4-7BC347ED93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6219" y="2677686"/>
            <a:ext cx="5261781" cy="3002371"/>
          </a:xfrm>
          <a:prstGeom prst="rect">
            <a:avLst/>
          </a:prstGeom>
        </p:spPr>
      </p:pic>
      <p:sp>
        <p:nvSpPr>
          <p:cNvPr id="14" name="TextBox 13">
            <a:extLst>
              <a:ext uri="{FF2B5EF4-FFF2-40B4-BE49-F238E27FC236}">
                <a16:creationId xmlns:a16="http://schemas.microsoft.com/office/drawing/2014/main" id="{79E1F50D-93EA-4673-A140-89A2400F8410}"/>
              </a:ext>
            </a:extLst>
          </p:cNvPr>
          <p:cNvSpPr txBox="1"/>
          <p:nvPr/>
        </p:nvSpPr>
        <p:spPr>
          <a:xfrm>
            <a:off x="1413339" y="5864315"/>
            <a:ext cx="6828453" cy="307777"/>
          </a:xfrm>
          <a:prstGeom prst="rect">
            <a:avLst/>
          </a:prstGeom>
          <a:noFill/>
        </p:spPr>
        <p:txBody>
          <a:bodyPr wrap="square">
            <a:spAutoFit/>
          </a:bodyPr>
          <a:lstStyle/>
          <a:p>
            <a:pPr algn="l"/>
            <a:r>
              <a:rPr lang="en-US" sz="1400" b="0" i="0" u="none" strike="noStrike" baseline="0" dirty="0"/>
              <a:t>Typical configuration of a three-axis wrist assembly showing roll, pitch, and yaw.</a:t>
            </a:r>
            <a:endParaRPr lang="en-US" sz="1400" dirty="0"/>
          </a:p>
        </p:txBody>
      </p:sp>
    </p:spTree>
    <p:extLst>
      <p:ext uri="{BB962C8B-B14F-4D97-AF65-F5344CB8AC3E}">
        <p14:creationId xmlns:p14="http://schemas.microsoft.com/office/powerpoint/2010/main" val="3216650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D6658-427E-4DCF-B794-DB689E161103}"/>
              </a:ext>
            </a:extLst>
          </p:cNvPr>
          <p:cNvSpPr>
            <a:spLocks noGrp="1"/>
          </p:cNvSpPr>
          <p:nvPr>
            <p:ph type="title"/>
          </p:nvPr>
        </p:nvSpPr>
        <p:spPr/>
        <p:txBody>
          <a:bodyPr>
            <a:normAutofit/>
          </a:bodyPr>
          <a:lstStyle/>
          <a:p>
            <a:r>
              <a:rPr lang="en-US" sz="3500" dirty="0"/>
              <a:t>Robot Anatomy and Related Attributes</a:t>
            </a:r>
          </a:p>
        </p:txBody>
      </p:sp>
      <p:sp>
        <p:nvSpPr>
          <p:cNvPr id="4" name="Date Placeholder 3">
            <a:extLst>
              <a:ext uri="{FF2B5EF4-FFF2-40B4-BE49-F238E27FC236}">
                <a16:creationId xmlns:a16="http://schemas.microsoft.com/office/drawing/2014/main" id="{213512AB-C7AB-44A9-BAA9-FCF731741C34}"/>
              </a:ext>
            </a:extLst>
          </p:cNvPr>
          <p:cNvSpPr>
            <a:spLocks noGrp="1"/>
          </p:cNvSpPr>
          <p:nvPr>
            <p:ph type="dt" sz="half" idx="10"/>
          </p:nvPr>
        </p:nvSpPr>
        <p:spPr/>
        <p:txBody>
          <a:bodyPr/>
          <a:lstStyle/>
          <a:p>
            <a:fld id="{1BA0BDA3-C400-4031-B023-EABAB28EB57A}" type="datetime1">
              <a:rPr lang="en-US" smtClean="0"/>
              <a:t>2/4/2021</a:t>
            </a:fld>
            <a:endParaRPr lang="en-US"/>
          </a:p>
        </p:txBody>
      </p:sp>
      <p:sp>
        <p:nvSpPr>
          <p:cNvPr id="5" name="Slide Number Placeholder 4">
            <a:extLst>
              <a:ext uri="{FF2B5EF4-FFF2-40B4-BE49-F238E27FC236}">
                <a16:creationId xmlns:a16="http://schemas.microsoft.com/office/drawing/2014/main" id="{E6F3FA0C-0E4D-427D-B6D6-E6BE952A5A7B}"/>
              </a:ext>
            </a:extLst>
          </p:cNvPr>
          <p:cNvSpPr>
            <a:spLocks noGrp="1"/>
          </p:cNvSpPr>
          <p:nvPr>
            <p:ph type="sldNum" sz="quarter" idx="12"/>
          </p:nvPr>
        </p:nvSpPr>
        <p:spPr/>
        <p:txBody>
          <a:bodyPr/>
          <a:lstStyle/>
          <a:p>
            <a:fld id="{002E2CAC-6674-414A-8D65-CF8BBF4DD0CA}" type="slidenum">
              <a:rPr lang="en-US" smtClean="0"/>
              <a:t>11</a:t>
            </a:fld>
            <a:endParaRPr lang="en-US"/>
          </a:p>
        </p:txBody>
      </p:sp>
      <p:sp>
        <p:nvSpPr>
          <p:cNvPr id="6" name="TextBox 5">
            <a:extLst>
              <a:ext uri="{FF2B5EF4-FFF2-40B4-BE49-F238E27FC236}">
                <a16:creationId xmlns:a16="http://schemas.microsoft.com/office/drawing/2014/main" id="{4855D783-B46A-4A4B-AA41-F93DBC76AFD5}"/>
              </a:ext>
            </a:extLst>
          </p:cNvPr>
          <p:cNvSpPr txBox="1"/>
          <p:nvPr/>
        </p:nvSpPr>
        <p:spPr>
          <a:xfrm>
            <a:off x="628650" y="1587271"/>
            <a:ext cx="4321302" cy="430887"/>
          </a:xfrm>
          <a:prstGeom prst="rect">
            <a:avLst/>
          </a:prstGeom>
          <a:noFill/>
        </p:spPr>
        <p:txBody>
          <a:bodyPr wrap="square" rtlCol="0">
            <a:spAutoFit/>
          </a:bodyPr>
          <a:lstStyle/>
          <a:p>
            <a:r>
              <a:rPr lang="en-US" sz="2200" dirty="0">
                <a:solidFill>
                  <a:srgbClr val="FF0000"/>
                </a:solidFill>
              </a:rPr>
              <a:t>Joint Notation System</a:t>
            </a:r>
          </a:p>
        </p:txBody>
      </p:sp>
      <p:sp>
        <p:nvSpPr>
          <p:cNvPr id="11" name="TextBox 10">
            <a:extLst>
              <a:ext uri="{FF2B5EF4-FFF2-40B4-BE49-F238E27FC236}">
                <a16:creationId xmlns:a16="http://schemas.microsoft.com/office/drawing/2014/main" id="{ED5A1A3A-B4E0-4AF7-ACDD-7D082E005AB8}"/>
              </a:ext>
            </a:extLst>
          </p:cNvPr>
          <p:cNvSpPr txBox="1"/>
          <p:nvPr/>
        </p:nvSpPr>
        <p:spPr>
          <a:xfrm>
            <a:off x="628650" y="2197791"/>
            <a:ext cx="7886700" cy="1107996"/>
          </a:xfrm>
          <a:prstGeom prst="rect">
            <a:avLst/>
          </a:prstGeom>
          <a:noFill/>
        </p:spPr>
        <p:txBody>
          <a:bodyPr wrap="square">
            <a:spAutoFit/>
          </a:bodyPr>
          <a:lstStyle/>
          <a:p>
            <a:pPr algn="l"/>
            <a:r>
              <a:rPr lang="en-US" sz="2200" dirty="0">
                <a:solidFill>
                  <a:srgbClr val="002060"/>
                </a:solidFill>
              </a:rPr>
              <a:t>T</a:t>
            </a:r>
            <a:r>
              <a:rPr lang="en-US" sz="2200" b="0" i="0" u="none" strike="noStrike" baseline="0" dirty="0">
                <a:solidFill>
                  <a:srgbClr val="002060"/>
                </a:solidFill>
              </a:rPr>
              <a:t>he manipulator is described by the joint types that make up the body-and-arm assembly, followed by the joint symbols that make up the wrist.</a:t>
            </a:r>
            <a:endParaRPr lang="en-US" sz="2200" dirty="0">
              <a:solidFill>
                <a:srgbClr val="002060"/>
              </a:solidFill>
            </a:endParaRPr>
          </a:p>
        </p:txBody>
      </p:sp>
      <p:sp>
        <p:nvSpPr>
          <p:cNvPr id="12" name="TextBox 11">
            <a:extLst>
              <a:ext uri="{FF2B5EF4-FFF2-40B4-BE49-F238E27FC236}">
                <a16:creationId xmlns:a16="http://schemas.microsoft.com/office/drawing/2014/main" id="{ED32FC63-0F4C-4B91-A636-8D1CB152930F}"/>
              </a:ext>
            </a:extLst>
          </p:cNvPr>
          <p:cNvSpPr txBox="1"/>
          <p:nvPr/>
        </p:nvSpPr>
        <p:spPr>
          <a:xfrm>
            <a:off x="628650" y="3587091"/>
            <a:ext cx="7886700" cy="1785104"/>
          </a:xfrm>
          <a:prstGeom prst="rect">
            <a:avLst/>
          </a:prstGeom>
          <a:noFill/>
        </p:spPr>
        <p:txBody>
          <a:bodyPr wrap="square">
            <a:spAutoFit/>
          </a:bodyPr>
          <a:lstStyle/>
          <a:p>
            <a:pPr algn="l"/>
            <a:r>
              <a:rPr lang="en-US" sz="2200" b="0" i="0" u="none" strike="noStrike" baseline="0" dirty="0">
                <a:solidFill>
                  <a:srgbClr val="002060"/>
                </a:solidFill>
              </a:rPr>
              <a:t>For example, the notation TLR:RT represents a five-axis manipulator whose body-and-arm is made up of a twisting joint (joint 1 = T2), a linear joint (joint 2 = L), and a rotational joint </a:t>
            </a:r>
            <a:r>
              <a:rPr lang="en-US" sz="2200" dirty="0">
                <a:solidFill>
                  <a:srgbClr val="002060"/>
                </a:solidFill>
              </a:rPr>
              <a:t>(</a:t>
            </a:r>
            <a:r>
              <a:rPr lang="en-US" sz="2200" b="0" i="0" u="none" strike="noStrike" baseline="0" dirty="0">
                <a:solidFill>
                  <a:srgbClr val="002060"/>
                </a:solidFill>
              </a:rPr>
              <a:t>joint 3 = R). The wrist consists of two joints, a rotational joint (joint 4 = R) and a twisting joint (joint 5 = T).</a:t>
            </a:r>
            <a:endParaRPr lang="en-US" sz="2200" dirty="0">
              <a:solidFill>
                <a:srgbClr val="002060"/>
              </a:solidFill>
            </a:endParaRPr>
          </a:p>
        </p:txBody>
      </p:sp>
    </p:spTree>
    <p:extLst>
      <p:ext uri="{BB962C8B-B14F-4D97-AF65-F5344CB8AC3E}">
        <p14:creationId xmlns:p14="http://schemas.microsoft.com/office/powerpoint/2010/main" val="320202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D6658-427E-4DCF-B794-DB689E161103}"/>
              </a:ext>
            </a:extLst>
          </p:cNvPr>
          <p:cNvSpPr>
            <a:spLocks noGrp="1"/>
          </p:cNvSpPr>
          <p:nvPr>
            <p:ph type="title"/>
          </p:nvPr>
        </p:nvSpPr>
        <p:spPr/>
        <p:txBody>
          <a:bodyPr>
            <a:normAutofit/>
          </a:bodyPr>
          <a:lstStyle/>
          <a:p>
            <a:r>
              <a:rPr lang="en-US" sz="3500" dirty="0"/>
              <a:t>Robot Anatomy and Related Attributes</a:t>
            </a:r>
          </a:p>
        </p:txBody>
      </p:sp>
      <p:sp>
        <p:nvSpPr>
          <p:cNvPr id="4" name="Date Placeholder 3">
            <a:extLst>
              <a:ext uri="{FF2B5EF4-FFF2-40B4-BE49-F238E27FC236}">
                <a16:creationId xmlns:a16="http://schemas.microsoft.com/office/drawing/2014/main" id="{213512AB-C7AB-44A9-BAA9-FCF731741C34}"/>
              </a:ext>
            </a:extLst>
          </p:cNvPr>
          <p:cNvSpPr>
            <a:spLocks noGrp="1"/>
          </p:cNvSpPr>
          <p:nvPr>
            <p:ph type="dt" sz="half" idx="10"/>
          </p:nvPr>
        </p:nvSpPr>
        <p:spPr/>
        <p:txBody>
          <a:bodyPr/>
          <a:lstStyle/>
          <a:p>
            <a:fld id="{1BA0BDA3-C400-4031-B023-EABAB28EB57A}" type="datetime1">
              <a:rPr lang="en-US" smtClean="0"/>
              <a:t>2/4/2021</a:t>
            </a:fld>
            <a:endParaRPr lang="en-US" dirty="0"/>
          </a:p>
        </p:txBody>
      </p:sp>
      <p:sp>
        <p:nvSpPr>
          <p:cNvPr id="5" name="Slide Number Placeholder 4">
            <a:extLst>
              <a:ext uri="{FF2B5EF4-FFF2-40B4-BE49-F238E27FC236}">
                <a16:creationId xmlns:a16="http://schemas.microsoft.com/office/drawing/2014/main" id="{E6F3FA0C-0E4D-427D-B6D6-E6BE952A5A7B}"/>
              </a:ext>
            </a:extLst>
          </p:cNvPr>
          <p:cNvSpPr>
            <a:spLocks noGrp="1"/>
          </p:cNvSpPr>
          <p:nvPr>
            <p:ph type="sldNum" sz="quarter" idx="12"/>
          </p:nvPr>
        </p:nvSpPr>
        <p:spPr/>
        <p:txBody>
          <a:bodyPr/>
          <a:lstStyle/>
          <a:p>
            <a:fld id="{002E2CAC-6674-414A-8D65-CF8BBF4DD0CA}" type="slidenum">
              <a:rPr lang="en-US" smtClean="0"/>
              <a:t>12</a:t>
            </a:fld>
            <a:endParaRPr lang="en-US"/>
          </a:p>
        </p:txBody>
      </p:sp>
      <p:sp>
        <p:nvSpPr>
          <p:cNvPr id="6" name="TextBox 5">
            <a:extLst>
              <a:ext uri="{FF2B5EF4-FFF2-40B4-BE49-F238E27FC236}">
                <a16:creationId xmlns:a16="http://schemas.microsoft.com/office/drawing/2014/main" id="{4855D783-B46A-4A4B-AA41-F93DBC76AFD5}"/>
              </a:ext>
            </a:extLst>
          </p:cNvPr>
          <p:cNvSpPr txBox="1"/>
          <p:nvPr/>
        </p:nvSpPr>
        <p:spPr>
          <a:xfrm>
            <a:off x="628650" y="1403528"/>
            <a:ext cx="4321302" cy="430887"/>
          </a:xfrm>
          <a:prstGeom prst="rect">
            <a:avLst/>
          </a:prstGeom>
          <a:noFill/>
        </p:spPr>
        <p:txBody>
          <a:bodyPr wrap="square" rtlCol="0">
            <a:spAutoFit/>
          </a:bodyPr>
          <a:lstStyle/>
          <a:p>
            <a:r>
              <a:rPr lang="en-US" sz="2200" dirty="0">
                <a:solidFill>
                  <a:srgbClr val="FF0000"/>
                </a:solidFill>
              </a:rPr>
              <a:t>Joint drive systems</a:t>
            </a:r>
          </a:p>
        </p:txBody>
      </p:sp>
      <p:sp>
        <p:nvSpPr>
          <p:cNvPr id="7" name="TextBox 6">
            <a:extLst>
              <a:ext uri="{FF2B5EF4-FFF2-40B4-BE49-F238E27FC236}">
                <a16:creationId xmlns:a16="http://schemas.microsoft.com/office/drawing/2014/main" id="{DFAD7BB8-56D6-4856-8D62-60DE980888E1}"/>
              </a:ext>
            </a:extLst>
          </p:cNvPr>
          <p:cNvSpPr txBox="1"/>
          <p:nvPr/>
        </p:nvSpPr>
        <p:spPr>
          <a:xfrm>
            <a:off x="628650" y="1940486"/>
            <a:ext cx="7886700" cy="4493538"/>
          </a:xfrm>
          <a:prstGeom prst="rect">
            <a:avLst/>
          </a:prstGeom>
          <a:noFill/>
        </p:spPr>
        <p:txBody>
          <a:bodyPr wrap="square">
            <a:spAutoFit/>
          </a:bodyPr>
          <a:lstStyle/>
          <a:p>
            <a:pPr algn="l"/>
            <a:r>
              <a:rPr lang="en-US" sz="2200" b="0" i="0" u="none" strike="noStrike" baseline="0" dirty="0">
                <a:solidFill>
                  <a:srgbClr val="002060"/>
                </a:solidFill>
              </a:rPr>
              <a:t>Robot joints are actuated using any of three types of drive systems: </a:t>
            </a:r>
          </a:p>
          <a:p>
            <a:pPr marL="285750" indent="-285750" algn="l">
              <a:buFont typeface="Arial" panose="020B0604020202020204" pitchFamily="34" charset="0"/>
              <a:buChar char="•"/>
            </a:pPr>
            <a:r>
              <a:rPr lang="en-US" sz="2200" dirty="0">
                <a:solidFill>
                  <a:srgbClr val="002060"/>
                </a:solidFill>
              </a:rPr>
              <a:t>E</a:t>
            </a:r>
            <a:r>
              <a:rPr lang="en-US" sz="2200" b="0" i="0" u="none" strike="noStrike" baseline="0" dirty="0">
                <a:solidFill>
                  <a:srgbClr val="002060"/>
                </a:solidFill>
              </a:rPr>
              <a:t>lectric</a:t>
            </a:r>
            <a:r>
              <a:rPr lang="en-US" sz="2200" dirty="0">
                <a:solidFill>
                  <a:srgbClr val="002060"/>
                </a:solidFill>
              </a:rPr>
              <a:t> : Use electric motors as joint actuators </a:t>
            </a:r>
          </a:p>
          <a:p>
            <a:pPr marL="742950" lvl="1" indent="-285750">
              <a:buFont typeface="Arial" panose="020B0604020202020204" pitchFamily="34" charset="0"/>
              <a:buChar char="•"/>
            </a:pPr>
            <a:r>
              <a:rPr lang="en-US" sz="2200" dirty="0">
                <a:solidFill>
                  <a:srgbClr val="002060"/>
                </a:solidFill>
              </a:rPr>
              <a:t>Ex servomotors, stepper motors</a:t>
            </a:r>
          </a:p>
          <a:p>
            <a:pPr marL="742950" lvl="1" indent="-285750">
              <a:buFont typeface="Arial" panose="020B0604020202020204" pitchFamily="34" charset="0"/>
              <a:buChar char="•"/>
            </a:pPr>
            <a:r>
              <a:rPr lang="en-US" sz="2200" b="0" i="0" u="none" strike="noStrike" baseline="0" dirty="0">
                <a:solidFill>
                  <a:srgbClr val="002060"/>
                </a:solidFill>
              </a:rPr>
              <a:t>Connect </a:t>
            </a:r>
            <a:r>
              <a:rPr lang="en-US" sz="2200" dirty="0">
                <a:solidFill>
                  <a:srgbClr val="002060"/>
                </a:solidFill>
              </a:rPr>
              <a:t>to the joints either using no gear reduction (called direct drive) or a gear reduction to increase torque or force</a:t>
            </a:r>
          </a:p>
          <a:p>
            <a:pPr marL="742950" lvl="1" indent="-285750">
              <a:buFont typeface="Arial" panose="020B0604020202020204" pitchFamily="34" charset="0"/>
              <a:buChar char="•"/>
            </a:pPr>
            <a:r>
              <a:rPr lang="en-US" sz="2200" b="0" i="0" u="none" strike="noStrike" baseline="0" dirty="0">
                <a:solidFill>
                  <a:srgbClr val="002060"/>
                </a:solidFill>
              </a:rPr>
              <a:t>preferred drive system in commercially available robots</a:t>
            </a:r>
          </a:p>
          <a:p>
            <a:pPr marL="285750" indent="-285750" algn="l">
              <a:buFont typeface="Arial" panose="020B0604020202020204" pitchFamily="34" charset="0"/>
              <a:buChar char="•"/>
            </a:pPr>
            <a:r>
              <a:rPr lang="en-US" sz="2200" dirty="0">
                <a:solidFill>
                  <a:srgbClr val="002060"/>
                </a:solidFill>
              </a:rPr>
              <a:t>H</a:t>
            </a:r>
            <a:r>
              <a:rPr lang="en-US" sz="2200" b="0" i="0" u="none" strike="noStrike" baseline="0" dirty="0">
                <a:solidFill>
                  <a:srgbClr val="002060"/>
                </a:solidFill>
              </a:rPr>
              <a:t>ydraulic</a:t>
            </a:r>
          </a:p>
          <a:p>
            <a:pPr marL="742950" lvl="1" indent="-285750">
              <a:buFont typeface="Arial" panose="020B0604020202020204" pitchFamily="34" charset="0"/>
              <a:buChar char="•"/>
            </a:pPr>
            <a:r>
              <a:rPr lang="en-US" sz="2200" b="0" i="0" u="none" strike="noStrike" baseline="0" dirty="0">
                <a:solidFill>
                  <a:srgbClr val="002060"/>
                </a:solidFill>
              </a:rPr>
              <a:t>linear pistons and rotary vane actuators</a:t>
            </a:r>
          </a:p>
          <a:p>
            <a:pPr marL="742950" lvl="1" indent="-285750">
              <a:buFont typeface="Arial" panose="020B0604020202020204" pitchFamily="34" charset="0"/>
              <a:buChar char="•"/>
            </a:pPr>
            <a:r>
              <a:rPr lang="en-US" sz="2200" b="0" i="0" u="none" strike="noStrike" baseline="0" dirty="0">
                <a:solidFill>
                  <a:srgbClr val="002060"/>
                </a:solidFill>
              </a:rPr>
              <a:t>can be designed with greater lift capacity</a:t>
            </a:r>
          </a:p>
          <a:p>
            <a:pPr marL="285750" indent="-285750" algn="l">
              <a:buFont typeface="Arial" panose="020B0604020202020204" pitchFamily="34" charset="0"/>
              <a:buChar char="•"/>
            </a:pPr>
            <a:r>
              <a:rPr lang="en-US" sz="2200" dirty="0">
                <a:solidFill>
                  <a:srgbClr val="002060"/>
                </a:solidFill>
              </a:rPr>
              <a:t>P</a:t>
            </a:r>
            <a:r>
              <a:rPr lang="en-US" sz="2200" b="0" i="0" u="none" strike="noStrike" baseline="0" dirty="0">
                <a:solidFill>
                  <a:srgbClr val="002060"/>
                </a:solidFill>
              </a:rPr>
              <a:t>neumatic.</a:t>
            </a:r>
          </a:p>
          <a:p>
            <a:pPr marL="742950" lvl="1" indent="-285750">
              <a:buFont typeface="Arial" panose="020B0604020202020204" pitchFamily="34" charset="0"/>
              <a:buChar char="•"/>
            </a:pPr>
            <a:r>
              <a:rPr lang="en-US" sz="2200" b="0" i="0" u="none" strike="noStrike" baseline="0" dirty="0">
                <a:solidFill>
                  <a:srgbClr val="002060"/>
                </a:solidFill>
              </a:rPr>
              <a:t>linear pistons and rotary vane actuators</a:t>
            </a:r>
          </a:p>
          <a:p>
            <a:pPr marL="742950" lvl="1" indent="-285750">
              <a:buFont typeface="Arial" panose="020B0604020202020204" pitchFamily="34" charset="0"/>
              <a:buChar char="•"/>
            </a:pPr>
            <a:r>
              <a:rPr lang="en-US" sz="2200" b="0" i="0" u="none" strike="noStrike" baseline="0" dirty="0">
                <a:solidFill>
                  <a:srgbClr val="002060"/>
                </a:solidFill>
              </a:rPr>
              <a:t>limited to smaller robots used in simple part transfer applications.</a:t>
            </a:r>
            <a:endParaRPr lang="en-US" sz="2200" dirty="0">
              <a:solidFill>
                <a:srgbClr val="002060"/>
              </a:solidFill>
            </a:endParaRPr>
          </a:p>
        </p:txBody>
      </p:sp>
    </p:spTree>
    <p:extLst>
      <p:ext uri="{BB962C8B-B14F-4D97-AF65-F5344CB8AC3E}">
        <p14:creationId xmlns:p14="http://schemas.microsoft.com/office/powerpoint/2010/main" val="2805896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D6658-427E-4DCF-B794-DB689E161103}"/>
              </a:ext>
            </a:extLst>
          </p:cNvPr>
          <p:cNvSpPr>
            <a:spLocks noGrp="1"/>
          </p:cNvSpPr>
          <p:nvPr>
            <p:ph type="title"/>
          </p:nvPr>
        </p:nvSpPr>
        <p:spPr/>
        <p:txBody>
          <a:bodyPr>
            <a:normAutofit/>
          </a:bodyPr>
          <a:lstStyle/>
          <a:p>
            <a:r>
              <a:rPr lang="en-US" sz="3500" dirty="0"/>
              <a:t>Robot Anatomy and Related Attributes</a:t>
            </a:r>
          </a:p>
        </p:txBody>
      </p:sp>
      <p:sp>
        <p:nvSpPr>
          <p:cNvPr id="4" name="Date Placeholder 3">
            <a:extLst>
              <a:ext uri="{FF2B5EF4-FFF2-40B4-BE49-F238E27FC236}">
                <a16:creationId xmlns:a16="http://schemas.microsoft.com/office/drawing/2014/main" id="{213512AB-C7AB-44A9-BAA9-FCF731741C34}"/>
              </a:ext>
            </a:extLst>
          </p:cNvPr>
          <p:cNvSpPr>
            <a:spLocks noGrp="1"/>
          </p:cNvSpPr>
          <p:nvPr>
            <p:ph type="dt" sz="half" idx="10"/>
          </p:nvPr>
        </p:nvSpPr>
        <p:spPr/>
        <p:txBody>
          <a:bodyPr/>
          <a:lstStyle/>
          <a:p>
            <a:fld id="{1BA0BDA3-C400-4031-B023-EABAB28EB57A}" type="datetime1">
              <a:rPr lang="en-US" smtClean="0"/>
              <a:t>2/4/2021</a:t>
            </a:fld>
            <a:endParaRPr lang="en-US"/>
          </a:p>
        </p:txBody>
      </p:sp>
      <p:sp>
        <p:nvSpPr>
          <p:cNvPr id="5" name="Slide Number Placeholder 4">
            <a:extLst>
              <a:ext uri="{FF2B5EF4-FFF2-40B4-BE49-F238E27FC236}">
                <a16:creationId xmlns:a16="http://schemas.microsoft.com/office/drawing/2014/main" id="{E6F3FA0C-0E4D-427D-B6D6-E6BE952A5A7B}"/>
              </a:ext>
            </a:extLst>
          </p:cNvPr>
          <p:cNvSpPr>
            <a:spLocks noGrp="1"/>
          </p:cNvSpPr>
          <p:nvPr>
            <p:ph type="sldNum" sz="quarter" idx="12"/>
          </p:nvPr>
        </p:nvSpPr>
        <p:spPr/>
        <p:txBody>
          <a:bodyPr/>
          <a:lstStyle/>
          <a:p>
            <a:fld id="{002E2CAC-6674-414A-8D65-CF8BBF4DD0CA}" type="slidenum">
              <a:rPr lang="en-US" smtClean="0"/>
              <a:t>13</a:t>
            </a:fld>
            <a:endParaRPr lang="en-US"/>
          </a:p>
        </p:txBody>
      </p:sp>
      <p:sp>
        <p:nvSpPr>
          <p:cNvPr id="6" name="TextBox 5">
            <a:extLst>
              <a:ext uri="{FF2B5EF4-FFF2-40B4-BE49-F238E27FC236}">
                <a16:creationId xmlns:a16="http://schemas.microsoft.com/office/drawing/2014/main" id="{4855D783-B46A-4A4B-AA41-F93DBC76AFD5}"/>
              </a:ext>
            </a:extLst>
          </p:cNvPr>
          <p:cNvSpPr txBox="1"/>
          <p:nvPr/>
        </p:nvSpPr>
        <p:spPr>
          <a:xfrm>
            <a:off x="628650" y="1587271"/>
            <a:ext cx="4321302" cy="430887"/>
          </a:xfrm>
          <a:prstGeom prst="rect">
            <a:avLst/>
          </a:prstGeom>
          <a:noFill/>
        </p:spPr>
        <p:txBody>
          <a:bodyPr wrap="square" rtlCol="0">
            <a:spAutoFit/>
          </a:bodyPr>
          <a:lstStyle/>
          <a:p>
            <a:r>
              <a:rPr lang="en-US" sz="2200" dirty="0">
                <a:solidFill>
                  <a:srgbClr val="FF0000"/>
                </a:solidFill>
              </a:rPr>
              <a:t>Sensors in robotics</a:t>
            </a:r>
          </a:p>
        </p:txBody>
      </p:sp>
      <p:sp>
        <p:nvSpPr>
          <p:cNvPr id="7" name="TextBox 6">
            <a:extLst>
              <a:ext uri="{FF2B5EF4-FFF2-40B4-BE49-F238E27FC236}">
                <a16:creationId xmlns:a16="http://schemas.microsoft.com/office/drawing/2014/main" id="{C3D063F8-8D54-4F31-986F-7D9C059B654F}"/>
              </a:ext>
            </a:extLst>
          </p:cNvPr>
          <p:cNvSpPr txBox="1"/>
          <p:nvPr/>
        </p:nvSpPr>
        <p:spPr>
          <a:xfrm>
            <a:off x="628650" y="2177903"/>
            <a:ext cx="7886700" cy="2123658"/>
          </a:xfrm>
          <a:prstGeom prst="rect">
            <a:avLst/>
          </a:prstGeom>
          <a:noFill/>
        </p:spPr>
        <p:txBody>
          <a:bodyPr wrap="square">
            <a:spAutoFit/>
          </a:bodyPr>
          <a:lstStyle/>
          <a:p>
            <a:pPr algn="l"/>
            <a:r>
              <a:rPr lang="en-US" sz="2200" b="0" i="0" u="none" strike="noStrike" baseline="0" dirty="0">
                <a:solidFill>
                  <a:srgbClr val="002060"/>
                </a:solidFill>
              </a:rPr>
              <a:t>Sensors used in industrial robotics can be classified into two categories: </a:t>
            </a:r>
            <a:endParaRPr lang="en-US" sz="2200" dirty="0">
              <a:solidFill>
                <a:srgbClr val="002060"/>
              </a:solidFill>
            </a:endParaRPr>
          </a:p>
          <a:p>
            <a:pPr marL="342900" indent="-342900" algn="l">
              <a:buFont typeface="Arial" panose="020B0604020202020204" pitchFamily="34" charset="0"/>
              <a:buChar char="•"/>
            </a:pPr>
            <a:r>
              <a:rPr lang="en-US" sz="2200" b="0" i="0" u="none" strike="noStrike" baseline="0" dirty="0">
                <a:solidFill>
                  <a:srgbClr val="002060"/>
                </a:solidFill>
              </a:rPr>
              <a:t>Internal sensors</a:t>
            </a:r>
          </a:p>
          <a:p>
            <a:pPr marL="800100" lvl="1" indent="-342900">
              <a:buFont typeface="Arial" panose="020B0604020202020204" pitchFamily="34" charset="0"/>
              <a:buChar char="•"/>
            </a:pPr>
            <a:r>
              <a:rPr lang="en-US" sz="2200" b="0" i="0" u="none" strike="noStrike" baseline="0" dirty="0">
                <a:solidFill>
                  <a:srgbClr val="002060"/>
                </a:solidFill>
              </a:rPr>
              <a:t>Ex IMU, accelerometer, gyroscope</a:t>
            </a:r>
          </a:p>
          <a:p>
            <a:pPr marL="342900" indent="-342900" algn="l">
              <a:buFont typeface="Arial" panose="020B0604020202020204" pitchFamily="34" charset="0"/>
              <a:buChar char="•"/>
            </a:pPr>
            <a:r>
              <a:rPr lang="en-US" sz="2200" b="0" i="0" u="none" strike="noStrike" baseline="0" dirty="0">
                <a:solidFill>
                  <a:srgbClr val="002060"/>
                </a:solidFill>
              </a:rPr>
              <a:t>External</a:t>
            </a:r>
            <a:r>
              <a:rPr lang="en-US" sz="2200" dirty="0">
                <a:solidFill>
                  <a:srgbClr val="002060"/>
                </a:solidFill>
              </a:rPr>
              <a:t> sensor</a:t>
            </a:r>
          </a:p>
          <a:p>
            <a:pPr marL="800100" lvl="1" indent="-342900">
              <a:buFont typeface="Arial" panose="020B0604020202020204" pitchFamily="34" charset="0"/>
              <a:buChar char="•"/>
            </a:pPr>
            <a:r>
              <a:rPr lang="en-US" sz="2200" dirty="0">
                <a:solidFill>
                  <a:srgbClr val="002060"/>
                </a:solidFill>
              </a:rPr>
              <a:t>Limit switch</a:t>
            </a:r>
          </a:p>
        </p:txBody>
      </p:sp>
    </p:spTree>
    <p:extLst>
      <p:ext uri="{BB962C8B-B14F-4D97-AF65-F5344CB8AC3E}">
        <p14:creationId xmlns:p14="http://schemas.microsoft.com/office/powerpoint/2010/main" val="271557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D6658-427E-4DCF-B794-DB689E161103}"/>
              </a:ext>
            </a:extLst>
          </p:cNvPr>
          <p:cNvSpPr>
            <a:spLocks noGrp="1"/>
          </p:cNvSpPr>
          <p:nvPr>
            <p:ph type="title"/>
          </p:nvPr>
        </p:nvSpPr>
        <p:spPr/>
        <p:txBody>
          <a:bodyPr>
            <a:normAutofit/>
          </a:bodyPr>
          <a:lstStyle/>
          <a:p>
            <a:r>
              <a:rPr lang="en-US" sz="3500" dirty="0"/>
              <a:t>Robot Anatomy and Related Attributes</a:t>
            </a:r>
          </a:p>
        </p:txBody>
      </p:sp>
      <p:sp>
        <p:nvSpPr>
          <p:cNvPr id="4" name="Date Placeholder 3">
            <a:extLst>
              <a:ext uri="{FF2B5EF4-FFF2-40B4-BE49-F238E27FC236}">
                <a16:creationId xmlns:a16="http://schemas.microsoft.com/office/drawing/2014/main" id="{213512AB-C7AB-44A9-BAA9-FCF731741C34}"/>
              </a:ext>
            </a:extLst>
          </p:cNvPr>
          <p:cNvSpPr>
            <a:spLocks noGrp="1"/>
          </p:cNvSpPr>
          <p:nvPr>
            <p:ph type="dt" sz="half" idx="10"/>
          </p:nvPr>
        </p:nvSpPr>
        <p:spPr/>
        <p:txBody>
          <a:bodyPr/>
          <a:lstStyle/>
          <a:p>
            <a:fld id="{1BA0BDA3-C400-4031-B023-EABAB28EB57A}" type="datetime1">
              <a:rPr lang="en-US" smtClean="0"/>
              <a:t>2/4/2021</a:t>
            </a:fld>
            <a:endParaRPr lang="en-US"/>
          </a:p>
        </p:txBody>
      </p:sp>
      <p:sp>
        <p:nvSpPr>
          <p:cNvPr id="5" name="Slide Number Placeholder 4">
            <a:extLst>
              <a:ext uri="{FF2B5EF4-FFF2-40B4-BE49-F238E27FC236}">
                <a16:creationId xmlns:a16="http://schemas.microsoft.com/office/drawing/2014/main" id="{E6F3FA0C-0E4D-427D-B6D6-E6BE952A5A7B}"/>
              </a:ext>
            </a:extLst>
          </p:cNvPr>
          <p:cNvSpPr>
            <a:spLocks noGrp="1"/>
          </p:cNvSpPr>
          <p:nvPr>
            <p:ph type="sldNum" sz="quarter" idx="12"/>
          </p:nvPr>
        </p:nvSpPr>
        <p:spPr/>
        <p:txBody>
          <a:bodyPr/>
          <a:lstStyle/>
          <a:p>
            <a:fld id="{002E2CAC-6674-414A-8D65-CF8BBF4DD0CA}" type="slidenum">
              <a:rPr lang="en-US" smtClean="0"/>
              <a:t>14</a:t>
            </a:fld>
            <a:endParaRPr lang="en-US"/>
          </a:p>
        </p:txBody>
      </p:sp>
      <p:sp>
        <p:nvSpPr>
          <p:cNvPr id="6" name="TextBox 5">
            <a:extLst>
              <a:ext uri="{FF2B5EF4-FFF2-40B4-BE49-F238E27FC236}">
                <a16:creationId xmlns:a16="http://schemas.microsoft.com/office/drawing/2014/main" id="{4855D783-B46A-4A4B-AA41-F93DBC76AFD5}"/>
              </a:ext>
            </a:extLst>
          </p:cNvPr>
          <p:cNvSpPr txBox="1"/>
          <p:nvPr/>
        </p:nvSpPr>
        <p:spPr>
          <a:xfrm>
            <a:off x="628650" y="1587271"/>
            <a:ext cx="4321302" cy="430887"/>
          </a:xfrm>
          <a:prstGeom prst="rect">
            <a:avLst/>
          </a:prstGeom>
          <a:noFill/>
        </p:spPr>
        <p:txBody>
          <a:bodyPr wrap="square" rtlCol="0">
            <a:spAutoFit/>
          </a:bodyPr>
          <a:lstStyle/>
          <a:p>
            <a:r>
              <a:rPr lang="en-US" sz="2200" dirty="0">
                <a:solidFill>
                  <a:srgbClr val="FF0000"/>
                </a:solidFill>
              </a:rPr>
              <a:t>Sensors in robotics</a:t>
            </a:r>
          </a:p>
        </p:txBody>
      </p:sp>
      <p:sp>
        <p:nvSpPr>
          <p:cNvPr id="8" name="TextBox 7">
            <a:extLst>
              <a:ext uri="{FF2B5EF4-FFF2-40B4-BE49-F238E27FC236}">
                <a16:creationId xmlns:a16="http://schemas.microsoft.com/office/drawing/2014/main" id="{EDAC9C75-AAFE-4FF2-817A-66F75957AB29}"/>
              </a:ext>
            </a:extLst>
          </p:cNvPr>
          <p:cNvSpPr txBox="1"/>
          <p:nvPr/>
        </p:nvSpPr>
        <p:spPr>
          <a:xfrm>
            <a:off x="628650" y="2018158"/>
            <a:ext cx="8003286" cy="4154984"/>
          </a:xfrm>
          <a:prstGeom prst="rect">
            <a:avLst/>
          </a:prstGeom>
          <a:noFill/>
        </p:spPr>
        <p:txBody>
          <a:bodyPr wrap="square">
            <a:spAutoFit/>
          </a:bodyPr>
          <a:lstStyle/>
          <a:p>
            <a:r>
              <a:rPr lang="en-US" sz="2200" b="0" i="0" u="none" strike="noStrike" baseline="0" dirty="0">
                <a:solidFill>
                  <a:srgbClr val="002060"/>
                </a:solidFill>
              </a:rPr>
              <a:t>Other situations require more advanced sensor technologies, including the following:</a:t>
            </a:r>
          </a:p>
          <a:p>
            <a:pPr marL="342900" indent="-342900">
              <a:buFont typeface="Arial" panose="020B0604020202020204" pitchFamily="34" charset="0"/>
              <a:buChar char="•"/>
            </a:pPr>
            <a:r>
              <a:rPr lang="en-US" sz="2200" dirty="0">
                <a:solidFill>
                  <a:srgbClr val="002060"/>
                </a:solidFill>
              </a:rPr>
              <a:t>Tactile sensors:  used to determine whether contact is made between object. Ex touch sensor and force</a:t>
            </a:r>
          </a:p>
          <a:p>
            <a:pPr marL="342900" indent="-342900">
              <a:buFont typeface="Arial" panose="020B0604020202020204" pitchFamily="34" charset="0"/>
              <a:buChar char="•"/>
            </a:pPr>
            <a:r>
              <a:rPr lang="en-US" sz="2200" dirty="0">
                <a:solidFill>
                  <a:srgbClr val="002060"/>
                </a:solidFill>
              </a:rPr>
              <a:t>Proximity sensors: used to indicate when the object is closed to sensor.</a:t>
            </a:r>
          </a:p>
          <a:p>
            <a:pPr marL="342900" indent="-342900">
              <a:buFont typeface="Arial" panose="020B0604020202020204" pitchFamily="34" charset="0"/>
              <a:buChar char="•"/>
            </a:pPr>
            <a:r>
              <a:rPr lang="en-US" sz="2200" dirty="0">
                <a:solidFill>
                  <a:srgbClr val="002060"/>
                </a:solidFill>
              </a:rPr>
              <a:t>Optical sensors: used to detect the presence or absence of the objects</a:t>
            </a:r>
          </a:p>
          <a:p>
            <a:pPr marL="342900" indent="-342900">
              <a:buFont typeface="Arial" panose="020B0604020202020204" pitchFamily="34" charset="0"/>
              <a:buChar char="•"/>
            </a:pPr>
            <a:r>
              <a:rPr lang="en-US" sz="2200" dirty="0">
                <a:solidFill>
                  <a:srgbClr val="002060"/>
                </a:solidFill>
              </a:rPr>
              <a:t>Machine vision: used for inspection, parts identification, guidance.</a:t>
            </a:r>
          </a:p>
          <a:p>
            <a:pPr marL="342900" indent="-342900">
              <a:buFont typeface="Arial" panose="020B0604020202020204" pitchFamily="34" charset="0"/>
              <a:buChar char="•"/>
            </a:pPr>
            <a:r>
              <a:rPr lang="en-US" sz="2200" dirty="0">
                <a:solidFill>
                  <a:srgbClr val="002060"/>
                </a:solidFill>
              </a:rPr>
              <a:t>Others…</a:t>
            </a:r>
          </a:p>
          <a:p>
            <a:endParaRPr lang="en-US" sz="2200" dirty="0">
              <a:solidFill>
                <a:srgbClr val="002060"/>
              </a:solidFill>
            </a:endParaRPr>
          </a:p>
        </p:txBody>
      </p:sp>
    </p:spTree>
    <p:extLst>
      <p:ext uri="{BB962C8B-B14F-4D97-AF65-F5344CB8AC3E}">
        <p14:creationId xmlns:p14="http://schemas.microsoft.com/office/powerpoint/2010/main" val="4108018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D6658-427E-4DCF-B794-DB689E161103}"/>
              </a:ext>
            </a:extLst>
          </p:cNvPr>
          <p:cNvSpPr>
            <a:spLocks noGrp="1"/>
          </p:cNvSpPr>
          <p:nvPr>
            <p:ph type="title"/>
          </p:nvPr>
        </p:nvSpPr>
        <p:spPr/>
        <p:txBody>
          <a:bodyPr>
            <a:normAutofit/>
          </a:bodyPr>
          <a:lstStyle/>
          <a:p>
            <a:r>
              <a:rPr lang="en-US" sz="3500" dirty="0"/>
              <a:t>Robot Control Systems</a:t>
            </a:r>
          </a:p>
        </p:txBody>
      </p:sp>
      <p:sp>
        <p:nvSpPr>
          <p:cNvPr id="4" name="Date Placeholder 3">
            <a:extLst>
              <a:ext uri="{FF2B5EF4-FFF2-40B4-BE49-F238E27FC236}">
                <a16:creationId xmlns:a16="http://schemas.microsoft.com/office/drawing/2014/main" id="{213512AB-C7AB-44A9-BAA9-FCF731741C34}"/>
              </a:ext>
            </a:extLst>
          </p:cNvPr>
          <p:cNvSpPr>
            <a:spLocks noGrp="1"/>
          </p:cNvSpPr>
          <p:nvPr>
            <p:ph type="dt" sz="half" idx="10"/>
          </p:nvPr>
        </p:nvSpPr>
        <p:spPr/>
        <p:txBody>
          <a:bodyPr/>
          <a:lstStyle/>
          <a:p>
            <a:fld id="{1BA0BDA3-C400-4031-B023-EABAB28EB57A}" type="datetime1">
              <a:rPr lang="en-US" smtClean="0"/>
              <a:t>2/4/2021</a:t>
            </a:fld>
            <a:endParaRPr lang="en-US"/>
          </a:p>
        </p:txBody>
      </p:sp>
      <p:sp>
        <p:nvSpPr>
          <p:cNvPr id="5" name="Slide Number Placeholder 4">
            <a:extLst>
              <a:ext uri="{FF2B5EF4-FFF2-40B4-BE49-F238E27FC236}">
                <a16:creationId xmlns:a16="http://schemas.microsoft.com/office/drawing/2014/main" id="{E6F3FA0C-0E4D-427D-B6D6-E6BE952A5A7B}"/>
              </a:ext>
            </a:extLst>
          </p:cNvPr>
          <p:cNvSpPr>
            <a:spLocks noGrp="1"/>
          </p:cNvSpPr>
          <p:nvPr>
            <p:ph type="sldNum" sz="quarter" idx="12"/>
          </p:nvPr>
        </p:nvSpPr>
        <p:spPr/>
        <p:txBody>
          <a:bodyPr/>
          <a:lstStyle/>
          <a:p>
            <a:fld id="{002E2CAC-6674-414A-8D65-CF8BBF4DD0CA}" type="slidenum">
              <a:rPr lang="en-US" smtClean="0"/>
              <a:t>15</a:t>
            </a:fld>
            <a:endParaRPr lang="en-US"/>
          </a:p>
        </p:txBody>
      </p:sp>
      <p:sp>
        <p:nvSpPr>
          <p:cNvPr id="6" name="TextBox 5">
            <a:extLst>
              <a:ext uri="{FF2B5EF4-FFF2-40B4-BE49-F238E27FC236}">
                <a16:creationId xmlns:a16="http://schemas.microsoft.com/office/drawing/2014/main" id="{1FD1578F-4FF2-4B31-BCFF-53CB3F6FA223}"/>
              </a:ext>
            </a:extLst>
          </p:cNvPr>
          <p:cNvSpPr txBox="1"/>
          <p:nvPr/>
        </p:nvSpPr>
        <p:spPr>
          <a:xfrm>
            <a:off x="628650" y="1690689"/>
            <a:ext cx="7886700" cy="2462213"/>
          </a:xfrm>
          <a:prstGeom prst="rect">
            <a:avLst/>
          </a:prstGeom>
          <a:noFill/>
        </p:spPr>
        <p:txBody>
          <a:bodyPr wrap="square">
            <a:spAutoFit/>
          </a:bodyPr>
          <a:lstStyle/>
          <a:p>
            <a:pPr algn="l"/>
            <a:r>
              <a:rPr lang="en-US" sz="2200" b="0" i="0" u="none" strike="noStrike" baseline="0" dirty="0">
                <a:solidFill>
                  <a:srgbClr val="002060"/>
                </a:solidFill>
              </a:rPr>
              <a:t>Different types of control are required for different applications. Robot controllers can be classified into four categories: </a:t>
            </a:r>
          </a:p>
          <a:p>
            <a:pPr algn="l"/>
            <a:endParaRPr lang="en-US" sz="2200" dirty="0">
              <a:solidFill>
                <a:srgbClr val="002060"/>
              </a:solidFill>
            </a:endParaRPr>
          </a:p>
          <a:p>
            <a:pPr marL="342900" indent="-342900" algn="l">
              <a:buFont typeface="Arial" panose="020B0604020202020204" pitchFamily="34" charset="0"/>
              <a:buChar char="•"/>
            </a:pPr>
            <a:r>
              <a:rPr lang="en-US" sz="2200" b="0" i="0" u="none" strike="noStrike" baseline="0" dirty="0">
                <a:solidFill>
                  <a:srgbClr val="002060"/>
                </a:solidFill>
              </a:rPr>
              <a:t>limited-sequence control, </a:t>
            </a:r>
          </a:p>
          <a:p>
            <a:pPr marL="342900" indent="-342900" algn="l">
              <a:buFont typeface="Arial" panose="020B0604020202020204" pitchFamily="34" charset="0"/>
              <a:buChar char="•"/>
            </a:pPr>
            <a:r>
              <a:rPr lang="en-US" sz="2200" b="0" i="0" u="none" strike="noStrike" baseline="0" dirty="0">
                <a:solidFill>
                  <a:srgbClr val="002060"/>
                </a:solidFill>
              </a:rPr>
              <a:t>playback with point-to-point control, </a:t>
            </a:r>
          </a:p>
          <a:p>
            <a:pPr marL="342900" indent="-342900" algn="l">
              <a:buFont typeface="Arial" panose="020B0604020202020204" pitchFamily="34" charset="0"/>
              <a:buChar char="•"/>
            </a:pPr>
            <a:r>
              <a:rPr lang="en-US" sz="2200" b="0" i="0" u="none" strike="noStrike" baseline="0" dirty="0">
                <a:solidFill>
                  <a:srgbClr val="002060"/>
                </a:solidFill>
              </a:rPr>
              <a:t>playback with continuous path control, and </a:t>
            </a:r>
          </a:p>
          <a:p>
            <a:pPr marL="342900" indent="-342900" algn="l">
              <a:buFont typeface="Arial" panose="020B0604020202020204" pitchFamily="34" charset="0"/>
              <a:buChar char="•"/>
            </a:pPr>
            <a:r>
              <a:rPr lang="en-US" sz="2200" b="0" i="0" u="none" strike="noStrike" baseline="0" dirty="0">
                <a:solidFill>
                  <a:srgbClr val="002060"/>
                </a:solidFill>
              </a:rPr>
              <a:t>intelligent control.</a:t>
            </a:r>
            <a:endParaRPr lang="en-US" sz="2200" dirty="0">
              <a:solidFill>
                <a:srgbClr val="002060"/>
              </a:solidFill>
            </a:endParaRPr>
          </a:p>
        </p:txBody>
      </p:sp>
    </p:spTree>
    <p:extLst>
      <p:ext uri="{BB962C8B-B14F-4D97-AF65-F5344CB8AC3E}">
        <p14:creationId xmlns:p14="http://schemas.microsoft.com/office/powerpoint/2010/main" val="1030529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D6658-427E-4DCF-B794-DB689E161103}"/>
              </a:ext>
            </a:extLst>
          </p:cNvPr>
          <p:cNvSpPr>
            <a:spLocks noGrp="1"/>
          </p:cNvSpPr>
          <p:nvPr>
            <p:ph type="title"/>
          </p:nvPr>
        </p:nvSpPr>
        <p:spPr/>
        <p:txBody>
          <a:bodyPr>
            <a:normAutofit/>
          </a:bodyPr>
          <a:lstStyle/>
          <a:p>
            <a:r>
              <a:rPr lang="en-US" sz="3500" dirty="0"/>
              <a:t>Robot Control Systems</a:t>
            </a:r>
          </a:p>
        </p:txBody>
      </p:sp>
      <p:sp>
        <p:nvSpPr>
          <p:cNvPr id="4" name="Date Placeholder 3">
            <a:extLst>
              <a:ext uri="{FF2B5EF4-FFF2-40B4-BE49-F238E27FC236}">
                <a16:creationId xmlns:a16="http://schemas.microsoft.com/office/drawing/2014/main" id="{213512AB-C7AB-44A9-BAA9-FCF731741C34}"/>
              </a:ext>
            </a:extLst>
          </p:cNvPr>
          <p:cNvSpPr>
            <a:spLocks noGrp="1"/>
          </p:cNvSpPr>
          <p:nvPr>
            <p:ph type="dt" sz="half" idx="10"/>
          </p:nvPr>
        </p:nvSpPr>
        <p:spPr/>
        <p:txBody>
          <a:bodyPr/>
          <a:lstStyle/>
          <a:p>
            <a:fld id="{1BA0BDA3-C400-4031-B023-EABAB28EB57A}" type="datetime1">
              <a:rPr lang="en-US" smtClean="0"/>
              <a:t>2/4/2021</a:t>
            </a:fld>
            <a:endParaRPr lang="en-US"/>
          </a:p>
        </p:txBody>
      </p:sp>
      <p:sp>
        <p:nvSpPr>
          <p:cNvPr id="5" name="Slide Number Placeholder 4">
            <a:extLst>
              <a:ext uri="{FF2B5EF4-FFF2-40B4-BE49-F238E27FC236}">
                <a16:creationId xmlns:a16="http://schemas.microsoft.com/office/drawing/2014/main" id="{E6F3FA0C-0E4D-427D-B6D6-E6BE952A5A7B}"/>
              </a:ext>
            </a:extLst>
          </p:cNvPr>
          <p:cNvSpPr>
            <a:spLocks noGrp="1"/>
          </p:cNvSpPr>
          <p:nvPr>
            <p:ph type="sldNum" sz="quarter" idx="12"/>
          </p:nvPr>
        </p:nvSpPr>
        <p:spPr/>
        <p:txBody>
          <a:bodyPr/>
          <a:lstStyle/>
          <a:p>
            <a:fld id="{002E2CAC-6674-414A-8D65-CF8BBF4DD0CA}" type="slidenum">
              <a:rPr lang="en-US" smtClean="0"/>
              <a:t>16</a:t>
            </a:fld>
            <a:endParaRPr lang="en-US"/>
          </a:p>
        </p:txBody>
      </p:sp>
      <p:sp>
        <p:nvSpPr>
          <p:cNvPr id="3" name="TextBox 2">
            <a:extLst>
              <a:ext uri="{FF2B5EF4-FFF2-40B4-BE49-F238E27FC236}">
                <a16:creationId xmlns:a16="http://schemas.microsoft.com/office/drawing/2014/main" id="{4E32F925-ED44-4660-A484-821A2CDCAD99}"/>
              </a:ext>
            </a:extLst>
          </p:cNvPr>
          <p:cNvSpPr txBox="1"/>
          <p:nvPr/>
        </p:nvSpPr>
        <p:spPr>
          <a:xfrm>
            <a:off x="628650" y="1475245"/>
            <a:ext cx="3148041" cy="430887"/>
          </a:xfrm>
          <a:prstGeom prst="rect">
            <a:avLst/>
          </a:prstGeom>
          <a:noFill/>
        </p:spPr>
        <p:txBody>
          <a:bodyPr wrap="none" rtlCol="0">
            <a:spAutoFit/>
          </a:bodyPr>
          <a:lstStyle/>
          <a:p>
            <a:r>
              <a:rPr lang="en-US" sz="2200" dirty="0">
                <a:solidFill>
                  <a:srgbClr val="FF0000"/>
                </a:solidFill>
              </a:rPr>
              <a:t>Limited-Sequence Control</a:t>
            </a:r>
          </a:p>
        </p:txBody>
      </p:sp>
      <p:sp>
        <p:nvSpPr>
          <p:cNvPr id="8" name="TextBox 7">
            <a:extLst>
              <a:ext uri="{FF2B5EF4-FFF2-40B4-BE49-F238E27FC236}">
                <a16:creationId xmlns:a16="http://schemas.microsoft.com/office/drawing/2014/main" id="{8693997C-87A8-4587-AF95-FFD8D737CE01}"/>
              </a:ext>
            </a:extLst>
          </p:cNvPr>
          <p:cNvSpPr txBox="1"/>
          <p:nvPr/>
        </p:nvSpPr>
        <p:spPr>
          <a:xfrm>
            <a:off x="628650" y="2339143"/>
            <a:ext cx="7886700" cy="2462213"/>
          </a:xfrm>
          <a:prstGeom prst="rect">
            <a:avLst/>
          </a:prstGeom>
          <a:noFill/>
        </p:spPr>
        <p:txBody>
          <a:bodyPr wrap="square">
            <a:spAutoFit/>
          </a:bodyPr>
          <a:lstStyle/>
          <a:p>
            <a:pPr marL="285750" indent="-285750" algn="l">
              <a:buFont typeface="Arial" panose="020B0604020202020204" pitchFamily="34" charset="0"/>
              <a:buChar char="•"/>
            </a:pPr>
            <a:r>
              <a:rPr lang="en-US" sz="2200" b="0" i="0" u="none" strike="noStrike" baseline="0" dirty="0">
                <a:solidFill>
                  <a:srgbClr val="002060"/>
                </a:solidFill>
              </a:rPr>
              <a:t>It can be utilized only for simple motion cycles, such as pick-and-place operations</a:t>
            </a:r>
          </a:p>
          <a:p>
            <a:pPr marL="285750" indent="-285750" algn="l">
              <a:buFont typeface="Arial" panose="020B0604020202020204" pitchFamily="34" charset="0"/>
              <a:buChar char="•"/>
            </a:pPr>
            <a:r>
              <a:rPr lang="en-US" sz="2200" b="0" i="0" u="none" strike="noStrike" baseline="0" dirty="0">
                <a:solidFill>
                  <a:srgbClr val="002060"/>
                </a:solidFill>
              </a:rPr>
              <a:t>It is usually implemented by setting limits or mechanical stops for each joint and sequencing the actuation of the joints to accomplish the cycle.</a:t>
            </a:r>
          </a:p>
          <a:p>
            <a:pPr marL="285750" indent="-285750" algn="l">
              <a:buFont typeface="Arial" panose="020B0604020202020204" pitchFamily="34" charset="0"/>
              <a:buChar char="•"/>
            </a:pPr>
            <a:r>
              <a:rPr lang="en-US" sz="2200" b="0" i="0" u="none" strike="noStrike" baseline="0" dirty="0">
                <a:solidFill>
                  <a:srgbClr val="002060"/>
                </a:solidFill>
              </a:rPr>
              <a:t>no servo-control to accomplish precise positioning of the Joint</a:t>
            </a:r>
          </a:p>
          <a:p>
            <a:pPr algn="l"/>
            <a:endParaRPr lang="en-US" sz="2200" dirty="0">
              <a:solidFill>
                <a:srgbClr val="002060"/>
              </a:solidFill>
            </a:endParaRPr>
          </a:p>
        </p:txBody>
      </p:sp>
    </p:spTree>
    <p:extLst>
      <p:ext uri="{BB962C8B-B14F-4D97-AF65-F5344CB8AC3E}">
        <p14:creationId xmlns:p14="http://schemas.microsoft.com/office/powerpoint/2010/main" val="544187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D6658-427E-4DCF-B794-DB689E161103}"/>
              </a:ext>
            </a:extLst>
          </p:cNvPr>
          <p:cNvSpPr>
            <a:spLocks noGrp="1"/>
          </p:cNvSpPr>
          <p:nvPr>
            <p:ph type="title"/>
          </p:nvPr>
        </p:nvSpPr>
        <p:spPr/>
        <p:txBody>
          <a:bodyPr>
            <a:normAutofit/>
          </a:bodyPr>
          <a:lstStyle/>
          <a:p>
            <a:r>
              <a:rPr lang="en-US" sz="3500" dirty="0"/>
              <a:t>Robot Control Systems</a:t>
            </a:r>
          </a:p>
        </p:txBody>
      </p:sp>
      <p:sp>
        <p:nvSpPr>
          <p:cNvPr id="4" name="Date Placeholder 3">
            <a:extLst>
              <a:ext uri="{FF2B5EF4-FFF2-40B4-BE49-F238E27FC236}">
                <a16:creationId xmlns:a16="http://schemas.microsoft.com/office/drawing/2014/main" id="{213512AB-C7AB-44A9-BAA9-FCF731741C34}"/>
              </a:ext>
            </a:extLst>
          </p:cNvPr>
          <p:cNvSpPr>
            <a:spLocks noGrp="1"/>
          </p:cNvSpPr>
          <p:nvPr>
            <p:ph type="dt" sz="half" idx="10"/>
          </p:nvPr>
        </p:nvSpPr>
        <p:spPr/>
        <p:txBody>
          <a:bodyPr/>
          <a:lstStyle/>
          <a:p>
            <a:fld id="{1BA0BDA3-C400-4031-B023-EABAB28EB57A}" type="datetime1">
              <a:rPr lang="en-US" smtClean="0"/>
              <a:t>2/4/2021</a:t>
            </a:fld>
            <a:endParaRPr lang="en-US"/>
          </a:p>
        </p:txBody>
      </p:sp>
      <p:sp>
        <p:nvSpPr>
          <p:cNvPr id="5" name="Slide Number Placeholder 4">
            <a:extLst>
              <a:ext uri="{FF2B5EF4-FFF2-40B4-BE49-F238E27FC236}">
                <a16:creationId xmlns:a16="http://schemas.microsoft.com/office/drawing/2014/main" id="{E6F3FA0C-0E4D-427D-B6D6-E6BE952A5A7B}"/>
              </a:ext>
            </a:extLst>
          </p:cNvPr>
          <p:cNvSpPr>
            <a:spLocks noGrp="1"/>
          </p:cNvSpPr>
          <p:nvPr>
            <p:ph type="sldNum" sz="quarter" idx="12"/>
          </p:nvPr>
        </p:nvSpPr>
        <p:spPr/>
        <p:txBody>
          <a:bodyPr/>
          <a:lstStyle/>
          <a:p>
            <a:fld id="{002E2CAC-6674-414A-8D65-CF8BBF4DD0CA}" type="slidenum">
              <a:rPr lang="en-US" smtClean="0"/>
              <a:t>17</a:t>
            </a:fld>
            <a:endParaRPr lang="en-US"/>
          </a:p>
        </p:txBody>
      </p:sp>
      <p:sp>
        <p:nvSpPr>
          <p:cNvPr id="3" name="TextBox 2">
            <a:extLst>
              <a:ext uri="{FF2B5EF4-FFF2-40B4-BE49-F238E27FC236}">
                <a16:creationId xmlns:a16="http://schemas.microsoft.com/office/drawing/2014/main" id="{4E32F925-ED44-4660-A484-821A2CDCAD99}"/>
              </a:ext>
            </a:extLst>
          </p:cNvPr>
          <p:cNvSpPr txBox="1"/>
          <p:nvPr/>
        </p:nvSpPr>
        <p:spPr>
          <a:xfrm>
            <a:off x="628650" y="1475245"/>
            <a:ext cx="4327147" cy="430887"/>
          </a:xfrm>
          <a:prstGeom prst="rect">
            <a:avLst/>
          </a:prstGeom>
          <a:noFill/>
        </p:spPr>
        <p:txBody>
          <a:bodyPr wrap="none" rtlCol="0">
            <a:spAutoFit/>
          </a:bodyPr>
          <a:lstStyle/>
          <a:p>
            <a:r>
              <a:rPr lang="en-US" sz="2200" dirty="0">
                <a:solidFill>
                  <a:srgbClr val="FF0000"/>
                </a:solidFill>
              </a:rPr>
              <a:t>Playback with Point-to-Point Control</a:t>
            </a:r>
          </a:p>
        </p:txBody>
      </p:sp>
      <p:sp>
        <p:nvSpPr>
          <p:cNvPr id="9" name="TextBox 8">
            <a:extLst>
              <a:ext uri="{FF2B5EF4-FFF2-40B4-BE49-F238E27FC236}">
                <a16:creationId xmlns:a16="http://schemas.microsoft.com/office/drawing/2014/main" id="{9AD90BA0-2E63-4F26-8038-5927C6853C78}"/>
              </a:ext>
            </a:extLst>
          </p:cNvPr>
          <p:cNvSpPr txBox="1"/>
          <p:nvPr/>
        </p:nvSpPr>
        <p:spPr>
          <a:xfrm>
            <a:off x="628650" y="2196930"/>
            <a:ext cx="7886700" cy="3477875"/>
          </a:xfrm>
          <a:prstGeom prst="rect">
            <a:avLst/>
          </a:prstGeom>
          <a:noFill/>
        </p:spPr>
        <p:txBody>
          <a:bodyPr wrap="square">
            <a:spAutoFit/>
          </a:bodyPr>
          <a:lstStyle/>
          <a:p>
            <a:pPr marL="342900" indent="-342900" algn="l">
              <a:buFont typeface="Arial" panose="020B0604020202020204" pitchFamily="34" charset="0"/>
              <a:buChar char="•"/>
            </a:pPr>
            <a:r>
              <a:rPr lang="en-US" sz="2200" b="0" i="0" u="none" strike="noStrike" baseline="0" dirty="0">
                <a:solidFill>
                  <a:srgbClr val="002060"/>
                </a:solidFill>
              </a:rPr>
              <a:t>the controller has a memory to record the sequence of motions in a given work cycle, as well as the locations and other parameters (such as speed) associated with each motion, and then to subsequently play back the work cycle during execution of the program</a:t>
            </a:r>
          </a:p>
          <a:p>
            <a:pPr marL="285750" indent="-285750" algn="l">
              <a:buFont typeface="Arial" panose="020B0604020202020204" pitchFamily="34" charset="0"/>
              <a:buChar char="•"/>
            </a:pPr>
            <a:r>
              <a:rPr lang="en-US" sz="2200" b="0" i="0" u="none" strike="noStrike" baseline="0" dirty="0">
                <a:solidFill>
                  <a:srgbClr val="002060"/>
                </a:solidFill>
              </a:rPr>
              <a:t>individual positions of the robot arm are recorded into memory.</a:t>
            </a:r>
          </a:p>
          <a:p>
            <a:pPr algn="l"/>
            <a:r>
              <a:rPr lang="en-US" sz="2200" dirty="0">
                <a:solidFill>
                  <a:srgbClr val="002060"/>
                </a:solidFill>
              </a:rPr>
              <a:t>     </a:t>
            </a:r>
            <a:r>
              <a:rPr lang="en-US" sz="2200" b="0" i="0" u="none" strike="noStrike" baseline="0" dirty="0">
                <a:solidFill>
                  <a:srgbClr val="002060"/>
                </a:solidFill>
              </a:rPr>
              <a:t>Feedback control is used during the motion cycle to confirm  that   	the individual joints achieve the specified locations</a:t>
            </a:r>
          </a:p>
          <a:p>
            <a:pPr marL="285750" indent="-285750" algn="l">
              <a:buFont typeface="Arial" panose="020B0604020202020204" pitchFamily="34" charset="0"/>
              <a:buChar char="•"/>
            </a:pPr>
            <a:r>
              <a:rPr lang="en-US" sz="2200" b="0" i="0" u="none" strike="noStrike" baseline="0" dirty="0">
                <a:solidFill>
                  <a:srgbClr val="002060"/>
                </a:solidFill>
              </a:rPr>
              <a:t>Interlocks are used to coordinate the actions of the robot with the actions of other equipment in the work cell.</a:t>
            </a:r>
            <a:endParaRPr lang="en-US" sz="2200" dirty="0">
              <a:solidFill>
                <a:srgbClr val="002060"/>
              </a:solidFill>
            </a:endParaRPr>
          </a:p>
        </p:txBody>
      </p:sp>
    </p:spTree>
    <p:extLst>
      <p:ext uri="{BB962C8B-B14F-4D97-AF65-F5344CB8AC3E}">
        <p14:creationId xmlns:p14="http://schemas.microsoft.com/office/powerpoint/2010/main" val="748382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D6658-427E-4DCF-B794-DB689E161103}"/>
              </a:ext>
            </a:extLst>
          </p:cNvPr>
          <p:cNvSpPr>
            <a:spLocks noGrp="1"/>
          </p:cNvSpPr>
          <p:nvPr>
            <p:ph type="title"/>
          </p:nvPr>
        </p:nvSpPr>
        <p:spPr/>
        <p:txBody>
          <a:bodyPr>
            <a:normAutofit/>
          </a:bodyPr>
          <a:lstStyle/>
          <a:p>
            <a:r>
              <a:rPr lang="en-US" sz="3500" dirty="0"/>
              <a:t>Robot Control Systems</a:t>
            </a:r>
          </a:p>
        </p:txBody>
      </p:sp>
      <p:sp>
        <p:nvSpPr>
          <p:cNvPr id="4" name="Date Placeholder 3">
            <a:extLst>
              <a:ext uri="{FF2B5EF4-FFF2-40B4-BE49-F238E27FC236}">
                <a16:creationId xmlns:a16="http://schemas.microsoft.com/office/drawing/2014/main" id="{213512AB-C7AB-44A9-BAA9-FCF731741C34}"/>
              </a:ext>
            </a:extLst>
          </p:cNvPr>
          <p:cNvSpPr>
            <a:spLocks noGrp="1"/>
          </p:cNvSpPr>
          <p:nvPr>
            <p:ph type="dt" sz="half" idx="10"/>
          </p:nvPr>
        </p:nvSpPr>
        <p:spPr/>
        <p:txBody>
          <a:bodyPr/>
          <a:lstStyle/>
          <a:p>
            <a:fld id="{1BA0BDA3-C400-4031-B023-EABAB28EB57A}" type="datetime1">
              <a:rPr lang="en-US" smtClean="0"/>
              <a:t>2/4/2021</a:t>
            </a:fld>
            <a:endParaRPr lang="en-US"/>
          </a:p>
        </p:txBody>
      </p:sp>
      <p:sp>
        <p:nvSpPr>
          <p:cNvPr id="5" name="Slide Number Placeholder 4">
            <a:extLst>
              <a:ext uri="{FF2B5EF4-FFF2-40B4-BE49-F238E27FC236}">
                <a16:creationId xmlns:a16="http://schemas.microsoft.com/office/drawing/2014/main" id="{E6F3FA0C-0E4D-427D-B6D6-E6BE952A5A7B}"/>
              </a:ext>
            </a:extLst>
          </p:cNvPr>
          <p:cNvSpPr>
            <a:spLocks noGrp="1"/>
          </p:cNvSpPr>
          <p:nvPr>
            <p:ph type="sldNum" sz="quarter" idx="12"/>
          </p:nvPr>
        </p:nvSpPr>
        <p:spPr/>
        <p:txBody>
          <a:bodyPr/>
          <a:lstStyle/>
          <a:p>
            <a:fld id="{002E2CAC-6674-414A-8D65-CF8BBF4DD0CA}" type="slidenum">
              <a:rPr lang="en-US" smtClean="0"/>
              <a:t>18</a:t>
            </a:fld>
            <a:endParaRPr lang="en-US"/>
          </a:p>
        </p:txBody>
      </p:sp>
      <p:sp>
        <p:nvSpPr>
          <p:cNvPr id="3" name="TextBox 2">
            <a:extLst>
              <a:ext uri="{FF2B5EF4-FFF2-40B4-BE49-F238E27FC236}">
                <a16:creationId xmlns:a16="http://schemas.microsoft.com/office/drawing/2014/main" id="{4E32F925-ED44-4660-A484-821A2CDCAD99}"/>
              </a:ext>
            </a:extLst>
          </p:cNvPr>
          <p:cNvSpPr txBox="1"/>
          <p:nvPr/>
        </p:nvSpPr>
        <p:spPr>
          <a:xfrm>
            <a:off x="628650" y="1475245"/>
            <a:ext cx="4327147" cy="430887"/>
          </a:xfrm>
          <a:prstGeom prst="rect">
            <a:avLst/>
          </a:prstGeom>
          <a:noFill/>
        </p:spPr>
        <p:txBody>
          <a:bodyPr wrap="none" rtlCol="0">
            <a:spAutoFit/>
          </a:bodyPr>
          <a:lstStyle/>
          <a:p>
            <a:r>
              <a:rPr lang="en-US" sz="2200" dirty="0">
                <a:solidFill>
                  <a:srgbClr val="FF0000"/>
                </a:solidFill>
              </a:rPr>
              <a:t>Playback with Point-to-Point Control</a:t>
            </a:r>
          </a:p>
        </p:txBody>
      </p:sp>
      <p:sp>
        <p:nvSpPr>
          <p:cNvPr id="8" name="TextBox 7">
            <a:extLst>
              <a:ext uri="{FF2B5EF4-FFF2-40B4-BE49-F238E27FC236}">
                <a16:creationId xmlns:a16="http://schemas.microsoft.com/office/drawing/2014/main" id="{C1A64F63-01DF-4F5C-9D46-E803055BBE3A}"/>
              </a:ext>
            </a:extLst>
          </p:cNvPr>
          <p:cNvSpPr txBox="1"/>
          <p:nvPr/>
        </p:nvSpPr>
        <p:spPr>
          <a:xfrm>
            <a:off x="628650" y="2092921"/>
            <a:ext cx="7886700" cy="2123658"/>
          </a:xfrm>
          <a:prstGeom prst="rect">
            <a:avLst/>
          </a:prstGeom>
          <a:noFill/>
        </p:spPr>
        <p:txBody>
          <a:bodyPr wrap="square">
            <a:spAutoFit/>
          </a:bodyPr>
          <a:lstStyle/>
          <a:p>
            <a:pPr algn="l"/>
            <a:r>
              <a:rPr lang="en-US" sz="2200" b="0" u="none" strike="noStrike" baseline="0" dirty="0">
                <a:solidFill>
                  <a:srgbClr val="002060"/>
                </a:solidFill>
              </a:rPr>
              <a:t>A playback robot with continuous path control is capable of one or both of the following:</a:t>
            </a:r>
          </a:p>
          <a:p>
            <a:pPr marL="342900" indent="-342900" algn="l">
              <a:buFont typeface="Arial" panose="020B0604020202020204" pitchFamily="34" charset="0"/>
              <a:buChar char="•"/>
            </a:pPr>
            <a:r>
              <a:rPr lang="en-US" sz="2200" b="0" u="none" strike="noStrike" baseline="0" dirty="0">
                <a:solidFill>
                  <a:srgbClr val="002060"/>
                </a:solidFill>
              </a:rPr>
              <a:t>Greater storage capacity</a:t>
            </a:r>
          </a:p>
          <a:p>
            <a:pPr marL="285750" indent="-285750" algn="l">
              <a:buFont typeface="Arial" panose="020B0604020202020204" pitchFamily="34" charset="0"/>
              <a:buChar char="•"/>
            </a:pPr>
            <a:r>
              <a:rPr lang="en-US" sz="2200" b="0" u="none" strike="noStrike" baseline="0" dirty="0">
                <a:solidFill>
                  <a:srgbClr val="002060"/>
                </a:solidFill>
              </a:rPr>
              <a:t>Interpolation calculations. The controller computes the path between the starting point and the ending point of each move using interpolation routines similar to those used in NC.</a:t>
            </a:r>
            <a:endParaRPr lang="en-US" sz="2200" dirty="0">
              <a:solidFill>
                <a:srgbClr val="002060"/>
              </a:solidFill>
            </a:endParaRPr>
          </a:p>
        </p:txBody>
      </p:sp>
    </p:spTree>
    <p:extLst>
      <p:ext uri="{BB962C8B-B14F-4D97-AF65-F5344CB8AC3E}">
        <p14:creationId xmlns:p14="http://schemas.microsoft.com/office/powerpoint/2010/main" val="1466268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D6658-427E-4DCF-B794-DB689E161103}"/>
              </a:ext>
            </a:extLst>
          </p:cNvPr>
          <p:cNvSpPr>
            <a:spLocks noGrp="1"/>
          </p:cNvSpPr>
          <p:nvPr>
            <p:ph type="title"/>
          </p:nvPr>
        </p:nvSpPr>
        <p:spPr/>
        <p:txBody>
          <a:bodyPr>
            <a:normAutofit/>
          </a:bodyPr>
          <a:lstStyle/>
          <a:p>
            <a:r>
              <a:rPr lang="en-US" sz="3500" dirty="0"/>
              <a:t>Robot Control Systems</a:t>
            </a:r>
          </a:p>
        </p:txBody>
      </p:sp>
      <p:sp>
        <p:nvSpPr>
          <p:cNvPr id="4" name="Date Placeholder 3">
            <a:extLst>
              <a:ext uri="{FF2B5EF4-FFF2-40B4-BE49-F238E27FC236}">
                <a16:creationId xmlns:a16="http://schemas.microsoft.com/office/drawing/2014/main" id="{213512AB-C7AB-44A9-BAA9-FCF731741C34}"/>
              </a:ext>
            </a:extLst>
          </p:cNvPr>
          <p:cNvSpPr>
            <a:spLocks noGrp="1"/>
          </p:cNvSpPr>
          <p:nvPr>
            <p:ph type="dt" sz="half" idx="10"/>
          </p:nvPr>
        </p:nvSpPr>
        <p:spPr/>
        <p:txBody>
          <a:bodyPr/>
          <a:lstStyle/>
          <a:p>
            <a:fld id="{1BA0BDA3-C400-4031-B023-EABAB28EB57A}" type="datetime1">
              <a:rPr lang="en-US" smtClean="0"/>
              <a:t>2/4/2021</a:t>
            </a:fld>
            <a:endParaRPr lang="en-US"/>
          </a:p>
        </p:txBody>
      </p:sp>
      <p:sp>
        <p:nvSpPr>
          <p:cNvPr id="5" name="Slide Number Placeholder 4">
            <a:extLst>
              <a:ext uri="{FF2B5EF4-FFF2-40B4-BE49-F238E27FC236}">
                <a16:creationId xmlns:a16="http://schemas.microsoft.com/office/drawing/2014/main" id="{E6F3FA0C-0E4D-427D-B6D6-E6BE952A5A7B}"/>
              </a:ext>
            </a:extLst>
          </p:cNvPr>
          <p:cNvSpPr>
            <a:spLocks noGrp="1"/>
          </p:cNvSpPr>
          <p:nvPr>
            <p:ph type="sldNum" sz="quarter" idx="12"/>
          </p:nvPr>
        </p:nvSpPr>
        <p:spPr/>
        <p:txBody>
          <a:bodyPr/>
          <a:lstStyle/>
          <a:p>
            <a:fld id="{002E2CAC-6674-414A-8D65-CF8BBF4DD0CA}" type="slidenum">
              <a:rPr lang="en-US" smtClean="0"/>
              <a:t>19</a:t>
            </a:fld>
            <a:endParaRPr lang="en-US"/>
          </a:p>
        </p:txBody>
      </p:sp>
      <p:sp>
        <p:nvSpPr>
          <p:cNvPr id="3" name="TextBox 2">
            <a:extLst>
              <a:ext uri="{FF2B5EF4-FFF2-40B4-BE49-F238E27FC236}">
                <a16:creationId xmlns:a16="http://schemas.microsoft.com/office/drawing/2014/main" id="{4E32F925-ED44-4660-A484-821A2CDCAD99}"/>
              </a:ext>
            </a:extLst>
          </p:cNvPr>
          <p:cNvSpPr txBox="1"/>
          <p:nvPr/>
        </p:nvSpPr>
        <p:spPr>
          <a:xfrm>
            <a:off x="628650" y="1475245"/>
            <a:ext cx="2245936" cy="430887"/>
          </a:xfrm>
          <a:prstGeom prst="rect">
            <a:avLst/>
          </a:prstGeom>
          <a:noFill/>
        </p:spPr>
        <p:txBody>
          <a:bodyPr wrap="none" rtlCol="0">
            <a:spAutoFit/>
          </a:bodyPr>
          <a:lstStyle/>
          <a:p>
            <a:r>
              <a:rPr lang="en-US" sz="2200" dirty="0">
                <a:solidFill>
                  <a:srgbClr val="FF0000"/>
                </a:solidFill>
              </a:rPr>
              <a:t>Intelligent Control</a:t>
            </a:r>
          </a:p>
        </p:txBody>
      </p:sp>
      <p:sp>
        <p:nvSpPr>
          <p:cNvPr id="8" name="TextBox 7">
            <a:extLst>
              <a:ext uri="{FF2B5EF4-FFF2-40B4-BE49-F238E27FC236}">
                <a16:creationId xmlns:a16="http://schemas.microsoft.com/office/drawing/2014/main" id="{C1A64F63-01DF-4F5C-9D46-E803055BBE3A}"/>
              </a:ext>
            </a:extLst>
          </p:cNvPr>
          <p:cNvSpPr txBox="1"/>
          <p:nvPr/>
        </p:nvSpPr>
        <p:spPr>
          <a:xfrm>
            <a:off x="628650" y="2092921"/>
            <a:ext cx="8076438" cy="2462213"/>
          </a:xfrm>
          <a:prstGeom prst="rect">
            <a:avLst/>
          </a:prstGeom>
          <a:noFill/>
        </p:spPr>
        <p:txBody>
          <a:bodyPr wrap="square">
            <a:spAutoFit/>
          </a:bodyPr>
          <a:lstStyle/>
          <a:p>
            <a:pPr algn="l"/>
            <a:r>
              <a:rPr lang="en-US" sz="2200" b="0" i="0" u="none" strike="noStrike" baseline="0" dirty="0">
                <a:solidFill>
                  <a:srgbClr val="002060"/>
                </a:solidFill>
              </a:rPr>
              <a:t>Some of the characteristics that make a robot appear intelligent include the capacities</a:t>
            </a:r>
          </a:p>
          <a:p>
            <a:pPr marL="342900" indent="-342900" algn="l">
              <a:buFont typeface="Arial" panose="020B0604020202020204" pitchFamily="34" charset="0"/>
              <a:buChar char="•"/>
            </a:pPr>
            <a:r>
              <a:rPr lang="en-US" sz="2200" b="0" i="0" u="none" strike="noStrike" baseline="0" dirty="0">
                <a:solidFill>
                  <a:srgbClr val="002060"/>
                </a:solidFill>
              </a:rPr>
              <a:t>to interact with its environment, </a:t>
            </a:r>
          </a:p>
          <a:p>
            <a:pPr marL="342900" indent="-342900" algn="l">
              <a:buFont typeface="Arial" panose="020B0604020202020204" pitchFamily="34" charset="0"/>
              <a:buChar char="•"/>
            </a:pPr>
            <a:r>
              <a:rPr lang="en-US" sz="2200" b="0" i="0" u="none" strike="noStrike" baseline="0" dirty="0">
                <a:solidFill>
                  <a:srgbClr val="002060"/>
                </a:solidFill>
              </a:rPr>
              <a:t>make decisions when things go wrong during the work</a:t>
            </a:r>
          </a:p>
          <a:p>
            <a:pPr algn="l"/>
            <a:r>
              <a:rPr lang="en-US" sz="2200" b="0" i="0" u="none" strike="noStrike" baseline="0" dirty="0">
                <a:solidFill>
                  <a:srgbClr val="002060"/>
                </a:solidFill>
              </a:rPr>
              <a:t>     cycle, communicate with humans, </a:t>
            </a:r>
          </a:p>
          <a:p>
            <a:pPr marL="342900" indent="-342900" algn="l">
              <a:buFont typeface="Arial" panose="020B0604020202020204" pitchFamily="34" charset="0"/>
              <a:buChar char="•"/>
            </a:pPr>
            <a:r>
              <a:rPr lang="en-US" sz="2200" b="0" i="0" u="none" strike="noStrike" baseline="0" dirty="0">
                <a:solidFill>
                  <a:srgbClr val="002060"/>
                </a:solidFill>
              </a:rPr>
              <a:t>make computations during the motion cycle, and </a:t>
            </a:r>
          </a:p>
          <a:p>
            <a:pPr marL="342900" indent="-342900" algn="l">
              <a:buFont typeface="Arial" panose="020B0604020202020204" pitchFamily="34" charset="0"/>
              <a:buChar char="•"/>
            </a:pPr>
            <a:r>
              <a:rPr lang="en-US" sz="2200" b="0" i="0" u="none" strike="noStrike" baseline="0" dirty="0">
                <a:solidFill>
                  <a:srgbClr val="002060"/>
                </a:solidFill>
              </a:rPr>
              <a:t>Respond to advanced sensor inputs such as machine vision.</a:t>
            </a:r>
            <a:endParaRPr lang="en-US" sz="2200" dirty="0">
              <a:solidFill>
                <a:srgbClr val="002060"/>
              </a:solidFill>
            </a:endParaRPr>
          </a:p>
        </p:txBody>
      </p:sp>
    </p:spTree>
    <p:extLst>
      <p:ext uri="{BB962C8B-B14F-4D97-AF65-F5344CB8AC3E}">
        <p14:creationId xmlns:p14="http://schemas.microsoft.com/office/powerpoint/2010/main" val="2682599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A34EE-4FB1-467B-BFF0-5E726F8FE007}"/>
              </a:ext>
            </a:extLst>
          </p:cNvPr>
          <p:cNvSpPr>
            <a:spLocks noGrp="1"/>
          </p:cNvSpPr>
          <p:nvPr>
            <p:ph type="title"/>
          </p:nvPr>
        </p:nvSpPr>
        <p:spPr/>
        <p:txBody>
          <a:bodyPr>
            <a:normAutofit/>
          </a:bodyPr>
          <a:lstStyle/>
          <a:p>
            <a:r>
              <a:rPr lang="en-US" sz="3500" dirty="0"/>
              <a:t>Outline</a:t>
            </a:r>
          </a:p>
        </p:txBody>
      </p:sp>
      <p:sp>
        <p:nvSpPr>
          <p:cNvPr id="3" name="Content Placeholder 2">
            <a:extLst>
              <a:ext uri="{FF2B5EF4-FFF2-40B4-BE49-F238E27FC236}">
                <a16:creationId xmlns:a16="http://schemas.microsoft.com/office/drawing/2014/main" id="{34B6121C-E8E5-481E-9E69-E9F316FFFA84}"/>
              </a:ext>
            </a:extLst>
          </p:cNvPr>
          <p:cNvSpPr>
            <a:spLocks noGrp="1"/>
          </p:cNvSpPr>
          <p:nvPr>
            <p:ph idx="1"/>
          </p:nvPr>
        </p:nvSpPr>
        <p:spPr/>
        <p:txBody>
          <a:bodyPr>
            <a:normAutofit/>
          </a:bodyPr>
          <a:lstStyle/>
          <a:p>
            <a:r>
              <a:rPr lang="en-US" dirty="0">
                <a:solidFill>
                  <a:srgbClr val="002060"/>
                </a:solidFill>
              </a:rPr>
              <a:t>Robot Anatomy and Related Attributes</a:t>
            </a:r>
          </a:p>
          <a:p>
            <a:r>
              <a:rPr lang="en-US" dirty="0">
                <a:solidFill>
                  <a:srgbClr val="002060"/>
                </a:solidFill>
              </a:rPr>
              <a:t>Robot Control Systems</a:t>
            </a:r>
          </a:p>
          <a:p>
            <a:r>
              <a:rPr lang="en-US" dirty="0">
                <a:solidFill>
                  <a:srgbClr val="002060"/>
                </a:solidFill>
              </a:rPr>
              <a:t>End Effectors</a:t>
            </a:r>
          </a:p>
          <a:p>
            <a:r>
              <a:rPr lang="en-US" dirty="0">
                <a:solidFill>
                  <a:srgbClr val="002060"/>
                </a:solidFill>
              </a:rPr>
              <a:t>Applications</a:t>
            </a:r>
          </a:p>
        </p:txBody>
      </p:sp>
      <p:sp>
        <p:nvSpPr>
          <p:cNvPr id="4" name="Slide Number Placeholder 3">
            <a:extLst>
              <a:ext uri="{FF2B5EF4-FFF2-40B4-BE49-F238E27FC236}">
                <a16:creationId xmlns:a16="http://schemas.microsoft.com/office/drawing/2014/main" id="{54E31CF3-236B-4615-BBE4-80BD3288E3C9}"/>
              </a:ext>
            </a:extLst>
          </p:cNvPr>
          <p:cNvSpPr>
            <a:spLocks noGrp="1"/>
          </p:cNvSpPr>
          <p:nvPr>
            <p:ph type="sldNum" sz="quarter" idx="12"/>
          </p:nvPr>
        </p:nvSpPr>
        <p:spPr/>
        <p:txBody>
          <a:bodyPr/>
          <a:lstStyle/>
          <a:p>
            <a:fld id="{002E2CAC-6674-414A-8D65-CF8BBF4DD0CA}" type="slidenum">
              <a:rPr lang="en-US" smtClean="0"/>
              <a:t>2</a:t>
            </a:fld>
            <a:endParaRPr lang="en-US" dirty="0"/>
          </a:p>
        </p:txBody>
      </p:sp>
      <p:sp>
        <p:nvSpPr>
          <p:cNvPr id="5" name="Date Placeholder 4">
            <a:extLst>
              <a:ext uri="{FF2B5EF4-FFF2-40B4-BE49-F238E27FC236}">
                <a16:creationId xmlns:a16="http://schemas.microsoft.com/office/drawing/2014/main" id="{9DD2B521-2259-4551-8B68-2BC00039F0E5}"/>
              </a:ext>
            </a:extLst>
          </p:cNvPr>
          <p:cNvSpPr>
            <a:spLocks noGrp="1"/>
          </p:cNvSpPr>
          <p:nvPr>
            <p:ph type="dt" sz="half" idx="10"/>
          </p:nvPr>
        </p:nvSpPr>
        <p:spPr/>
        <p:txBody>
          <a:bodyPr/>
          <a:lstStyle/>
          <a:p>
            <a:fld id="{11922B31-CDFD-45B1-9A6F-BD488CABBEE5}" type="datetime1">
              <a:rPr lang="en-US" smtClean="0"/>
              <a:t>2/4/2021</a:t>
            </a:fld>
            <a:endParaRPr lang="en-US"/>
          </a:p>
        </p:txBody>
      </p:sp>
    </p:spTree>
    <p:extLst>
      <p:ext uri="{BB962C8B-B14F-4D97-AF65-F5344CB8AC3E}">
        <p14:creationId xmlns:p14="http://schemas.microsoft.com/office/powerpoint/2010/main" val="3625199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D6658-427E-4DCF-B794-DB689E161103}"/>
              </a:ext>
            </a:extLst>
          </p:cNvPr>
          <p:cNvSpPr>
            <a:spLocks noGrp="1"/>
          </p:cNvSpPr>
          <p:nvPr>
            <p:ph type="title"/>
          </p:nvPr>
        </p:nvSpPr>
        <p:spPr/>
        <p:txBody>
          <a:bodyPr>
            <a:normAutofit/>
          </a:bodyPr>
          <a:lstStyle/>
          <a:p>
            <a:r>
              <a:rPr lang="en-US" sz="3500" dirty="0"/>
              <a:t>End Effectors</a:t>
            </a:r>
          </a:p>
        </p:txBody>
      </p:sp>
      <p:sp>
        <p:nvSpPr>
          <p:cNvPr id="4" name="Date Placeholder 3">
            <a:extLst>
              <a:ext uri="{FF2B5EF4-FFF2-40B4-BE49-F238E27FC236}">
                <a16:creationId xmlns:a16="http://schemas.microsoft.com/office/drawing/2014/main" id="{213512AB-C7AB-44A9-BAA9-FCF731741C34}"/>
              </a:ext>
            </a:extLst>
          </p:cNvPr>
          <p:cNvSpPr>
            <a:spLocks noGrp="1"/>
          </p:cNvSpPr>
          <p:nvPr>
            <p:ph type="dt" sz="half" idx="10"/>
          </p:nvPr>
        </p:nvSpPr>
        <p:spPr/>
        <p:txBody>
          <a:bodyPr/>
          <a:lstStyle/>
          <a:p>
            <a:fld id="{1BA0BDA3-C400-4031-B023-EABAB28EB57A}" type="datetime1">
              <a:rPr lang="en-US" smtClean="0"/>
              <a:t>2/4/2021</a:t>
            </a:fld>
            <a:endParaRPr lang="en-US"/>
          </a:p>
        </p:txBody>
      </p:sp>
      <p:sp>
        <p:nvSpPr>
          <p:cNvPr id="5" name="Slide Number Placeholder 4">
            <a:extLst>
              <a:ext uri="{FF2B5EF4-FFF2-40B4-BE49-F238E27FC236}">
                <a16:creationId xmlns:a16="http://schemas.microsoft.com/office/drawing/2014/main" id="{E6F3FA0C-0E4D-427D-B6D6-E6BE952A5A7B}"/>
              </a:ext>
            </a:extLst>
          </p:cNvPr>
          <p:cNvSpPr>
            <a:spLocks noGrp="1"/>
          </p:cNvSpPr>
          <p:nvPr>
            <p:ph type="sldNum" sz="quarter" idx="12"/>
          </p:nvPr>
        </p:nvSpPr>
        <p:spPr/>
        <p:txBody>
          <a:bodyPr/>
          <a:lstStyle/>
          <a:p>
            <a:fld id="{002E2CAC-6674-414A-8D65-CF8BBF4DD0CA}" type="slidenum">
              <a:rPr lang="en-US" smtClean="0"/>
              <a:t>20</a:t>
            </a:fld>
            <a:endParaRPr lang="en-US"/>
          </a:p>
        </p:txBody>
      </p:sp>
      <p:sp>
        <p:nvSpPr>
          <p:cNvPr id="8" name="TextBox 7">
            <a:extLst>
              <a:ext uri="{FF2B5EF4-FFF2-40B4-BE49-F238E27FC236}">
                <a16:creationId xmlns:a16="http://schemas.microsoft.com/office/drawing/2014/main" id="{23B43571-91A6-4BAC-A27E-6624F91BFBE0}"/>
              </a:ext>
            </a:extLst>
          </p:cNvPr>
          <p:cNvSpPr txBox="1"/>
          <p:nvPr/>
        </p:nvSpPr>
        <p:spPr>
          <a:xfrm>
            <a:off x="628650" y="1853695"/>
            <a:ext cx="7886700" cy="1446550"/>
          </a:xfrm>
          <a:prstGeom prst="rect">
            <a:avLst/>
          </a:prstGeom>
          <a:noFill/>
        </p:spPr>
        <p:txBody>
          <a:bodyPr wrap="square">
            <a:spAutoFit/>
          </a:bodyPr>
          <a:lstStyle/>
          <a:p>
            <a:pPr algn="l"/>
            <a:r>
              <a:rPr lang="en-US" sz="2200" b="0" i="0" u="none" strike="noStrike" baseline="0" dirty="0">
                <a:solidFill>
                  <a:srgbClr val="002060"/>
                </a:solidFill>
              </a:rPr>
              <a:t>The two categories of end effectors are </a:t>
            </a:r>
          </a:p>
          <a:p>
            <a:pPr marL="342900" indent="-342900" algn="l">
              <a:buFont typeface="Arial" panose="020B0604020202020204" pitchFamily="34" charset="0"/>
              <a:buChar char="•"/>
            </a:pPr>
            <a:r>
              <a:rPr lang="en-US" sz="2200" b="0" i="0" u="none" strike="noStrike" baseline="0" dirty="0">
                <a:solidFill>
                  <a:srgbClr val="002060"/>
                </a:solidFill>
              </a:rPr>
              <a:t>grippers and </a:t>
            </a:r>
          </a:p>
          <a:p>
            <a:pPr marL="342900" indent="-342900" algn="l">
              <a:buFont typeface="Arial" panose="020B0604020202020204" pitchFamily="34" charset="0"/>
              <a:buChar char="•"/>
            </a:pPr>
            <a:r>
              <a:rPr lang="en-US" sz="2200" b="0" i="0" u="none" strike="noStrike" baseline="0" dirty="0">
                <a:solidFill>
                  <a:srgbClr val="002060"/>
                </a:solidFill>
              </a:rPr>
              <a:t>tools.</a:t>
            </a:r>
          </a:p>
          <a:p>
            <a:pPr algn="l"/>
            <a:endParaRPr lang="en-US" sz="2200" dirty="0">
              <a:solidFill>
                <a:srgbClr val="002060"/>
              </a:solidFill>
            </a:endParaRPr>
          </a:p>
        </p:txBody>
      </p:sp>
    </p:spTree>
    <p:extLst>
      <p:ext uri="{BB962C8B-B14F-4D97-AF65-F5344CB8AC3E}">
        <p14:creationId xmlns:p14="http://schemas.microsoft.com/office/powerpoint/2010/main" val="4061564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D6658-427E-4DCF-B794-DB689E161103}"/>
              </a:ext>
            </a:extLst>
          </p:cNvPr>
          <p:cNvSpPr>
            <a:spLocks noGrp="1"/>
          </p:cNvSpPr>
          <p:nvPr>
            <p:ph type="title"/>
          </p:nvPr>
        </p:nvSpPr>
        <p:spPr/>
        <p:txBody>
          <a:bodyPr>
            <a:normAutofit/>
          </a:bodyPr>
          <a:lstStyle/>
          <a:p>
            <a:r>
              <a:rPr lang="en-US" sz="3500" dirty="0"/>
              <a:t>End Effectors</a:t>
            </a:r>
          </a:p>
        </p:txBody>
      </p:sp>
      <p:sp>
        <p:nvSpPr>
          <p:cNvPr id="4" name="Date Placeholder 3">
            <a:extLst>
              <a:ext uri="{FF2B5EF4-FFF2-40B4-BE49-F238E27FC236}">
                <a16:creationId xmlns:a16="http://schemas.microsoft.com/office/drawing/2014/main" id="{213512AB-C7AB-44A9-BAA9-FCF731741C34}"/>
              </a:ext>
            </a:extLst>
          </p:cNvPr>
          <p:cNvSpPr>
            <a:spLocks noGrp="1"/>
          </p:cNvSpPr>
          <p:nvPr>
            <p:ph type="dt" sz="half" idx="10"/>
          </p:nvPr>
        </p:nvSpPr>
        <p:spPr/>
        <p:txBody>
          <a:bodyPr/>
          <a:lstStyle/>
          <a:p>
            <a:fld id="{1BA0BDA3-C400-4031-B023-EABAB28EB57A}" type="datetime1">
              <a:rPr lang="en-US" smtClean="0"/>
              <a:t>2/4/2021</a:t>
            </a:fld>
            <a:endParaRPr lang="en-US"/>
          </a:p>
        </p:txBody>
      </p:sp>
      <p:sp>
        <p:nvSpPr>
          <p:cNvPr id="5" name="Slide Number Placeholder 4">
            <a:extLst>
              <a:ext uri="{FF2B5EF4-FFF2-40B4-BE49-F238E27FC236}">
                <a16:creationId xmlns:a16="http://schemas.microsoft.com/office/drawing/2014/main" id="{E6F3FA0C-0E4D-427D-B6D6-E6BE952A5A7B}"/>
              </a:ext>
            </a:extLst>
          </p:cNvPr>
          <p:cNvSpPr>
            <a:spLocks noGrp="1"/>
          </p:cNvSpPr>
          <p:nvPr>
            <p:ph type="sldNum" sz="quarter" idx="12"/>
          </p:nvPr>
        </p:nvSpPr>
        <p:spPr/>
        <p:txBody>
          <a:bodyPr/>
          <a:lstStyle/>
          <a:p>
            <a:fld id="{002E2CAC-6674-414A-8D65-CF8BBF4DD0CA}" type="slidenum">
              <a:rPr lang="en-US" smtClean="0"/>
              <a:t>21</a:t>
            </a:fld>
            <a:endParaRPr lang="en-US"/>
          </a:p>
        </p:txBody>
      </p:sp>
      <p:sp>
        <p:nvSpPr>
          <p:cNvPr id="7" name="TextBox 6">
            <a:extLst>
              <a:ext uri="{FF2B5EF4-FFF2-40B4-BE49-F238E27FC236}">
                <a16:creationId xmlns:a16="http://schemas.microsoft.com/office/drawing/2014/main" id="{130D11ED-B831-45CA-A3CD-D726CFB2A0C1}"/>
              </a:ext>
            </a:extLst>
          </p:cNvPr>
          <p:cNvSpPr txBox="1"/>
          <p:nvPr/>
        </p:nvSpPr>
        <p:spPr>
          <a:xfrm>
            <a:off x="628650" y="1475245"/>
            <a:ext cx="1164101" cy="430887"/>
          </a:xfrm>
          <a:prstGeom prst="rect">
            <a:avLst/>
          </a:prstGeom>
          <a:noFill/>
        </p:spPr>
        <p:txBody>
          <a:bodyPr wrap="none" rtlCol="0">
            <a:spAutoFit/>
          </a:bodyPr>
          <a:lstStyle/>
          <a:p>
            <a:r>
              <a:rPr lang="en-US" sz="2200" dirty="0">
                <a:solidFill>
                  <a:srgbClr val="FF0000"/>
                </a:solidFill>
              </a:rPr>
              <a:t>Grippers</a:t>
            </a:r>
          </a:p>
        </p:txBody>
      </p:sp>
      <p:sp>
        <p:nvSpPr>
          <p:cNvPr id="11" name="TextBox 10">
            <a:extLst>
              <a:ext uri="{FF2B5EF4-FFF2-40B4-BE49-F238E27FC236}">
                <a16:creationId xmlns:a16="http://schemas.microsoft.com/office/drawing/2014/main" id="{0C2E395C-4D96-4A92-A41F-CA429266F5D5}"/>
              </a:ext>
            </a:extLst>
          </p:cNvPr>
          <p:cNvSpPr txBox="1"/>
          <p:nvPr/>
        </p:nvSpPr>
        <p:spPr>
          <a:xfrm>
            <a:off x="628650" y="2115305"/>
            <a:ext cx="7984998" cy="3477875"/>
          </a:xfrm>
          <a:prstGeom prst="rect">
            <a:avLst/>
          </a:prstGeom>
          <a:noFill/>
        </p:spPr>
        <p:txBody>
          <a:bodyPr wrap="square">
            <a:spAutoFit/>
          </a:bodyPr>
          <a:lstStyle/>
          <a:p>
            <a:pPr algn="l"/>
            <a:r>
              <a:rPr lang="en-US" sz="2200" b="0" i="0" u="none" strike="noStrike" baseline="0" dirty="0">
                <a:solidFill>
                  <a:srgbClr val="002060"/>
                </a:solidFill>
              </a:rPr>
              <a:t>Types of grippers used in industrial robot applications include the following:</a:t>
            </a:r>
          </a:p>
          <a:p>
            <a:pPr marL="342900" indent="-342900" algn="l">
              <a:buFont typeface="Arial" panose="020B0604020202020204" pitchFamily="34" charset="0"/>
              <a:buChar char="•"/>
            </a:pPr>
            <a:r>
              <a:rPr lang="en-US" sz="2200" b="0" i="1" u="none" strike="noStrike" baseline="0" dirty="0">
                <a:solidFill>
                  <a:srgbClr val="002060"/>
                </a:solidFill>
              </a:rPr>
              <a:t>Mechanical grippers</a:t>
            </a:r>
            <a:r>
              <a:rPr lang="en-US" sz="2200" dirty="0">
                <a:solidFill>
                  <a:srgbClr val="002060"/>
                </a:solidFill>
              </a:rPr>
              <a:t>:</a:t>
            </a:r>
            <a:r>
              <a:rPr lang="en-US" sz="2200" b="0" i="0" u="none" strike="noStrike" baseline="0" dirty="0">
                <a:solidFill>
                  <a:srgbClr val="002060"/>
                </a:solidFill>
              </a:rPr>
              <a:t> consisting of two or more fingers that can be actuated by the robot controller to open and close on the work part.</a:t>
            </a:r>
          </a:p>
          <a:p>
            <a:pPr marL="342900" indent="-342900" algn="l">
              <a:buFont typeface="Arial" panose="020B0604020202020204" pitchFamily="34" charset="0"/>
              <a:buChar char="•"/>
            </a:pPr>
            <a:r>
              <a:rPr lang="en-US" sz="2200" b="0" i="1" u="none" strike="noStrike" baseline="0" dirty="0">
                <a:solidFill>
                  <a:srgbClr val="002060"/>
                </a:solidFill>
              </a:rPr>
              <a:t>Vacuum grippers</a:t>
            </a:r>
            <a:r>
              <a:rPr lang="en-US" sz="2200" b="0" i="0" u="none" strike="noStrike" baseline="0" dirty="0">
                <a:solidFill>
                  <a:srgbClr val="002060"/>
                </a:solidFill>
              </a:rPr>
              <a:t>: used to hold flat objects.</a:t>
            </a:r>
          </a:p>
          <a:p>
            <a:pPr marL="342900" indent="-342900" algn="l">
              <a:buFont typeface="Arial" panose="020B0604020202020204" pitchFamily="34" charset="0"/>
              <a:buChar char="•"/>
            </a:pPr>
            <a:r>
              <a:rPr lang="en-US" sz="2200" b="0" i="1" u="none" strike="noStrike" baseline="0" dirty="0">
                <a:solidFill>
                  <a:srgbClr val="002060"/>
                </a:solidFill>
              </a:rPr>
              <a:t>Magnetized devices</a:t>
            </a:r>
            <a:r>
              <a:rPr lang="en-US" sz="2200" dirty="0">
                <a:solidFill>
                  <a:srgbClr val="002060"/>
                </a:solidFill>
              </a:rPr>
              <a:t>: used</a:t>
            </a:r>
            <a:r>
              <a:rPr lang="en-US" sz="2200" b="0" i="0" u="none" strike="noStrike" baseline="0" dirty="0">
                <a:solidFill>
                  <a:srgbClr val="002060"/>
                </a:solidFill>
              </a:rPr>
              <a:t> for holding ferrous parts</a:t>
            </a:r>
          </a:p>
          <a:p>
            <a:pPr marL="342900" indent="-342900" algn="l">
              <a:buFont typeface="Arial" panose="020B0604020202020204" pitchFamily="34" charset="0"/>
              <a:buChar char="•"/>
            </a:pPr>
            <a:r>
              <a:rPr lang="en-US" sz="2200" b="0" i="1" u="none" strike="noStrike" baseline="0" dirty="0">
                <a:solidFill>
                  <a:srgbClr val="002060"/>
                </a:solidFill>
              </a:rPr>
              <a:t>Adhesive devices</a:t>
            </a:r>
            <a:r>
              <a:rPr lang="en-US" sz="2200" dirty="0">
                <a:solidFill>
                  <a:srgbClr val="002060"/>
                </a:solidFill>
              </a:rPr>
              <a:t> : </a:t>
            </a:r>
            <a:r>
              <a:rPr lang="en-US" sz="2200" b="0" i="0" u="none" strike="noStrike" baseline="0" dirty="0">
                <a:solidFill>
                  <a:srgbClr val="002060"/>
                </a:solidFill>
              </a:rPr>
              <a:t>used an adhesive substance to hold a flexible material such as a fabric</a:t>
            </a:r>
          </a:p>
          <a:p>
            <a:pPr marL="342900" indent="-342900" algn="l">
              <a:buFont typeface="Arial" panose="020B0604020202020204" pitchFamily="34" charset="0"/>
              <a:buChar char="•"/>
            </a:pPr>
            <a:r>
              <a:rPr lang="en-US" sz="2200" b="0" i="1" u="none" strike="noStrike" baseline="0" dirty="0">
                <a:solidFill>
                  <a:srgbClr val="002060"/>
                </a:solidFill>
              </a:rPr>
              <a:t>Simple mechanical devices, </a:t>
            </a:r>
            <a:r>
              <a:rPr lang="en-US" sz="2200" b="0" i="0" u="none" strike="noStrike" baseline="0" dirty="0">
                <a:solidFill>
                  <a:srgbClr val="002060"/>
                </a:solidFill>
              </a:rPr>
              <a:t>such as hooks and scoops.</a:t>
            </a:r>
            <a:endParaRPr lang="en-US" sz="2200" dirty="0">
              <a:solidFill>
                <a:srgbClr val="002060"/>
              </a:solidFill>
            </a:endParaRPr>
          </a:p>
        </p:txBody>
      </p:sp>
    </p:spTree>
    <p:extLst>
      <p:ext uri="{BB962C8B-B14F-4D97-AF65-F5344CB8AC3E}">
        <p14:creationId xmlns:p14="http://schemas.microsoft.com/office/powerpoint/2010/main" val="931344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D6658-427E-4DCF-B794-DB689E161103}"/>
              </a:ext>
            </a:extLst>
          </p:cNvPr>
          <p:cNvSpPr>
            <a:spLocks noGrp="1"/>
          </p:cNvSpPr>
          <p:nvPr>
            <p:ph type="title"/>
          </p:nvPr>
        </p:nvSpPr>
        <p:spPr/>
        <p:txBody>
          <a:bodyPr>
            <a:normAutofit/>
          </a:bodyPr>
          <a:lstStyle/>
          <a:p>
            <a:r>
              <a:rPr lang="en-US" sz="3500" dirty="0"/>
              <a:t>End Effectors</a:t>
            </a:r>
          </a:p>
        </p:txBody>
      </p:sp>
      <p:sp>
        <p:nvSpPr>
          <p:cNvPr id="4" name="Date Placeholder 3">
            <a:extLst>
              <a:ext uri="{FF2B5EF4-FFF2-40B4-BE49-F238E27FC236}">
                <a16:creationId xmlns:a16="http://schemas.microsoft.com/office/drawing/2014/main" id="{213512AB-C7AB-44A9-BAA9-FCF731741C34}"/>
              </a:ext>
            </a:extLst>
          </p:cNvPr>
          <p:cNvSpPr>
            <a:spLocks noGrp="1"/>
          </p:cNvSpPr>
          <p:nvPr>
            <p:ph type="dt" sz="half" idx="10"/>
          </p:nvPr>
        </p:nvSpPr>
        <p:spPr/>
        <p:txBody>
          <a:bodyPr/>
          <a:lstStyle/>
          <a:p>
            <a:fld id="{1BA0BDA3-C400-4031-B023-EABAB28EB57A}" type="datetime1">
              <a:rPr lang="en-US" smtClean="0"/>
              <a:t>2/4/2021</a:t>
            </a:fld>
            <a:endParaRPr lang="en-US"/>
          </a:p>
        </p:txBody>
      </p:sp>
      <p:sp>
        <p:nvSpPr>
          <p:cNvPr id="5" name="Slide Number Placeholder 4">
            <a:extLst>
              <a:ext uri="{FF2B5EF4-FFF2-40B4-BE49-F238E27FC236}">
                <a16:creationId xmlns:a16="http://schemas.microsoft.com/office/drawing/2014/main" id="{E6F3FA0C-0E4D-427D-B6D6-E6BE952A5A7B}"/>
              </a:ext>
            </a:extLst>
          </p:cNvPr>
          <p:cNvSpPr>
            <a:spLocks noGrp="1"/>
          </p:cNvSpPr>
          <p:nvPr>
            <p:ph type="sldNum" sz="quarter" idx="12"/>
          </p:nvPr>
        </p:nvSpPr>
        <p:spPr/>
        <p:txBody>
          <a:bodyPr/>
          <a:lstStyle/>
          <a:p>
            <a:fld id="{002E2CAC-6674-414A-8D65-CF8BBF4DD0CA}" type="slidenum">
              <a:rPr lang="en-US" smtClean="0"/>
              <a:t>22</a:t>
            </a:fld>
            <a:endParaRPr lang="en-US"/>
          </a:p>
        </p:txBody>
      </p:sp>
      <p:sp>
        <p:nvSpPr>
          <p:cNvPr id="7" name="TextBox 6">
            <a:extLst>
              <a:ext uri="{FF2B5EF4-FFF2-40B4-BE49-F238E27FC236}">
                <a16:creationId xmlns:a16="http://schemas.microsoft.com/office/drawing/2014/main" id="{130D11ED-B831-45CA-A3CD-D726CFB2A0C1}"/>
              </a:ext>
            </a:extLst>
          </p:cNvPr>
          <p:cNvSpPr txBox="1"/>
          <p:nvPr/>
        </p:nvSpPr>
        <p:spPr>
          <a:xfrm>
            <a:off x="628650" y="1475245"/>
            <a:ext cx="1164101" cy="430887"/>
          </a:xfrm>
          <a:prstGeom prst="rect">
            <a:avLst/>
          </a:prstGeom>
          <a:noFill/>
        </p:spPr>
        <p:txBody>
          <a:bodyPr wrap="none" rtlCol="0">
            <a:spAutoFit/>
          </a:bodyPr>
          <a:lstStyle/>
          <a:p>
            <a:r>
              <a:rPr lang="en-US" sz="2200" dirty="0">
                <a:solidFill>
                  <a:srgbClr val="FF0000"/>
                </a:solidFill>
              </a:rPr>
              <a:t>Grippers</a:t>
            </a:r>
          </a:p>
        </p:txBody>
      </p:sp>
      <p:sp>
        <p:nvSpPr>
          <p:cNvPr id="8" name="TextBox 7">
            <a:extLst>
              <a:ext uri="{FF2B5EF4-FFF2-40B4-BE49-F238E27FC236}">
                <a16:creationId xmlns:a16="http://schemas.microsoft.com/office/drawing/2014/main" id="{D769857A-11FD-4752-AB1A-EB1748CB26E6}"/>
              </a:ext>
            </a:extLst>
          </p:cNvPr>
          <p:cNvSpPr txBox="1"/>
          <p:nvPr/>
        </p:nvSpPr>
        <p:spPr>
          <a:xfrm>
            <a:off x="628650" y="2007215"/>
            <a:ext cx="7886700" cy="769441"/>
          </a:xfrm>
          <a:prstGeom prst="rect">
            <a:avLst/>
          </a:prstGeom>
          <a:noFill/>
        </p:spPr>
        <p:txBody>
          <a:bodyPr wrap="square">
            <a:spAutoFit/>
          </a:bodyPr>
          <a:lstStyle/>
          <a:p>
            <a:pPr algn="l"/>
            <a:r>
              <a:rPr lang="en-US" sz="2200" b="0" i="0" u="none" strike="noStrike" baseline="0" dirty="0"/>
              <a:t>Some of the innovations and advances in mechanical gripper technology include:</a:t>
            </a:r>
            <a:endParaRPr lang="en-US" sz="2200" dirty="0"/>
          </a:p>
        </p:txBody>
      </p:sp>
      <p:sp>
        <p:nvSpPr>
          <p:cNvPr id="6" name="TextBox 5">
            <a:extLst>
              <a:ext uri="{FF2B5EF4-FFF2-40B4-BE49-F238E27FC236}">
                <a16:creationId xmlns:a16="http://schemas.microsoft.com/office/drawing/2014/main" id="{7B73F9D7-258E-48B3-9C83-67F58B6AD4A3}"/>
              </a:ext>
            </a:extLst>
          </p:cNvPr>
          <p:cNvSpPr txBox="1"/>
          <p:nvPr/>
        </p:nvSpPr>
        <p:spPr>
          <a:xfrm>
            <a:off x="731520" y="3011424"/>
            <a:ext cx="7680960" cy="1446550"/>
          </a:xfrm>
          <a:prstGeom prst="rect">
            <a:avLst/>
          </a:prstGeom>
          <a:noFill/>
        </p:spPr>
        <p:txBody>
          <a:bodyPr wrap="square" rtlCol="0">
            <a:spAutoFit/>
          </a:bodyPr>
          <a:lstStyle/>
          <a:p>
            <a:pPr marL="285750" indent="-285750">
              <a:buFont typeface="Arial" panose="020B0604020202020204" pitchFamily="34" charset="0"/>
              <a:buChar char="•"/>
            </a:pPr>
            <a:r>
              <a:rPr lang="en-US" sz="2200" dirty="0">
                <a:solidFill>
                  <a:srgbClr val="002060"/>
                </a:solidFill>
              </a:rPr>
              <a:t>Dual grippers</a:t>
            </a:r>
          </a:p>
          <a:p>
            <a:pPr marL="285750" indent="-285750">
              <a:buFont typeface="Arial" panose="020B0604020202020204" pitchFamily="34" charset="0"/>
              <a:buChar char="•"/>
            </a:pPr>
            <a:r>
              <a:rPr lang="en-US" sz="2200" dirty="0">
                <a:solidFill>
                  <a:srgbClr val="002060"/>
                </a:solidFill>
              </a:rPr>
              <a:t>Interchangeable finger</a:t>
            </a:r>
          </a:p>
          <a:p>
            <a:pPr marL="285750" indent="-285750">
              <a:buFont typeface="Arial" panose="020B0604020202020204" pitchFamily="34" charset="0"/>
              <a:buChar char="•"/>
            </a:pPr>
            <a:r>
              <a:rPr lang="en-US" sz="2200" dirty="0">
                <a:solidFill>
                  <a:srgbClr val="002060"/>
                </a:solidFill>
              </a:rPr>
              <a:t>Sensory feedback in the finger</a:t>
            </a:r>
          </a:p>
          <a:p>
            <a:pPr marL="285750" indent="-285750">
              <a:buFont typeface="Arial" panose="020B0604020202020204" pitchFamily="34" charset="0"/>
              <a:buChar char="•"/>
            </a:pPr>
            <a:r>
              <a:rPr lang="en-US" sz="2200" dirty="0">
                <a:solidFill>
                  <a:srgbClr val="002060"/>
                </a:solidFill>
              </a:rPr>
              <a:t>Multiple-fingered grippers</a:t>
            </a:r>
          </a:p>
        </p:txBody>
      </p:sp>
    </p:spTree>
    <p:extLst>
      <p:ext uri="{BB962C8B-B14F-4D97-AF65-F5344CB8AC3E}">
        <p14:creationId xmlns:p14="http://schemas.microsoft.com/office/powerpoint/2010/main" val="2075304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D6658-427E-4DCF-B794-DB689E161103}"/>
              </a:ext>
            </a:extLst>
          </p:cNvPr>
          <p:cNvSpPr>
            <a:spLocks noGrp="1"/>
          </p:cNvSpPr>
          <p:nvPr>
            <p:ph type="title"/>
          </p:nvPr>
        </p:nvSpPr>
        <p:spPr/>
        <p:txBody>
          <a:bodyPr>
            <a:normAutofit/>
          </a:bodyPr>
          <a:lstStyle/>
          <a:p>
            <a:r>
              <a:rPr lang="en-US" sz="3500" dirty="0"/>
              <a:t>End Effectors</a:t>
            </a:r>
          </a:p>
        </p:txBody>
      </p:sp>
      <p:sp>
        <p:nvSpPr>
          <p:cNvPr id="4" name="Date Placeholder 3">
            <a:extLst>
              <a:ext uri="{FF2B5EF4-FFF2-40B4-BE49-F238E27FC236}">
                <a16:creationId xmlns:a16="http://schemas.microsoft.com/office/drawing/2014/main" id="{213512AB-C7AB-44A9-BAA9-FCF731741C34}"/>
              </a:ext>
            </a:extLst>
          </p:cNvPr>
          <p:cNvSpPr>
            <a:spLocks noGrp="1"/>
          </p:cNvSpPr>
          <p:nvPr>
            <p:ph type="dt" sz="half" idx="10"/>
          </p:nvPr>
        </p:nvSpPr>
        <p:spPr/>
        <p:txBody>
          <a:bodyPr/>
          <a:lstStyle/>
          <a:p>
            <a:fld id="{1BA0BDA3-C400-4031-B023-EABAB28EB57A}" type="datetime1">
              <a:rPr lang="en-US" smtClean="0"/>
              <a:t>2/4/2021</a:t>
            </a:fld>
            <a:endParaRPr lang="en-US"/>
          </a:p>
        </p:txBody>
      </p:sp>
      <p:sp>
        <p:nvSpPr>
          <p:cNvPr id="5" name="Slide Number Placeholder 4">
            <a:extLst>
              <a:ext uri="{FF2B5EF4-FFF2-40B4-BE49-F238E27FC236}">
                <a16:creationId xmlns:a16="http://schemas.microsoft.com/office/drawing/2014/main" id="{E6F3FA0C-0E4D-427D-B6D6-E6BE952A5A7B}"/>
              </a:ext>
            </a:extLst>
          </p:cNvPr>
          <p:cNvSpPr>
            <a:spLocks noGrp="1"/>
          </p:cNvSpPr>
          <p:nvPr>
            <p:ph type="sldNum" sz="quarter" idx="12"/>
          </p:nvPr>
        </p:nvSpPr>
        <p:spPr/>
        <p:txBody>
          <a:bodyPr/>
          <a:lstStyle/>
          <a:p>
            <a:fld id="{002E2CAC-6674-414A-8D65-CF8BBF4DD0CA}" type="slidenum">
              <a:rPr lang="en-US" smtClean="0"/>
              <a:t>23</a:t>
            </a:fld>
            <a:endParaRPr lang="en-US" dirty="0"/>
          </a:p>
        </p:txBody>
      </p:sp>
      <p:sp>
        <p:nvSpPr>
          <p:cNvPr id="7" name="TextBox 6">
            <a:extLst>
              <a:ext uri="{FF2B5EF4-FFF2-40B4-BE49-F238E27FC236}">
                <a16:creationId xmlns:a16="http://schemas.microsoft.com/office/drawing/2014/main" id="{130D11ED-B831-45CA-A3CD-D726CFB2A0C1}"/>
              </a:ext>
            </a:extLst>
          </p:cNvPr>
          <p:cNvSpPr txBox="1"/>
          <p:nvPr/>
        </p:nvSpPr>
        <p:spPr>
          <a:xfrm>
            <a:off x="628650" y="1475245"/>
            <a:ext cx="770339" cy="430887"/>
          </a:xfrm>
          <a:prstGeom prst="rect">
            <a:avLst/>
          </a:prstGeom>
          <a:noFill/>
        </p:spPr>
        <p:txBody>
          <a:bodyPr wrap="none" rtlCol="0">
            <a:spAutoFit/>
          </a:bodyPr>
          <a:lstStyle/>
          <a:p>
            <a:r>
              <a:rPr lang="en-US" sz="2200" dirty="0">
                <a:solidFill>
                  <a:srgbClr val="FF0000"/>
                </a:solidFill>
              </a:rPr>
              <a:t>Tools</a:t>
            </a:r>
          </a:p>
        </p:txBody>
      </p:sp>
      <p:sp>
        <p:nvSpPr>
          <p:cNvPr id="10" name="TextBox 9">
            <a:extLst>
              <a:ext uri="{FF2B5EF4-FFF2-40B4-BE49-F238E27FC236}">
                <a16:creationId xmlns:a16="http://schemas.microsoft.com/office/drawing/2014/main" id="{C0148251-F18B-439A-BA6E-EC851A8071E1}"/>
              </a:ext>
            </a:extLst>
          </p:cNvPr>
          <p:cNvSpPr txBox="1"/>
          <p:nvPr/>
        </p:nvSpPr>
        <p:spPr>
          <a:xfrm>
            <a:off x="628650" y="2029659"/>
            <a:ext cx="7886700" cy="4154984"/>
          </a:xfrm>
          <a:prstGeom prst="rect">
            <a:avLst/>
          </a:prstGeom>
          <a:noFill/>
        </p:spPr>
        <p:txBody>
          <a:bodyPr wrap="square">
            <a:spAutoFit/>
          </a:bodyPr>
          <a:lstStyle/>
          <a:p>
            <a:pPr algn="l"/>
            <a:r>
              <a:rPr lang="en-US" sz="2200" b="0" i="0" u="none" strike="noStrike" baseline="0" dirty="0">
                <a:solidFill>
                  <a:srgbClr val="002060"/>
                </a:solidFill>
              </a:rPr>
              <a:t>tools used as end effectors by robots to perform processing</a:t>
            </a:r>
          </a:p>
          <a:p>
            <a:pPr algn="l"/>
            <a:r>
              <a:rPr lang="en-US" sz="2200" b="0" i="0" u="none" strike="noStrike" baseline="0" dirty="0">
                <a:solidFill>
                  <a:srgbClr val="002060"/>
                </a:solidFill>
              </a:rPr>
              <a:t>applications include </a:t>
            </a:r>
            <a:br>
              <a:rPr lang="en-US" sz="2200" b="0" i="0" u="none" strike="noStrike" baseline="0" dirty="0">
                <a:solidFill>
                  <a:srgbClr val="002060"/>
                </a:solidFill>
              </a:rPr>
            </a:br>
            <a:endParaRPr lang="en-US" sz="2200" b="0" i="0" u="none" strike="noStrike" baseline="0" dirty="0">
              <a:solidFill>
                <a:srgbClr val="002060"/>
              </a:solidFill>
            </a:endParaRPr>
          </a:p>
          <a:p>
            <a:pPr marL="342900" indent="-342900" algn="l">
              <a:buFont typeface="Arial" panose="020B0604020202020204" pitchFamily="34" charset="0"/>
              <a:buChar char="•"/>
            </a:pPr>
            <a:r>
              <a:rPr lang="en-US" sz="2200" b="0" i="0" u="none" strike="noStrike" baseline="0" dirty="0">
                <a:solidFill>
                  <a:srgbClr val="002060"/>
                </a:solidFill>
              </a:rPr>
              <a:t>spot welding gun, </a:t>
            </a:r>
          </a:p>
          <a:p>
            <a:pPr marL="342900" indent="-342900" algn="l">
              <a:buFont typeface="Arial" panose="020B0604020202020204" pitchFamily="34" charset="0"/>
              <a:buChar char="•"/>
            </a:pPr>
            <a:r>
              <a:rPr lang="en-US" sz="2200" b="0" i="0" u="none" strike="noStrike" baseline="0" dirty="0">
                <a:solidFill>
                  <a:srgbClr val="002060"/>
                </a:solidFill>
              </a:rPr>
              <a:t>arc welding tool; </a:t>
            </a:r>
          </a:p>
          <a:p>
            <a:pPr marL="342900" indent="-342900" algn="l">
              <a:buFont typeface="Arial" panose="020B0604020202020204" pitchFamily="34" charset="0"/>
              <a:buChar char="•"/>
            </a:pPr>
            <a:r>
              <a:rPr lang="en-US" sz="2200" b="0" i="0" u="none" strike="noStrike" baseline="0" dirty="0">
                <a:solidFill>
                  <a:srgbClr val="002060"/>
                </a:solidFill>
              </a:rPr>
              <a:t>spray painting gun; rotating</a:t>
            </a:r>
          </a:p>
          <a:p>
            <a:pPr marL="342900" indent="-342900" algn="l">
              <a:buFont typeface="Arial" panose="020B0604020202020204" pitchFamily="34" charset="0"/>
              <a:buChar char="•"/>
            </a:pPr>
            <a:r>
              <a:rPr lang="en-US" sz="2200" b="0" i="0" u="none" strike="noStrike" baseline="0" dirty="0">
                <a:solidFill>
                  <a:srgbClr val="002060"/>
                </a:solidFill>
              </a:rPr>
              <a:t>spindle for drilling, </a:t>
            </a:r>
          </a:p>
          <a:p>
            <a:pPr marL="342900" indent="-342900" algn="l">
              <a:buFont typeface="Arial" panose="020B0604020202020204" pitchFamily="34" charset="0"/>
              <a:buChar char="•"/>
            </a:pPr>
            <a:r>
              <a:rPr lang="en-US" sz="2200" b="0" i="0" u="none" strike="noStrike" baseline="0" dirty="0">
                <a:solidFill>
                  <a:srgbClr val="002060"/>
                </a:solidFill>
              </a:rPr>
              <a:t>routing, </a:t>
            </a:r>
          </a:p>
          <a:p>
            <a:pPr marL="342900" indent="-342900" algn="l">
              <a:buFont typeface="Arial" panose="020B0604020202020204" pitchFamily="34" charset="0"/>
              <a:buChar char="•"/>
            </a:pPr>
            <a:r>
              <a:rPr lang="en-US" sz="2200" b="0" i="0" u="none" strike="noStrike" baseline="0" dirty="0">
                <a:solidFill>
                  <a:srgbClr val="002060"/>
                </a:solidFill>
              </a:rPr>
              <a:t>grinding, and </a:t>
            </a:r>
          </a:p>
          <a:p>
            <a:pPr marL="342900" indent="-342900" algn="l">
              <a:buFont typeface="Arial" panose="020B0604020202020204" pitchFamily="34" charset="0"/>
              <a:buChar char="•"/>
            </a:pPr>
            <a:r>
              <a:rPr lang="en-US" sz="2200" b="0" i="0" u="none" strike="noStrike" baseline="0" dirty="0">
                <a:solidFill>
                  <a:srgbClr val="002060"/>
                </a:solidFill>
              </a:rPr>
              <a:t>similar operations; assembly tool (e.g., automatic screwdriver); heating torch; ladle (for metal die casting); and water jet cutting tool.</a:t>
            </a:r>
            <a:endParaRPr lang="en-US" sz="2200" dirty="0">
              <a:solidFill>
                <a:srgbClr val="002060"/>
              </a:solidFill>
            </a:endParaRPr>
          </a:p>
        </p:txBody>
      </p:sp>
    </p:spTree>
    <p:extLst>
      <p:ext uri="{BB962C8B-B14F-4D97-AF65-F5344CB8AC3E}">
        <p14:creationId xmlns:p14="http://schemas.microsoft.com/office/powerpoint/2010/main" val="4291425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D6658-427E-4DCF-B794-DB689E161103}"/>
              </a:ext>
            </a:extLst>
          </p:cNvPr>
          <p:cNvSpPr>
            <a:spLocks noGrp="1"/>
          </p:cNvSpPr>
          <p:nvPr>
            <p:ph type="title"/>
          </p:nvPr>
        </p:nvSpPr>
        <p:spPr/>
        <p:txBody>
          <a:bodyPr>
            <a:normAutofit/>
          </a:bodyPr>
          <a:lstStyle/>
          <a:p>
            <a:r>
              <a:rPr lang="en-US" sz="3500" dirty="0"/>
              <a:t>Applications of Industrial Robots</a:t>
            </a:r>
          </a:p>
        </p:txBody>
      </p:sp>
      <p:sp>
        <p:nvSpPr>
          <p:cNvPr id="4" name="Date Placeholder 3">
            <a:extLst>
              <a:ext uri="{FF2B5EF4-FFF2-40B4-BE49-F238E27FC236}">
                <a16:creationId xmlns:a16="http://schemas.microsoft.com/office/drawing/2014/main" id="{213512AB-C7AB-44A9-BAA9-FCF731741C34}"/>
              </a:ext>
            </a:extLst>
          </p:cNvPr>
          <p:cNvSpPr>
            <a:spLocks noGrp="1"/>
          </p:cNvSpPr>
          <p:nvPr>
            <p:ph type="dt" sz="half" idx="10"/>
          </p:nvPr>
        </p:nvSpPr>
        <p:spPr/>
        <p:txBody>
          <a:bodyPr/>
          <a:lstStyle/>
          <a:p>
            <a:fld id="{1BA0BDA3-C400-4031-B023-EABAB28EB57A}" type="datetime1">
              <a:rPr lang="en-US" smtClean="0"/>
              <a:t>2/4/2021</a:t>
            </a:fld>
            <a:endParaRPr lang="en-US"/>
          </a:p>
        </p:txBody>
      </p:sp>
      <p:sp>
        <p:nvSpPr>
          <p:cNvPr id="5" name="Slide Number Placeholder 4">
            <a:extLst>
              <a:ext uri="{FF2B5EF4-FFF2-40B4-BE49-F238E27FC236}">
                <a16:creationId xmlns:a16="http://schemas.microsoft.com/office/drawing/2014/main" id="{E6F3FA0C-0E4D-427D-B6D6-E6BE952A5A7B}"/>
              </a:ext>
            </a:extLst>
          </p:cNvPr>
          <p:cNvSpPr>
            <a:spLocks noGrp="1"/>
          </p:cNvSpPr>
          <p:nvPr>
            <p:ph type="sldNum" sz="quarter" idx="12"/>
          </p:nvPr>
        </p:nvSpPr>
        <p:spPr/>
        <p:txBody>
          <a:bodyPr/>
          <a:lstStyle/>
          <a:p>
            <a:fld id="{002E2CAC-6674-414A-8D65-CF8BBF4DD0CA}" type="slidenum">
              <a:rPr lang="en-US" smtClean="0"/>
              <a:t>24</a:t>
            </a:fld>
            <a:endParaRPr lang="en-US"/>
          </a:p>
        </p:txBody>
      </p:sp>
      <p:sp>
        <p:nvSpPr>
          <p:cNvPr id="6" name="TextBox 5">
            <a:extLst>
              <a:ext uri="{FF2B5EF4-FFF2-40B4-BE49-F238E27FC236}">
                <a16:creationId xmlns:a16="http://schemas.microsoft.com/office/drawing/2014/main" id="{79BCA7F8-90ED-46B7-BEDF-62FCA0E3FFCC}"/>
              </a:ext>
            </a:extLst>
          </p:cNvPr>
          <p:cNvSpPr txBox="1"/>
          <p:nvPr/>
        </p:nvSpPr>
        <p:spPr>
          <a:xfrm>
            <a:off x="628650" y="1951672"/>
            <a:ext cx="7886700" cy="2462213"/>
          </a:xfrm>
          <a:prstGeom prst="rect">
            <a:avLst/>
          </a:prstGeom>
          <a:noFill/>
        </p:spPr>
        <p:txBody>
          <a:bodyPr wrap="square">
            <a:spAutoFit/>
          </a:bodyPr>
          <a:lstStyle/>
          <a:p>
            <a:pPr algn="l"/>
            <a:r>
              <a:rPr lang="en-US" sz="2200" b="0" i="0" u="none" strike="noStrike" baseline="0" dirty="0">
                <a:solidFill>
                  <a:srgbClr val="002060"/>
                </a:solidFill>
              </a:rPr>
              <a:t>The applications can usually be classified into one of the</a:t>
            </a:r>
          </a:p>
          <a:p>
            <a:pPr algn="l"/>
            <a:r>
              <a:rPr lang="en-US" sz="2200" b="0" i="0" u="none" strike="noStrike" baseline="0" dirty="0">
                <a:solidFill>
                  <a:srgbClr val="002060"/>
                </a:solidFill>
              </a:rPr>
              <a:t>following categories: </a:t>
            </a:r>
            <a:br>
              <a:rPr lang="en-US" sz="2200" b="0" i="0" u="none" strike="noStrike" baseline="0" dirty="0">
                <a:solidFill>
                  <a:srgbClr val="002060"/>
                </a:solidFill>
              </a:rPr>
            </a:br>
            <a:endParaRPr lang="en-US" sz="2200" b="0" i="0" u="none" strike="noStrike" baseline="0" dirty="0">
              <a:solidFill>
                <a:srgbClr val="002060"/>
              </a:solidFill>
            </a:endParaRPr>
          </a:p>
          <a:p>
            <a:pPr marL="342900" indent="-342900" algn="l">
              <a:buFont typeface="Arial" panose="020B0604020202020204" pitchFamily="34" charset="0"/>
              <a:buChar char="•"/>
            </a:pPr>
            <a:r>
              <a:rPr lang="en-US" sz="2200" b="0" i="0" u="none" strike="noStrike" baseline="0" dirty="0">
                <a:solidFill>
                  <a:srgbClr val="002060"/>
                </a:solidFill>
              </a:rPr>
              <a:t>material handling, </a:t>
            </a:r>
            <a:endParaRPr lang="en-US" sz="2200" dirty="0">
              <a:solidFill>
                <a:srgbClr val="002060"/>
              </a:solidFill>
            </a:endParaRPr>
          </a:p>
          <a:p>
            <a:pPr marL="342900" indent="-342900" algn="l">
              <a:buFont typeface="Arial" panose="020B0604020202020204" pitchFamily="34" charset="0"/>
              <a:buChar char="•"/>
            </a:pPr>
            <a:r>
              <a:rPr lang="en-US" sz="2200" b="0" i="0" u="none" strike="noStrike" baseline="0" dirty="0">
                <a:solidFill>
                  <a:srgbClr val="002060"/>
                </a:solidFill>
              </a:rPr>
              <a:t>processing operations, and </a:t>
            </a:r>
            <a:endParaRPr lang="en-US" sz="2200" dirty="0">
              <a:solidFill>
                <a:srgbClr val="002060"/>
              </a:solidFill>
            </a:endParaRPr>
          </a:p>
          <a:p>
            <a:pPr marL="342900" indent="-342900" algn="l">
              <a:buFont typeface="Arial" panose="020B0604020202020204" pitchFamily="34" charset="0"/>
              <a:buChar char="•"/>
            </a:pPr>
            <a:r>
              <a:rPr lang="en-US" sz="2200" b="0" i="0" u="none" strike="noStrike" baseline="0" dirty="0">
                <a:solidFill>
                  <a:srgbClr val="002060"/>
                </a:solidFill>
              </a:rPr>
              <a:t>Assembly</a:t>
            </a:r>
            <a:endParaRPr lang="en-US" sz="2200" dirty="0">
              <a:solidFill>
                <a:srgbClr val="002060"/>
              </a:solidFill>
            </a:endParaRPr>
          </a:p>
          <a:p>
            <a:pPr marL="342900" indent="-342900" algn="l">
              <a:buFont typeface="Arial" panose="020B0604020202020204" pitchFamily="34" charset="0"/>
              <a:buChar char="•"/>
            </a:pPr>
            <a:r>
              <a:rPr lang="en-US" sz="2200" b="0" i="0" u="none" strike="noStrike" baseline="0" dirty="0">
                <a:solidFill>
                  <a:srgbClr val="002060"/>
                </a:solidFill>
              </a:rPr>
              <a:t>inspection.</a:t>
            </a:r>
            <a:endParaRPr lang="en-US" sz="2200" dirty="0">
              <a:solidFill>
                <a:srgbClr val="002060"/>
              </a:solidFill>
            </a:endParaRPr>
          </a:p>
        </p:txBody>
      </p:sp>
    </p:spTree>
    <p:extLst>
      <p:ext uri="{BB962C8B-B14F-4D97-AF65-F5344CB8AC3E}">
        <p14:creationId xmlns:p14="http://schemas.microsoft.com/office/powerpoint/2010/main" val="32833516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D6658-427E-4DCF-B794-DB689E161103}"/>
              </a:ext>
            </a:extLst>
          </p:cNvPr>
          <p:cNvSpPr>
            <a:spLocks noGrp="1"/>
          </p:cNvSpPr>
          <p:nvPr>
            <p:ph type="title"/>
          </p:nvPr>
        </p:nvSpPr>
        <p:spPr/>
        <p:txBody>
          <a:bodyPr>
            <a:normAutofit/>
          </a:bodyPr>
          <a:lstStyle/>
          <a:p>
            <a:r>
              <a:rPr lang="en-US" sz="3500" dirty="0"/>
              <a:t>Applications of Industrial Robots</a:t>
            </a:r>
          </a:p>
        </p:txBody>
      </p:sp>
      <p:sp>
        <p:nvSpPr>
          <p:cNvPr id="4" name="Date Placeholder 3">
            <a:extLst>
              <a:ext uri="{FF2B5EF4-FFF2-40B4-BE49-F238E27FC236}">
                <a16:creationId xmlns:a16="http://schemas.microsoft.com/office/drawing/2014/main" id="{213512AB-C7AB-44A9-BAA9-FCF731741C34}"/>
              </a:ext>
            </a:extLst>
          </p:cNvPr>
          <p:cNvSpPr>
            <a:spLocks noGrp="1"/>
          </p:cNvSpPr>
          <p:nvPr>
            <p:ph type="dt" sz="half" idx="10"/>
          </p:nvPr>
        </p:nvSpPr>
        <p:spPr/>
        <p:txBody>
          <a:bodyPr/>
          <a:lstStyle/>
          <a:p>
            <a:fld id="{1BA0BDA3-C400-4031-B023-EABAB28EB57A}" type="datetime1">
              <a:rPr lang="en-US" smtClean="0"/>
              <a:t>2/4/2021</a:t>
            </a:fld>
            <a:endParaRPr lang="en-US"/>
          </a:p>
        </p:txBody>
      </p:sp>
      <p:sp>
        <p:nvSpPr>
          <p:cNvPr id="5" name="Slide Number Placeholder 4">
            <a:extLst>
              <a:ext uri="{FF2B5EF4-FFF2-40B4-BE49-F238E27FC236}">
                <a16:creationId xmlns:a16="http://schemas.microsoft.com/office/drawing/2014/main" id="{E6F3FA0C-0E4D-427D-B6D6-E6BE952A5A7B}"/>
              </a:ext>
            </a:extLst>
          </p:cNvPr>
          <p:cNvSpPr>
            <a:spLocks noGrp="1"/>
          </p:cNvSpPr>
          <p:nvPr>
            <p:ph type="sldNum" sz="quarter" idx="12"/>
          </p:nvPr>
        </p:nvSpPr>
        <p:spPr/>
        <p:txBody>
          <a:bodyPr/>
          <a:lstStyle/>
          <a:p>
            <a:fld id="{002E2CAC-6674-414A-8D65-CF8BBF4DD0CA}" type="slidenum">
              <a:rPr lang="en-US" smtClean="0"/>
              <a:t>25</a:t>
            </a:fld>
            <a:endParaRPr lang="en-US"/>
          </a:p>
        </p:txBody>
      </p:sp>
      <p:sp>
        <p:nvSpPr>
          <p:cNvPr id="6" name="TextBox 5">
            <a:extLst>
              <a:ext uri="{FF2B5EF4-FFF2-40B4-BE49-F238E27FC236}">
                <a16:creationId xmlns:a16="http://schemas.microsoft.com/office/drawing/2014/main" id="{79BCA7F8-90ED-46B7-BEDF-62FCA0E3FFCC}"/>
              </a:ext>
            </a:extLst>
          </p:cNvPr>
          <p:cNvSpPr txBox="1"/>
          <p:nvPr/>
        </p:nvSpPr>
        <p:spPr>
          <a:xfrm>
            <a:off x="628650" y="1475245"/>
            <a:ext cx="7886700" cy="430887"/>
          </a:xfrm>
          <a:prstGeom prst="rect">
            <a:avLst/>
          </a:prstGeom>
          <a:noFill/>
        </p:spPr>
        <p:txBody>
          <a:bodyPr wrap="square">
            <a:spAutoFit/>
          </a:bodyPr>
          <a:lstStyle/>
          <a:p>
            <a:pPr algn="l"/>
            <a:r>
              <a:rPr lang="en-US" sz="2200" dirty="0">
                <a:solidFill>
                  <a:srgbClr val="FF0000"/>
                </a:solidFill>
              </a:rPr>
              <a:t>Material handing applications</a:t>
            </a:r>
          </a:p>
        </p:txBody>
      </p:sp>
      <p:sp>
        <p:nvSpPr>
          <p:cNvPr id="7" name="TextBox 6">
            <a:extLst>
              <a:ext uri="{FF2B5EF4-FFF2-40B4-BE49-F238E27FC236}">
                <a16:creationId xmlns:a16="http://schemas.microsoft.com/office/drawing/2014/main" id="{25B86ADD-DDCC-4216-B281-C8D9F0F0FE66}"/>
              </a:ext>
            </a:extLst>
          </p:cNvPr>
          <p:cNvSpPr txBox="1"/>
          <p:nvPr/>
        </p:nvSpPr>
        <p:spPr>
          <a:xfrm>
            <a:off x="628650" y="2092921"/>
            <a:ext cx="7886700" cy="1107996"/>
          </a:xfrm>
          <a:prstGeom prst="rect">
            <a:avLst/>
          </a:prstGeom>
          <a:noFill/>
        </p:spPr>
        <p:txBody>
          <a:bodyPr wrap="square">
            <a:spAutoFit/>
          </a:bodyPr>
          <a:lstStyle/>
          <a:p>
            <a:pPr algn="l"/>
            <a:r>
              <a:rPr lang="en-US" sz="2200" b="0" i="0" u="none" strike="noStrike" baseline="0" dirty="0">
                <a:solidFill>
                  <a:srgbClr val="002060"/>
                </a:solidFill>
              </a:rPr>
              <a:t>Included within this application category are </a:t>
            </a:r>
            <a:endParaRPr lang="en-US" sz="2200" dirty="0">
              <a:solidFill>
                <a:srgbClr val="002060"/>
              </a:solidFill>
            </a:endParaRPr>
          </a:p>
          <a:p>
            <a:pPr marL="342900" indent="-342900" algn="l">
              <a:buFont typeface="Arial" panose="020B0604020202020204" pitchFamily="34" charset="0"/>
              <a:buChar char="•"/>
            </a:pPr>
            <a:r>
              <a:rPr lang="en-US" sz="2200" b="0" i="0" u="none" strike="noStrike" baseline="0" dirty="0">
                <a:solidFill>
                  <a:srgbClr val="002060"/>
                </a:solidFill>
              </a:rPr>
              <a:t>material transfer and </a:t>
            </a:r>
            <a:endParaRPr lang="en-US" sz="2200" dirty="0">
              <a:solidFill>
                <a:srgbClr val="002060"/>
              </a:solidFill>
            </a:endParaRPr>
          </a:p>
          <a:p>
            <a:pPr marL="342900" indent="-342900" algn="l">
              <a:buFont typeface="Arial" panose="020B0604020202020204" pitchFamily="34" charset="0"/>
              <a:buChar char="•"/>
            </a:pPr>
            <a:r>
              <a:rPr lang="en-US" sz="2200" b="0" i="0" u="none" strike="noStrike" baseline="0" dirty="0">
                <a:solidFill>
                  <a:srgbClr val="002060"/>
                </a:solidFill>
              </a:rPr>
              <a:t>machine loading and/or unloading.</a:t>
            </a:r>
            <a:endParaRPr lang="en-US" sz="2200" dirty="0">
              <a:solidFill>
                <a:srgbClr val="002060"/>
              </a:solidFill>
            </a:endParaRPr>
          </a:p>
        </p:txBody>
      </p:sp>
      <p:sp>
        <p:nvSpPr>
          <p:cNvPr id="9" name="TextBox 8">
            <a:extLst>
              <a:ext uri="{FF2B5EF4-FFF2-40B4-BE49-F238E27FC236}">
                <a16:creationId xmlns:a16="http://schemas.microsoft.com/office/drawing/2014/main" id="{946D9D26-2AFC-420A-AA22-AEC66FDFD0B8}"/>
              </a:ext>
            </a:extLst>
          </p:cNvPr>
          <p:cNvSpPr txBox="1"/>
          <p:nvPr/>
        </p:nvSpPr>
        <p:spPr>
          <a:xfrm>
            <a:off x="628650" y="3387706"/>
            <a:ext cx="7247382" cy="430887"/>
          </a:xfrm>
          <a:prstGeom prst="rect">
            <a:avLst/>
          </a:prstGeom>
          <a:noFill/>
        </p:spPr>
        <p:txBody>
          <a:bodyPr wrap="square">
            <a:spAutoFit/>
          </a:bodyPr>
          <a:lstStyle/>
          <a:p>
            <a:r>
              <a:rPr lang="en-US" sz="2200" b="0" i="0" u="none" strike="noStrike" baseline="0" dirty="0">
                <a:solidFill>
                  <a:srgbClr val="002060"/>
                </a:solidFill>
              </a:rPr>
              <a:t>the parts must be presented to the robot in a known position</a:t>
            </a:r>
            <a:endParaRPr lang="en-US" sz="2200" dirty="0">
              <a:solidFill>
                <a:srgbClr val="002060"/>
              </a:solidFill>
            </a:endParaRPr>
          </a:p>
        </p:txBody>
      </p:sp>
    </p:spTree>
    <p:extLst>
      <p:ext uri="{BB962C8B-B14F-4D97-AF65-F5344CB8AC3E}">
        <p14:creationId xmlns:p14="http://schemas.microsoft.com/office/powerpoint/2010/main" val="40568748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D6658-427E-4DCF-B794-DB689E161103}"/>
              </a:ext>
            </a:extLst>
          </p:cNvPr>
          <p:cNvSpPr>
            <a:spLocks noGrp="1"/>
          </p:cNvSpPr>
          <p:nvPr>
            <p:ph type="title"/>
          </p:nvPr>
        </p:nvSpPr>
        <p:spPr/>
        <p:txBody>
          <a:bodyPr>
            <a:normAutofit/>
          </a:bodyPr>
          <a:lstStyle/>
          <a:p>
            <a:r>
              <a:rPr lang="en-US" sz="3500" dirty="0"/>
              <a:t>Applications of Industrial Robots</a:t>
            </a:r>
          </a:p>
        </p:txBody>
      </p:sp>
      <p:sp>
        <p:nvSpPr>
          <p:cNvPr id="4" name="Date Placeholder 3">
            <a:extLst>
              <a:ext uri="{FF2B5EF4-FFF2-40B4-BE49-F238E27FC236}">
                <a16:creationId xmlns:a16="http://schemas.microsoft.com/office/drawing/2014/main" id="{213512AB-C7AB-44A9-BAA9-FCF731741C34}"/>
              </a:ext>
            </a:extLst>
          </p:cNvPr>
          <p:cNvSpPr>
            <a:spLocks noGrp="1"/>
          </p:cNvSpPr>
          <p:nvPr>
            <p:ph type="dt" sz="half" idx="10"/>
          </p:nvPr>
        </p:nvSpPr>
        <p:spPr/>
        <p:txBody>
          <a:bodyPr/>
          <a:lstStyle/>
          <a:p>
            <a:fld id="{1BA0BDA3-C400-4031-B023-EABAB28EB57A}" type="datetime1">
              <a:rPr lang="en-US" smtClean="0"/>
              <a:t>2/4/2021</a:t>
            </a:fld>
            <a:endParaRPr lang="en-US"/>
          </a:p>
        </p:txBody>
      </p:sp>
      <p:sp>
        <p:nvSpPr>
          <p:cNvPr id="5" name="Slide Number Placeholder 4">
            <a:extLst>
              <a:ext uri="{FF2B5EF4-FFF2-40B4-BE49-F238E27FC236}">
                <a16:creationId xmlns:a16="http://schemas.microsoft.com/office/drawing/2014/main" id="{E6F3FA0C-0E4D-427D-B6D6-E6BE952A5A7B}"/>
              </a:ext>
            </a:extLst>
          </p:cNvPr>
          <p:cNvSpPr>
            <a:spLocks noGrp="1"/>
          </p:cNvSpPr>
          <p:nvPr>
            <p:ph type="sldNum" sz="quarter" idx="12"/>
          </p:nvPr>
        </p:nvSpPr>
        <p:spPr/>
        <p:txBody>
          <a:bodyPr/>
          <a:lstStyle/>
          <a:p>
            <a:fld id="{002E2CAC-6674-414A-8D65-CF8BBF4DD0CA}" type="slidenum">
              <a:rPr lang="en-US" smtClean="0"/>
              <a:t>26</a:t>
            </a:fld>
            <a:endParaRPr lang="en-US" dirty="0"/>
          </a:p>
        </p:txBody>
      </p:sp>
      <p:sp>
        <p:nvSpPr>
          <p:cNvPr id="6" name="TextBox 5">
            <a:extLst>
              <a:ext uri="{FF2B5EF4-FFF2-40B4-BE49-F238E27FC236}">
                <a16:creationId xmlns:a16="http://schemas.microsoft.com/office/drawing/2014/main" id="{79BCA7F8-90ED-46B7-BEDF-62FCA0E3FFCC}"/>
              </a:ext>
            </a:extLst>
          </p:cNvPr>
          <p:cNvSpPr txBox="1"/>
          <p:nvPr/>
        </p:nvSpPr>
        <p:spPr>
          <a:xfrm>
            <a:off x="628650" y="1475245"/>
            <a:ext cx="7886700" cy="430887"/>
          </a:xfrm>
          <a:prstGeom prst="rect">
            <a:avLst/>
          </a:prstGeom>
          <a:noFill/>
        </p:spPr>
        <p:txBody>
          <a:bodyPr wrap="square">
            <a:spAutoFit/>
          </a:bodyPr>
          <a:lstStyle/>
          <a:p>
            <a:pPr algn="l"/>
            <a:r>
              <a:rPr lang="en-US" sz="2200" dirty="0">
                <a:solidFill>
                  <a:srgbClr val="FF0000"/>
                </a:solidFill>
              </a:rPr>
              <a:t>Processing operation</a:t>
            </a:r>
          </a:p>
        </p:txBody>
      </p:sp>
      <p:sp>
        <p:nvSpPr>
          <p:cNvPr id="10" name="TextBox 9">
            <a:extLst>
              <a:ext uri="{FF2B5EF4-FFF2-40B4-BE49-F238E27FC236}">
                <a16:creationId xmlns:a16="http://schemas.microsoft.com/office/drawing/2014/main" id="{9F58EA7D-E950-413C-A53A-9AF2D945C860}"/>
              </a:ext>
            </a:extLst>
          </p:cNvPr>
          <p:cNvSpPr txBox="1"/>
          <p:nvPr/>
        </p:nvSpPr>
        <p:spPr>
          <a:xfrm>
            <a:off x="628650" y="2037164"/>
            <a:ext cx="7886700" cy="3477875"/>
          </a:xfrm>
          <a:prstGeom prst="rect">
            <a:avLst/>
          </a:prstGeom>
          <a:noFill/>
        </p:spPr>
        <p:txBody>
          <a:bodyPr wrap="square">
            <a:spAutoFit/>
          </a:bodyPr>
          <a:lstStyle/>
          <a:p>
            <a:pPr algn="l"/>
            <a:r>
              <a:rPr lang="en-US" sz="2200" b="0" i="0" u="none" strike="noStrike" baseline="0" dirty="0">
                <a:solidFill>
                  <a:srgbClr val="002060"/>
                </a:solidFill>
              </a:rPr>
              <a:t>To perform the process, the robot must manipulate the tool relative to the part. </a:t>
            </a:r>
          </a:p>
          <a:p>
            <a:pPr algn="l"/>
            <a:endParaRPr lang="en-US" sz="2200" dirty="0">
              <a:solidFill>
                <a:srgbClr val="002060"/>
              </a:solidFill>
            </a:endParaRPr>
          </a:p>
          <a:p>
            <a:pPr algn="l"/>
            <a:r>
              <a:rPr lang="en-US" sz="2200" b="0" i="0" u="none" strike="noStrike" baseline="0" dirty="0">
                <a:solidFill>
                  <a:srgbClr val="002060"/>
                </a:solidFill>
              </a:rPr>
              <a:t>Examples of industrial robot applications in the processing category include: </a:t>
            </a:r>
          </a:p>
          <a:p>
            <a:pPr marL="342900" indent="-342900" algn="l">
              <a:buFont typeface="Arial" panose="020B0604020202020204" pitchFamily="34" charset="0"/>
              <a:buChar char="•"/>
            </a:pPr>
            <a:r>
              <a:rPr lang="en-US" sz="2200" b="0" i="0" u="none" strike="noStrike" baseline="0" dirty="0">
                <a:solidFill>
                  <a:srgbClr val="002060"/>
                </a:solidFill>
              </a:rPr>
              <a:t>spot welding, </a:t>
            </a:r>
          </a:p>
          <a:p>
            <a:pPr marL="342900" indent="-342900" algn="l">
              <a:buFont typeface="Arial" panose="020B0604020202020204" pitchFamily="34" charset="0"/>
              <a:buChar char="•"/>
            </a:pPr>
            <a:r>
              <a:rPr lang="en-US" sz="2200" b="0" i="0" u="none" strike="noStrike" baseline="0" dirty="0">
                <a:solidFill>
                  <a:srgbClr val="002060"/>
                </a:solidFill>
              </a:rPr>
              <a:t>arc welding, </a:t>
            </a:r>
          </a:p>
          <a:p>
            <a:pPr marL="342900" indent="-342900" algn="l">
              <a:buFont typeface="Arial" panose="020B0604020202020204" pitchFamily="34" charset="0"/>
              <a:buChar char="•"/>
            </a:pPr>
            <a:r>
              <a:rPr lang="en-US" sz="2200" b="0" i="0" u="none" strike="noStrike" baseline="0" dirty="0">
                <a:solidFill>
                  <a:srgbClr val="002060"/>
                </a:solidFill>
              </a:rPr>
              <a:t>spray painting,</a:t>
            </a:r>
          </a:p>
          <a:p>
            <a:pPr marL="342900" indent="-342900" algn="l">
              <a:buFont typeface="Arial" panose="020B0604020202020204" pitchFamily="34" charset="0"/>
              <a:buChar char="•"/>
            </a:pPr>
            <a:r>
              <a:rPr lang="en-US" sz="2200" b="0" i="0" u="none" strike="noStrike" baseline="0" dirty="0">
                <a:solidFill>
                  <a:srgbClr val="002060"/>
                </a:solidFill>
              </a:rPr>
              <a:t>various machining and other rotating spindle processes.</a:t>
            </a:r>
          </a:p>
          <a:p>
            <a:pPr marL="342900" indent="-342900" algn="l">
              <a:buFont typeface="Arial" panose="020B0604020202020204" pitchFamily="34" charset="0"/>
              <a:buChar char="•"/>
            </a:pPr>
            <a:r>
              <a:rPr lang="en-US" sz="2200" dirty="0">
                <a:solidFill>
                  <a:srgbClr val="002060"/>
                </a:solidFill>
              </a:rPr>
              <a:t>……….</a:t>
            </a:r>
          </a:p>
        </p:txBody>
      </p:sp>
    </p:spTree>
    <p:extLst>
      <p:ext uri="{BB962C8B-B14F-4D97-AF65-F5344CB8AC3E}">
        <p14:creationId xmlns:p14="http://schemas.microsoft.com/office/powerpoint/2010/main" val="1073827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D6658-427E-4DCF-B794-DB689E161103}"/>
              </a:ext>
            </a:extLst>
          </p:cNvPr>
          <p:cNvSpPr>
            <a:spLocks noGrp="1"/>
          </p:cNvSpPr>
          <p:nvPr>
            <p:ph type="title"/>
          </p:nvPr>
        </p:nvSpPr>
        <p:spPr/>
        <p:txBody>
          <a:bodyPr>
            <a:normAutofit/>
          </a:bodyPr>
          <a:lstStyle/>
          <a:p>
            <a:r>
              <a:rPr lang="en-US" sz="3500" dirty="0"/>
              <a:t>Applications of Industrial Robots</a:t>
            </a:r>
          </a:p>
        </p:txBody>
      </p:sp>
      <p:sp>
        <p:nvSpPr>
          <p:cNvPr id="4" name="Date Placeholder 3">
            <a:extLst>
              <a:ext uri="{FF2B5EF4-FFF2-40B4-BE49-F238E27FC236}">
                <a16:creationId xmlns:a16="http://schemas.microsoft.com/office/drawing/2014/main" id="{213512AB-C7AB-44A9-BAA9-FCF731741C34}"/>
              </a:ext>
            </a:extLst>
          </p:cNvPr>
          <p:cNvSpPr>
            <a:spLocks noGrp="1"/>
          </p:cNvSpPr>
          <p:nvPr>
            <p:ph type="dt" sz="half" idx="10"/>
          </p:nvPr>
        </p:nvSpPr>
        <p:spPr/>
        <p:txBody>
          <a:bodyPr/>
          <a:lstStyle/>
          <a:p>
            <a:fld id="{1BA0BDA3-C400-4031-B023-EABAB28EB57A}" type="datetime1">
              <a:rPr lang="en-US" smtClean="0"/>
              <a:t>2/4/2021</a:t>
            </a:fld>
            <a:endParaRPr lang="en-US"/>
          </a:p>
        </p:txBody>
      </p:sp>
      <p:sp>
        <p:nvSpPr>
          <p:cNvPr id="5" name="Slide Number Placeholder 4">
            <a:extLst>
              <a:ext uri="{FF2B5EF4-FFF2-40B4-BE49-F238E27FC236}">
                <a16:creationId xmlns:a16="http://schemas.microsoft.com/office/drawing/2014/main" id="{E6F3FA0C-0E4D-427D-B6D6-E6BE952A5A7B}"/>
              </a:ext>
            </a:extLst>
          </p:cNvPr>
          <p:cNvSpPr>
            <a:spLocks noGrp="1"/>
          </p:cNvSpPr>
          <p:nvPr>
            <p:ph type="sldNum" sz="quarter" idx="12"/>
          </p:nvPr>
        </p:nvSpPr>
        <p:spPr/>
        <p:txBody>
          <a:bodyPr/>
          <a:lstStyle/>
          <a:p>
            <a:fld id="{002E2CAC-6674-414A-8D65-CF8BBF4DD0CA}" type="slidenum">
              <a:rPr lang="en-US" smtClean="0"/>
              <a:t>27</a:t>
            </a:fld>
            <a:endParaRPr lang="en-US" dirty="0"/>
          </a:p>
        </p:txBody>
      </p:sp>
      <p:sp>
        <p:nvSpPr>
          <p:cNvPr id="6" name="TextBox 5">
            <a:extLst>
              <a:ext uri="{FF2B5EF4-FFF2-40B4-BE49-F238E27FC236}">
                <a16:creationId xmlns:a16="http://schemas.microsoft.com/office/drawing/2014/main" id="{79BCA7F8-90ED-46B7-BEDF-62FCA0E3FFCC}"/>
              </a:ext>
            </a:extLst>
          </p:cNvPr>
          <p:cNvSpPr txBox="1"/>
          <p:nvPr/>
        </p:nvSpPr>
        <p:spPr>
          <a:xfrm>
            <a:off x="628650" y="1475245"/>
            <a:ext cx="7886700" cy="430887"/>
          </a:xfrm>
          <a:prstGeom prst="rect">
            <a:avLst/>
          </a:prstGeom>
          <a:noFill/>
        </p:spPr>
        <p:txBody>
          <a:bodyPr wrap="square">
            <a:spAutoFit/>
          </a:bodyPr>
          <a:lstStyle/>
          <a:p>
            <a:pPr algn="l"/>
            <a:r>
              <a:rPr lang="en-US" sz="2200" dirty="0">
                <a:solidFill>
                  <a:srgbClr val="FF0000"/>
                </a:solidFill>
              </a:rPr>
              <a:t>Other processing application</a:t>
            </a:r>
          </a:p>
        </p:txBody>
      </p:sp>
      <p:sp>
        <p:nvSpPr>
          <p:cNvPr id="8" name="TextBox 7">
            <a:extLst>
              <a:ext uri="{FF2B5EF4-FFF2-40B4-BE49-F238E27FC236}">
                <a16:creationId xmlns:a16="http://schemas.microsoft.com/office/drawing/2014/main" id="{47AAF8EA-3B74-4520-84E7-E2D9B38B804B}"/>
              </a:ext>
            </a:extLst>
          </p:cNvPr>
          <p:cNvSpPr txBox="1"/>
          <p:nvPr/>
        </p:nvSpPr>
        <p:spPr>
          <a:xfrm>
            <a:off x="628650" y="2092921"/>
            <a:ext cx="7886700" cy="1446550"/>
          </a:xfrm>
          <a:prstGeom prst="rect">
            <a:avLst/>
          </a:prstGeom>
          <a:noFill/>
        </p:spPr>
        <p:txBody>
          <a:bodyPr wrap="square">
            <a:spAutoFit/>
          </a:bodyPr>
          <a:lstStyle/>
          <a:p>
            <a:pPr algn="l"/>
            <a:r>
              <a:rPr lang="en-US" sz="2200" b="0" i="0" u="none" strike="noStrike" baseline="0" dirty="0"/>
              <a:t>The list of industrial processes that are being performed by robots is continually growing. </a:t>
            </a:r>
          </a:p>
          <a:p>
            <a:pPr algn="l"/>
            <a:endParaRPr lang="en-US" sz="2200" dirty="0"/>
          </a:p>
          <a:p>
            <a:pPr algn="l"/>
            <a:r>
              <a:rPr lang="en-US" sz="2200" b="0" i="0" u="none" strike="noStrike" baseline="0" dirty="0"/>
              <a:t>Among these are the following:</a:t>
            </a:r>
            <a:endParaRPr lang="en-US" sz="2200" dirty="0"/>
          </a:p>
        </p:txBody>
      </p:sp>
      <p:sp>
        <p:nvSpPr>
          <p:cNvPr id="11" name="TextBox 10">
            <a:extLst>
              <a:ext uri="{FF2B5EF4-FFF2-40B4-BE49-F238E27FC236}">
                <a16:creationId xmlns:a16="http://schemas.microsoft.com/office/drawing/2014/main" id="{C358189A-48CA-46F0-8997-B1DB66035748}"/>
              </a:ext>
            </a:extLst>
          </p:cNvPr>
          <p:cNvSpPr txBox="1"/>
          <p:nvPr/>
        </p:nvSpPr>
        <p:spPr>
          <a:xfrm>
            <a:off x="1145286" y="3539471"/>
            <a:ext cx="7255002" cy="1446550"/>
          </a:xfrm>
          <a:prstGeom prst="rect">
            <a:avLst/>
          </a:prstGeom>
          <a:noFill/>
        </p:spPr>
        <p:txBody>
          <a:bodyPr wrap="square">
            <a:spAutoFit/>
          </a:bodyPr>
          <a:lstStyle/>
          <a:p>
            <a:pPr marL="285750" indent="-285750">
              <a:buFont typeface="Arial" panose="020B0604020202020204" pitchFamily="34" charset="0"/>
              <a:buChar char="•"/>
            </a:pPr>
            <a:r>
              <a:rPr lang="en-US" sz="2200" b="0" u="none" strike="noStrike" baseline="0" dirty="0">
                <a:solidFill>
                  <a:srgbClr val="002060"/>
                </a:solidFill>
              </a:rPr>
              <a:t>Drilling, routing, and other machining processes.</a:t>
            </a:r>
          </a:p>
          <a:p>
            <a:pPr marL="285750" indent="-285750">
              <a:buFont typeface="Arial" panose="020B0604020202020204" pitchFamily="34" charset="0"/>
              <a:buChar char="•"/>
            </a:pPr>
            <a:r>
              <a:rPr lang="en-US" sz="2200" b="0" u="none" strike="noStrike" baseline="0" dirty="0">
                <a:solidFill>
                  <a:srgbClr val="002060"/>
                </a:solidFill>
              </a:rPr>
              <a:t>Grinding, wire brushing, and similar operation</a:t>
            </a:r>
          </a:p>
          <a:p>
            <a:pPr marL="285750" indent="-285750">
              <a:buFont typeface="Arial" panose="020B0604020202020204" pitchFamily="34" charset="0"/>
              <a:buChar char="•"/>
            </a:pPr>
            <a:r>
              <a:rPr lang="en-US" sz="2200" b="0" u="none" strike="noStrike" baseline="0" dirty="0">
                <a:solidFill>
                  <a:srgbClr val="002060"/>
                </a:solidFill>
              </a:rPr>
              <a:t>Waterjet cutting.</a:t>
            </a:r>
          </a:p>
          <a:p>
            <a:pPr marL="285750" indent="-285750">
              <a:buFont typeface="Arial" panose="020B0604020202020204" pitchFamily="34" charset="0"/>
              <a:buChar char="•"/>
            </a:pPr>
            <a:r>
              <a:rPr lang="en-US" sz="2200" b="0" u="none" strike="noStrike" baseline="0" dirty="0">
                <a:solidFill>
                  <a:srgbClr val="002060"/>
                </a:solidFill>
              </a:rPr>
              <a:t>Laser cutting.</a:t>
            </a:r>
            <a:endParaRPr lang="en-US" sz="2200" dirty="0">
              <a:solidFill>
                <a:srgbClr val="002060"/>
              </a:solidFill>
            </a:endParaRPr>
          </a:p>
        </p:txBody>
      </p:sp>
    </p:spTree>
    <p:extLst>
      <p:ext uri="{BB962C8B-B14F-4D97-AF65-F5344CB8AC3E}">
        <p14:creationId xmlns:p14="http://schemas.microsoft.com/office/powerpoint/2010/main" val="3807186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D6658-427E-4DCF-B794-DB689E161103}"/>
              </a:ext>
            </a:extLst>
          </p:cNvPr>
          <p:cNvSpPr>
            <a:spLocks noGrp="1"/>
          </p:cNvSpPr>
          <p:nvPr>
            <p:ph type="title"/>
          </p:nvPr>
        </p:nvSpPr>
        <p:spPr/>
        <p:txBody>
          <a:bodyPr>
            <a:normAutofit/>
          </a:bodyPr>
          <a:lstStyle/>
          <a:p>
            <a:r>
              <a:rPr lang="en-US" sz="3500" dirty="0"/>
              <a:t>Applications of Industrial Robots</a:t>
            </a:r>
          </a:p>
        </p:txBody>
      </p:sp>
      <p:sp>
        <p:nvSpPr>
          <p:cNvPr id="4" name="Date Placeholder 3">
            <a:extLst>
              <a:ext uri="{FF2B5EF4-FFF2-40B4-BE49-F238E27FC236}">
                <a16:creationId xmlns:a16="http://schemas.microsoft.com/office/drawing/2014/main" id="{213512AB-C7AB-44A9-BAA9-FCF731741C34}"/>
              </a:ext>
            </a:extLst>
          </p:cNvPr>
          <p:cNvSpPr>
            <a:spLocks noGrp="1"/>
          </p:cNvSpPr>
          <p:nvPr>
            <p:ph type="dt" sz="half" idx="10"/>
          </p:nvPr>
        </p:nvSpPr>
        <p:spPr/>
        <p:txBody>
          <a:bodyPr/>
          <a:lstStyle/>
          <a:p>
            <a:fld id="{1BA0BDA3-C400-4031-B023-EABAB28EB57A}" type="datetime1">
              <a:rPr lang="en-US" smtClean="0"/>
              <a:t>2/4/2021</a:t>
            </a:fld>
            <a:endParaRPr lang="en-US"/>
          </a:p>
        </p:txBody>
      </p:sp>
      <p:sp>
        <p:nvSpPr>
          <p:cNvPr id="5" name="Slide Number Placeholder 4">
            <a:extLst>
              <a:ext uri="{FF2B5EF4-FFF2-40B4-BE49-F238E27FC236}">
                <a16:creationId xmlns:a16="http://schemas.microsoft.com/office/drawing/2014/main" id="{E6F3FA0C-0E4D-427D-B6D6-E6BE952A5A7B}"/>
              </a:ext>
            </a:extLst>
          </p:cNvPr>
          <p:cNvSpPr>
            <a:spLocks noGrp="1"/>
          </p:cNvSpPr>
          <p:nvPr>
            <p:ph type="sldNum" sz="quarter" idx="12"/>
          </p:nvPr>
        </p:nvSpPr>
        <p:spPr/>
        <p:txBody>
          <a:bodyPr/>
          <a:lstStyle/>
          <a:p>
            <a:fld id="{002E2CAC-6674-414A-8D65-CF8BBF4DD0CA}" type="slidenum">
              <a:rPr lang="en-US" smtClean="0"/>
              <a:t>28</a:t>
            </a:fld>
            <a:endParaRPr lang="en-US" dirty="0"/>
          </a:p>
        </p:txBody>
      </p:sp>
      <p:sp>
        <p:nvSpPr>
          <p:cNvPr id="6" name="TextBox 5">
            <a:extLst>
              <a:ext uri="{FF2B5EF4-FFF2-40B4-BE49-F238E27FC236}">
                <a16:creationId xmlns:a16="http://schemas.microsoft.com/office/drawing/2014/main" id="{79BCA7F8-90ED-46B7-BEDF-62FCA0E3FFCC}"/>
              </a:ext>
            </a:extLst>
          </p:cNvPr>
          <p:cNvSpPr txBox="1"/>
          <p:nvPr/>
        </p:nvSpPr>
        <p:spPr>
          <a:xfrm>
            <a:off x="628650" y="1475245"/>
            <a:ext cx="7886700" cy="430887"/>
          </a:xfrm>
          <a:prstGeom prst="rect">
            <a:avLst/>
          </a:prstGeom>
          <a:noFill/>
        </p:spPr>
        <p:txBody>
          <a:bodyPr wrap="square">
            <a:spAutoFit/>
          </a:bodyPr>
          <a:lstStyle/>
          <a:p>
            <a:pPr algn="l"/>
            <a:r>
              <a:rPr lang="en-US" sz="2200" dirty="0">
                <a:solidFill>
                  <a:srgbClr val="FF0000"/>
                </a:solidFill>
              </a:rPr>
              <a:t>Assembly </a:t>
            </a:r>
          </a:p>
        </p:txBody>
      </p:sp>
      <p:sp>
        <p:nvSpPr>
          <p:cNvPr id="9" name="TextBox 8">
            <a:extLst>
              <a:ext uri="{FF2B5EF4-FFF2-40B4-BE49-F238E27FC236}">
                <a16:creationId xmlns:a16="http://schemas.microsoft.com/office/drawing/2014/main" id="{DA3F9D3C-9341-49DF-8A23-B49A927B1B16}"/>
              </a:ext>
            </a:extLst>
          </p:cNvPr>
          <p:cNvSpPr txBox="1"/>
          <p:nvPr/>
        </p:nvSpPr>
        <p:spPr>
          <a:xfrm>
            <a:off x="628650" y="2061172"/>
            <a:ext cx="7886700" cy="769441"/>
          </a:xfrm>
          <a:prstGeom prst="rect">
            <a:avLst/>
          </a:prstGeom>
          <a:noFill/>
        </p:spPr>
        <p:txBody>
          <a:bodyPr wrap="square">
            <a:spAutoFit/>
          </a:bodyPr>
          <a:lstStyle/>
          <a:p>
            <a:pPr algn="l"/>
            <a:r>
              <a:rPr lang="en-US" sz="2200" b="0" i="0" u="none" strike="noStrike" baseline="0" dirty="0"/>
              <a:t>Assembly involves the combining of two or more parts to form a new entity, called a subassembly or assembly.</a:t>
            </a:r>
            <a:endParaRPr lang="en-US" sz="2200" dirty="0"/>
          </a:p>
        </p:txBody>
      </p:sp>
      <p:sp>
        <p:nvSpPr>
          <p:cNvPr id="12" name="TextBox 11">
            <a:extLst>
              <a:ext uri="{FF2B5EF4-FFF2-40B4-BE49-F238E27FC236}">
                <a16:creationId xmlns:a16="http://schemas.microsoft.com/office/drawing/2014/main" id="{9F38C314-986D-4730-8FAB-3F6E42460E23}"/>
              </a:ext>
            </a:extLst>
          </p:cNvPr>
          <p:cNvSpPr txBox="1"/>
          <p:nvPr/>
        </p:nvSpPr>
        <p:spPr>
          <a:xfrm>
            <a:off x="628650" y="3016251"/>
            <a:ext cx="7886700" cy="1785104"/>
          </a:xfrm>
          <a:prstGeom prst="rect">
            <a:avLst/>
          </a:prstGeom>
          <a:noFill/>
        </p:spPr>
        <p:txBody>
          <a:bodyPr wrap="square">
            <a:spAutoFit/>
          </a:bodyPr>
          <a:lstStyle/>
          <a:p>
            <a:pPr algn="l"/>
            <a:r>
              <a:rPr lang="en-US" sz="2200" b="0" i="0" u="none" strike="noStrike" baseline="0" dirty="0">
                <a:solidFill>
                  <a:srgbClr val="002060"/>
                </a:solidFill>
              </a:rPr>
              <a:t>The new entity is made secure by fastening the parts together using </a:t>
            </a:r>
          </a:p>
          <a:p>
            <a:pPr algn="l"/>
            <a:endParaRPr lang="en-US" sz="2200" dirty="0">
              <a:solidFill>
                <a:srgbClr val="002060"/>
              </a:solidFill>
            </a:endParaRPr>
          </a:p>
          <a:p>
            <a:pPr marL="342900" indent="-342900" algn="l">
              <a:buFont typeface="Arial" panose="020B0604020202020204" pitchFamily="34" charset="0"/>
              <a:buChar char="•"/>
            </a:pPr>
            <a:r>
              <a:rPr lang="en-US" sz="2200" b="0" i="0" u="none" strike="noStrike" baseline="0" dirty="0">
                <a:solidFill>
                  <a:srgbClr val="002060"/>
                </a:solidFill>
              </a:rPr>
              <a:t>mechanical fastening techniques (e.g., screws, bolts and nuts, rivets) or joining processes (e.g., welding, brazing, soldering, or adhesive bonding). </a:t>
            </a:r>
          </a:p>
        </p:txBody>
      </p:sp>
    </p:spTree>
    <p:extLst>
      <p:ext uri="{BB962C8B-B14F-4D97-AF65-F5344CB8AC3E}">
        <p14:creationId xmlns:p14="http://schemas.microsoft.com/office/powerpoint/2010/main" val="5694022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D6658-427E-4DCF-B794-DB689E161103}"/>
              </a:ext>
            </a:extLst>
          </p:cNvPr>
          <p:cNvSpPr>
            <a:spLocks noGrp="1"/>
          </p:cNvSpPr>
          <p:nvPr>
            <p:ph type="title"/>
          </p:nvPr>
        </p:nvSpPr>
        <p:spPr/>
        <p:txBody>
          <a:bodyPr>
            <a:normAutofit/>
          </a:bodyPr>
          <a:lstStyle/>
          <a:p>
            <a:r>
              <a:rPr lang="en-US" sz="3500" dirty="0"/>
              <a:t>Applications of Industrial Robots</a:t>
            </a:r>
          </a:p>
        </p:txBody>
      </p:sp>
      <p:sp>
        <p:nvSpPr>
          <p:cNvPr id="4" name="Date Placeholder 3">
            <a:extLst>
              <a:ext uri="{FF2B5EF4-FFF2-40B4-BE49-F238E27FC236}">
                <a16:creationId xmlns:a16="http://schemas.microsoft.com/office/drawing/2014/main" id="{213512AB-C7AB-44A9-BAA9-FCF731741C34}"/>
              </a:ext>
            </a:extLst>
          </p:cNvPr>
          <p:cNvSpPr>
            <a:spLocks noGrp="1"/>
          </p:cNvSpPr>
          <p:nvPr>
            <p:ph type="dt" sz="half" idx="10"/>
          </p:nvPr>
        </p:nvSpPr>
        <p:spPr/>
        <p:txBody>
          <a:bodyPr/>
          <a:lstStyle/>
          <a:p>
            <a:fld id="{1BA0BDA3-C400-4031-B023-EABAB28EB57A}" type="datetime1">
              <a:rPr lang="en-US" smtClean="0"/>
              <a:t>2/4/2021</a:t>
            </a:fld>
            <a:endParaRPr lang="en-US"/>
          </a:p>
        </p:txBody>
      </p:sp>
      <p:sp>
        <p:nvSpPr>
          <p:cNvPr id="5" name="Slide Number Placeholder 4">
            <a:extLst>
              <a:ext uri="{FF2B5EF4-FFF2-40B4-BE49-F238E27FC236}">
                <a16:creationId xmlns:a16="http://schemas.microsoft.com/office/drawing/2014/main" id="{E6F3FA0C-0E4D-427D-B6D6-E6BE952A5A7B}"/>
              </a:ext>
            </a:extLst>
          </p:cNvPr>
          <p:cNvSpPr>
            <a:spLocks noGrp="1"/>
          </p:cNvSpPr>
          <p:nvPr>
            <p:ph type="sldNum" sz="quarter" idx="12"/>
          </p:nvPr>
        </p:nvSpPr>
        <p:spPr/>
        <p:txBody>
          <a:bodyPr/>
          <a:lstStyle/>
          <a:p>
            <a:fld id="{002E2CAC-6674-414A-8D65-CF8BBF4DD0CA}" type="slidenum">
              <a:rPr lang="en-US" smtClean="0"/>
              <a:t>29</a:t>
            </a:fld>
            <a:endParaRPr lang="en-US" dirty="0"/>
          </a:p>
        </p:txBody>
      </p:sp>
      <p:sp>
        <p:nvSpPr>
          <p:cNvPr id="6" name="TextBox 5">
            <a:extLst>
              <a:ext uri="{FF2B5EF4-FFF2-40B4-BE49-F238E27FC236}">
                <a16:creationId xmlns:a16="http://schemas.microsoft.com/office/drawing/2014/main" id="{79BCA7F8-90ED-46B7-BEDF-62FCA0E3FFCC}"/>
              </a:ext>
            </a:extLst>
          </p:cNvPr>
          <p:cNvSpPr txBox="1"/>
          <p:nvPr/>
        </p:nvSpPr>
        <p:spPr>
          <a:xfrm>
            <a:off x="628650" y="1475245"/>
            <a:ext cx="7886700" cy="430887"/>
          </a:xfrm>
          <a:prstGeom prst="rect">
            <a:avLst/>
          </a:prstGeom>
          <a:noFill/>
        </p:spPr>
        <p:txBody>
          <a:bodyPr wrap="square">
            <a:spAutoFit/>
          </a:bodyPr>
          <a:lstStyle/>
          <a:p>
            <a:pPr algn="l"/>
            <a:r>
              <a:rPr lang="en-US" sz="2200" dirty="0">
                <a:solidFill>
                  <a:srgbClr val="FF0000"/>
                </a:solidFill>
              </a:rPr>
              <a:t>Inspection </a:t>
            </a:r>
          </a:p>
        </p:txBody>
      </p:sp>
      <p:sp>
        <p:nvSpPr>
          <p:cNvPr id="10" name="TextBox 9">
            <a:extLst>
              <a:ext uri="{FF2B5EF4-FFF2-40B4-BE49-F238E27FC236}">
                <a16:creationId xmlns:a16="http://schemas.microsoft.com/office/drawing/2014/main" id="{9C313CE6-E7A3-4C0C-8693-51B17CF45504}"/>
              </a:ext>
            </a:extLst>
          </p:cNvPr>
          <p:cNvSpPr txBox="1"/>
          <p:nvPr/>
        </p:nvSpPr>
        <p:spPr>
          <a:xfrm>
            <a:off x="628650" y="2246810"/>
            <a:ext cx="7886700" cy="1785104"/>
          </a:xfrm>
          <a:prstGeom prst="rect">
            <a:avLst/>
          </a:prstGeom>
          <a:noFill/>
        </p:spPr>
        <p:txBody>
          <a:bodyPr wrap="square">
            <a:spAutoFit/>
          </a:bodyPr>
          <a:lstStyle/>
          <a:p>
            <a:pPr algn="l"/>
            <a:r>
              <a:rPr lang="en-US" sz="2200" b="0" i="0" u="none" strike="noStrike" baseline="0" dirty="0">
                <a:solidFill>
                  <a:srgbClr val="002060"/>
                </a:solidFill>
              </a:rPr>
              <a:t>Inspections accomplish the following functions:</a:t>
            </a:r>
            <a:br>
              <a:rPr lang="en-US" sz="2200" b="0" i="0" u="none" strike="noStrike" baseline="0" dirty="0">
                <a:solidFill>
                  <a:srgbClr val="002060"/>
                </a:solidFill>
              </a:rPr>
            </a:br>
            <a:endParaRPr lang="en-US" sz="2200" b="0" i="0" u="none" strike="noStrike" baseline="0" dirty="0">
              <a:solidFill>
                <a:srgbClr val="002060"/>
              </a:solidFill>
            </a:endParaRPr>
          </a:p>
          <a:p>
            <a:pPr marL="342900" indent="-342900" algn="l">
              <a:buFont typeface="Arial" panose="020B0604020202020204" pitchFamily="34" charset="0"/>
              <a:buChar char="•"/>
            </a:pPr>
            <a:r>
              <a:rPr lang="en-US" sz="2200" b="0" i="0" u="none" strike="noStrike" baseline="0" dirty="0">
                <a:solidFill>
                  <a:srgbClr val="002060"/>
                </a:solidFill>
              </a:rPr>
              <a:t>making sure that a given process has been completed, </a:t>
            </a:r>
          </a:p>
          <a:p>
            <a:pPr marL="342900" indent="-342900" algn="l">
              <a:buFont typeface="Arial" panose="020B0604020202020204" pitchFamily="34" charset="0"/>
              <a:buChar char="•"/>
            </a:pPr>
            <a:r>
              <a:rPr lang="en-US" sz="2200" b="0" i="0" u="none" strike="noStrike" baseline="0" dirty="0">
                <a:solidFill>
                  <a:srgbClr val="002060"/>
                </a:solidFill>
              </a:rPr>
              <a:t>ensuring that parts have been assembled as specified,</a:t>
            </a:r>
          </a:p>
          <a:p>
            <a:pPr marL="342900" indent="-342900" algn="l">
              <a:buFont typeface="Arial" panose="020B0604020202020204" pitchFamily="34" charset="0"/>
              <a:buChar char="•"/>
            </a:pPr>
            <a:r>
              <a:rPr lang="en-US" sz="2200" b="0" i="0" u="none" strike="noStrike" baseline="0" dirty="0">
                <a:solidFill>
                  <a:srgbClr val="002060"/>
                </a:solidFill>
              </a:rPr>
              <a:t>identifying flaws in raw materials and finished parts. </a:t>
            </a:r>
            <a:endParaRPr lang="en-US" sz="2200" dirty="0">
              <a:solidFill>
                <a:srgbClr val="002060"/>
              </a:solidFill>
            </a:endParaRPr>
          </a:p>
        </p:txBody>
      </p:sp>
    </p:spTree>
    <p:extLst>
      <p:ext uri="{BB962C8B-B14F-4D97-AF65-F5344CB8AC3E}">
        <p14:creationId xmlns:p14="http://schemas.microsoft.com/office/powerpoint/2010/main" val="953829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D6658-427E-4DCF-B794-DB689E161103}"/>
              </a:ext>
            </a:extLst>
          </p:cNvPr>
          <p:cNvSpPr>
            <a:spLocks noGrp="1"/>
          </p:cNvSpPr>
          <p:nvPr>
            <p:ph type="title"/>
          </p:nvPr>
        </p:nvSpPr>
        <p:spPr/>
        <p:txBody>
          <a:bodyPr>
            <a:normAutofit/>
          </a:bodyPr>
          <a:lstStyle/>
          <a:p>
            <a:r>
              <a:rPr lang="en-US" sz="3500" dirty="0"/>
              <a:t>Robot Anatomy and Related Attributes</a:t>
            </a:r>
          </a:p>
        </p:txBody>
      </p:sp>
      <p:sp>
        <p:nvSpPr>
          <p:cNvPr id="4" name="Date Placeholder 3">
            <a:extLst>
              <a:ext uri="{FF2B5EF4-FFF2-40B4-BE49-F238E27FC236}">
                <a16:creationId xmlns:a16="http://schemas.microsoft.com/office/drawing/2014/main" id="{213512AB-C7AB-44A9-BAA9-FCF731741C34}"/>
              </a:ext>
            </a:extLst>
          </p:cNvPr>
          <p:cNvSpPr>
            <a:spLocks noGrp="1"/>
          </p:cNvSpPr>
          <p:nvPr>
            <p:ph type="dt" sz="half" idx="10"/>
          </p:nvPr>
        </p:nvSpPr>
        <p:spPr/>
        <p:txBody>
          <a:bodyPr/>
          <a:lstStyle/>
          <a:p>
            <a:fld id="{1BA0BDA3-C400-4031-B023-EABAB28EB57A}" type="datetime1">
              <a:rPr lang="en-US" smtClean="0"/>
              <a:t>2/4/2021</a:t>
            </a:fld>
            <a:endParaRPr lang="en-US"/>
          </a:p>
        </p:txBody>
      </p:sp>
      <p:sp>
        <p:nvSpPr>
          <p:cNvPr id="5" name="Slide Number Placeholder 4">
            <a:extLst>
              <a:ext uri="{FF2B5EF4-FFF2-40B4-BE49-F238E27FC236}">
                <a16:creationId xmlns:a16="http://schemas.microsoft.com/office/drawing/2014/main" id="{E6F3FA0C-0E4D-427D-B6D6-E6BE952A5A7B}"/>
              </a:ext>
            </a:extLst>
          </p:cNvPr>
          <p:cNvSpPr>
            <a:spLocks noGrp="1"/>
          </p:cNvSpPr>
          <p:nvPr>
            <p:ph type="sldNum" sz="quarter" idx="12"/>
          </p:nvPr>
        </p:nvSpPr>
        <p:spPr/>
        <p:txBody>
          <a:bodyPr/>
          <a:lstStyle/>
          <a:p>
            <a:fld id="{002E2CAC-6674-414A-8D65-CF8BBF4DD0CA}" type="slidenum">
              <a:rPr lang="en-US" smtClean="0"/>
              <a:t>3</a:t>
            </a:fld>
            <a:endParaRPr lang="en-US"/>
          </a:p>
        </p:txBody>
      </p:sp>
      <p:sp>
        <p:nvSpPr>
          <p:cNvPr id="6" name="TextBox 5">
            <a:extLst>
              <a:ext uri="{FF2B5EF4-FFF2-40B4-BE49-F238E27FC236}">
                <a16:creationId xmlns:a16="http://schemas.microsoft.com/office/drawing/2014/main" id="{4855D783-B46A-4A4B-AA41-F93DBC76AFD5}"/>
              </a:ext>
            </a:extLst>
          </p:cNvPr>
          <p:cNvSpPr txBox="1"/>
          <p:nvPr/>
        </p:nvSpPr>
        <p:spPr>
          <a:xfrm>
            <a:off x="628650" y="1587271"/>
            <a:ext cx="2353056" cy="430887"/>
          </a:xfrm>
          <a:prstGeom prst="rect">
            <a:avLst/>
          </a:prstGeom>
          <a:noFill/>
        </p:spPr>
        <p:txBody>
          <a:bodyPr wrap="square" rtlCol="0">
            <a:spAutoFit/>
          </a:bodyPr>
          <a:lstStyle/>
          <a:p>
            <a:r>
              <a:rPr lang="en-US" sz="2200" dirty="0">
                <a:solidFill>
                  <a:srgbClr val="FF0000"/>
                </a:solidFill>
              </a:rPr>
              <a:t>Joints and Links</a:t>
            </a:r>
          </a:p>
        </p:txBody>
      </p:sp>
      <p:pic>
        <p:nvPicPr>
          <p:cNvPr id="8" name="Picture 7">
            <a:extLst>
              <a:ext uri="{FF2B5EF4-FFF2-40B4-BE49-F238E27FC236}">
                <a16:creationId xmlns:a16="http://schemas.microsoft.com/office/drawing/2014/main" id="{F2A3BD27-6778-46BF-AA3A-9B87D6788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4886" y="2170090"/>
            <a:ext cx="4514227" cy="2794522"/>
          </a:xfrm>
          <a:prstGeom prst="rect">
            <a:avLst/>
          </a:prstGeom>
        </p:spPr>
      </p:pic>
    </p:spTree>
    <p:extLst>
      <p:ext uri="{BB962C8B-B14F-4D97-AF65-F5344CB8AC3E}">
        <p14:creationId xmlns:p14="http://schemas.microsoft.com/office/powerpoint/2010/main" val="32471730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D6658-427E-4DCF-B794-DB689E161103}"/>
              </a:ext>
            </a:extLst>
          </p:cNvPr>
          <p:cNvSpPr>
            <a:spLocks noGrp="1"/>
          </p:cNvSpPr>
          <p:nvPr>
            <p:ph type="title"/>
          </p:nvPr>
        </p:nvSpPr>
        <p:spPr/>
        <p:txBody>
          <a:bodyPr>
            <a:normAutofit/>
          </a:bodyPr>
          <a:lstStyle/>
          <a:p>
            <a:r>
              <a:rPr lang="en-US" sz="3500" dirty="0"/>
              <a:t>Applications of Industrial Robots</a:t>
            </a:r>
          </a:p>
        </p:txBody>
      </p:sp>
      <p:sp>
        <p:nvSpPr>
          <p:cNvPr id="4" name="Date Placeholder 3">
            <a:extLst>
              <a:ext uri="{FF2B5EF4-FFF2-40B4-BE49-F238E27FC236}">
                <a16:creationId xmlns:a16="http://schemas.microsoft.com/office/drawing/2014/main" id="{213512AB-C7AB-44A9-BAA9-FCF731741C34}"/>
              </a:ext>
            </a:extLst>
          </p:cNvPr>
          <p:cNvSpPr>
            <a:spLocks noGrp="1"/>
          </p:cNvSpPr>
          <p:nvPr>
            <p:ph type="dt" sz="half" idx="10"/>
          </p:nvPr>
        </p:nvSpPr>
        <p:spPr/>
        <p:txBody>
          <a:bodyPr/>
          <a:lstStyle/>
          <a:p>
            <a:fld id="{1BA0BDA3-C400-4031-B023-EABAB28EB57A}" type="datetime1">
              <a:rPr lang="en-US" smtClean="0"/>
              <a:t>2/4/2021</a:t>
            </a:fld>
            <a:endParaRPr lang="en-US"/>
          </a:p>
        </p:txBody>
      </p:sp>
      <p:sp>
        <p:nvSpPr>
          <p:cNvPr id="5" name="Slide Number Placeholder 4">
            <a:extLst>
              <a:ext uri="{FF2B5EF4-FFF2-40B4-BE49-F238E27FC236}">
                <a16:creationId xmlns:a16="http://schemas.microsoft.com/office/drawing/2014/main" id="{E6F3FA0C-0E4D-427D-B6D6-E6BE952A5A7B}"/>
              </a:ext>
            </a:extLst>
          </p:cNvPr>
          <p:cNvSpPr>
            <a:spLocks noGrp="1"/>
          </p:cNvSpPr>
          <p:nvPr>
            <p:ph type="sldNum" sz="quarter" idx="12"/>
          </p:nvPr>
        </p:nvSpPr>
        <p:spPr/>
        <p:txBody>
          <a:bodyPr/>
          <a:lstStyle/>
          <a:p>
            <a:fld id="{002E2CAC-6674-414A-8D65-CF8BBF4DD0CA}" type="slidenum">
              <a:rPr lang="en-US" smtClean="0"/>
              <a:t>30</a:t>
            </a:fld>
            <a:endParaRPr lang="en-US" dirty="0"/>
          </a:p>
        </p:txBody>
      </p:sp>
      <p:sp>
        <p:nvSpPr>
          <p:cNvPr id="6" name="TextBox 5">
            <a:extLst>
              <a:ext uri="{FF2B5EF4-FFF2-40B4-BE49-F238E27FC236}">
                <a16:creationId xmlns:a16="http://schemas.microsoft.com/office/drawing/2014/main" id="{79BCA7F8-90ED-46B7-BEDF-62FCA0E3FFCC}"/>
              </a:ext>
            </a:extLst>
          </p:cNvPr>
          <p:cNvSpPr txBox="1"/>
          <p:nvPr/>
        </p:nvSpPr>
        <p:spPr>
          <a:xfrm>
            <a:off x="628650" y="1475245"/>
            <a:ext cx="7886700" cy="430887"/>
          </a:xfrm>
          <a:prstGeom prst="rect">
            <a:avLst/>
          </a:prstGeom>
          <a:noFill/>
        </p:spPr>
        <p:txBody>
          <a:bodyPr wrap="square">
            <a:spAutoFit/>
          </a:bodyPr>
          <a:lstStyle/>
          <a:p>
            <a:pPr algn="l"/>
            <a:r>
              <a:rPr lang="en-US" sz="2200" dirty="0">
                <a:solidFill>
                  <a:srgbClr val="FF0000"/>
                </a:solidFill>
              </a:rPr>
              <a:t>Economic justification of industrial robots </a:t>
            </a:r>
          </a:p>
        </p:txBody>
      </p:sp>
      <p:sp>
        <p:nvSpPr>
          <p:cNvPr id="8" name="TextBox 7">
            <a:extLst>
              <a:ext uri="{FF2B5EF4-FFF2-40B4-BE49-F238E27FC236}">
                <a16:creationId xmlns:a16="http://schemas.microsoft.com/office/drawing/2014/main" id="{9A55EE9F-BDAF-4A62-8A0C-88218E0323A7}"/>
              </a:ext>
            </a:extLst>
          </p:cNvPr>
          <p:cNvSpPr txBox="1"/>
          <p:nvPr/>
        </p:nvSpPr>
        <p:spPr>
          <a:xfrm>
            <a:off x="628650" y="2171508"/>
            <a:ext cx="7886700" cy="1107996"/>
          </a:xfrm>
          <a:prstGeom prst="rect">
            <a:avLst/>
          </a:prstGeom>
          <a:noFill/>
        </p:spPr>
        <p:txBody>
          <a:bodyPr wrap="square">
            <a:spAutoFit/>
          </a:bodyPr>
          <a:lstStyle/>
          <a:p>
            <a:pPr algn="l"/>
            <a:r>
              <a:rPr lang="en-US" sz="2200" b="0" i="0" u="none" strike="noStrike" baseline="0" dirty="0"/>
              <a:t>The general characteristics of industrial work situations that tend to promote the substitution of robots for human labor are the</a:t>
            </a:r>
          </a:p>
          <a:p>
            <a:pPr algn="l"/>
            <a:r>
              <a:rPr lang="en-US" sz="2200" b="0" i="0" u="none" strike="noStrike" baseline="0" dirty="0"/>
              <a:t>following:</a:t>
            </a:r>
            <a:endParaRPr lang="en-US" sz="2200" dirty="0"/>
          </a:p>
        </p:txBody>
      </p:sp>
      <p:sp>
        <p:nvSpPr>
          <p:cNvPr id="11" name="TextBox 10">
            <a:extLst>
              <a:ext uri="{FF2B5EF4-FFF2-40B4-BE49-F238E27FC236}">
                <a16:creationId xmlns:a16="http://schemas.microsoft.com/office/drawing/2014/main" id="{1CD1EE34-2011-4FB7-88C1-721ED9094697}"/>
              </a:ext>
            </a:extLst>
          </p:cNvPr>
          <p:cNvSpPr txBox="1"/>
          <p:nvPr/>
        </p:nvSpPr>
        <p:spPr>
          <a:xfrm>
            <a:off x="628650" y="3435241"/>
            <a:ext cx="4572000" cy="2123658"/>
          </a:xfrm>
          <a:prstGeom prst="rect">
            <a:avLst/>
          </a:prstGeom>
          <a:noFill/>
        </p:spPr>
        <p:txBody>
          <a:bodyPr wrap="square">
            <a:spAutoFit/>
          </a:bodyPr>
          <a:lstStyle/>
          <a:p>
            <a:pPr marL="285750" indent="-285750">
              <a:buFont typeface="Arial" panose="020B0604020202020204" pitchFamily="34" charset="0"/>
              <a:buChar char="•"/>
            </a:pPr>
            <a:r>
              <a:rPr lang="en-US" sz="2200" b="0" u="none" strike="noStrike" baseline="0" dirty="0">
                <a:solidFill>
                  <a:srgbClr val="002060"/>
                </a:solidFill>
              </a:rPr>
              <a:t>Hazardous work for humans</a:t>
            </a:r>
          </a:p>
          <a:p>
            <a:pPr marL="285750" indent="-285750">
              <a:buFont typeface="Arial" panose="020B0604020202020204" pitchFamily="34" charset="0"/>
              <a:buChar char="•"/>
            </a:pPr>
            <a:r>
              <a:rPr lang="en-US" sz="2200" b="0" u="none" strike="noStrike" baseline="0" dirty="0">
                <a:solidFill>
                  <a:srgbClr val="002060"/>
                </a:solidFill>
              </a:rPr>
              <a:t>Repetitive work cycle.</a:t>
            </a:r>
            <a:endParaRPr lang="en-US" sz="2200" dirty="0">
              <a:solidFill>
                <a:srgbClr val="002060"/>
              </a:solidFill>
            </a:endParaRPr>
          </a:p>
          <a:p>
            <a:pPr marL="285750" indent="-285750">
              <a:buFont typeface="Arial" panose="020B0604020202020204" pitchFamily="34" charset="0"/>
              <a:buChar char="•"/>
            </a:pPr>
            <a:r>
              <a:rPr lang="en-US" sz="2200" b="0" u="none" strike="noStrike" baseline="0" dirty="0">
                <a:solidFill>
                  <a:srgbClr val="002060"/>
                </a:solidFill>
              </a:rPr>
              <a:t>Difficult handling for humans</a:t>
            </a:r>
          </a:p>
          <a:p>
            <a:pPr marL="285750" indent="-285750">
              <a:buFont typeface="Arial" panose="020B0604020202020204" pitchFamily="34" charset="0"/>
              <a:buChar char="•"/>
            </a:pPr>
            <a:r>
              <a:rPr lang="en-US" sz="2200" b="0" u="none" strike="noStrike" baseline="0" dirty="0">
                <a:solidFill>
                  <a:srgbClr val="002060"/>
                </a:solidFill>
              </a:rPr>
              <a:t>Multishift operation</a:t>
            </a:r>
          </a:p>
          <a:p>
            <a:pPr marL="285750" indent="-285750">
              <a:buFont typeface="Arial" panose="020B0604020202020204" pitchFamily="34" charset="0"/>
              <a:buChar char="•"/>
            </a:pPr>
            <a:r>
              <a:rPr lang="en-US" sz="2200" b="0" u="none" strike="noStrike" baseline="0" dirty="0">
                <a:solidFill>
                  <a:srgbClr val="002060"/>
                </a:solidFill>
              </a:rPr>
              <a:t>Infrequent changeovers.</a:t>
            </a:r>
            <a:endParaRPr lang="en-US" sz="2200" dirty="0">
              <a:solidFill>
                <a:srgbClr val="002060"/>
              </a:solidFill>
            </a:endParaRPr>
          </a:p>
          <a:p>
            <a:pPr marL="285750" indent="-285750">
              <a:buFont typeface="Arial" panose="020B0604020202020204" pitchFamily="34" charset="0"/>
              <a:buChar char="•"/>
            </a:pPr>
            <a:r>
              <a:rPr lang="en-US" sz="2200" b="0" u="none" strike="noStrike" baseline="0" dirty="0">
                <a:solidFill>
                  <a:srgbClr val="002060"/>
                </a:solidFill>
              </a:rPr>
              <a:t>Part position and orientation</a:t>
            </a:r>
            <a:endParaRPr lang="en-US" sz="2200" dirty="0">
              <a:solidFill>
                <a:srgbClr val="002060"/>
              </a:solidFill>
            </a:endParaRPr>
          </a:p>
        </p:txBody>
      </p:sp>
    </p:spTree>
    <p:extLst>
      <p:ext uri="{BB962C8B-B14F-4D97-AF65-F5344CB8AC3E}">
        <p14:creationId xmlns:p14="http://schemas.microsoft.com/office/powerpoint/2010/main" val="8239865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DA64C-5EBF-4C43-A70B-713785762A39}"/>
              </a:ext>
            </a:extLst>
          </p:cNvPr>
          <p:cNvSpPr>
            <a:spLocks noGrp="1"/>
          </p:cNvSpPr>
          <p:nvPr>
            <p:ph type="title"/>
          </p:nvPr>
        </p:nvSpPr>
        <p:spPr/>
        <p:txBody>
          <a:bodyPr>
            <a:normAutofit/>
          </a:bodyPr>
          <a:lstStyle/>
          <a:p>
            <a:r>
              <a:rPr lang="en-US" dirty="0"/>
              <a:t>References</a:t>
            </a:r>
          </a:p>
        </p:txBody>
      </p:sp>
      <p:sp>
        <p:nvSpPr>
          <p:cNvPr id="5" name="Date Placeholder 4">
            <a:extLst>
              <a:ext uri="{FF2B5EF4-FFF2-40B4-BE49-F238E27FC236}">
                <a16:creationId xmlns:a16="http://schemas.microsoft.com/office/drawing/2014/main" id="{5587AAFB-D725-41E2-8E55-DA330A852FC6}"/>
              </a:ext>
            </a:extLst>
          </p:cNvPr>
          <p:cNvSpPr>
            <a:spLocks noGrp="1"/>
          </p:cNvSpPr>
          <p:nvPr>
            <p:ph type="dt" sz="half" idx="10"/>
          </p:nvPr>
        </p:nvSpPr>
        <p:spPr/>
        <p:txBody>
          <a:bodyPr/>
          <a:lstStyle/>
          <a:p>
            <a:fld id="{EEE1C14E-D9CE-4B4A-9FA5-3988ADAD0A23}" type="datetime1">
              <a:rPr lang="en-US" smtClean="0"/>
              <a:t>2/4/2021</a:t>
            </a:fld>
            <a:endParaRPr lang="en-US"/>
          </a:p>
        </p:txBody>
      </p:sp>
      <p:sp>
        <p:nvSpPr>
          <p:cNvPr id="6" name="Footer Placeholder 5">
            <a:extLst>
              <a:ext uri="{FF2B5EF4-FFF2-40B4-BE49-F238E27FC236}">
                <a16:creationId xmlns:a16="http://schemas.microsoft.com/office/drawing/2014/main" id="{8B2C5466-2FF3-4FD1-9B2E-D3CD585F7F87}"/>
              </a:ext>
            </a:extLst>
          </p:cNvPr>
          <p:cNvSpPr>
            <a:spLocks noGrp="1"/>
          </p:cNvSpPr>
          <p:nvPr>
            <p:ph type="ftr" sz="quarter" idx="11"/>
          </p:nvPr>
        </p:nvSpPr>
        <p:spPr/>
        <p:txBody>
          <a:bodyPr/>
          <a:lstStyle/>
          <a:p>
            <a:r>
              <a:rPr lang="en-US"/>
              <a:t>Daro VAN</a:t>
            </a:r>
          </a:p>
        </p:txBody>
      </p:sp>
      <p:sp>
        <p:nvSpPr>
          <p:cNvPr id="7" name="Slide Number Placeholder 6">
            <a:extLst>
              <a:ext uri="{FF2B5EF4-FFF2-40B4-BE49-F238E27FC236}">
                <a16:creationId xmlns:a16="http://schemas.microsoft.com/office/drawing/2014/main" id="{9DD5B392-7DEB-4730-B4BC-FD6D57F32CC1}"/>
              </a:ext>
            </a:extLst>
          </p:cNvPr>
          <p:cNvSpPr>
            <a:spLocks noGrp="1"/>
          </p:cNvSpPr>
          <p:nvPr>
            <p:ph type="sldNum" sz="quarter" idx="12"/>
          </p:nvPr>
        </p:nvSpPr>
        <p:spPr/>
        <p:txBody>
          <a:bodyPr/>
          <a:lstStyle/>
          <a:p>
            <a:fld id="{824FAEEE-92E4-4C92-92FB-7B9E2C1BA134}" type="slidenum">
              <a:rPr lang="en-US" smtClean="0"/>
              <a:t>31</a:t>
            </a:fld>
            <a:endParaRPr lang="en-US"/>
          </a:p>
        </p:txBody>
      </p:sp>
      <p:sp>
        <p:nvSpPr>
          <p:cNvPr id="3" name="TextBox 2">
            <a:extLst>
              <a:ext uri="{FF2B5EF4-FFF2-40B4-BE49-F238E27FC236}">
                <a16:creationId xmlns:a16="http://schemas.microsoft.com/office/drawing/2014/main" id="{59BAA640-D8CF-435D-98FF-F9A382F06ABA}"/>
              </a:ext>
            </a:extLst>
          </p:cNvPr>
          <p:cNvSpPr txBox="1"/>
          <p:nvPr/>
        </p:nvSpPr>
        <p:spPr>
          <a:xfrm>
            <a:off x="628650" y="1766656"/>
            <a:ext cx="7886700" cy="830997"/>
          </a:xfrm>
          <a:prstGeom prst="rect">
            <a:avLst/>
          </a:prstGeom>
          <a:noFill/>
        </p:spPr>
        <p:txBody>
          <a:bodyPr wrap="square" rtlCol="0">
            <a:spAutoFit/>
          </a:bodyPr>
          <a:lstStyle/>
          <a:p>
            <a:r>
              <a:rPr lang="en-US" sz="1800" b="0" i="0" u="none" strike="noStrike" dirty="0">
                <a:solidFill>
                  <a:srgbClr val="000000"/>
                </a:solidFill>
                <a:latin typeface="Calibri" panose="020F0502020204030204" pitchFamily="34" charset="0"/>
              </a:rPr>
              <a:t>Mikell P. Groover, “Automation, Production Systems and Computer-integrated Manufacturing” , 4</a:t>
            </a:r>
            <a:r>
              <a:rPr lang="en-US" sz="1800" b="0" i="0" u="none" strike="noStrike" baseline="30000" dirty="0">
                <a:solidFill>
                  <a:srgbClr val="000000"/>
                </a:solidFill>
                <a:latin typeface="Calibri" panose="020F0502020204030204" pitchFamily="34" charset="0"/>
              </a:rPr>
              <a:t>th</a:t>
            </a:r>
            <a:r>
              <a:rPr lang="en-US" sz="1800" b="0" i="0" u="none" strike="noStrike" dirty="0">
                <a:solidFill>
                  <a:srgbClr val="000000"/>
                </a:solidFill>
                <a:latin typeface="Calibri" panose="020F0502020204030204" pitchFamily="34" charset="0"/>
              </a:rPr>
              <a:t> edition, </a:t>
            </a:r>
            <a:r>
              <a:rPr lang="en-US" dirty="0">
                <a:solidFill>
                  <a:srgbClr val="000000"/>
                </a:solidFill>
                <a:latin typeface="Calibri" panose="020F0502020204030204" pitchFamily="34" charset="0"/>
              </a:rPr>
              <a:t>P</a:t>
            </a:r>
            <a:r>
              <a:rPr lang="en-US" sz="1800" b="0" i="0" u="none" strike="noStrike" dirty="0">
                <a:solidFill>
                  <a:srgbClr val="000000"/>
                </a:solidFill>
                <a:latin typeface="Calibri" panose="020F0502020204030204" pitchFamily="34" charset="0"/>
              </a:rPr>
              <a:t>earson, chapter 8</a:t>
            </a:r>
          </a:p>
          <a:p>
            <a:endParaRPr lang="en-US" sz="1800" b="0" i="0" u="none" strike="noStrike" baseline="300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260874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D6658-427E-4DCF-B794-DB689E161103}"/>
              </a:ext>
            </a:extLst>
          </p:cNvPr>
          <p:cNvSpPr>
            <a:spLocks noGrp="1"/>
          </p:cNvSpPr>
          <p:nvPr>
            <p:ph type="title"/>
          </p:nvPr>
        </p:nvSpPr>
        <p:spPr/>
        <p:txBody>
          <a:bodyPr>
            <a:normAutofit/>
          </a:bodyPr>
          <a:lstStyle/>
          <a:p>
            <a:r>
              <a:rPr lang="en-US" sz="3500" dirty="0"/>
              <a:t>Robot Anatomy and Related Attributes</a:t>
            </a:r>
          </a:p>
        </p:txBody>
      </p:sp>
      <p:sp>
        <p:nvSpPr>
          <p:cNvPr id="4" name="Date Placeholder 3">
            <a:extLst>
              <a:ext uri="{FF2B5EF4-FFF2-40B4-BE49-F238E27FC236}">
                <a16:creationId xmlns:a16="http://schemas.microsoft.com/office/drawing/2014/main" id="{213512AB-C7AB-44A9-BAA9-FCF731741C34}"/>
              </a:ext>
            </a:extLst>
          </p:cNvPr>
          <p:cNvSpPr>
            <a:spLocks noGrp="1"/>
          </p:cNvSpPr>
          <p:nvPr>
            <p:ph type="dt" sz="half" idx="10"/>
          </p:nvPr>
        </p:nvSpPr>
        <p:spPr/>
        <p:txBody>
          <a:bodyPr/>
          <a:lstStyle/>
          <a:p>
            <a:fld id="{1BA0BDA3-C400-4031-B023-EABAB28EB57A}" type="datetime1">
              <a:rPr lang="en-US" smtClean="0"/>
              <a:t>2/4/2021</a:t>
            </a:fld>
            <a:endParaRPr lang="en-US"/>
          </a:p>
        </p:txBody>
      </p:sp>
      <p:sp>
        <p:nvSpPr>
          <p:cNvPr id="5" name="Slide Number Placeholder 4">
            <a:extLst>
              <a:ext uri="{FF2B5EF4-FFF2-40B4-BE49-F238E27FC236}">
                <a16:creationId xmlns:a16="http://schemas.microsoft.com/office/drawing/2014/main" id="{E6F3FA0C-0E4D-427D-B6D6-E6BE952A5A7B}"/>
              </a:ext>
            </a:extLst>
          </p:cNvPr>
          <p:cNvSpPr>
            <a:spLocks noGrp="1"/>
          </p:cNvSpPr>
          <p:nvPr>
            <p:ph type="sldNum" sz="quarter" idx="12"/>
          </p:nvPr>
        </p:nvSpPr>
        <p:spPr/>
        <p:txBody>
          <a:bodyPr/>
          <a:lstStyle/>
          <a:p>
            <a:fld id="{002E2CAC-6674-414A-8D65-CF8BBF4DD0CA}" type="slidenum">
              <a:rPr lang="en-US" smtClean="0"/>
              <a:t>4</a:t>
            </a:fld>
            <a:endParaRPr lang="en-US"/>
          </a:p>
        </p:txBody>
      </p:sp>
      <p:sp>
        <p:nvSpPr>
          <p:cNvPr id="6" name="TextBox 5">
            <a:extLst>
              <a:ext uri="{FF2B5EF4-FFF2-40B4-BE49-F238E27FC236}">
                <a16:creationId xmlns:a16="http://schemas.microsoft.com/office/drawing/2014/main" id="{4855D783-B46A-4A4B-AA41-F93DBC76AFD5}"/>
              </a:ext>
            </a:extLst>
          </p:cNvPr>
          <p:cNvSpPr txBox="1"/>
          <p:nvPr/>
        </p:nvSpPr>
        <p:spPr>
          <a:xfrm>
            <a:off x="628650" y="1587271"/>
            <a:ext cx="2353056" cy="430887"/>
          </a:xfrm>
          <a:prstGeom prst="rect">
            <a:avLst/>
          </a:prstGeom>
          <a:noFill/>
        </p:spPr>
        <p:txBody>
          <a:bodyPr wrap="square" rtlCol="0">
            <a:spAutoFit/>
          </a:bodyPr>
          <a:lstStyle/>
          <a:p>
            <a:r>
              <a:rPr lang="en-US" sz="2200" dirty="0">
                <a:solidFill>
                  <a:srgbClr val="FF0000"/>
                </a:solidFill>
              </a:rPr>
              <a:t>Joints and Links</a:t>
            </a:r>
          </a:p>
        </p:txBody>
      </p:sp>
      <p:pic>
        <p:nvPicPr>
          <p:cNvPr id="7" name="Picture 6">
            <a:extLst>
              <a:ext uri="{FF2B5EF4-FFF2-40B4-BE49-F238E27FC236}">
                <a16:creationId xmlns:a16="http://schemas.microsoft.com/office/drawing/2014/main" id="{1FE0731F-1CD0-4192-9C44-1E79F20874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5559" y="1799945"/>
            <a:ext cx="4023709" cy="3795089"/>
          </a:xfrm>
          <a:prstGeom prst="rect">
            <a:avLst/>
          </a:prstGeom>
        </p:spPr>
      </p:pic>
      <p:pic>
        <p:nvPicPr>
          <p:cNvPr id="10" name="Picture 9">
            <a:extLst>
              <a:ext uri="{FF2B5EF4-FFF2-40B4-BE49-F238E27FC236}">
                <a16:creationId xmlns:a16="http://schemas.microsoft.com/office/drawing/2014/main" id="{DC0992DB-6340-4390-8BEC-F5B2482348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541" y="2491148"/>
            <a:ext cx="4359018" cy="2362405"/>
          </a:xfrm>
          <a:prstGeom prst="rect">
            <a:avLst/>
          </a:prstGeom>
        </p:spPr>
      </p:pic>
      <p:sp>
        <p:nvSpPr>
          <p:cNvPr id="9" name="TextBox 8">
            <a:extLst>
              <a:ext uri="{FF2B5EF4-FFF2-40B4-BE49-F238E27FC236}">
                <a16:creationId xmlns:a16="http://schemas.microsoft.com/office/drawing/2014/main" id="{687188B7-A385-4CCF-AD0A-0F1A469C7FF9}"/>
              </a:ext>
            </a:extLst>
          </p:cNvPr>
          <p:cNvSpPr txBox="1"/>
          <p:nvPr/>
        </p:nvSpPr>
        <p:spPr>
          <a:xfrm>
            <a:off x="448056" y="5685532"/>
            <a:ext cx="8247888" cy="738664"/>
          </a:xfrm>
          <a:prstGeom prst="rect">
            <a:avLst/>
          </a:prstGeom>
          <a:noFill/>
        </p:spPr>
        <p:txBody>
          <a:bodyPr wrap="square">
            <a:spAutoFit/>
          </a:bodyPr>
          <a:lstStyle/>
          <a:p>
            <a:r>
              <a:rPr lang="en-US" sz="1400" b="0" i="0" u="none" strike="noStrike" baseline="0" dirty="0"/>
              <a:t>Five types of joints commonly used in industrial robot construction: (a) linear joint (type L joint), (b) orthogonal joint (type O joint), (c) rotational joint (type R joint), (d) twisting joint (type T joint), and (e) revolving joint (type V joint).</a:t>
            </a:r>
            <a:endParaRPr lang="en-US" sz="1400" dirty="0"/>
          </a:p>
        </p:txBody>
      </p:sp>
    </p:spTree>
    <p:extLst>
      <p:ext uri="{BB962C8B-B14F-4D97-AF65-F5344CB8AC3E}">
        <p14:creationId xmlns:p14="http://schemas.microsoft.com/office/powerpoint/2010/main" val="75101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D6658-427E-4DCF-B794-DB689E161103}"/>
              </a:ext>
            </a:extLst>
          </p:cNvPr>
          <p:cNvSpPr>
            <a:spLocks noGrp="1"/>
          </p:cNvSpPr>
          <p:nvPr>
            <p:ph type="title"/>
          </p:nvPr>
        </p:nvSpPr>
        <p:spPr/>
        <p:txBody>
          <a:bodyPr>
            <a:normAutofit/>
          </a:bodyPr>
          <a:lstStyle/>
          <a:p>
            <a:r>
              <a:rPr lang="en-US" sz="3500" dirty="0"/>
              <a:t>Robot Anatomy and Related Attributes</a:t>
            </a:r>
          </a:p>
        </p:txBody>
      </p:sp>
      <p:sp>
        <p:nvSpPr>
          <p:cNvPr id="4" name="Date Placeholder 3">
            <a:extLst>
              <a:ext uri="{FF2B5EF4-FFF2-40B4-BE49-F238E27FC236}">
                <a16:creationId xmlns:a16="http://schemas.microsoft.com/office/drawing/2014/main" id="{213512AB-C7AB-44A9-BAA9-FCF731741C34}"/>
              </a:ext>
            </a:extLst>
          </p:cNvPr>
          <p:cNvSpPr>
            <a:spLocks noGrp="1"/>
          </p:cNvSpPr>
          <p:nvPr>
            <p:ph type="dt" sz="half" idx="10"/>
          </p:nvPr>
        </p:nvSpPr>
        <p:spPr/>
        <p:txBody>
          <a:bodyPr/>
          <a:lstStyle/>
          <a:p>
            <a:fld id="{1BA0BDA3-C400-4031-B023-EABAB28EB57A}" type="datetime1">
              <a:rPr lang="en-US" smtClean="0"/>
              <a:t>2/4/2021</a:t>
            </a:fld>
            <a:endParaRPr lang="en-US"/>
          </a:p>
        </p:txBody>
      </p:sp>
      <p:sp>
        <p:nvSpPr>
          <p:cNvPr id="5" name="Slide Number Placeholder 4">
            <a:extLst>
              <a:ext uri="{FF2B5EF4-FFF2-40B4-BE49-F238E27FC236}">
                <a16:creationId xmlns:a16="http://schemas.microsoft.com/office/drawing/2014/main" id="{E6F3FA0C-0E4D-427D-B6D6-E6BE952A5A7B}"/>
              </a:ext>
            </a:extLst>
          </p:cNvPr>
          <p:cNvSpPr>
            <a:spLocks noGrp="1"/>
          </p:cNvSpPr>
          <p:nvPr>
            <p:ph type="sldNum" sz="quarter" idx="12"/>
          </p:nvPr>
        </p:nvSpPr>
        <p:spPr/>
        <p:txBody>
          <a:bodyPr/>
          <a:lstStyle/>
          <a:p>
            <a:fld id="{002E2CAC-6674-414A-8D65-CF8BBF4DD0CA}" type="slidenum">
              <a:rPr lang="en-US" smtClean="0"/>
              <a:t>5</a:t>
            </a:fld>
            <a:endParaRPr lang="en-US"/>
          </a:p>
        </p:txBody>
      </p:sp>
      <p:sp>
        <p:nvSpPr>
          <p:cNvPr id="6" name="TextBox 5">
            <a:extLst>
              <a:ext uri="{FF2B5EF4-FFF2-40B4-BE49-F238E27FC236}">
                <a16:creationId xmlns:a16="http://schemas.microsoft.com/office/drawing/2014/main" id="{4855D783-B46A-4A4B-AA41-F93DBC76AFD5}"/>
              </a:ext>
            </a:extLst>
          </p:cNvPr>
          <p:cNvSpPr txBox="1"/>
          <p:nvPr/>
        </p:nvSpPr>
        <p:spPr>
          <a:xfrm>
            <a:off x="628650" y="1587271"/>
            <a:ext cx="4321302" cy="430887"/>
          </a:xfrm>
          <a:prstGeom prst="rect">
            <a:avLst/>
          </a:prstGeom>
          <a:noFill/>
        </p:spPr>
        <p:txBody>
          <a:bodyPr wrap="square" rtlCol="0">
            <a:spAutoFit/>
          </a:bodyPr>
          <a:lstStyle/>
          <a:p>
            <a:r>
              <a:rPr lang="en-US" sz="2200" dirty="0">
                <a:solidFill>
                  <a:srgbClr val="FF0000"/>
                </a:solidFill>
              </a:rPr>
              <a:t>Common Robot Configurations</a:t>
            </a:r>
          </a:p>
        </p:txBody>
      </p:sp>
      <p:sp>
        <p:nvSpPr>
          <p:cNvPr id="11" name="TextBox 10">
            <a:extLst>
              <a:ext uri="{FF2B5EF4-FFF2-40B4-BE49-F238E27FC236}">
                <a16:creationId xmlns:a16="http://schemas.microsoft.com/office/drawing/2014/main" id="{77468328-E9A0-4514-A328-60EF62E49273}"/>
              </a:ext>
            </a:extLst>
          </p:cNvPr>
          <p:cNvSpPr txBox="1"/>
          <p:nvPr/>
        </p:nvSpPr>
        <p:spPr>
          <a:xfrm>
            <a:off x="620268" y="2265913"/>
            <a:ext cx="7040118" cy="430887"/>
          </a:xfrm>
          <a:prstGeom prst="rect">
            <a:avLst/>
          </a:prstGeom>
          <a:noFill/>
        </p:spPr>
        <p:txBody>
          <a:bodyPr wrap="square">
            <a:spAutoFit/>
          </a:bodyPr>
          <a:lstStyle/>
          <a:p>
            <a:r>
              <a:rPr lang="en-US" sz="2200" b="0" i="0" u="none" strike="noStrike" baseline="0" dirty="0">
                <a:solidFill>
                  <a:srgbClr val="002060"/>
                </a:solidFill>
              </a:rPr>
              <a:t>A robot manipulator can be divided into two sections:</a:t>
            </a:r>
            <a:endParaRPr lang="en-US" sz="2200" dirty="0">
              <a:solidFill>
                <a:srgbClr val="002060"/>
              </a:solidFill>
            </a:endParaRPr>
          </a:p>
        </p:txBody>
      </p:sp>
      <p:sp>
        <p:nvSpPr>
          <p:cNvPr id="8" name="TextBox 7">
            <a:extLst>
              <a:ext uri="{FF2B5EF4-FFF2-40B4-BE49-F238E27FC236}">
                <a16:creationId xmlns:a16="http://schemas.microsoft.com/office/drawing/2014/main" id="{FC0290BA-07E7-4507-A38B-76BFEF4C0F7E}"/>
              </a:ext>
            </a:extLst>
          </p:cNvPr>
          <p:cNvSpPr txBox="1"/>
          <p:nvPr/>
        </p:nvSpPr>
        <p:spPr>
          <a:xfrm>
            <a:off x="628650" y="3049247"/>
            <a:ext cx="7886700" cy="1785104"/>
          </a:xfrm>
          <a:prstGeom prst="rect">
            <a:avLst/>
          </a:prstGeom>
          <a:noFill/>
        </p:spPr>
        <p:txBody>
          <a:bodyPr wrap="square" rtlCol="0">
            <a:spAutoFit/>
          </a:bodyPr>
          <a:lstStyle/>
          <a:p>
            <a:pPr marL="285750" indent="-285750">
              <a:buFont typeface="Arial" panose="020B0604020202020204" pitchFamily="34" charset="0"/>
              <a:buChar char="•"/>
            </a:pPr>
            <a:r>
              <a:rPr lang="en-US" sz="2200" dirty="0">
                <a:solidFill>
                  <a:srgbClr val="002060"/>
                </a:solidFill>
              </a:rPr>
              <a:t>Body-and-arm assembly</a:t>
            </a:r>
          </a:p>
          <a:p>
            <a:pPr marL="742950" lvl="1" indent="-285750">
              <a:buFont typeface="Arial" panose="020B0604020202020204" pitchFamily="34" charset="0"/>
              <a:buChar char="•"/>
            </a:pPr>
            <a:r>
              <a:rPr lang="en-US" sz="2200" dirty="0">
                <a:solidFill>
                  <a:srgbClr val="002060"/>
                </a:solidFill>
              </a:rPr>
              <a:t>Use to position of the end effector</a:t>
            </a:r>
          </a:p>
          <a:p>
            <a:pPr marL="285750" indent="-285750">
              <a:buFont typeface="Arial" panose="020B0604020202020204" pitchFamily="34" charset="0"/>
              <a:buChar char="•"/>
            </a:pPr>
            <a:r>
              <a:rPr lang="en-US" sz="2200" dirty="0">
                <a:solidFill>
                  <a:srgbClr val="002060"/>
                </a:solidFill>
              </a:rPr>
              <a:t>Wrist assembly</a:t>
            </a:r>
          </a:p>
          <a:p>
            <a:pPr marL="742950" lvl="1" indent="-285750">
              <a:buFont typeface="Arial" panose="020B0604020202020204" pitchFamily="34" charset="0"/>
              <a:buChar char="•"/>
            </a:pPr>
            <a:r>
              <a:rPr lang="en-US" sz="2200" dirty="0">
                <a:solidFill>
                  <a:srgbClr val="002060"/>
                </a:solidFill>
              </a:rPr>
              <a:t>Commonly have an end effector (gripper or tools to perform some processes</a:t>
            </a:r>
          </a:p>
        </p:txBody>
      </p:sp>
    </p:spTree>
    <p:extLst>
      <p:ext uri="{BB962C8B-B14F-4D97-AF65-F5344CB8AC3E}">
        <p14:creationId xmlns:p14="http://schemas.microsoft.com/office/powerpoint/2010/main" val="482960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D6658-427E-4DCF-B794-DB689E161103}"/>
              </a:ext>
            </a:extLst>
          </p:cNvPr>
          <p:cNvSpPr>
            <a:spLocks noGrp="1"/>
          </p:cNvSpPr>
          <p:nvPr>
            <p:ph type="title"/>
          </p:nvPr>
        </p:nvSpPr>
        <p:spPr/>
        <p:txBody>
          <a:bodyPr>
            <a:normAutofit/>
          </a:bodyPr>
          <a:lstStyle/>
          <a:p>
            <a:r>
              <a:rPr lang="en-US" sz="3500" dirty="0"/>
              <a:t>Robot Anatomy and Related Attributes</a:t>
            </a:r>
          </a:p>
        </p:txBody>
      </p:sp>
      <p:sp>
        <p:nvSpPr>
          <p:cNvPr id="4" name="Date Placeholder 3">
            <a:extLst>
              <a:ext uri="{FF2B5EF4-FFF2-40B4-BE49-F238E27FC236}">
                <a16:creationId xmlns:a16="http://schemas.microsoft.com/office/drawing/2014/main" id="{213512AB-C7AB-44A9-BAA9-FCF731741C34}"/>
              </a:ext>
            </a:extLst>
          </p:cNvPr>
          <p:cNvSpPr>
            <a:spLocks noGrp="1"/>
          </p:cNvSpPr>
          <p:nvPr>
            <p:ph type="dt" sz="half" idx="10"/>
          </p:nvPr>
        </p:nvSpPr>
        <p:spPr/>
        <p:txBody>
          <a:bodyPr/>
          <a:lstStyle/>
          <a:p>
            <a:fld id="{1BA0BDA3-C400-4031-B023-EABAB28EB57A}" type="datetime1">
              <a:rPr lang="en-US" smtClean="0"/>
              <a:t>2/4/2021</a:t>
            </a:fld>
            <a:endParaRPr lang="en-US"/>
          </a:p>
        </p:txBody>
      </p:sp>
      <p:sp>
        <p:nvSpPr>
          <p:cNvPr id="5" name="Slide Number Placeholder 4">
            <a:extLst>
              <a:ext uri="{FF2B5EF4-FFF2-40B4-BE49-F238E27FC236}">
                <a16:creationId xmlns:a16="http://schemas.microsoft.com/office/drawing/2014/main" id="{E6F3FA0C-0E4D-427D-B6D6-E6BE952A5A7B}"/>
              </a:ext>
            </a:extLst>
          </p:cNvPr>
          <p:cNvSpPr>
            <a:spLocks noGrp="1"/>
          </p:cNvSpPr>
          <p:nvPr>
            <p:ph type="sldNum" sz="quarter" idx="12"/>
          </p:nvPr>
        </p:nvSpPr>
        <p:spPr/>
        <p:txBody>
          <a:bodyPr/>
          <a:lstStyle/>
          <a:p>
            <a:fld id="{002E2CAC-6674-414A-8D65-CF8BBF4DD0CA}" type="slidenum">
              <a:rPr lang="en-US" smtClean="0"/>
              <a:t>6</a:t>
            </a:fld>
            <a:endParaRPr lang="en-US"/>
          </a:p>
        </p:txBody>
      </p:sp>
      <p:sp>
        <p:nvSpPr>
          <p:cNvPr id="6" name="TextBox 5">
            <a:extLst>
              <a:ext uri="{FF2B5EF4-FFF2-40B4-BE49-F238E27FC236}">
                <a16:creationId xmlns:a16="http://schemas.microsoft.com/office/drawing/2014/main" id="{4855D783-B46A-4A4B-AA41-F93DBC76AFD5}"/>
              </a:ext>
            </a:extLst>
          </p:cNvPr>
          <p:cNvSpPr txBox="1"/>
          <p:nvPr/>
        </p:nvSpPr>
        <p:spPr>
          <a:xfrm>
            <a:off x="628650" y="1587271"/>
            <a:ext cx="4321302" cy="430887"/>
          </a:xfrm>
          <a:prstGeom prst="rect">
            <a:avLst/>
          </a:prstGeom>
          <a:noFill/>
        </p:spPr>
        <p:txBody>
          <a:bodyPr wrap="square" rtlCol="0">
            <a:spAutoFit/>
          </a:bodyPr>
          <a:lstStyle/>
          <a:p>
            <a:r>
              <a:rPr lang="en-US" sz="2200" dirty="0">
                <a:solidFill>
                  <a:srgbClr val="FF0000"/>
                </a:solidFill>
              </a:rPr>
              <a:t>Common Robot Configurations</a:t>
            </a:r>
          </a:p>
        </p:txBody>
      </p:sp>
      <p:sp>
        <p:nvSpPr>
          <p:cNvPr id="11" name="TextBox 10">
            <a:extLst>
              <a:ext uri="{FF2B5EF4-FFF2-40B4-BE49-F238E27FC236}">
                <a16:creationId xmlns:a16="http://schemas.microsoft.com/office/drawing/2014/main" id="{77468328-E9A0-4514-A328-60EF62E49273}"/>
              </a:ext>
            </a:extLst>
          </p:cNvPr>
          <p:cNvSpPr txBox="1"/>
          <p:nvPr/>
        </p:nvSpPr>
        <p:spPr>
          <a:xfrm>
            <a:off x="620268" y="2265913"/>
            <a:ext cx="7040118" cy="430887"/>
          </a:xfrm>
          <a:prstGeom prst="rect">
            <a:avLst/>
          </a:prstGeom>
          <a:noFill/>
        </p:spPr>
        <p:txBody>
          <a:bodyPr wrap="square">
            <a:spAutoFit/>
          </a:bodyPr>
          <a:lstStyle/>
          <a:p>
            <a:r>
              <a:rPr lang="en-US" sz="2200" b="0" i="0" u="none" strike="noStrike" baseline="0" dirty="0">
                <a:solidFill>
                  <a:srgbClr val="002060"/>
                </a:solidFill>
              </a:rPr>
              <a:t>A robot manipulator can be divided into two sections:</a:t>
            </a:r>
            <a:endParaRPr lang="en-US" sz="2200" dirty="0">
              <a:solidFill>
                <a:srgbClr val="002060"/>
              </a:solidFill>
            </a:endParaRPr>
          </a:p>
        </p:txBody>
      </p:sp>
      <p:sp>
        <p:nvSpPr>
          <p:cNvPr id="8" name="TextBox 7">
            <a:extLst>
              <a:ext uri="{FF2B5EF4-FFF2-40B4-BE49-F238E27FC236}">
                <a16:creationId xmlns:a16="http://schemas.microsoft.com/office/drawing/2014/main" id="{FC0290BA-07E7-4507-A38B-76BFEF4C0F7E}"/>
              </a:ext>
            </a:extLst>
          </p:cNvPr>
          <p:cNvSpPr txBox="1"/>
          <p:nvPr/>
        </p:nvSpPr>
        <p:spPr>
          <a:xfrm>
            <a:off x="628650" y="3049247"/>
            <a:ext cx="7886700" cy="1785104"/>
          </a:xfrm>
          <a:prstGeom prst="rect">
            <a:avLst/>
          </a:prstGeom>
          <a:noFill/>
        </p:spPr>
        <p:txBody>
          <a:bodyPr wrap="square" rtlCol="0">
            <a:spAutoFit/>
          </a:bodyPr>
          <a:lstStyle/>
          <a:p>
            <a:pPr marL="285750" indent="-285750">
              <a:buFont typeface="Arial" panose="020B0604020202020204" pitchFamily="34" charset="0"/>
              <a:buChar char="•"/>
            </a:pPr>
            <a:r>
              <a:rPr lang="en-US" sz="2200" dirty="0">
                <a:solidFill>
                  <a:srgbClr val="002060"/>
                </a:solidFill>
              </a:rPr>
              <a:t>Body-and-arm assembly</a:t>
            </a:r>
          </a:p>
          <a:p>
            <a:pPr marL="742950" lvl="1" indent="-285750">
              <a:buFont typeface="Arial" panose="020B0604020202020204" pitchFamily="34" charset="0"/>
              <a:buChar char="•"/>
            </a:pPr>
            <a:r>
              <a:rPr lang="en-US" sz="2200" dirty="0">
                <a:solidFill>
                  <a:srgbClr val="002060"/>
                </a:solidFill>
              </a:rPr>
              <a:t>Use to position of the end effector</a:t>
            </a:r>
          </a:p>
          <a:p>
            <a:pPr marL="285750" indent="-285750">
              <a:buFont typeface="Arial" panose="020B0604020202020204" pitchFamily="34" charset="0"/>
              <a:buChar char="•"/>
            </a:pPr>
            <a:r>
              <a:rPr lang="en-US" sz="2200" dirty="0">
                <a:solidFill>
                  <a:srgbClr val="002060"/>
                </a:solidFill>
              </a:rPr>
              <a:t>Wrist assembly</a:t>
            </a:r>
          </a:p>
          <a:p>
            <a:pPr marL="742950" lvl="1" indent="-285750">
              <a:buFont typeface="Arial" panose="020B0604020202020204" pitchFamily="34" charset="0"/>
              <a:buChar char="•"/>
            </a:pPr>
            <a:r>
              <a:rPr lang="en-US" sz="2200" dirty="0">
                <a:solidFill>
                  <a:srgbClr val="002060"/>
                </a:solidFill>
              </a:rPr>
              <a:t>Commonly have an end effector (gripper or tools to perform some processes</a:t>
            </a:r>
          </a:p>
        </p:txBody>
      </p:sp>
    </p:spTree>
    <p:extLst>
      <p:ext uri="{BB962C8B-B14F-4D97-AF65-F5344CB8AC3E}">
        <p14:creationId xmlns:p14="http://schemas.microsoft.com/office/powerpoint/2010/main" val="3857957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D6658-427E-4DCF-B794-DB689E161103}"/>
              </a:ext>
            </a:extLst>
          </p:cNvPr>
          <p:cNvSpPr>
            <a:spLocks noGrp="1"/>
          </p:cNvSpPr>
          <p:nvPr>
            <p:ph type="title"/>
          </p:nvPr>
        </p:nvSpPr>
        <p:spPr/>
        <p:txBody>
          <a:bodyPr>
            <a:normAutofit/>
          </a:bodyPr>
          <a:lstStyle/>
          <a:p>
            <a:r>
              <a:rPr lang="en-US" sz="3500" dirty="0"/>
              <a:t>Robot Anatomy and Related Attributes</a:t>
            </a:r>
          </a:p>
        </p:txBody>
      </p:sp>
      <p:sp>
        <p:nvSpPr>
          <p:cNvPr id="4" name="Date Placeholder 3">
            <a:extLst>
              <a:ext uri="{FF2B5EF4-FFF2-40B4-BE49-F238E27FC236}">
                <a16:creationId xmlns:a16="http://schemas.microsoft.com/office/drawing/2014/main" id="{213512AB-C7AB-44A9-BAA9-FCF731741C34}"/>
              </a:ext>
            </a:extLst>
          </p:cNvPr>
          <p:cNvSpPr>
            <a:spLocks noGrp="1"/>
          </p:cNvSpPr>
          <p:nvPr>
            <p:ph type="dt" sz="half" idx="10"/>
          </p:nvPr>
        </p:nvSpPr>
        <p:spPr/>
        <p:txBody>
          <a:bodyPr/>
          <a:lstStyle/>
          <a:p>
            <a:fld id="{1BA0BDA3-C400-4031-B023-EABAB28EB57A}" type="datetime1">
              <a:rPr lang="en-US" smtClean="0"/>
              <a:t>2/4/2021</a:t>
            </a:fld>
            <a:endParaRPr lang="en-US"/>
          </a:p>
        </p:txBody>
      </p:sp>
      <p:sp>
        <p:nvSpPr>
          <p:cNvPr id="5" name="Slide Number Placeholder 4">
            <a:extLst>
              <a:ext uri="{FF2B5EF4-FFF2-40B4-BE49-F238E27FC236}">
                <a16:creationId xmlns:a16="http://schemas.microsoft.com/office/drawing/2014/main" id="{E6F3FA0C-0E4D-427D-B6D6-E6BE952A5A7B}"/>
              </a:ext>
            </a:extLst>
          </p:cNvPr>
          <p:cNvSpPr>
            <a:spLocks noGrp="1"/>
          </p:cNvSpPr>
          <p:nvPr>
            <p:ph type="sldNum" sz="quarter" idx="12"/>
          </p:nvPr>
        </p:nvSpPr>
        <p:spPr/>
        <p:txBody>
          <a:bodyPr/>
          <a:lstStyle/>
          <a:p>
            <a:fld id="{002E2CAC-6674-414A-8D65-CF8BBF4DD0CA}" type="slidenum">
              <a:rPr lang="en-US" smtClean="0"/>
              <a:t>7</a:t>
            </a:fld>
            <a:endParaRPr lang="en-US"/>
          </a:p>
        </p:txBody>
      </p:sp>
      <p:sp>
        <p:nvSpPr>
          <p:cNvPr id="6" name="TextBox 5">
            <a:extLst>
              <a:ext uri="{FF2B5EF4-FFF2-40B4-BE49-F238E27FC236}">
                <a16:creationId xmlns:a16="http://schemas.microsoft.com/office/drawing/2014/main" id="{4855D783-B46A-4A4B-AA41-F93DBC76AFD5}"/>
              </a:ext>
            </a:extLst>
          </p:cNvPr>
          <p:cNvSpPr txBox="1"/>
          <p:nvPr/>
        </p:nvSpPr>
        <p:spPr>
          <a:xfrm>
            <a:off x="628650" y="1587271"/>
            <a:ext cx="4321302" cy="430887"/>
          </a:xfrm>
          <a:prstGeom prst="rect">
            <a:avLst/>
          </a:prstGeom>
          <a:noFill/>
        </p:spPr>
        <p:txBody>
          <a:bodyPr wrap="square" rtlCol="0">
            <a:spAutoFit/>
          </a:bodyPr>
          <a:lstStyle/>
          <a:p>
            <a:r>
              <a:rPr lang="en-US" sz="2200" dirty="0">
                <a:solidFill>
                  <a:srgbClr val="FF0000"/>
                </a:solidFill>
              </a:rPr>
              <a:t>Body-and-arm Configurations</a:t>
            </a:r>
          </a:p>
        </p:txBody>
      </p:sp>
      <p:pic>
        <p:nvPicPr>
          <p:cNvPr id="7" name="Picture 6">
            <a:extLst>
              <a:ext uri="{FF2B5EF4-FFF2-40B4-BE49-F238E27FC236}">
                <a16:creationId xmlns:a16="http://schemas.microsoft.com/office/drawing/2014/main" id="{9375AE9B-3031-420D-AFA9-60680A8ECB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7521" y="2236432"/>
            <a:ext cx="7217629" cy="2385136"/>
          </a:xfrm>
          <a:prstGeom prst="rect">
            <a:avLst/>
          </a:prstGeom>
        </p:spPr>
      </p:pic>
      <p:sp>
        <p:nvSpPr>
          <p:cNvPr id="12" name="TextBox 11">
            <a:extLst>
              <a:ext uri="{FF2B5EF4-FFF2-40B4-BE49-F238E27FC236}">
                <a16:creationId xmlns:a16="http://schemas.microsoft.com/office/drawing/2014/main" id="{FA07FF83-C802-4A55-B7BF-1FC97B8B4FC1}"/>
              </a:ext>
            </a:extLst>
          </p:cNvPr>
          <p:cNvSpPr txBox="1"/>
          <p:nvPr/>
        </p:nvSpPr>
        <p:spPr>
          <a:xfrm>
            <a:off x="890397" y="4982645"/>
            <a:ext cx="3797808" cy="369332"/>
          </a:xfrm>
          <a:prstGeom prst="rect">
            <a:avLst/>
          </a:prstGeom>
          <a:noFill/>
        </p:spPr>
        <p:txBody>
          <a:bodyPr wrap="square">
            <a:spAutoFit/>
          </a:bodyPr>
          <a:lstStyle/>
          <a:p>
            <a:pPr algn="l"/>
            <a:r>
              <a:rPr lang="en-US" sz="1800" b="0" i="0" u="none" strike="noStrike" baseline="0" dirty="0"/>
              <a:t>Articulated robot (jointed-arm robot)</a:t>
            </a:r>
            <a:endParaRPr lang="en-US" dirty="0"/>
          </a:p>
        </p:txBody>
      </p:sp>
      <p:sp>
        <p:nvSpPr>
          <p:cNvPr id="13" name="TextBox 12">
            <a:extLst>
              <a:ext uri="{FF2B5EF4-FFF2-40B4-BE49-F238E27FC236}">
                <a16:creationId xmlns:a16="http://schemas.microsoft.com/office/drawing/2014/main" id="{EAE66869-D8C8-4B87-89DC-572518CA506F}"/>
              </a:ext>
            </a:extLst>
          </p:cNvPr>
          <p:cNvSpPr txBox="1"/>
          <p:nvPr/>
        </p:nvSpPr>
        <p:spPr>
          <a:xfrm>
            <a:off x="5650992" y="4934961"/>
            <a:ext cx="4572000" cy="369332"/>
          </a:xfrm>
          <a:prstGeom prst="rect">
            <a:avLst/>
          </a:prstGeom>
          <a:noFill/>
        </p:spPr>
        <p:txBody>
          <a:bodyPr wrap="square">
            <a:spAutoFit/>
          </a:bodyPr>
          <a:lstStyle/>
          <a:p>
            <a:r>
              <a:rPr lang="en-US" sz="1800" b="0" i="0" u="none" strike="noStrike" baseline="0" dirty="0"/>
              <a:t>Polar configuration</a:t>
            </a:r>
            <a:endParaRPr lang="en-US" dirty="0"/>
          </a:p>
        </p:txBody>
      </p:sp>
    </p:spTree>
    <p:extLst>
      <p:ext uri="{BB962C8B-B14F-4D97-AF65-F5344CB8AC3E}">
        <p14:creationId xmlns:p14="http://schemas.microsoft.com/office/powerpoint/2010/main" val="583269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D6658-427E-4DCF-B794-DB689E161103}"/>
              </a:ext>
            </a:extLst>
          </p:cNvPr>
          <p:cNvSpPr>
            <a:spLocks noGrp="1"/>
          </p:cNvSpPr>
          <p:nvPr>
            <p:ph type="title"/>
          </p:nvPr>
        </p:nvSpPr>
        <p:spPr/>
        <p:txBody>
          <a:bodyPr>
            <a:normAutofit/>
          </a:bodyPr>
          <a:lstStyle/>
          <a:p>
            <a:r>
              <a:rPr lang="en-US" sz="3500" dirty="0"/>
              <a:t>Robot Anatomy and Related Attributes</a:t>
            </a:r>
          </a:p>
        </p:txBody>
      </p:sp>
      <p:sp>
        <p:nvSpPr>
          <p:cNvPr id="4" name="Date Placeholder 3">
            <a:extLst>
              <a:ext uri="{FF2B5EF4-FFF2-40B4-BE49-F238E27FC236}">
                <a16:creationId xmlns:a16="http://schemas.microsoft.com/office/drawing/2014/main" id="{213512AB-C7AB-44A9-BAA9-FCF731741C34}"/>
              </a:ext>
            </a:extLst>
          </p:cNvPr>
          <p:cNvSpPr>
            <a:spLocks noGrp="1"/>
          </p:cNvSpPr>
          <p:nvPr>
            <p:ph type="dt" sz="half" idx="10"/>
          </p:nvPr>
        </p:nvSpPr>
        <p:spPr/>
        <p:txBody>
          <a:bodyPr/>
          <a:lstStyle/>
          <a:p>
            <a:fld id="{1BA0BDA3-C400-4031-B023-EABAB28EB57A}" type="datetime1">
              <a:rPr lang="en-US" smtClean="0"/>
              <a:t>2/4/2021</a:t>
            </a:fld>
            <a:endParaRPr lang="en-US"/>
          </a:p>
        </p:txBody>
      </p:sp>
      <p:sp>
        <p:nvSpPr>
          <p:cNvPr id="5" name="Slide Number Placeholder 4">
            <a:extLst>
              <a:ext uri="{FF2B5EF4-FFF2-40B4-BE49-F238E27FC236}">
                <a16:creationId xmlns:a16="http://schemas.microsoft.com/office/drawing/2014/main" id="{E6F3FA0C-0E4D-427D-B6D6-E6BE952A5A7B}"/>
              </a:ext>
            </a:extLst>
          </p:cNvPr>
          <p:cNvSpPr>
            <a:spLocks noGrp="1"/>
          </p:cNvSpPr>
          <p:nvPr>
            <p:ph type="sldNum" sz="quarter" idx="12"/>
          </p:nvPr>
        </p:nvSpPr>
        <p:spPr/>
        <p:txBody>
          <a:bodyPr/>
          <a:lstStyle/>
          <a:p>
            <a:fld id="{002E2CAC-6674-414A-8D65-CF8BBF4DD0CA}" type="slidenum">
              <a:rPr lang="en-US" smtClean="0"/>
              <a:t>8</a:t>
            </a:fld>
            <a:endParaRPr lang="en-US"/>
          </a:p>
        </p:txBody>
      </p:sp>
      <p:sp>
        <p:nvSpPr>
          <p:cNvPr id="6" name="TextBox 5">
            <a:extLst>
              <a:ext uri="{FF2B5EF4-FFF2-40B4-BE49-F238E27FC236}">
                <a16:creationId xmlns:a16="http://schemas.microsoft.com/office/drawing/2014/main" id="{4855D783-B46A-4A4B-AA41-F93DBC76AFD5}"/>
              </a:ext>
            </a:extLst>
          </p:cNvPr>
          <p:cNvSpPr txBox="1"/>
          <p:nvPr/>
        </p:nvSpPr>
        <p:spPr>
          <a:xfrm>
            <a:off x="628650" y="1587271"/>
            <a:ext cx="4321302" cy="430887"/>
          </a:xfrm>
          <a:prstGeom prst="rect">
            <a:avLst/>
          </a:prstGeom>
          <a:noFill/>
        </p:spPr>
        <p:txBody>
          <a:bodyPr wrap="square" rtlCol="0">
            <a:spAutoFit/>
          </a:bodyPr>
          <a:lstStyle/>
          <a:p>
            <a:r>
              <a:rPr lang="en-US" sz="2200" dirty="0">
                <a:solidFill>
                  <a:srgbClr val="FF0000"/>
                </a:solidFill>
              </a:rPr>
              <a:t>Body-and-arm Configurations</a:t>
            </a:r>
          </a:p>
        </p:txBody>
      </p:sp>
      <p:pic>
        <p:nvPicPr>
          <p:cNvPr id="8" name="Picture 7">
            <a:extLst>
              <a:ext uri="{FF2B5EF4-FFF2-40B4-BE49-F238E27FC236}">
                <a16:creationId xmlns:a16="http://schemas.microsoft.com/office/drawing/2014/main" id="{6DE1FBED-33B4-4F55-B4DC-1EE431A7FB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9346" y="2556387"/>
            <a:ext cx="3200514" cy="2606796"/>
          </a:xfrm>
          <a:prstGeom prst="rect">
            <a:avLst/>
          </a:prstGeom>
        </p:spPr>
      </p:pic>
      <p:sp>
        <p:nvSpPr>
          <p:cNvPr id="14" name="TextBox 13">
            <a:extLst>
              <a:ext uri="{FF2B5EF4-FFF2-40B4-BE49-F238E27FC236}">
                <a16:creationId xmlns:a16="http://schemas.microsoft.com/office/drawing/2014/main" id="{9BA30EFA-88BC-4B07-998B-30345F85F265}"/>
              </a:ext>
            </a:extLst>
          </p:cNvPr>
          <p:cNvSpPr txBox="1"/>
          <p:nvPr/>
        </p:nvSpPr>
        <p:spPr>
          <a:xfrm>
            <a:off x="3602736" y="5270729"/>
            <a:ext cx="4572000" cy="369332"/>
          </a:xfrm>
          <a:prstGeom prst="rect">
            <a:avLst/>
          </a:prstGeom>
          <a:noFill/>
        </p:spPr>
        <p:txBody>
          <a:bodyPr wrap="square">
            <a:spAutoFit/>
          </a:bodyPr>
          <a:lstStyle/>
          <a:p>
            <a:r>
              <a:rPr lang="en-US" sz="1800" b="0" i="0" u="none" strike="noStrike" baseline="0" dirty="0">
                <a:latin typeface="TimesTenLTStd-Roman"/>
              </a:rPr>
              <a:t>SCARA configuration</a:t>
            </a:r>
            <a:endParaRPr lang="en-US" dirty="0"/>
          </a:p>
        </p:txBody>
      </p:sp>
    </p:spTree>
    <p:extLst>
      <p:ext uri="{BB962C8B-B14F-4D97-AF65-F5344CB8AC3E}">
        <p14:creationId xmlns:p14="http://schemas.microsoft.com/office/powerpoint/2010/main" val="4190764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D6658-427E-4DCF-B794-DB689E161103}"/>
              </a:ext>
            </a:extLst>
          </p:cNvPr>
          <p:cNvSpPr>
            <a:spLocks noGrp="1"/>
          </p:cNvSpPr>
          <p:nvPr>
            <p:ph type="title"/>
          </p:nvPr>
        </p:nvSpPr>
        <p:spPr/>
        <p:txBody>
          <a:bodyPr>
            <a:normAutofit/>
          </a:bodyPr>
          <a:lstStyle/>
          <a:p>
            <a:r>
              <a:rPr lang="en-US" sz="3500" dirty="0"/>
              <a:t>Robot Anatomy and Related Attributes</a:t>
            </a:r>
          </a:p>
        </p:txBody>
      </p:sp>
      <p:sp>
        <p:nvSpPr>
          <p:cNvPr id="4" name="Date Placeholder 3">
            <a:extLst>
              <a:ext uri="{FF2B5EF4-FFF2-40B4-BE49-F238E27FC236}">
                <a16:creationId xmlns:a16="http://schemas.microsoft.com/office/drawing/2014/main" id="{213512AB-C7AB-44A9-BAA9-FCF731741C34}"/>
              </a:ext>
            </a:extLst>
          </p:cNvPr>
          <p:cNvSpPr>
            <a:spLocks noGrp="1"/>
          </p:cNvSpPr>
          <p:nvPr>
            <p:ph type="dt" sz="half" idx="10"/>
          </p:nvPr>
        </p:nvSpPr>
        <p:spPr/>
        <p:txBody>
          <a:bodyPr/>
          <a:lstStyle/>
          <a:p>
            <a:fld id="{1BA0BDA3-C400-4031-B023-EABAB28EB57A}" type="datetime1">
              <a:rPr lang="en-US" smtClean="0"/>
              <a:t>2/4/2021</a:t>
            </a:fld>
            <a:endParaRPr lang="en-US"/>
          </a:p>
        </p:txBody>
      </p:sp>
      <p:sp>
        <p:nvSpPr>
          <p:cNvPr id="5" name="Slide Number Placeholder 4">
            <a:extLst>
              <a:ext uri="{FF2B5EF4-FFF2-40B4-BE49-F238E27FC236}">
                <a16:creationId xmlns:a16="http://schemas.microsoft.com/office/drawing/2014/main" id="{E6F3FA0C-0E4D-427D-B6D6-E6BE952A5A7B}"/>
              </a:ext>
            </a:extLst>
          </p:cNvPr>
          <p:cNvSpPr>
            <a:spLocks noGrp="1"/>
          </p:cNvSpPr>
          <p:nvPr>
            <p:ph type="sldNum" sz="quarter" idx="12"/>
          </p:nvPr>
        </p:nvSpPr>
        <p:spPr/>
        <p:txBody>
          <a:bodyPr/>
          <a:lstStyle/>
          <a:p>
            <a:fld id="{002E2CAC-6674-414A-8D65-CF8BBF4DD0CA}" type="slidenum">
              <a:rPr lang="en-US" smtClean="0"/>
              <a:t>9</a:t>
            </a:fld>
            <a:endParaRPr lang="en-US"/>
          </a:p>
        </p:txBody>
      </p:sp>
      <p:sp>
        <p:nvSpPr>
          <p:cNvPr id="6" name="TextBox 5">
            <a:extLst>
              <a:ext uri="{FF2B5EF4-FFF2-40B4-BE49-F238E27FC236}">
                <a16:creationId xmlns:a16="http://schemas.microsoft.com/office/drawing/2014/main" id="{4855D783-B46A-4A4B-AA41-F93DBC76AFD5}"/>
              </a:ext>
            </a:extLst>
          </p:cNvPr>
          <p:cNvSpPr txBox="1"/>
          <p:nvPr/>
        </p:nvSpPr>
        <p:spPr>
          <a:xfrm>
            <a:off x="628650" y="1587271"/>
            <a:ext cx="4321302" cy="430887"/>
          </a:xfrm>
          <a:prstGeom prst="rect">
            <a:avLst/>
          </a:prstGeom>
          <a:noFill/>
        </p:spPr>
        <p:txBody>
          <a:bodyPr wrap="square" rtlCol="0">
            <a:spAutoFit/>
          </a:bodyPr>
          <a:lstStyle/>
          <a:p>
            <a:r>
              <a:rPr lang="en-US" sz="2200" dirty="0">
                <a:solidFill>
                  <a:srgbClr val="FF0000"/>
                </a:solidFill>
              </a:rPr>
              <a:t>Body-and-arm Configurations</a:t>
            </a:r>
          </a:p>
        </p:txBody>
      </p:sp>
      <p:pic>
        <p:nvPicPr>
          <p:cNvPr id="7" name="Picture 6">
            <a:extLst>
              <a:ext uri="{FF2B5EF4-FFF2-40B4-BE49-F238E27FC236}">
                <a16:creationId xmlns:a16="http://schemas.microsoft.com/office/drawing/2014/main" id="{0C1E7122-369A-4F35-A7D3-3A65F3DE1C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2783" y="2464183"/>
            <a:ext cx="6921330" cy="2961966"/>
          </a:xfrm>
          <a:prstGeom prst="rect">
            <a:avLst/>
          </a:prstGeom>
        </p:spPr>
      </p:pic>
      <p:sp>
        <p:nvSpPr>
          <p:cNvPr id="11" name="TextBox 10">
            <a:extLst>
              <a:ext uri="{FF2B5EF4-FFF2-40B4-BE49-F238E27FC236}">
                <a16:creationId xmlns:a16="http://schemas.microsoft.com/office/drawing/2014/main" id="{215B7853-C026-4A75-A080-EE7D0BC81CC5}"/>
              </a:ext>
            </a:extLst>
          </p:cNvPr>
          <p:cNvSpPr txBox="1"/>
          <p:nvPr/>
        </p:nvSpPr>
        <p:spPr>
          <a:xfrm>
            <a:off x="1786128" y="5569129"/>
            <a:ext cx="4572000" cy="369332"/>
          </a:xfrm>
          <a:prstGeom prst="rect">
            <a:avLst/>
          </a:prstGeom>
          <a:noFill/>
        </p:spPr>
        <p:txBody>
          <a:bodyPr wrap="square">
            <a:spAutoFit/>
          </a:bodyPr>
          <a:lstStyle/>
          <a:p>
            <a:r>
              <a:rPr lang="en-US" sz="1800" b="0" i="0" u="none" strike="noStrike" baseline="0" dirty="0">
                <a:latin typeface="TimesTenLTStd-Roman"/>
              </a:rPr>
              <a:t>Cartesian coordinate robot</a:t>
            </a:r>
            <a:endParaRPr lang="en-US" dirty="0"/>
          </a:p>
        </p:txBody>
      </p:sp>
      <p:sp>
        <p:nvSpPr>
          <p:cNvPr id="13" name="TextBox 12">
            <a:extLst>
              <a:ext uri="{FF2B5EF4-FFF2-40B4-BE49-F238E27FC236}">
                <a16:creationId xmlns:a16="http://schemas.microsoft.com/office/drawing/2014/main" id="{5CCA793E-E76A-4646-9D88-B3E3214CE2F5}"/>
              </a:ext>
            </a:extLst>
          </p:cNvPr>
          <p:cNvSpPr txBox="1"/>
          <p:nvPr/>
        </p:nvSpPr>
        <p:spPr>
          <a:xfrm>
            <a:off x="6229350" y="5593408"/>
            <a:ext cx="4572000" cy="369332"/>
          </a:xfrm>
          <a:prstGeom prst="rect">
            <a:avLst/>
          </a:prstGeom>
          <a:noFill/>
        </p:spPr>
        <p:txBody>
          <a:bodyPr wrap="square">
            <a:spAutoFit/>
          </a:bodyPr>
          <a:lstStyle/>
          <a:p>
            <a:r>
              <a:rPr lang="en-US" sz="1800" b="0" i="0" u="none" strike="noStrike" baseline="0" dirty="0">
                <a:latin typeface="TimesTenLTStd-Roman"/>
              </a:rPr>
              <a:t>Delta robot</a:t>
            </a:r>
            <a:endParaRPr lang="en-US" dirty="0"/>
          </a:p>
        </p:txBody>
      </p:sp>
    </p:spTree>
    <p:extLst>
      <p:ext uri="{BB962C8B-B14F-4D97-AF65-F5344CB8AC3E}">
        <p14:creationId xmlns:p14="http://schemas.microsoft.com/office/powerpoint/2010/main" val="22155723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3572</TotalTime>
  <Words>1502</Words>
  <Application>Microsoft Office PowerPoint</Application>
  <PresentationFormat>On-screen Show (4:3)</PresentationFormat>
  <Paragraphs>257</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TimesTenLTStd-Roman</vt:lpstr>
      <vt:lpstr>Office Theme</vt:lpstr>
      <vt:lpstr>PowerPoint Presentation</vt:lpstr>
      <vt:lpstr>Outline</vt:lpstr>
      <vt:lpstr>Robot Anatomy and Related Attributes</vt:lpstr>
      <vt:lpstr>Robot Anatomy and Related Attributes</vt:lpstr>
      <vt:lpstr>Robot Anatomy and Related Attributes</vt:lpstr>
      <vt:lpstr>Robot Anatomy and Related Attributes</vt:lpstr>
      <vt:lpstr>Robot Anatomy and Related Attributes</vt:lpstr>
      <vt:lpstr>Robot Anatomy and Related Attributes</vt:lpstr>
      <vt:lpstr>Robot Anatomy and Related Attributes</vt:lpstr>
      <vt:lpstr>Robot Anatomy and Related Attributes</vt:lpstr>
      <vt:lpstr>Robot Anatomy and Related Attributes</vt:lpstr>
      <vt:lpstr>Robot Anatomy and Related Attributes</vt:lpstr>
      <vt:lpstr>Robot Anatomy and Related Attributes</vt:lpstr>
      <vt:lpstr>Robot Anatomy and Related Attributes</vt:lpstr>
      <vt:lpstr>Robot Control Systems</vt:lpstr>
      <vt:lpstr>Robot Control Systems</vt:lpstr>
      <vt:lpstr>Robot Control Systems</vt:lpstr>
      <vt:lpstr>Robot Control Systems</vt:lpstr>
      <vt:lpstr>Robot Control Systems</vt:lpstr>
      <vt:lpstr>End Effectors</vt:lpstr>
      <vt:lpstr>End Effectors</vt:lpstr>
      <vt:lpstr>End Effectors</vt:lpstr>
      <vt:lpstr>End Effectors</vt:lpstr>
      <vt:lpstr>Applications of Industrial Robots</vt:lpstr>
      <vt:lpstr>Applications of Industrial Robots</vt:lpstr>
      <vt:lpstr>Applications of Industrial Robots</vt:lpstr>
      <vt:lpstr>Applications of Industrial Robots</vt:lpstr>
      <vt:lpstr>Applications of Industrial Robots</vt:lpstr>
      <vt:lpstr>Applications of Industrial Robots</vt:lpstr>
      <vt:lpstr>Applications of Industrial Robots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 Daro</dc:creator>
  <cp:lastModifiedBy>Vouchly</cp:lastModifiedBy>
  <cp:revision>208</cp:revision>
  <dcterms:created xsi:type="dcterms:W3CDTF">2020-10-17T12:10:40Z</dcterms:created>
  <dcterms:modified xsi:type="dcterms:W3CDTF">2021-02-04T01:47:31Z</dcterms:modified>
</cp:coreProperties>
</file>